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0" r:id="rId2"/>
    <p:sldId id="257" r:id="rId3"/>
    <p:sldId id="330" r:id="rId4"/>
    <p:sldId id="258" r:id="rId5"/>
    <p:sldId id="308" r:id="rId6"/>
    <p:sldId id="301" r:id="rId7"/>
    <p:sldId id="303" r:id="rId8"/>
    <p:sldId id="304" r:id="rId9"/>
    <p:sldId id="305" r:id="rId10"/>
    <p:sldId id="307" r:id="rId11"/>
    <p:sldId id="306" r:id="rId12"/>
    <p:sldId id="279" r:id="rId13"/>
    <p:sldId id="280" r:id="rId14"/>
    <p:sldId id="311" r:id="rId15"/>
    <p:sldId id="312" r:id="rId16"/>
    <p:sldId id="309" r:id="rId17"/>
    <p:sldId id="314" r:id="rId18"/>
    <p:sldId id="313"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283" r:id="rId34"/>
    <p:sldId id="329" r:id="rId35"/>
    <p:sldId id="333" r:id="rId36"/>
    <p:sldId id="331" r:id="rId37"/>
    <p:sldId id="332" r:id="rId38"/>
    <p:sldId id="294" r:id="rId39"/>
    <p:sldId id="296" r:id="rId40"/>
    <p:sldId id="297" r:id="rId41"/>
    <p:sldId id="299" r:id="rId42"/>
  </p:sldIdLst>
  <p:sldSz cx="9144000" cy="6858000" type="screen4x3"/>
  <p:notesSz cx="9144000" cy="6858000"/>
  <p:defaultTextStyle>
    <a:defPPr>
      <a:defRPr kern="0"/>
    </a:defPPr>
  </p:defaultTextStyle>
  <p:extLst>
    <p:ext uri="{521415D9-36F7-43E2-AB2F-B90AF26B5E84}">
      <p14:sectionLst xmlns:p14="http://schemas.microsoft.com/office/powerpoint/2010/main">
        <p14:section name="Default Section" id="{7CC5755B-EEA5-4ACC-9BD5-FE00B15136DF}">
          <p14:sldIdLst>
            <p14:sldId id="300"/>
            <p14:sldId id="257"/>
            <p14:sldId id="330"/>
            <p14:sldId id="258"/>
            <p14:sldId id="308"/>
            <p14:sldId id="301"/>
            <p14:sldId id="303"/>
            <p14:sldId id="304"/>
            <p14:sldId id="305"/>
            <p14:sldId id="307"/>
            <p14:sldId id="306"/>
            <p14:sldId id="279"/>
            <p14:sldId id="280"/>
            <p14:sldId id="311"/>
            <p14:sldId id="312"/>
            <p14:sldId id="309"/>
            <p14:sldId id="314"/>
            <p14:sldId id="313"/>
            <p14:sldId id="315"/>
            <p14:sldId id="316"/>
            <p14:sldId id="317"/>
            <p14:sldId id="318"/>
            <p14:sldId id="319"/>
            <p14:sldId id="320"/>
            <p14:sldId id="321"/>
            <p14:sldId id="322"/>
            <p14:sldId id="323"/>
            <p14:sldId id="324"/>
            <p14:sldId id="325"/>
            <p14:sldId id="326"/>
            <p14:sldId id="327"/>
            <p14:sldId id="328"/>
            <p14:sldId id="283"/>
            <p14:sldId id="329"/>
            <p14:sldId id="333"/>
            <p14:sldId id="331"/>
            <p14:sldId id="332"/>
            <p14:sldId id="294"/>
            <p14:sldId id="296"/>
            <p14:sldId id="297"/>
            <p14:sldId id="299"/>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5033" autoAdjust="0"/>
  </p:normalViewPr>
  <p:slideViewPr>
    <p:cSldViewPr>
      <p:cViewPr varScale="1">
        <p:scale>
          <a:sx n="82" d="100"/>
          <a:sy n="82" d="100"/>
        </p:scale>
        <p:origin x="1435"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93453" y="176585"/>
            <a:ext cx="3279140" cy="574040"/>
          </a:xfrm>
          <a:prstGeom prst="rect">
            <a:avLst/>
          </a:prstGeom>
        </p:spPr>
        <p:txBody>
          <a:bodyPr wrap="square" lIns="0" tIns="0" rIns="0" bIns="0">
            <a:spAutoFit/>
          </a:bodyPr>
          <a:lstStyle>
            <a:lvl1pPr>
              <a:defRPr sz="3600" b="0" i="0">
                <a:solidFill>
                  <a:srgbClr val="552214"/>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950" b="0" i="0">
                <a:solidFill>
                  <a:srgbClr val="002060"/>
                </a:solidFill>
                <a:latin typeface="Palatino Linotype"/>
                <a:cs typeface="Palatino Linotype"/>
              </a:defRPr>
            </a:lvl1pPr>
          </a:lstStyle>
          <a:p>
            <a:pPr marL="12700">
              <a:lnSpc>
                <a:spcPts val="980"/>
              </a:lnSpc>
            </a:pPr>
            <a:r>
              <a:rPr dirty="0"/>
              <a:t>Major</a:t>
            </a:r>
            <a:r>
              <a:rPr spc="-5" dirty="0"/>
              <a:t> </a:t>
            </a:r>
            <a:r>
              <a:rPr dirty="0"/>
              <a:t>Project</a:t>
            </a:r>
            <a:r>
              <a:rPr spc="-5" dirty="0"/>
              <a:t> </a:t>
            </a:r>
            <a:r>
              <a:rPr dirty="0"/>
              <a:t>Presentation </a:t>
            </a:r>
            <a:r>
              <a:rPr spc="95" dirty="0"/>
              <a:t>|</a:t>
            </a:r>
            <a:r>
              <a:rPr dirty="0"/>
              <a:t> Department</a:t>
            </a:r>
            <a:r>
              <a:rPr spc="-5" dirty="0"/>
              <a:t> </a:t>
            </a:r>
            <a:r>
              <a:rPr dirty="0"/>
              <a:t>of Computer</a:t>
            </a:r>
            <a:r>
              <a:rPr spc="-5" dirty="0"/>
              <a:t> </a:t>
            </a:r>
            <a:r>
              <a:rPr dirty="0"/>
              <a:t>Science &amp; Engineering</a:t>
            </a:r>
            <a:r>
              <a:rPr spc="-5" dirty="0"/>
              <a:t> </a:t>
            </a:r>
            <a:r>
              <a:rPr dirty="0"/>
              <a:t>and Information</a:t>
            </a:r>
            <a:r>
              <a:rPr spc="-5" dirty="0"/>
              <a:t> </a:t>
            </a:r>
            <a:r>
              <a:rPr spc="-10" dirty="0"/>
              <a:t>Technology</a:t>
            </a:r>
            <a:r>
              <a:rPr dirty="0"/>
              <a:t> (CSE &amp;</a:t>
            </a:r>
            <a:r>
              <a:rPr spc="-5" dirty="0"/>
              <a:t> </a:t>
            </a:r>
            <a:r>
              <a:rPr dirty="0"/>
              <a:t>IT) </a:t>
            </a:r>
            <a:r>
              <a:rPr spc="95" dirty="0"/>
              <a:t>|</a:t>
            </a:r>
            <a:r>
              <a:rPr spc="-45" dirty="0"/>
              <a:t> </a:t>
            </a:r>
            <a:r>
              <a:rPr spc="-65" dirty="0"/>
              <a:t>AY</a:t>
            </a:r>
            <a:r>
              <a:rPr spc="-20" dirty="0"/>
              <a:t> </a:t>
            </a:r>
            <a:r>
              <a:rPr dirty="0"/>
              <a:t>2023-</a:t>
            </a:r>
            <a:r>
              <a:rPr spc="-25" dirty="0"/>
              <a:t>24</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6" name="Holder 6"/>
          <p:cNvSpPr>
            <a:spLocks noGrp="1"/>
          </p:cNvSpPr>
          <p:nvPr>
            <p:ph type="sldNum" sz="quarter" idx="7"/>
          </p:nvPr>
        </p:nvSpPr>
        <p:spPr/>
        <p:txBody>
          <a:bodyPr lIns="0" tIns="0" rIns="0" bIns="0"/>
          <a:lstStyle>
            <a:lvl1pPr>
              <a:defRPr sz="950" b="0" i="0">
                <a:solidFill>
                  <a:srgbClr val="B3A787"/>
                </a:solidFill>
                <a:latin typeface="Palatino Linotype"/>
                <a:cs typeface="Palatino Linotype"/>
              </a:defRPr>
            </a:lvl1pPr>
          </a:lstStyle>
          <a:p>
            <a:pPr marL="38100">
              <a:lnSpc>
                <a:spcPts val="98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552214"/>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950" b="0" i="0">
                <a:solidFill>
                  <a:srgbClr val="002060"/>
                </a:solidFill>
                <a:latin typeface="Palatino Linotype"/>
                <a:cs typeface="Palatino Linotype"/>
              </a:defRPr>
            </a:lvl1pPr>
          </a:lstStyle>
          <a:p>
            <a:pPr marL="12700">
              <a:lnSpc>
                <a:spcPts val="980"/>
              </a:lnSpc>
            </a:pPr>
            <a:r>
              <a:rPr dirty="0"/>
              <a:t>Major</a:t>
            </a:r>
            <a:r>
              <a:rPr spc="-5" dirty="0"/>
              <a:t> </a:t>
            </a:r>
            <a:r>
              <a:rPr dirty="0"/>
              <a:t>Project</a:t>
            </a:r>
            <a:r>
              <a:rPr spc="-5" dirty="0"/>
              <a:t> </a:t>
            </a:r>
            <a:r>
              <a:rPr dirty="0"/>
              <a:t>Presentation </a:t>
            </a:r>
            <a:r>
              <a:rPr spc="95" dirty="0"/>
              <a:t>|</a:t>
            </a:r>
            <a:r>
              <a:rPr dirty="0"/>
              <a:t> Department</a:t>
            </a:r>
            <a:r>
              <a:rPr spc="-5" dirty="0"/>
              <a:t> </a:t>
            </a:r>
            <a:r>
              <a:rPr dirty="0"/>
              <a:t>of Computer</a:t>
            </a:r>
            <a:r>
              <a:rPr spc="-5" dirty="0"/>
              <a:t> </a:t>
            </a:r>
            <a:r>
              <a:rPr dirty="0"/>
              <a:t>Science &amp; Engineering</a:t>
            </a:r>
            <a:r>
              <a:rPr spc="-5" dirty="0"/>
              <a:t> </a:t>
            </a:r>
            <a:r>
              <a:rPr dirty="0"/>
              <a:t>and Information</a:t>
            </a:r>
            <a:r>
              <a:rPr spc="-5" dirty="0"/>
              <a:t> </a:t>
            </a:r>
            <a:r>
              <a:rPr spc="-10" dirty="0"/>
              <a:t>Technology</a:t>
            </a:r>
            <a:r>
              <a:rPr dirty="0"/>
              <a:t> (CSE &amp;</a:t>
            </a:r>
            <a:r>
              <a:rPr spc="-5" dirty="0"/>
              <a:t> </a:t>
            </a:r>
            <a:r>
              <a:rPr dirty="0"/>
              <a:t>IT) </a:t>
            </a:r>
            <a:r>
              <a:rPr spc="95" dirty="0"/>
              <a:t>|</a:t>
            </a:r>
            <a:r>
              <a:rPr spc="-45" dirty="0"/>
              <a:t> </a:t>
            </a:r>
            <a:r>
              <a:rPr spc="-65" dirty="0"/>
              <a:t>AY</a:t>
            </a:r>
            <a:r>
              <a:rPr spc="-20" dirty="0"/>
              <a:t> </a:t>
            </a:r>
            <a:r>
              <a:rPr dirty="0"/>
              <a:t>2023-</a:t>
            </a:r>
            <a:r>
              <a:rPr spc="-25" dirty="0"/>
              <a:t>24</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6" name="Holder 6"/>
          <p:cNvSpPr>
            <a:spLocks noGrp="1"/>
          </p:cNvSpPr>
          <p:nvPr>
            <p:ph type="sldNum" sz="quarter" idx="7"/>
          </p:nvPr>
        </p:nvSpPr>
        <p:spPr/>
        <p:txBody>
          <a:bodyPr lIns="0" tIns="0" rIns="0" bIns="0"/>
          <a:lstStyle>
            <a:lvl1pPr>
              <a:defRPr sz="950" b="0" i="0">
                <a:solidFill>
                  <a:srgbClr val="B3A787"/>
                </a:solidFill>
                <a:latin typeface="Palatino Linotype"/>
                <a:cs typeface="Palatino Linotype"/>
              </a:defRPr>
            </a:lvl1pPr>
          </a:lstStyle>
          <a:p>
            <a:pPr marL="38100">
              <a:lnSpc>
                <a:spcPts val="98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552214"/>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50" b="0" i="0">
                <a:solidFill>
                  <a:srgbClr val="002060"/>
                </a:solidFill>
                <a:latin typeface="Palatino Linotype"/>
                <a:cs typeface="Palatino Linotype"/>
              </a:defRPr>
            </a:lvl1pPr>
          </a:lstStyle>
          <a:p>
            <a:pPr marL="12700">
              <a:lnSpc>
                <a:spcPts val="980"/>
              </a:lnSpc>
            </a:pPr>
            <a:r>
              <a:rPr dirty="0"/>
              <a:t>Major</a:t>
            </a:r>
            <a:r>
              <a:rPr spc="-5" dirty="0"/>
              <a:t> </a:t>
            </a:r>
            <a:r>
              <a:rPr dirty="0"/>
              <a:t>Project</a:t>
            </a:r>
            <a:r>
              <a:rPr spc="-5" dirty="0"/>
              <a:t> </a:t>
            </a:r>
            <a:r>
              <a:rPr dirty="0"/>
              <a:t>Presentation </a:t>
            </a:r>
            <a:r>
              <a:rPr spc="95" dirty="0"/>
              <a:t>|</a:t>
            </a:r>
            <a:r>
              <a:rPr dirty="0"/>
              <a:t> Department</a:t>
            </a:r>
            <a:r>
              <a:rPr spc="-5" dirty="0"/>
              <a:t> </a:t>
            </a:r>
            <a:r>
              <a:rPr dirty="0"/>
              <a:t>of Computer</a:t>
            </a:r>
            <a:r>
              <a:rPr spc="-5" dirty="0"/>
              <a:t> </a:t>
            </a:r>
            <a:r>
              <a:rPr dirty="0"/>
              <a:t>Science &amp; Engineering</a:t>
            </a:r>
            <a:r>
              <a:rPr spc="-5" dirty="0"/>
              <a:t> </a:t>
            </a:r>
            <a:r>
              <a:rPr dirty="0"/>
              <a:t>and Information</a:t>
            </a:r>
            <a:r>
              <a:rPr spc="-5" dirty="0"/>
              <a:t> </a:t>
            </a:r>
            <a:r>
              <a:rPr spc="-10" dirty="0"/>
              <a:t>Technology</a:t>
            </a:r>
            <a:r>
              <a:rPr dirty="0"/>
              <a:t> (CSE &amp;</a:t>
            </a:r>
            <a:r>
              <a:rPr spc="-5" dirty="0"/>
              <a:t> </a:t>
            </a:r>
            <a:r>
              <a:rPr dirty="0"/>
              <a:t>IT) </a:t>
            </a:r>
            <a:r>
              <a:rPr spc="95" dirty="0"/>
              <a:t>|</a:t>
            </a:r>
            <a:r>
              <a:rPr spc="-45" dirty="0"/>
              <a:t> </a:t>
            </a:r>
            <a:r>
              <a:rPr spc="-65" dirty="0"/>
              <a:t>AY</a:t>
            </a:r>
            <a:r>
              <a:rPr spc="-20" dirty="0"/>
              <a:t> </a:t>
            </a:r>
            <a:r>
              <a:rPr dirty="0"/>
              <a:t>2023-</a:t>
            </a:r>
            <a:r>
              <a:rPr spc="-25" dirty="0"/>
              <a:t>24</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7" name="Holder 7"/>
          <p:cNvSpPr>
            <a:spLocks noGrp="1"/>
          </p:cNvSpPr>
          <p:nvPr>
            <p:ph type="sldNum" sz="quarter" idx="7"/>
          </p:nvPr>
        </p:nvSpPr>
        <p:spPr/>
        <p:txBody>
          <a:bodyPr lIns="0" tIns="0" rIns="0" bIns="0"/>
          <a:lstStyle>
            <a:lvl1pPr>
              <a:defRPr sz="950" b="0" i="0">
                <a:solidFill>
                  <a:srgbClr val="B3A787"/>
                </a:solidFill>
                <a:latin typeface="Palatino Linotype"/>
                <a:cs typeface="Palatino Linotype"/>
              </a:defRPr>
            </a:lvl1pPr>
          </a:lstStyle>
          <a:p>
            <a:pPr marL="38100">
              <a:lnSpc>
                <a:spcPts val="98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552214"/>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950" b="0" i="0">
                <a:solidFill>
                  <a:srgbClr val="002060"/>
                </a:solidFill>
                <a:latin typeface="Palatino Linotype"/>
                <a:cs typeface="Palatino Linotype"/>
              </a:defRPr>
            </a:lvl1pPr>
          </a:lstStyle>
          <a:p>
            <a:pPr marL="12700">
              <a:lnSpc>
                <a:spcPts val="980"/>
              </a:lnSpc>
            </a:pPr>
            <a:r>
              <a:rPr dirty="0"/>
              <a:t>Major</a:t>
            </a:r>
            <a:r>
              <a:rPr spc="-5" dirty="0"/>
              <a:t> </a:t>
            </a:r>
            <a:r>
              <a:rPr dirty="0"/>
              <a:t>Project</a:t>
            </a:r>
            <a:r>
              <a:rPr spc="-5" dirty="0"/>
              <a:t> </a:t>
            </a:r>
            <a:r>
              <a:rPr dirty="0"/>
              <a:t>Presentation </a:t>
            </a:r>
            <a:r>
              <a:rPr spc="95" dirty="0"/>
              <a:t>|</a:t>
            </a:r>
            <a:r>
              <a:rPr dirty="0"/>
              <a:t> Department</a:t>
            </a:r>
            <a:r>
              <a:rPr spc="-5" dirty="0"/>
              <a:t> </a:t>
            </a:r>
            <a:r>
              <a:rPr dirty="0"/>
              <a:t>of Computer</a:t>
            </a:r>
            <a:r>
              <a:rPr spc="-5" dirty="0"/>
              <a:t> </a:t>
            </a:r>
            <a:r>
              <a:rPr dirty="0"/>
              <a:t>Science &amp; Engineering</a:t>
            </a:r>
            <a:r>
              <a:rPr spc="-5" dirty="0"/>
              <a:t> </a:t>
            </a:r>
            <a:r>
              <a:rPr dirty="0"/>
              <a:t>and Information</a:t>
            </a:r>
            <a:r>
              <a:rPr spc="-5" dirty="0"/>
              <a:t> </a:t>
            </a:r>
            <a:r>
              <a:rPr spc="-10" dirty="0"/>
              <a:t>Technology</a:t>
            </a:r>
            <a:r>
              <a:rPr dirty="0"/>
              <a:t> (CSE &amp;</a:t>
            </a:r>
            <a:r>
              <a:rPr spc="-5" dirty="0"/>
              <a:t> </a:t>
            </a:r>
            <a:r>
              <a:rPr dirty="0"/>
              <a:t>IT) </a:t>
            </a:r>
            <a:r>
              <a:rPr spc="95" dirty="0"/>
              <a:t>|</a:t>
            </a:r>
            <a:r>
              <a:rPr spc="-45" dirty="0"/>
              <a:t> </a:t>
            </a:r>
            <a:r>
              <a:rPr spc="-65" dirty="0"/>
              <a:t>AY</a:t>
            </a:r>
            <a:r>
              <a:rPr spc="-20" dirty="0"/>
              <a:t> </a:t>
            </a:r>
            <a:r>
              <a:rPr dirty="0"/>
              <a:t>2023-</a:t>
            </a:r>
            <a:r>
              <a:rPr spc="-25" dirty="0"/>
              <a:t>24</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5" name="Holder 5"/>
          <p:cNvSpPr>
            <a:spLocks noGrp="1"/>
          </p:cNvSpPr>
          <p:nvPr>
            <p:ph type="sldNum" sz="quarter" idx="7"/>
          </p:nvPr>
        </p:nvSpPr>
        <p:spPr/>
        <p:txBody>
          <a:bodyPr lIns="0" tIns="0" rIns="0" bIns="0"/>
          <a:lstStyle>
            <a:lvl1pPr>
              <a:defRPr sz="950" b="0" i="0">
                <a:solidFill>
                  <a:srgbClr val="B3A787"/>
                </a:solidFill>
                <a:latin typeface="Palatino Linotype"/>
                <a:cs typeface="Palatino Linotype"/>
              </a:defRPr>
            </a:lvl1pPr>
          </a:lstStyle>
          <a:p>
            <a:pPr marL="38100">
              <a:lnSpc>
                <a:spcPts val="98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50" b="0" i="0">
                <a:solidFill>
                  <a:srgbClr val="002060"/>
                </a:solidFill>
                <a:latin typeface="Palatino Linotype"/>
                <a:cs typeface="Palatino Linotype"/>
              </a:defRPr>
            </a:lvl1pPr>
          </a:lstStyle>
          <a:p>
            <a:pPr marL="12700">
              <a:lnSpc>
                <a:spcPts val="980"/>
              </a:lnSpc>
            </a:pPr>
            <a:r>
              <a:rPr dirty="0"/>
              <a:t>Major</a:t>
            </a:r>
            <a:r>
              <a:rPr spc="-5" dirty="0"/>
              <a:t> </a:t>
            </a:r>
            <a:r>
              <a:rPr dirty="0"/>
              <a:t>Project</a:t>
            </a:r>
            <a:r>
              <a:rPr spc="-5" dirty="0"/>
              <a:t> </a:t>
            </a:r>
            <a:r>
              <a:rPr dirty="0"/>
              <a:t>Presentation </a:t>
            </a:r>
            <a:r>
              <a:rPr spc="95" dirty="0"/>
              <a:t>|</a:t>
            </a:r>
            <a:r>
              <a:rPr dirty="0"/>
              <a:t> Department</a:t>
            </a:r>
            <a:r>
              <a:rPr spc="-5" dirty="0"/>
              <a:t> </a:t>
            </a:r>
            <a:r>
              <a:rPr dirty="0"/>
              <a:t>of Computer</a:t>
            </a:r>
            <a:r>
              <a:rPr spc="-5" dirty="0"/>
              <a:t> </a:t>
            </a:r>
            <a:r>
              <a:rPr dirty="0"/>
              <a:t>Science &amp; Engineering</a:t>
            </a:r>
            <a:r>
              <a:rPr spc="-5" dirty="0"/>
              <a:t> </a:t>
            </a:r>
            <a:r>
              <a:rPr dirty="0"/>
              <a:t>and Information</a:t>
            </a:r>
            <a:r>
              <a:rPr spc="-5" dirty="0"/>
              <a:t> </a:t>
            </a:r>
            <a:r>
              <a:rPr spc="-10" dirty="0"/>
              <a:t>Technology</a:t>
            </a:r>
            <a:r>
              <a:rPr dirty="0"/>
              <a:t> (CSE &amp;</a:t>
            </a:r>
            <a:r>
              <a:rPr spc="-5" dirty="0"/>
              <a:t> </a:t>
            </a:r>
            <a:r>
              <a:rPr dirty="0"/>
              <a:t>IT) </a:t>
            </a:r>
            <a:r>
              <a:rPr spc="95" dirty="0"/>
              <a:t>|</a:t>
            </a:r>
            <a:r>
              <a:rPr spc="-45" dirty="0"/>
              <a:t> </a:t>
            </a:r>
            <a:r>
              <a:rPr spc="-65" dirty="0"/>
              <a:t>AY</a:t>
            </a:r>
            <a:r>
              <a:rPr spc="-20" dirty="0"/>
              <a:t> </a:t>
            </a:r>
            <a:r>
              <a:rPr dirty="0"/>
              <a:t>2023-</a:t>
            </a:r>
            <a:r>
              <a:rPr spc="-25" dirty="0"/>
              <a:t>24</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4" name="Holder 4"/>
          <p:cNvSpPr>
            <a:spLocks noGrp="1"/>
          </p:cNvSpPr>
          <p:nvPr>
            <p:ph type="sldNum" sz="quarter" idx="7"/>
          </p:nvPr>
        </p:nvSpPr>
        <p:spPr/>
        <p:txBody>
          <a:bodyPr lIns="0" tIns="0" rIns="0" bIns="0"/>
          <a:lstStyle>
            <a:lvl1pPr>
              <a:defRPr sz="950" b="0" i="0">
                <a:solidFill>
                  <a:srgbClr val="B3A787"/>
                </a:solidFill>
                <a:latin typeface="Palatino Linotype"/>
                <a:cs typeface="Palatino Linotype"/>
              </a:defRPr>
            </a:lvl1pPr>
          </a:lstStyle>
          <a:p>
            <a:pPr marL="38100">
              <a:lnSpc>
                <a:spcPts val="98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8000"/>
          </a:xfrm>
          <a:prstGeom prst="rect">
            <a:avLst/>
          </a:prstGeom>
        </p:spPr>
      </p:pic>
      <p:sp>
        <p:nvSpPr>
          <p:cNvPr id="17" name="bg object 17"/>
          <p:cNvSpPr/>
          <p:nvPr/>
        </p:nvSpPr>
        <p:spPr>
          <a:xfrm>
            <a:off x="3011" y="3521"/>
            <a:ext cx="820419" cy="819785"/>
          </a:xfrm>
          <a:custGeom>
            <a:avLst/>
            <a:gdLst/>
            <a:ahLst/>
            <a:cxnLst/>
            <a:rect l="l" t="t" r="r" b="b"/>
            <a:pathLst>
              <a:path w="820419" h="819785">
                <a:moveTo>
                  <a:pt x="0" y="819443"/>
                </a:moveTo>
                <a:lnTo>
                  <a:pt x="505" y="0"/>
                </a:lnTo>
                <a:lnTo>
                  <a:pt x="819948" y="0"/>
                </a:lnTo>
                <a:lnTo>
                  <a:pt x="818423" y="49994"/>
                </a:lnTo>
                <a:lnTo>
                  <a:pt x="813882" y="99546"/>
                </a:lnTo>
                <a:lnTo>
                  <a:pt x="806378" y="148531"/>
                </a:lnTo>
                <a:lnTo>
                  <a:pt x="795962" y="196824"/>
                </a:lnTo>
                <a:lnTo>
                  <a:pt x="782686" y="244299"/>
                </a:lnTo>
                <a:lnTo>
                  <a:pt x="766602" y="290831"/>
                </a:lnTo>
                <a:lnTo>
                  <a:pt x="747762" y="336294"/>
                </a:lnTo>
                <a:lnTo>
                  <a:pt x="726219" y="380563"/>
                </a:lnTo>
                <a:lnTo>
                  <a:pt x="702023" y="423513"/>
                </a:lnTo>
                <a:lnTo>
                  <a:pt x="675228" y="465018"/>
                </a:lnTo>
                <a:lnTo>
                  <a:pt x="645884" y="504953"/>
                </a:lnTo>
                <a:lnTo>
                  <a:pt x="614044" y="543193"/>
                </a:lnTo>
                <a:lnTo>
                  <a:pt x="579760" y="579612"/>
                </a:lnTo>
                <a:lnTo>
                  <a:pt x="543320" y="613874"/>
                </a:lnTo>
                <a:lnTo>
                  <a:pt x="505061" y="645690"/>
                </a:lnTo>
                <a:lnTo>
                  <a:pt x="465107" y="675009"/>
                </a:lnTo>
                <a:lnTo>
                  <a:pt x="423586" y="701779"/>
                </a:lnTo>
                <a:lnTo>
                  <a:pt x="380621" y="725948"/>
                </a:lnTo>
                <a:lnTo>
                  <a:pt x="336338" y="747464"/>
                </a:lnTo>
                <a:lnTo>
                  <a:pt x="290864" y="766276"/>
                </a:lnTo>
                <a:lnTo>
                  <a:pt x="244322" y="782331"/>
                </a:lnTo>
                <a:lnTo>
                  <a:pt x="196839" y="795578"/>
                </a:lnTo>
                <a:lnTo>
                  <a:pt x="148540" y="805964"/>
                </a:lnTo>
                <a:lnTo>
                  <a:pt x="99550" y="813438"/>
                </a:lnTo>
                <a:lnTo>
                  <a:pt x="49995" y="817949"/>
                </a:lnTo>
                <a:lnTo>
                  <a:pt x="0" y="819443"/>
                </a:lnTo>
                <a:close/>
              </a:path>
            </a:pathLst>
          </a:custGeom>
          <a:solidFill>
            <a:srgbClr val="FDF9F3">
              <a:alpha val="32940"/>
            </a:srgbClr>
          </a:solidFill>
        </p:spPr>
        <p:txBody>
          <a:bodyPr wrap="square" lIns="0" tIns="0" rIns="0" bIns="0" rtlCol="0"/>
          <a:lstStyle/>
          <a:p>
            <a:endParaRPr/>
          </a:p>
        </p:txBody>
      </p:sp>
      <p:sp>
        <p:nvSpPr>
          <p:cNvPr id="18" name="bg object 18"/>
          <p:cNvSpPr/>
          <p:nvPr/>
        </p:nvSpPr>
        <p:spPr>
          <a:xfrm>
            <a:off x="3011" y="3521"/>
            <a:ext cx="820419" cy="819785"/>
          </a:xfrm>
          <a:custGeom>
            <a:avLst/>
            <a:gdLst/>
            <a:ahLst/>
            <a:cxnLst/>
            <a:rect l="l" t="t" r="r" b="b"/>
            <a:pathLst>
              <a:path w="820419" h="819785">
                <a:moveTo>
                  <a:pt x="819948" y="0"/>
                </a:moveTo>
                <a:lnTo>
                  <a:pt x="818423" y="49994"/>
                </a:lnTo>
                <a:lnTo>
                  <a:pt x="813882" y="99546"/>
                </a:lnTo>
                <a:lnTo>
                  <a:pt x="806378" y="148531"/>
                </a:lnTo>
                <a:lnTo>
                  <a:pt x="795962" y="196824"/>
                </a:lnTo>
                <a:lnTo>
                  <a:pt x="782686" y="244299"/>
                </a:lnTo>
                <a:lnTo>
                  <a:pt x="766602" y="290831"/>
                </a:lnTo>
                <a:lnTo>
                  <a:pt x="747762" y="336294"/>
                </a:lnTo>
                <a:lnTo>
                  <a:pt x="726219" y="380563"/>
                </a:lnTo>
                <a:lnTo>
                  <a:pt x="702023" y="423513"/>
                </a:lnTo>
                <a:lnTo>
                  <a:pt x="675228" y="465018"/>
                </a:lnTo>
                <a:lnTo>
                  <a:pt x="645884" y="504953"/>
                </a:lnTo>
                <a:lnTo>
                  <a:pt x="614044" y="543193"/>
                </a:lnTo>
                <a:lnTo>
                  <a:pt x="579760" y="579612"/>
                </a:lnTo>
                <a:lnTo>
                  <a:pt x="543320" y="613874"/>
                </a:lnTo>
                <a:lnTo>
                  <a:pt x="505061" y="645690"/>
                </a:lnTo>
                <a:lnTo>
                  <a:pt x="465107" y="675009"/>
                </a:lnTo>
                <a:lnTo>
                  <a:pt x="423586" y="701779"/>
                </a:lnTo>
                <a:lnTo>
                  <a:pt x="380621" y="725948"/>
                </a:lnTo>
                <a:lnTo>
                  <a:pt x="336338" y="747464"/>
                </a:lnTo>
                <a:lnTo>
                  <a:pt x="290864" y="766276"/>
                </a:lnTo>
                <a:lnTo>
                  <a:pt x="244322" y="782331"/>
                </a:lnTo>
                <a:lnTo>
                  <a:pt x="196839" y="795578"/>
                </a:lnTo>
                <a:lnTo>
                  <a:pt x="148540" y="805964"/>
                </a:lnTo>
                <a:lnTo>
                  <a:pt x="99550" y="813438"/>
                </a:lnTo>
                <a:lnTo>
                  <a:pt x="49995" y="817949"/>
                </a:lnTo>
                <a:lnTo>
                  <a:pt x="0" y="819443"/>
                </a:lnTo>
                <a:lnTo>
                  <a:pt x="505" y="0"/>
                </a:lnTo>
                <a:lnTo>
                  <a:pt x="819948" y="0"/>
                </a:lnTo>
                <a:close/>
              </a:path>
            </a:pathLst>
          </a:custGeom>
          <a:ln w="9524">
            <a:solidFill>
              <a:srgbClr val="D1C19D"/>
            </a:solidFill>
          </a:ln>
        </p:spPr>
        <p:txBody>
          <a:bodyPr wrap="square" lIns="0" tIns="0" rIns="0" bIns="0" rtlCol="0"/>
          <a:lstStyle/>
          <a:p>
            <a:endParaRPr/>
          </a:p>
        </p:txBody>
      </p:sp>
      <p:pic>
        <p:nvPicPr>
          <p:cNvPr id="19" name="bg object 19"/>
          <p:cNvPicPr/>
          <p:nvPr/>
        </p:nvPicPr>
        <p:blipFill>
          <a:blip r:embed="rId8" cstate="print"/>
          <a:stretch>
            <a:fillRect/>
          </a:stretch>
        </p:blipFill>
        <p:spPr>
          <a:xfrm>
            <a:off x="129765" y="7452"/>
            <a:ext cx="1780291" cy="1780291"/>
          </a:xfrm>
          <a:prstGeom prst="rect">
            <a:avLst/>
          </a:prstGeom>
        </p:spPr>
      </p:pic>
      <p:sp>
        <p:nvSpPr>
          <p:cNvPr id="20" name="bg object 20"/>
          <p:cNvSpPr/>
          <p:nvPr/>
        </p:nvSpPr>
        <p:spPr>
          <a:xfrm>
            <a:off x="168816" y="21101"/>
            <a:ext cx="1702435" cy="1702435"/>
          </a:xfrm>
          <a:custGeom>
            <a:avLst/>
            <a:gdLst/>
            <a:ahLst/>
            <a:cxnLst/>
            <a:rect l="l" t="t" r="r" b="b"/>
            <a:pathLst>
              <a:path w="1702435" h="1702435">
                <a:moveTo>
                  <a:pt x="0" y="851095"/>
                </a:moveTo>
                <a:lnTo>
                  <a:pt x="1347" y="802799"/>
                </a:lnTo>
                <a:lnTo>
                  <a:pt x="5341" y="755210"/>
                </a:lnTo>
                <a:lnTo>
                  <a:pt x="11910" y="708399"/>
                </a:lnTo>
                <a:lnTo>
                  <a:pt x="20981" y="662439"/>
                </a:lnTo>
                <a:lnTo>
                  <a:pt x="32484" y="617401"/>
                </a:lnTo>
                <a:lnTo>
                  <a:pt x="46347" y="573357"/>
                </a:lnTo>
                <a:lnTo>
                  <a:pt x="62496" y="530380"/>
                </a:lnTo>
                <a:lnTo>
                  <a:pt x="80862" y="488540"/>
                </a:lnTo>
                <a:lnTo>
                  <a:pt x="101371" y="447910"/>
                </a:lnTo>
                <a:lnTo>
                  <a:pt x="123952" y="408562"/>
                </a:lnTo>
                <a:lnTo>
                  <a:pt x="148533" y="370567"/>
                </a:lnTo>
                <a:lnTo>
                  <a:pt x="175042" y="333997"/>
                </a:lnTo>
                <a:lnTo>
                  <a:pt x="203408" y="298924"/>
                </a:lnTo>
                <a:lnTo>
                  <a:pt x="233558" y="265421"/>
                </a:lnTo>
                <a:lnTo>
                  <a:pt x="265421" y="233558"/>
                </a:lnTo>
                <a:lnTo>
                  <a:pt x="298924" y="203408"/>
                </a:lnTo>
                <a:lnTo>
                  <a:pt x="333997" y="175042"/>
                </a:lnTo>
                <a:lnTo>
                  <a:pt x="370567" y="148533"/>
                </a:lnTo>
                <a:lnTo>
                  <a:pt x="408562" y="123952"/>
                </a:lnTo>
                <a:lnTo>
                  <a:pt x="447910" y="101371"/>
                </a:lnTo>
                <a:lnTo>
                  <a:pt x="488540" y="80862"/>
                </a:lnTo>
                <a:lnTo>
                  <a:pt x="530380" y="62496"/>
                </a:lnTo>
                <a:lnTo>
                  <a:pt x="573357" y="46347"/>
                </a:lnTo>
                <a:lnTo>
                  <a:pt x="617401" y="32484"/>
                </a:lnTo>
                <a:lnTo>
                  <a:pt x="662439" y="20981"/>
                </a:lnTo>
                <a:lnTo>
                  <a:pt x="708399" y="11910"/>
                </a:lnTo>
                <a:lnTo>
                  <a:pt x="755210" y="5341"/>
                </a:lnTo>
                <a:lnTo>
                  <a:pt x="802799" y="1347"/>
                </a:lnTo>
                <a:lnTo>
                  <a:pt x="851095" y="0"/>
                </a:lnTo>
                <a:lnTo>
                  <a:pt x="902999" y="1582"/>
                </a:lnTo>
                <a:lnTo>
                  <a:pt x="954446" y="6295"/>
                </a:lnTo>
                <a:lnTo>
                  <a:pt x="1005304" y="14083"/>
                </a:lnTo>
                <a:lnTo>
                  <a:pt x="1055443" y="24893"/>
                </a:lnTo>
                <a:lnTo>
                  <a:pt x="1104734" y="38671"/>
                </a:lnTo>
                <a:lnTo>
                  <a:pt x="1153046" y="55363"/>
                </a:lnTo>
                <a:lnTo>
                  <a:pt x="1200250" y="74916"/>
                </a:lnTo>
                <a:lnTo>
                  <a:pt x="1246216" y="97275"/>
                </a:lnTo>
                <a:lnTo>
                  <a:pt x="1290812" y="122386"/>
                </a:lnTo>
                <a:lnTo>
                  <a:pt x="1333910" y="150196"/>
                </a:lnTo>
                <a:lnTo>
                  <a:pt x="1375379" y="180651"/>
                </a:lnTo>
                <a:lnTo>
                  <a:pt x="1415089" y="213697"/>
                </a:lnTo>
                <a:lnTo>
                  <a:pt x="1452910" y="249280"/>
                </a:lnTo>
                <a:lnTo>
                  <a:pt x="1488493" y="287101"/>
                </a:lnTo>
                <a:lnTo>
                  <a:pt x="1521539" y="326811"/>
                </a:lnTo>
                <a:lnTo>
                  <a:pt x="1551994" y="368280"/>
                </a:lnTo>
                <a:lnTo>
                  <a:pt x="1579804" y="411378"/>
                </a:lnTo>
                <a:lnTo>
                  <a:pt x="1604915" y="455974"/>
                </a:lnTo>
                <a:lnTo>
                  <a:pt x="1627274" y="501940"/>
                </a:lnTo>
                <a:lnTo>
                  <a:pt x="1646827" y="549143"/>
                </a:lnTo>
                <a:lnTo>
                  <a:pt x="1663519" y="597456"/>
                </a:lnTo>
                <a:lnTo>
                  <a:pt x="1677297" y="646747"/>
                </a:lnTo>
                <a:lnTo>
                  <a:pt x="1688107" y="696886"/>
                </a:lnTo>
                <a:lnTo>
                  <a:pt x="1695895" y="747744"/>
                </a:lnTo>
                <a:lnTo>
                  <a:pt x="1700608" y="799191"/>
                </a:lnTo>
                <a:lnTo>
                  <a:pt x="1702190" y="851095"/>
                </a:lnTo>
                <a:lnTo>
                  <a:pt x="1700843" y="899391"/>
                </a:lnTo>
                <a:lnTo>
                  <a:pt x="1696849" y="946980"/>
                </a:lnTo>
                <a:lnTo>
                  <a:pt x="1690280" y="993791"/>
                </a:lnTo>
                <a:lnTo>
                  <a:pt x="1681209" y="1039751"/>
                </a:lnTo>
                <a:lnTo>
                  <a:pt x="1669706" y="1084789"/>
                </a:lnTo>
                <a:lnTo>
                  <a:pt x="1655843" y="1128833"/>
                </a:lnTo>
                <a:lnTo>
                  <a:pt x="1639694" y="1171810"/>
                </a:lnTo>
                <a:lnTo>
                  <a:pt x="1621328" y="1213650"/>
                </a:lnTo>
                <a:lnTo>
                  <a:pt x="1600819" y="1254280"/>
                </a:lnTo>
                <a:lnTo>
                  <a:pt x="1578238" y="1293628"/>
                </a:lnTo>
                <a:lnTo>
                  <a:pt x="1553657" y="1331623"/>
                </a:lnTo>
                <a:lnTo>
                  <a:pt x="1527148" y="1368193"/>
                </a:lnTo>
                <a:lnTo>
                  <a:pt x="1498782" y="1403266"/>
                </a:lnTo>
                <a:lnTo>
                  <a:pt x="1468632" y="1436769"/>
                </a:lnTo>
                <a:lnTo>
                  <a:pt x="1436769" y="1468632"/>
                </a:lnTo>
                <a:lnTo>
                  <a:pt x="1403266" y="1498782"/>
                </a:lnTo>
                <a:lnTo>
                  <a:pt x="1368193" y="1527148"/>
                </a:lnTo>
                <a:lnTo>
                  <a:pt x="1331623" y="1553657"/>
                </a:lnTo>
                <a:lnTo>
                  <a:pt x="1293629" y="1578238"/>
                </a:lnTo>
                <a:lnTo>
                  <a:pt x="1254280" y="1600819"/>
                </a:lnTo>
                <a:lnTo>
                  <a:pt x="1213650" y="1621328"/>
                </a:lnTo>
                <a:lnTo>
                  <a:pt x="1171810" y="1639694"/>
                </a:lnTo>
                <a:lnTo>
                  <a:pt x="1128833" y="1655843"/>
                </a:lnTo>
                <a:lnTo>
                  <a:pt x="1084789" y="1669706"/>
                </a:lnTo>
                <a:lnTo>
                  <a:pt x="1039751" y="1681209"/>
                </a:lnTo>
                <a:lnTo>
                  <a:pt x="993791" y="1690280"/>
                </a:lnTo>
                <a:lnTo>
                  <a:pt x="946980" y="1696849"/>
                </a:lnTo>
                <a:lnTo>
                  <a:pt x="899391" y="1700843"/>
                </a:lnTo>
                <a:lnTo>
                  <a:pt x="851095" y="1702190"/>
                </a:lnTo>
                <a:lnTo>
                  <a:pt x="802799" y="1700843"/>
                </a:lnTo>
                <a:lnTo>
                  <a:pt x="755210" y="1696849"/>
                </a:lnTo>
                <a:lnTo>
                  <a:pt x="708399" y="1690280"/>
                </a:lnTo>
                <a:lnTo>
                  <a:pt x="662439" y="1681209"/>
                </a:lnTo>
                <a:lnTo>
                  <a:pt x="617401" y="1669706"/>
                </a:lnTo>
                <a:lnTo>
                  <a:pt x="573357" y="1655843"/>
                </a:lnTo>
                <a:lnTo>
                  <a:pt x="530380" y="1639694"/>
                </a:lnTo>
                <a:lnTo>
                  <a:pt x="488540" y="1621328"/>
                </a:lnTo>
                <a:lnTo>
                  <a:pt x="447910" y="1600819"/>
                </a:lnTo>
                <a:lnTo>
                  <a:pt x="408562" y="1578238"/>
                </a:lnTo>
                <a:lnTo>
                  <a:pt x="370567" y="1553657"/>
                </a:lnTo>
                <a:lnTo>
                  <a:pt x="333997" y="1527148"/>
                </a:lnTo>
                <a:lnTo>
                  <a:pt x="298924" y="1498782"/>
                </a:lnTo>
                <a:lnTo>
                  <a:pt x="265421" y="1468632"/>
                </a:lnTo>
                <a:lnTo>
                  <a:pt x="233558" y="1436769"/>
                </a:lnTo>
                <a:lnTo>
                  <a:pt x="203408" y="1403266"/>
                </a:lnTo>
                <a:lnTo>
                  <a:pt x="175042" y="1368193"/>
                </a:lnTo>
                <a:lnTo>
                  <a:pt x="148533" y="1331623"/>
                </a:lnTo>
                <a:lnTo>
                  <a:pt x="123952" y="1293628"/>
                </a:lnTo>
                <a:lnTo>
                  <a:pt x="101371" y="1254280"/>
                </a:lnTo>
                <a:lnTo>
                  <a:pt x="80862" y="1213650"/>
                </a:lnTo>
                <a:lnTo>
                  <a:pt x="62496" y="1171810"/>
                </a:lnTo>
                <a:lnTo>
                  <a:pt x="46347" y="1128833"/>
                </a:lnTo>
                <a:lnTo>
                  <a:pt x="32484" y="1084789"/>
                </a:lnTo>
                <a:lnTo>
                  <a:pt x="20981" y="1039751"/>
                </a:lnTo>
                <a:lnTo>
                  <a:pt x="11910" y="993791"/>
                </a:lnTo>
                <a:lnTo>
                  <a:pt x="5341" y="946980"/>
                </a:lnTo>
                <a:lnTo>
                  <a:pt x="1347" y="899391"/>
                </a:lnTo>
                <a:lnTo>
                  <a:pt x="0" y="851095"/>
                </a:lnTo>
                <a:close/>
              </a:path>
            </a:pathLst>
          </a:custGeom>
          <a:ln w="27299">
            <a:solidFill>
              <a:srgbClr val="FFF4DB"/>
            </a:solidFill>
          </a:ln>
        </p:spPr>
        <p:txBody>
          <a:bodyPr wrap="square" lIns="0" tIns="0" rIns="0" bIns="0" rtlCol="0"/>
          <a:lstStyle/>
          <a:p>
            <a:endParaRPr/>
          </a:p>
        </p:txBody>
      </p:sp>
      <p:pic>
        <p:nvPicPr>
          <p:cNvPr id="21" name="bg object 21"/>
          <p:cNvPicPr/>
          <p:nvPr/>
        </p:nvPicPr>
        <p:blipFill>
          <a:blip r:embed="rId9" cstate="print"/>
          <a:stretch>
            <a:fillRect/>
          </a:stretch>
        </p:blipFill>
        <p:spPr>
          <a:xfrm>
            <a:off x="173740" y="1047564"/>
            <a:ext cx="1151739" cy="1146627"/>
          </a:xfrm>
          <a:prstGeom prst="rect">
            <a:avLst/>
          </a:prstGeom>
        </p:spPr>
      </p:pic>
      <p:pic>
        <p:nvPicPr>
          <p:cNvPr id="22" name="bg object 22"/>
          <p:cNvPicPr/>
          <p:nvPr/>
        </p:nvPicPr>
        <p:blipFill>
          <a:blip r:embed="rId10" cstate="print"/>
          <a:stretch>
            <a:fillRect/>
          </a:stretch>
        </p:blipFill>
        <p:spPr>
          <a:xfrm>
            <a:off x="187321" y="1050638"/>
            <a:ext cx="1116493" cy="1111502"/>
          </a:xfrm>
          <a:prstGeom prst="rect">
            <a:avLst/>
          </a:prstGeom>
        </p:spPr>
      </p:pic>
      <p:sp>
        <p:nvSpPr>
          <p:cNvPr id="23" name="bg object 23"/>
          <p:cNvSpPr/>
          <p:nvPr/>
        </p:nvSpPr>
        <p:spPr>
          <a:xfrm>
            <a:off x="187321" y="1050638"/>
            <a:ext cx="1116965" cy="1111885"/>
          </a:xfrm>
          <a:custGeom>
            <a:avLst/>
            <a:gdLst/>
            <a:ahLst/>
            <a:cxnLst/>
            <a:rect l="l" t="t" r="r" b="b"/>
            <a:pathLst>
              <a:path w="1116965" h="1111885">
                <a:moveTo>
                  <a:pt x="118499" y="204636"/>
                </a:moveTo>
                <a:lnTo>
                  <a:pt x="149788" y="168746"/>
                </a:lnTo>
                <a:lnTo>
                  <a:pt x="183517" y="136241"/>
                </a:lnTo>
                <a:lnTo>
                  <a:pt x="219452" y="107146"/>
                </a:lnTo>
                <a:lnTo>
                  <a:pt x="257356" y="81484"/>
                </a:lnTo>
                <a:lnTo>
                  <a:pt x="296995" y="59279"/>
                </a:lnTo>
                <a:lnTo>
                  <a:pt x="338134" y="40556"/>
                </a:lnTo>
                <a:lnTo>
                  <a:pt x="380537" y="25339"/>
                </a:lnTo>
                <a:lnTo>
                  <a:pt x="423968" y="13650"/>
                </a:lnTo>
                <a:lnTo>
                  <a:pt x="468194" y="5515"/>
                </a:lnTo>
                <a:lnTo>
                  <a:pt x="512977" y="957"/>
                </a:lnTo>
                <a:lnTo>
                  <a:pt x="558084" y="0"/>
                </a:lnTo>
                <a:lnTo>
                  <a:pt x="603278" y="2667"/>
                </a:lnTo>
                <a:lnTo>
                  <a:pt x="648324" y="8984"/>
                </a:lnTo>
                <a:lnTo>
                  <a:pt x="692988" y="18974"/>
                </a:lnTo>
                <a:lnTo>
                  <a:pt x="737034" y="32661"/>
                </a:lnTo>
                <a:lnTo>
                  <a:pt x="780226" y="50069"/>
                </a:lnTo>
                <a:lnTo>
                  <a:pt x="822329" y="71221"/>
                </a:lnTo>
                <a:lnTo>
                  <a:pt x="863109" y="96142"/>
                </a:lnTo>
                <a:lnTo>
                  <a:pt x="902329" y="124856"/>
                </a:lnTo>
                <a:lnTo>
                  <a:pt x="939678" y="157396"/>
                </a:lnTo>
                <a:lnTo>
                  <a:pt x="973853" y="192773"/>
                </a:lnTo>
                <a:lnTo>
                  <a:pt x="1004716" y="230741"/>
                </a:lnTo>
                <a:lnTo>
                  <a:pt x="1032129" y="271059"/>
                </a:lnTo>
                <a:lnTo>
                  <a:pt x="1055957" y="313481"/>
                </a:lnTo>
                <a:lnTo>
                  <a:pt x="1076062" y="357764"/>
                </a:lnTo>
                <a:lnTo>
                  <a:pt x="1092307" y="403663"/>
                </a:lnTo>
                <a:lnTo>
                  <a:pt x="1104555" y="450936"/>
                </a:lnTo>
                <a:lnTo>
                  <a:pt x="1112669" y="499338"/>
                </a:lnTo>
                <a:lnTo>
                  <a:pt x="1116493" y="548176"/>
                </a:lnTo>
                <a:lnTo>
                  <a:pt x="1116011" y="596744"/>
                </a:lnTo>
                <a:lnTo>
                  <a:pt x="1111299" y="644777"/>
                </a:lnTo>
                <a:lnTo>
                  <a:pt x="1102429" y="692009"/>
                </a:lnTo>
                <a:lnTo>
                  <a:pt x="1089477" y="738175"/>
                </a:lnTo>
                <a:lnTo>
                  <a:pt x="1072517" y="783008"/>
                </a:lnTo>
                <a:lnTo>
                  <a:pt x="1051624" y="826245"/>
                </a:lnTo>
                <a:lnTo>
                  <a:pt x="1026872" y="867619"/>
                </a:lnTo>
                <a:lnTo>
                  <a:pt x="998336" y="906865"/>
                </a:lnTo>
                <a:lnTo>
                  <a:pt x="967047" y="942755"/>
                </a:lnTo>
                <a:lnTo>
                  <a:pt x="933318" y="975260"/>
                </a:lnTo>
                <a:lnTo>
                  <a:pt x="897383" y="1004355"/>
                </a:lnTo>
                <a:lnTo>
                  <a:pt x="859479" y="1030017"/>
                </a:lnTo>
                <a:lnTo>
                  <a:pt x="819840" y="1052222"/>
                </a:lnTo>
                <a:lnTo>
                  <a:pt x="778701" y="1070945"/>
                </a:lnTo>
                <a:lnTo>
                  <a:pt x="736298" y="1086163"/>
                </a:lnTo>
                <a:lnTo>
                  <a:pt x="692867" y="1097851"/>
                </a:lnTo>
                <a:lnTo>
                  <a:pt x="648641" y="1105986"/>
                </a:lnTo>
                <a:lnTo>
                  <a:pt x="603858" y="1110544"/>
                </a:lnTo>
                <a:lnTo>
                  <a:pt x="558751" y="1111502"/>
                </a:lnTo>
                <a:lnTo>
                  <a:pt x="513557" y="1108834"/>
                </a:lnTo>
                <a:lnTo>
                  <a:pt x="468511" y="1102517"/>
                </a:lnTo>
                <a:lnTo>
                  <a:pt x="423847" y="1092527"/>
                </a:lnTo>
                <a:lnTo>
                  <a:pt x="379801" y="1078840"/>
                </a:lnTo>
                <a:lnTo>
                  <a:pt x="336609" y="1061432"/>
                </a:lnTo>
                <a:lnTo>
                  <a:pt x="294506" y="1040280"/>
                </a:lnTo>
                <a:lnTo>
                  <a:pt x="253726" y="1015359"/>
                </a:lnTo>
                <a:lnTo>
                  <a:pt x="214506" y="986645"/>
                </a:lnTo>
                <a:lnTo>
                  <a:pt x="177810" y="954768"/>
                </a:lnTo>
                <a:lnTo>
                  <a:pt x="144467" y="920529"/>
                </a:lnTo>
                <a:lnTo>
                  <a:pt x="114506" y="884164"/>
                </a:lnTo>
                <a:lnTo>
                  <a:pt x="87954" y="845907"/>
                </a:lnTo>
                <a:lnTo>
                  <a:pt x="64842" y="805992"/>
                </a:lnTo>
                <a:lnTo>
                  <a:pt x="45197" y="764655"/>
                </a:lnTo>
                <a:lnTo>
                  <a:pt x="29049" y="722131"/>
                </a:lnTo>
                <a:lnTo>
                  <a:pt x="16427" y="678653"/>
                </a:lnTo>
                <a:lnTo>
                  <a:pt x="7358" y="634457"/>
                </a:lnTo>
                <a:lnTo>
                  <a:pt x="1873" y="589778"/>
                </a:lnTo>
                <a:lnTo>
                  <a:pt x="0" y="544850"/>
                </a:lnTo>
                <a:lnTo>
                  <a:pt x="1767" y="499907"/>
                </a:lnTo>
                <a:lnTo>
                  <a:pt x="7204" y="455186"/>
                </a:lnTo>
                <a:lnTo>
                  <a:pt x="16339" y="410920"/>
                </a:lnTo>
                <a:lnTo>
                  <a:pt x="29201" y="367344"/>
                </a:lnTo>
                <a:lnTo>
                  <a:pt x="45820" y="324693"/>
                </a:lnTo>
                <a:lnTo>
                  <a:pt x="66223" y="283201"/>
                </a:lnTo>
                <a:lnTo>
                  <a:pt x="90440" y="243104"/>
                </a:lnTo>
                <a:lnTo>
                  <a:pt x="118499" y="204636"/>
                </a:lnTo>
                <a:close/>
              </a:path>
              <a:path w="1116965" h="1111885">
                <a:moveTo>
                  <a:pt x="220474" y="286026"/>
                </a:moveTo>
                <a:lnTo>
                  <a:pt x="193853" y="323448"/>
                </a:lnTo>
                <a:lnTo>
                  <a:pt x="171952" y="362808"/>
                </a:lnTo>
                <a:lnTo>
                  <a:pt x="154726" y="403741"/>
                </a:lnTo>
                <a:lnTo>
                  <a:pt x="142128" y="445881"/>
                </a:lnTo>
                <a:lnTo>
                  <a:pt x="134114" y="488863"/>
                </a:lnTo>
                <a:lnTo>
                  <a:pt x="130636" y="532323"/>
                </a:lnTo>
                <a:lnTo>
                  <a:pt x="131649" y="575894"/>
                </a:lnTo>
                <a:lnTo>
                  <a:pt x="137106" y="619212"/>
                </a:lnTo>
                <a:lnTo>
                  <a:pt x="146963" y="661911"/>
                </a:lnTo>
                <a:lnTo>
                  <a:pt x="161171" y="703627"/>
                </a:lnTo>
                <a:lnTo>
                  <a:pt x="179687" y="743994"/>
                </a:lnTo>
                <a:lnTo>
                  <a:pt x="202463" y="782647"/>
                </a:lnTo>
                <a:lnTo>
                  <a:pt x="229454" y="819221"/>
                </a:lnTo>
                <a:lnTo>
                  <a:pt x="260614" y="853350"/>
                </a:lnTo>
                <a:lnTo>
                  <a:pt x="295896" y="884669"/>
                </a:lnTo>
                <a:lnTo>
                  <a:pt x="334259" y="912129"/>
                </a:lnTo>
                <a:lnTo>
                  <a:pt x="374448" y="934945"/>
                </a:lnTo>
                <a:lnTo>
                  <a:pt x="416096" y="953154"/>
                </a:lnTo>
                <a:lnTo>
                  <a:pt x="458837" y="966793"/>
                </a:lnTo>
                <a:lnTo>
                  <a:pt x="502304" y="975897"/>
                </a:lnTo>
                <a:lnTo>
                  <a:pt x="546132" y="980503"/>
                </a:lnTo>
                <a:lnTo>
                  <a:pt x="589954" y="980646"/>
                </a:lnTo>
                <a:lnTo>
                  <a:pt x="633404" y="976362"/>
                </a:lnTo>
                <a:lnTo>
                  <a:pt x="676116" y="967689"/>
                </a:lnTo>
                <a:lnTo>
                  <a:pt x="717722" y="954661"/>
                </a:lnTo>
                <a:lnTo>
                  <a:pt x="757857" y="937315"/>
                </a:lnTo>
                <a:lnTo>
                  <a:pt x="796155" y="915688"/>
                </a:lnTo>
                <a:lnTo>
                  <a:pt x="832249" y="889814"/>
                </a:lnTo>
                <a:lnTo>
                  <a:pt x="865773" y="859731"/>
                </a:lnTo>
                <a:lnTo>
                  <a:pt x="896361" y="825475"/>
                </a:lnTo>
                <a:lnTo>
                  <a:pt x="922982" y="788053"/>
                </a:lnTo>
                <a:lnTo>
                  <a:pt x="944883" y="748693"/>
                </a:lnTo>
                <a:lnTo>
                  <a:pt x="962109" y="707760"/>
                </a:lnTo>
                <a:lnTo>
                  <a:pt x="974707" y="665620"/>
                </a:lnTo>
                <a:lnTo>
                  <a:pt x="982721" y="622638"/>
                </a:lnTo>
                <a:lnTo>
                  <a:pt x="986199" y="579178"/>
                </a:lnTo>
                <a:lnTo>
                  <a:pt x="985186" y="535607"/>
                </a:lnTo>
                <a:lnTo>
                  <a:pt x="979729" y="492289"/>
                </a:lnTo>
                <a:lnTo>
                  <a:pt x="969872" y="449590"/>
                </a:lnTo>
                <a:lnTo>
                  <a:pt x="955663" y="407874"/>
                </a:lnTo>
                <a:lnTo>
                  <a:pt x="937148" y="367507"/>
                </a:lnTo>
                <a:lnTo>
                  <a:pt x="914372" y="328854"/>
                </a:lnTo>
                <a:lnTo>
                  <a:pt x="887381" y="292280"/>
                </a:lnTo>
                <a:lnTo>
                  <a:pt x="856221" y="258151"/>
                </a:lnTo>
                <a:lnTo>
                  <a:pt x="820939" y="226832"/>
                </a:lnTo>
                <a:lnTo>
                  <a:pt x="782576" y="199372"/>
                </a:lnTo>
                <a:lnTo>
                  <a:pt x="742387" y="176556"/>
                </a:lnTo>
                <a:lnTo>
                  <a:pt x="700739" y="158347"/>
                </a:lnTo>
                <a:lnTo>
                  <a:pt x="657998" y="144708"/>
                </a:lnTo>
                <a:lnTo>
                  <a:pt x="614531" y="135604"/>
                </a:lnTo>
                <a:lnTo>
                  <a:pt x="570703" y="130998"/>
                </a:lnTo>
                <a:lnTo>
                  <a:pt x="526881" y="130855"/>
                </a:lnTo>
                <a:lnTo>
                  <a:pt x="483431" y="135139"/>
                </a:lnTo>
                <a:lnTo>
                  <a:pt x="440719" y="143812"/>
                </a:lnTo>
                <a:lnTo>
                  <a:pt x="399113" y="156840"/>
                </a:lnTo>
                <a:lnTo>
                  <a:pt x="358978" y="174186"/>
                </a:lnTo>
                <a:lnTo>
                  <a:pt x="320680" y="195813"/>
                </a:lnTo>
                <a:lnTo>
                  <a:pt x="284586" y="221687"/>
                </a:lnTo>
                <a:lnTo>
                  <a:pt x="251062" y="251770"/>
                </a:lnTo>
                <a:lnTo>
                  <a:pt x="220474" y="286026"/>
                </a:lnTo>
                <a:close/>
              </a:path>
            </a:pathLst>
          </a:custGeom>
          <a:ln w="9524">
            <a:solidFill>
              <a:srgbClr val="C5B390"/>
            </a:solidFill>
          </a:ln>
        </p:spPr>
        <p:txBody>
          <a:bodyPr wrap="square" lIns="0" tIns="0" rIns="0" bIns="0" rtlCol="0"/>
          <a:lstStyle/>
          <a:p>
            <a:endParaRPr/>
          </a:p>
        </p:txBody>
      </p:sp>
      <p:sp>
        <p:nvSpPr>
          <p:cNvPr id="24" name="bg object 24"/>
          <p:cNvSpPr/>
          <p:nvPr/>
        </p:nvSpPr>
        <p:spPr>
          <a:xfrm>
            <a:off x="1012872" y="-53"/>
            <a:ext cx="8131175" cy="6858634"/>
          </a:xfrm>
          <a:custGeom>
            <a:avLst/>
            <a:gdLst/>
            <a:ahLst/>
            <a:cxnLst/>
            <a:rect l="l" t="t" r="r" b="b"/>
            <a:pathLst>
              <a:path w="8131175" h="6858634">
                <a:moveTo>
                  <a:pt x="8131126" y="6858053"/>
                </a:moveTo>
                <a:lnTo>
                  <a:pt x="0" y="6858053"/>
                </a:lnTo>
                <a:lnTo>
                  <a:pt x="0" y="0"/>
                </a:lnTo>
                <a:lnTo>
                  <a:pt x="8131126" y="0"/>
                </a:lnTo>
                <a:lnTo>
                  <a:pt x="8131126" y="6858053"/>
                </a:lnTo>
                <a:close/>
              </a:path>
            </a:pathLst>
          </a:custGeom>
          <a:solidFill>
            <a:srgbClr val="FFFFFF"/>
          </a:solidFill>
        </p:spPr>
        <p:txBody>
          <a:bodyPr wrap="square" lIns="0" tIns="0" rIns="0" bIns="0" rtlCol="0"/>
          <a:lstStyle/>
          <a:p>
            <a:endParaRPr/>
          </a:p>
        </p:txBody>
      </p:sp>
      <p:pic>
        <p:nvPicPr>
          <p:cNvPr id="25" name="bg object 25"/>
          <p:cNvPicPr/>
          <p:nvPr/>
        </p:nvPicPr>
        <p:blipFill>
          <a:blip r:embed="rId11" cstate="print"/>
          <a:stretch>
            <a:fillRect/>
          </a:stretch>
        </p:blipFill>
        <p:spPr>
          <a:xfrm>
            <a:off x="938434" y="0"/>
            <a:ext cx="150252" cy="6857999"/>
          </a:xfrm>
          <a:prstGeom prst="rect">
            <a:avLst/>
          </a:prstGeom>
        </p:spPr>
      </p:pic>
      <p:sp>
        <p:nvSpPr>
          <p:cNvPr id="26" name="bg object 26"/>
          <p:cNvSpPr/>
          <p:nvPr/>
        </p:nvSpPr>
        <p:spPr>
          <a:xfrm>
            <a:off x="1014983" y="-53"/>
            <a:ext cx="73660" cy="6858634"/>
          </a:xfrm>
          <a:custGeom>
            <a:avLst/>
            <a:gdLst/>
            <a:ahLst/>
            <a:cxnLst/>
            <a:rect l="l" t="t" r="r" b="b"/>
            <a:pathLst>
              <a:path w="73659" h="6858634">
                <a:moveTo>
                  <a:pt x="73151" y="6858053"/>
                </a:moveTo>
                <a:lnTo>
                  <a:pt x="0" y="6858053"/>
                </a:lnTo>
                <a:lnTo>
                  <a:pt x="0" y="0"/>
                </a:lnTo>
                <a:lnTo>
                  <a:pt x="73151" y="0"/>
                </a:lnTo>
                <a:lnTo>
                  <a:pt x="73151" y="6858053"/>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1044624" y="192841"/>
            <a:ext cx="7947025" cy="543560"/>
          </a:xfrm>
          <a:prstGeom prst="rect">
            <a:avLst/>
          </a:prstGeom>
        </p:spPr>
        <p:txBody>
          <a:bodyPr wrap="square" lIns="0" tIns="0" rIns="0" bIns="0">
            <a:spAutoFit/>
          </a:bodyPr>
          <a:lstStyle>
            <a:lvl1pPr>
              <a:defRPr sz="3600" b="0" i="0">
                <a:solidFill>
                  <a:srgbClr val="552214"/>
                </a:solidFill>
                <a:latin typeface="Calibri"/>
                <a:cs typeface="Calibri"/>
              </a:defRPr>
            </a:lvl1pPr>
          </a:lstStyle>
          <a:p>
            <a:endParaRPr/>
          </a:p>
        </p:txBody>
      </p:sp>
      <p:sp>
        <p:nvSpPr>
          <p:cNvPr id="3" name="Holder 3"/>
          <p:cNvSpPr>
            <a:spLocks noGrp="1"/>
          </p:cNvSpPr>
          <p:nvPr>
            <p:ph type="body" idx="1"/>
          </p:nvPr>
        </p:nvSpPr>
        <p:spPr>
          <a:xfrm>
            <a:off x="1178508" y="1062439"/>
            <a:ext cx="7480300" cy="471995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408726" y="6638782"/>
            <a:ext cx="7026282" cy="146105"/>
          </a:xfrm>
          <a:prstGeom prst="rect">
            <a:avLst/>
          </a:prstGeom>
        </p:spPr>
        <p:txBody>
          <a:bodyPr wrap="square" lIns="0" tIns="0" rIns="0" bIns="0">
            <a:spAutoFit/>
          </a:bodyPr>
          <a:lstStyle>
            <a:lvl1pPr>
              <a:defRPr sz="950" b="0" i="0">
                <a:solidFill>
                  <a:srgbClr val="002060"/>
                </a:solidFill>
                <a:latin typeface="Palatino Linotype"/>
                <a:cs typeface="Palatino Linotype"/>
              </a:defRPr>
            </a:lvl1pPr>
          </a:lstStyle>
          <a:p>
            <a:pPr marL="12700">
              <a:lnSpc>
                <a:spcPts val="980"/>
              </a:lnSpc>
            </a:pPr>
            <a:r>
              <a:rPr dirty="0"/>
              <a:t>Major</a:t>
            </a:r>
            <a:r>
              <a:rPr spc="-5" dirty="0"/>
              <a:t> </a:t>
            </a:r>
            <a:r>
              <a:rPr dirty="0"/>
              <a:t>Project</a:t>
            </a:r>
            <a:r>
              <a:rPr spc="-5" dirty="0"/>
              <a:t> </a:t>
            </a:r>
            <a:r>
              <a:rPr dirty="0"/>
              <a:t>Presentation </a:t>
            </a:r>
            <a:r>
              <a:rPr spc="95" dirty="0"/>
              <a:t>|</a:t>
            </a:r>
            <a:r>
              <a:rPr dirty="0"/>
              <a:t> Department</a:t>
            </a:r>
            <a:r>
              <a:rPr spc="-5" dirty="0"/>
              <a:t> </a:t>
            </a:r>
            <a:r>
              <a:rPr dirty="0"/>
              <a:t>of Computer</a:t>
            </a:r>
            <a:r>
              <a:rPr spc="-5" dirty="0"/>
              <a:t> </a:t>
            </a:r>
            <a:r>
              <a:rPr dirty="0"/>
              <a:t>Science &amp; Engineering</a:t>
            </a:r>
            <a:r>
              <a:rPr spc="-5" dirty="0"/>
              <a:t> </a:t>
            </a:r>
            <a:r>
              <a:rPr dirty="0"/>
              <a:t>and Information</a:t>
            </a:r>
            <a:r>
              <a:rPr spc="-5" dirty="0"/>
              <a:t> </a:t>
            </a:r>
            <a:r>
              <a:rPr spc="-10" dirty="0"/>
              <a:t>Technology</a:t>
            </a:r>
            <a:r>
              <a:rPr dirty="0"/>
              <a:t> (CSE &amp;</a:t>
            </a:r>
            <a:r>
              <a:rPr spc="-5" dirty="0"/>
              <a:t> </a:t>
            </a:r>
            <a:r>
              <a:rPr dirty="0"/>
              <a:t>IT) </a:t>
            </a:r>
            <a:r>
              <a:rPr spc="95" dirty="0"/>
              <a:t>|</a:t>
            </a:r>
            <a:r>
              <a:rPr spc="-45" dirty="0"/>
              <a:t> </a:t>
            </a:r>
            <a:r>
              <a:rPr spc="-65" dirty="0"/>
              <a:t>AY</a:t>
            </a:r>
            <a:r>
              <a:rPr spc="-20" dirty="0"/>
              <a:t> </a:t>
            </a:r>
            <a:r>
              <a:rPr dirty="0"/>
              <a:t>2023-</a:t>
            </a:r>
            <a:r>
              <a:rPr spc="-25" dirty="0"/>
              <a:t>24</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6" name="Holder 6"/>
          <p:cNvSpPr>
            <a:spLocks noGrp="1"/>
          </p:cNvSpPr>
          <p:nvPr>
            <p:ph type="sldNum" sz="quarter" idx="7"/>
          </p:nvPr>
        </p:nvSpPr>
        <p:spPr>
          <a:xfrm>
            <a:off x="8745356" y="6638782"/>
            <a:ext cx="209550" cy="146136"/>
          </a:xfrm>
          <a:prstGeom prst="rect">
            <a:avLst/>
          </a:prstGeom>
        </p:spPr>
        <p:txBody>
          <a:bodyPr wrap="square" lIns="0" tIns="0" rIns="0" bIns="0">
            <a:spAutoFit/>
          </a:bodyPr>
          <a:lstStyle>
            <a:lvl1pPr>
              <a:defRPr sz="950" b="0" i="0">
                <a:solidFill>
                  <a:srgbClr val="B3A787"/>
                </a:solidFill>
                <a:latin typeface="Palatino Linotype"/>
                <a:cs typeface="Palatino Linotype"/>
              </a:defRPr>
            </a:lvl1pPr>
          </a:lstStyle>
          <a:p>
            <a:pPr marL="38100">
              <a:lnSpc>
                <a:spcPts val="98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6.pn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image" Target="../media/image7.jp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4.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hyperlink" Target="https://sci-hub.se/10.3390/app9224963" TargetMode="External"/><Relationship Id="rId7" Type="http://schemas.openxmlformats.org/officeDocument/2006/relationships/image" Target="../media/image7.jpg"/><Relationship Id="rId2" Type="http://schemas.openxmlformats.org/officeDocument/2006/relationships/hyperlink" Target="https://link.springer.com/article/10.1007/s00707-020-02878-2#citeas" TargetMode="External"/><Relationship Id="rId1" Type="http://schemas.openxmlformats.org/officeDocument/2006/relationships/slideLayout" Target="../slideLayouts/slideLayout2.xml"/><Relationship Id="rId6" Type="http://schemas.openxmlformats.org/officeDocument/2006/relationships/hyperlink" Target="https://sci-hub.se/10.1109/sccs.2019.8852616" TargetMode="External"/><Relationship Id="rId5" Type="http://schemas.openxmlformats.org/officeDocument/2006/relationships/hyperlink" Target="https://sci-hub.se/10.3390/s19112472" TargetMode="External"/><Relationship Id="rId4" Type="http://schemas.openxmlformats.org/officeDocument/2006/relationships/hyperlink" Target="https://sci-hub.se/10.1109/access.2021.3083273"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sci-hub.se/10.1109/cvpr.2018.00474" TargetMode="External"/><Relationship Id="rId7" Type="http://schemas.openxmlformats.org/officeDocument/2006/relationships/image" Target="../media/image7.jpg"/><Relationship Id="rId2" Type="http://schemas.openxmlformats.org/officeDocument/2006/relationships/hyperlink" Target="https://ieeexplore.ieee.org/document/9722878" TargetMode="External"/><Relationship Id="rId1" Type="http://schemas.openxmlformats.org/officeDocument/2006/relationships/slideLayout" Target="../slideLayouts/slideLayout2.xml"/><Relationship Id="rId6" Type="http://schemas.openxmlformats.org/officeDocument/2006/relationships/hyperlink" Target="https://sci-hub.se/10.1109/access.2019.2932114" TargetMode="External"/><Relationship Id="rId5" Type="http://schemas.openxmlformats.org/officeDocument/2006/relationships/hyperlink" Target="https://u-pad.unimc.it/retrieve/74c7885e-485c-4363-be8f-9c76c1ea533f/Sernani_deeplearningviolence_2021.pdf" TargetMode="External"/><Relationship Id="rId4" Type="http://schemas.openxmlformats.org/officeDocument/2006/relationships/hyperlink" Target="https://sci-hub.se/10.1049/ic.2015.0102"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67F9C-974C-AA06-4FE1-E5C0D8E3DF8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3A41AD4-F83B-B5DF-A82D-83377AEABBFE}"/>
              </a:ext>
            </a:extLst>
          </p:cNvPr>
          <p:cNvSpPr/>
          <p:nvPr/>
        </p:nvSpPr>
        <p:spPr>
          <a:xfrm>
            <a:off x="7130143" y="5312159"/>
            <a:ext cx="969010" cy="868680"/>
          </a:xfrm>
          <a:custGeom>
            <a:avLst/>
            <a:gdLst/>
            <a:ahLst/>
            <a:cxnLst/>
            <a:rect l="l" t="t" r="r" b="b"/>
            <a:pathLst>
              <a:path w="969009" h="868679">
                <a:moveTo>
                  <a:pt x="0" y="868204"/>
                </a:moveTo>
                <a:lnTo>
                  <a:pt x="0" y="0"/>
                </a:lnTo>
                <a:lnTo>
                  <a:pt x="968828" y="0"/>
                </a:lnTo>
                <a:lnTo>
                  <a:pt x="0" y="868204"/>
                </a:lnTo>
                <a:close/>
              </a:path>
            </a:pathLst>
          </a:custGeom>
          <a:solidFill>
            <a:srgbClr val="F1F1F1">
              <a:alpha val="16862"/>
            </a:srgbClr>
          </a:solidFill>
        </p:spPr>
        <p:txBody>
          <a:bodyPr wrap="square" lIns="0" tIns="0" rIns="0" bIns="0" rtlCol="0"/>
          <a:lstStyle/>
          <a:p>
            <a:endParaRPr/>
          </a:p>
        </p:txBody>
      </p:sp>
      <p:sp>
        <p:nvSpPr>
          <p:cNvPr id="3" name="object 3">
            <a:extLst>
              <a:ext uri="{FF2B5EF4-FFF2-40B4-BE49-F238E27FC236}">
                <a16:creationId xmlns:a16="http://schemas.microsoft.com/office/drawing/2014/main" id="{0241658F-5201-0417-1375-1F5C7EA42835}"/>
              </a:ext>
            </a:extLst>
          </p:cNvPr>
          <p:cNvSpPr txBox="1"/>
          <p:nvPr/>
        </p:nvSpPr>
        <p:spPr>
          <a:xfrm>
            <a:off x="1230072" y="4497790"/>
            <a:ext cx="1425575" cy="269240"/>
          </a:xfrm>
          <a:prstGeom prst="rect">
            <a:avLst/>
          </a:prstGeom>
        </p:spPr>
        <p:txBody>
          <a:bodyPr vert="horz" wrap="square" lIns="0" tIns="12700" rIns="0" bIns="0" rtlCol="0">
            <a:spAutoFit/>
          </a:bodyPr>
          <a:lstStyle/>
          <a:p>
            <a:pPr marL="12700">
              <a:lnSpc>
                <a:spcPct val="100000"/>
              </a:lnSpc>
              <a:spcBef>
                <a:spcPts val="100"/>
              </a:spcBef>
            </a:pPr>
            <a:r>
              <a:rPr sz="1600" b="1" dirty="0">
                <a:latin typeface="Palatino Linotype"/>
                <a:cs typeface="Palatino Linotype"/>
              </a:rPr>
              <a:t>Group</a:t>
            </a:r>
            <a:r>
              <a:rPr sz="1600" b="1" spc="-45" dirty="0">
                <a:latin typeface="Palatino Linotype"/>
                <a:cs typeface="Palatino Linotype"/>
              </a:rPr>
              <a:t> </a:t>
            </a:r>
            <a:r>
              <a:rPr sz="1600" b="1" dirty="0">
                <a:latin typeface="Palatino Linotype"/>
                <a:cs typeface="Palatino Linotype"/>
              </a:rPr>
              <a:t>No.:</a:t>
            </a:r>
            <a:r>
              <a:rPr sz="1600" b="1" spc="-45" dirty="0">
                <a:latin typeface="Palatino Linotype"/>
                <a:cs typeface="Palatino Linotype"/>
              </a:rPr>
              <a:t> </a:t>
            </a:r>
            <a:r>
              <a:rPr lang="en-IN" sz="1600" b="1" spc="-45" dirty="0">
                <a:latin typeface="Palatino Linotype"/>
                <a:cs typeface="Palatino Linotype"/>
              </a:rPr>
              <a:t>60</a:t>
            </a:r>
            <a:endParaRPr sz="1600" dirty="0">
              <a:latin typeface="Palatino Linotype"/>
              <a:cs typeface="Palatino Linotype"/>
            </a:endParaRPr>
          </a:p>
        </p:txBody>
      </p:sp>
      <p:sp>
        <p:nvSpPr>
          <p:cNvPr id="4" name="object 4">
            <a:extLst>
              <a:ext uri="{FF2B5EF4-FFF2-40B4-BE49-F238E27FC236}">
                <a16:creationId xmlns:a16="http://schemas.microsoft.com/office/drawing/2014/main" id="{08FA0541-1A06-2312-9A84-AF1ED9F3C0D0}"/>
              </a:ext>
            </a:extLst>
          </p:cNvPr>
          <p:cNvSpPr txBox="1"/>
          <p:nvPr/>
        </p:nvSpPr>
        <p:spPr>
          <a:xfrm>
            <a:off x="1230072" y="4985470"/>
            <a:ext cx="1640205" cy="269240"/>
          </a:xfrm>
          <a:prstGeom prst="rect">
            <a:avLst/>
          </a:prstGeom>
        </p:spPr>
        <p:txBody>
          <a:bodyPr vert="horz" wrap="square" lIns="0" tIns="12700" rIns="0" bIns="0" rtlCol="0">
            <a:spAutoFit/>
          </a:bodyPr>
          <a:lstStyle/>
          <a:p>
            <a:pPr marL="12700">
              <a:lnSpc>
                <a:spcPct val="100000"/>
              </a:lnSpc>
              <a:spcBef>
                <a:spcPts val="100"/>
              </a:spcBef>
            </a:pPr>
            <a:r>
              <a:rPr sz="1600" b="1" spc="-45" dirty="0">
                <a:latin typeface="Palatino Linotype"/>
                <a:cs typeface="Palatino Linotype"/>
              </a:rPr>
              <a:t>Team </a:t>
            </a:r>
            <a:r>
              <a:rPr sz="1600" b="1" dirty="0">
                <a:latin typeface="Palatino Linotype"/>
                <a:cs typeface="Palatino Linotype"/>
              </a:rPr>
              <a:t>Member</a:t>
            </a:r>
            <a:r>
              <a:rPr sz="1600" b="1" spc="-45" dirty="0">
                <a:latin typeface="Palatino Linotype"/>
                <a:cs typeface="Palatino Linotype"/>
              </a:rPr>
              <a:t> </a:t>
            </a:r>
            <a:r>
              <a:rPr sz="1600" b="1" dirty="0">
                <a:latin typeface="Palatino Linotype"/>
                <a:cs typeface="Palatino Linotype"/>
              </a:rPr>
              <a:t>(s)</a:t>
            </a:r>
            <a:endParaRPr sz="1600" dirty="0">
              <a:latin typeface="Palatino Linotype"/>
              <a:cs typeface="Palatino Linotype"/>
            </a:endParaRPr>
          </a:p>
        </p:txBody>
      </p:sp>
      <p:sp>
        <p:nvSpPr>
          <p:cNvPr id="5" name="object 5">
            <a:extLst>
              <a:ext uri="{FF2B5EF4-FFF2-40B4-BE49-F238E27FC236}">
                <a16:creationId xmlns:a16="http://schemas.microsoft.com/office/drawing/2014/main" id="{D9B21577-FF88-AA88-0997-CA9FD6487A6F}"/>
              </a:ext>
            </a:extLst>
          </p:cNvPr>
          <p:cNvSpPr txBox="1"/>
          <p:nvPr/>
        </p:nvSpPr>
        <p:spPr>
          <a:xfrm>
            <a:off x="1260549" y="5229311"/>
            <a:ext cx="2790825" cy="577722"/>
          </a:xfrm>
          <a:prstGeom prst="rect">
            <a:avLst/>
          </a:prstGeom>
        </p:spPr>
        <p:txBody>
          <a:bodyPr vert="horz" wrap="square" lIns="0" tIns="46355" rIns="0" bIns="0" rtlCol="0">
            <a:spAutoFit/>
          </a:bodyPr>
          <a:lstStyle/>
          <a:p>
            <a:pPr marL="267970" indent="-255270">
              <a:lnSpc>
                <a:spcPct val="100000"/>
              </a:lnSpc>
              <a:spcBef>
                <a:spcPts val="365"/>
              </a:spcBef>
              <a:buFont typeface="Arial MT"/>
              <a:buChar char="•"/>
              <a:tabLst>
                <a:tab pos="267335" algn="l"/>
                <a:tab pos="267970" algn="l"/>
              </a:tabLst>
            </a:pPr>
            <a:r>
              <a:rPr lang="en-IN" sz="1600" spc="-20" dirty="0">
                <a:latin typeface="Palatino Linotype"/>
                <a:cs typeface="Palatino Linotype"/>
              </a:rPr>
              <a:t>Aayush Sharma</a:t>
            </a:r>
            <a:r>
              <a:rPr sz="1600" spc="-20" dirty="0">
                <a:latin typeface="Palatino Linotype"/>
                <a:cs typeface="Palatino Linotype"/>
              </a:rPr>
              <a:t> </a:t>
            </a:r>
            <a:r>
              <a:rPr sz="1600" spc="-15" dirty="0">
                <a:latin typeface="Palatino Linotype"/>
                <a:cs typeface="Palatino Linotype"/>
              </a:rPr>
              <a:t>(2</a:t>
            </a:r>
            <a:r>
              <a:rPr lang="en-IN" sz="1600" spc="-15" dirty="0">
                <a:latin typeface="Palatino Linotype"/>
                <a:cs typeface="Palatino Linotype"/>
              </a:rPr>
              <a:t>1</a:t>
            </a:r>
            <a:r>
              <a:rPr sz="1600" spc="-15" dirty="0">
                <a:latin typeface="Palatino Linotype"/>
                <a:cs typeface="Palatino Linotype"/>
              </a:rPr>
              <a:t>11</a:t>
            </a:r>
            <a:r>
              <a:rPr lang="en-IN" sz="1600" spc="-15" dirty="0">
                <a:latin typeface="Palatino Linotype"/>
                <a:cs typeface="Palatino Linotype"/>
              </a:rPr>
              <a:t>93</a:t>
            </a:r>
            <a:r>
              <a:rPr sz="1600" spc="-15" dirty="0">
                <a:latin typeface="Palatino Linotype"/>
                <a:cs typeface="Palatino Linotype"/>
              </a:rPr>
              <a:t>)</a:t>
            </a:r>
            <a:endParaRPr sz="1600" dirty="0">
              <a:latin typeface="Palatino Linotype"/>
              <a:cs typeface="Palatino Linotype"/>
            </a:endParaRPr>
          </a:p>
          <a:p>
            <a:pPr marL="267970" indent="-255270">
              <a:lnSpc>
                <a:spcPct val="100000"/>
              </a:lnSpc>
              <a:spcBef>
                <a:spcPts val="270"/>
              </a:spcBef>
              <a:buFont typeface="Arial MT"/>
              <a:buChar char="•"/>
              <a:tabLst>
                <a:tab pos="267335" algn="l"/>
                <a:tab pos="267970" algn="l"/>
              </a:tabLst>
            </a:pPr>
            <a:r>
              <a:rPr lang="en-IN" sz="1600" spc="-30" dirty="0" err="1">
                <a:latin typeface="Palatino Linotype"/>
                <a:cs typeface="Palatino Linotype"/>
              </a:rPr>
              <a:t>Aadya</a:t>
            </a:r>
            <a:r>
              <a:rPr lang="en-IN" sz="1600" spc="-30" dirty="0">
                <a:latin typeface="Palatino Linotype"/>
                <a:cs typeface="Palatino Linotype"/>
              </a:rPr>
              <a:t> Thakur</a:t>
            </a:r>
            <a:r>
              <a:rPr sz="1600" spc="-30" dirty="0">
                <a:latin typeface="Palatino Linotype"/>
                <a:cs typeface="Palatino Linotype"/>
              </a:rPr>
              <a:t> </a:t>
            </a:r>
            <a:r>
              <a:rPr sz="1600" spc="-15" dirty="0">
                <a:latin typeface="Palatino Linotype"/>
                <a:cs typeface="Palatino Linotype"/>
              </a:rPr>
              <a:t>(2</a:t>
            </a:r>
            <a:r>
              <a:rPr lang="en-IN" sz="1600" spc="-15" dirty="0">
                <a:latin typeface="Palatino Linotype"/>
                <a:cs typeface="Palatino Linotype"/>
              </a:rPr>
              <a:t>1</a:t>
            </a:r>
            <a:r>
              <a:rPr sz="1600" spc="-15" dirty="0">
                <a:latin typeface="Palatino Linotype"/>
                <a:cs typeface="Palatino Linotype"/>
              </a:rPr>
              <a:t>11</a:t>
            </a:r>
            <a:r>
              <a:rPr lang="en-IN" sz="1600" spc="-15" dirty="0">
                <a:latin typeface="Palatino Linotype"/>
                <a:cs typeface="Palatino Linotype"/>
              </a:rPr>
              <a:t>8</a:t>
            </a:r>
            <a:r>
              <a:rPr sz="1600" spc="-15" dirty="0">
                <a:latin typeface="Palatino Linotype"/>
                <a:cs typeface="Palatino Linotype"/>
              </a:rPr>
              <a:t>4)</a:t>
            </a:r>
            <a:endParaRPr sz="1600" dirty="0">
              <a:latin typeface="Palatino Linotype"/>
              <a:cs typeface="Palatino Linotype"/>
            </a:endParaRPr>
          </a:p>
        </p:txBody>
      </p:sp>
      <p:sp>
        <p:nvSpPr>
          <p:cNvPr id="6" name="object 6">
            <a:extLst>
              <a:ext uri="{FF2B5EF4-FFF2-40B4-BE49-F238E27FC236}">
                <a16:creationId xmlns:a16="http://schemas.microsoft.com/office/drawing/2014/main" id="{42A060C3-0724-0B6C-E4BA-A39C41698F18}"/>
              </a:ext>
            </a:extLst>
          </p:cNvPr>
          <p:cNvSpPr txBox="1"/>
          <p:nvPr/>
        </p:nvSpPr>
        <p:spPr>
          <a:xfrm>
            <a:off x="1328578" y="2995207"/>
            <a:ext cx="7501890" cy="895117"/>
          </a:xfrm>
          <a:prstGeom prst="rect">
            <a:avLst/>
          </a:prstGeom>
        </p:spPr>
        <p:txBody>
          <a:bodyPr vert="horz" wrap="square" lIns="0" tIns="60960" rIns="0" bIns="0" rtlCol="0">
            <a:spAutoFit/>
          </a:bodyPr>
          <a:lstStyle/>
          <a:p>
            <a:pPr marL="12700" marR="5080" indent="552450">
              <a:lnSpc>
                <a:spcPts val="3020"/>
              </a:lnSpc>
              <a:spcBef>
                <a:spcPts val="480"/>
              </a:spcBef>
            </a:pPr>
            <a:r>
              <a:rPr lang="en-US" sz="2800" b="1" dirty="0">
                <a:latin typeface="Palatino Linotype"/>
                <a:cs typeface="Palatino Linotype"/>
              </a:rPr>
              <a:t>          Violence Detection System </a:t>
            </a:r>
          </a:p>
          <a:p>
            <a:pPr marL="12700" marR="5080" indent="552450">
              <a:lnSpc>
                <a:spcPts val="3020"/>
              </a:lnSpc>
              <a:spcBef>
                <a:spcPts val="480"/>
              </a:spcBef>
            </a:pPr>
            <a:r>
              <a:rPr lang="en-US" sz="2800" b="1" dirty="0">
                <a:latin typeface="Palatino Linotype"/>
                <a:cs typeface="Palatino Linotype"/>
              </a:rPr>
              <a:t>		using Deep Learning</a:t>
            </a:r>
            <a:endParaRPr sz="2800" dirty="0">
              <a:latin typeface="Palatino Linotype"/>
              <a:cs typeface="Palatino Linotype"/>
            </a:endParaRPr>
          </a:p>
        </p:txBody>
      </p:sp>
      <p:sp>
        <p:nvSpPr>
          <p:cNvPr id="7" name="object 7">
            <a:extLst>
              <a:ext uri="{FF2B5EF4-FFF2-40B4-BE49-F238E27FC236}">
                <a16:creationId xmlns:a16="http://schemas.microsoft.com/office/drawing/2014/main" id="{6BF52A1F-C3E7-A1BC-B027-0ADF793F8F23}"/>
              </a:ext>
            </a:extLst>
          </p:cNvPr>
          <p:cNvSpPr txBox="1"/>
          <p:nvPr/>
        </p:nvSpPr>
        <p:spPr>
          <a:xfrm>
            <a:off x="5347975" y="4324972"/>
            <a:ext cx="3524250" cy="1612621"/>
          </a:xfrm>
          <a:prstGeom prst="rect">
            <a:avLst/>
          </a:prstGeom>
        </p:spPr>
        <p:txBody>
          <a:bodyPr vert="horz" wrap="square" lIns="0" tIns="12700" rIns="0" bIns="0" rtlCol="0">
            <a:spAutoFit/>
          </a:bodyPr>
          <a:lstStyle/>
          <a:p>
            <a:pPr marL="12700">
              <a:lnSpc>
                <a:spcPct val="100000"/>
              </a:lnSpc>
              <a:spcBef>
                <a:spcPts val="100"/>
              </a:spcBef>
            </a:pPr>
            <a:r>
              <a:rPr sz="1600" b="1" dirty="0">
                <a:latin typeface="Palatino Linotype"/>
                <a:cs typeface="Palatino Linotype"/>
              </a:rPr>
              <a:t>Supervisor</a:t>
            </a:r>
            <a:endParaRPr sz="1600" dirty="0">
              <a:latin typeface="Palatino Linotype"/>
              <a:cs typeface="Palatino Linotype"/>
            </a:endParaRPr>
          </a:p>
          <a:p>
            <a:pPr marL="12700">
              <a:lnSpc>
                <a:spcPct val="100000"/>
              </a:lnSpc>
            </a:pPr>
            <a:r>
              <a:rPr sz="1600" dirty="0">
                <a:latin typeface="Palatino Linotype"/>
                <a:cs typeface="Palatino Linotype"/>
              </a:rPr>
              <a:t>Name:</a:t>
            </a:r>
            <a:r>
              <a:rPr sz="1600" spc="-15" dirty="0">
                <a:latin typeface="Palatino Linotype"/>
                <a:cs typeface="Palatino Linotype"/>
              </a:rPr>
              <a:t> </a:t>
            </a:r>
            <a:r>
              <a:rPr lang="en-IN" sz="1600" spc="-10" dirty="0">
                <a:latin typeface="Palatino Linotype"/>
                <a:cs typeface="Palatino Linotype"/>
              </a:rPr>
              <a:t>Prof. </a:t>
            </a:r>
            <a:r>
              <a:rPr lang="en-IN" sz="1600" spc="-10" dirty="0" err="1">
                <a:latin typeface="Palatino Linotype"/>
                <a:cs typeface="Palatino Linotype"/>
              </a:rPr>
              <a:t>Dr.</a:t>
            </a:r>
            <a:r>
              <a:rPr lang="en-IN" sz="1600" spc="-10" dirty="0">
                <a:latin typeface="Palatino Linotype"/>
                <a:cs typeface="Palatino Linotype"/>
              </a:rPr>
              <a:t> Vivek Kumar Sehgal</a:t>
            </a:r>
            <a:endParaRPr sz="1600" dirty="0">
              <a:latin typeface="Palatino Linotype"/>
              <a:cs typeface="Palatino Linotype"/>
            </a:endParaRPr>
          </a:p>
          <a:p>
            <a:pPr marL="12700" marR="323215">
              <a:lnSpc>
                <a:spcPct val="113999"/>
              </a:lnSpc>
            </a:pPr>
            <a:r>
              <a:rPr sz="1600" dirty="0">
                <a:latin typeface="Palatino Linotype"/>
                <a:cs typeface="Palatino Linotype"/>
              </a:rPr>
              <a:t>Designation:</a:t>
            </a:r>
            <a:r>
              <a:rPr sz="1600" spc="-30" dirty="0">
                <a:latin typeface="Palatino Linotype"/>
                <a:cs typeface="Palatino Linotype"/>
              </a:rPr>
              <a:t> </a:t>
            </a:r>
            <a:r>
              <a:rPr lang="en-US" sz="1600" spc="-5" dirty="0">
                <a:latin typeface="Palatino Linotype"/>
                <a:cs typeface="Palatino Linotype"/>
              </a:rPr>
              <a:t>Professor and Head</a:t>
            </a:r>
          </a:p>
          <a:p>
            <a:pPr marL="12700" marR="323215">
              <a:lnSpc>
                <a:spcPct val="113999"/>
              </a:lnSpc>
            </a:pPr>
            <a:r>
              <a:rPr lang="en-US" sz="1600" dirty="0">
                <a:latin typeface="Palatino Linotype"/>
                <a:cs typeface="Palatino Linotype"/>
              </a:rPr>
              <a:t>Department:</a:t>
            </a:r>
            <a:r>
              <a:rPr lang="en-US" sz="1600" spc="-35" dirty="0">
                <a:latin typeface="Palatino Linotype"/>
                <a:cs typeface="Palatino Linotype"/>
              </a:rPr>
              <a:t> </a:t>
            </a:r>
            <a:r>
              <a:rPr lang="en-US" sz="1600" dirty="0">
                <a:latin typeface="Palatino Linotype"/>
                <a:cs typeface="Palatino Linotype"/>
              </a:rPr>
              <a:t>Department</a:t>
            </a:r>
            <a:r>
              <a:rPr lang="en-US" sz="1600" spc="-35" dirty="0">
                <a:latin typeface="Palatino Linotype"/>
                <a:cs typeface="Palatino Linotype"/>
              </a:rPr>
              <a:t> </a:t>
            </a:r>
            <a:r>
              <a:rPr lang="en-US" sz="1600" dirty="0">
                <a:latin typeface="Palatino Linotype"/>
                <a:cs typeface="Palatino Linotype"/>
              </a:rPr>
              <a:t>of</a:t>
            </a:r>
            <a:r>
              <a:rPr lang="en-US" sz="1600" spc="-30" dirty="0">
                <a:latin typeface="Palatino Linotype"/>
                <a:cs typeface="Palatino Linotype"/>
              </a:rPr>
              <a:t> </a:t>
            </a:r>
            <a:r>
              <a:rPr lang="en-US" sz="1600" dirty="0">
                <a:latin typeface="Palatino Linotype"/>
                <a:cs typeface="Palatino Linotype"/>
              </a:rPr>
              <a:t>Computer Science &amp; Engineering and Information Technology</a:t>
            </a:r>
          </a:p>
        </p:txBody>
      </p:sp>
      <p:sp>
        <p:nvSpPr>
          <p:cNvPr id="8" name="object 8">
            <a:extLst>
              <a:ext uri="{FF2B5EF4-FFF2-40B4-BE49-F238E27FC236}">
                <a16:creationId xmlns:a16="http://schemas.microsoft.com/office/drawing/2014/main" id="{0C062267-3D17-9103-C0E4-AB1F0456291F}"/>
              </a:ext>
            </a:extLst>
          </p:cNvPr>
          <p:cNvSpPr txBox="1"/>
          <p:nvPr/>
        </p:nvSpPr>
        <p:spPr>
          <a:xfrm>
            <a:off x="1457287" y="1857633"/>
            <a:ext cx="7425690" cy="320601"/>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Palatino Linotype"/>
                <a:cs typeface="Palatino Linotype"/>
              </a:rPr>
              <a:t>M</a:t>
            </a:r>
            <a:r>
              <a:rPr lang="en-IN" sz="2000" b="1" spc="-5" dirty="0" err="1">
                <a:latin typeface="Palatino Linotype"/>
                <a:cs typeface="Palatino Linotype"/>
              </a:rPr>
              <a:t>ino</a:t>
            </a:r>
            <a:r>
              <a:rPr sz="2000" b="1" spc="-5" dirty="0">
                <a:latin typeface="Palatino Linotype"/>
                <a:cs typeface="Palatino Linotype"/>
              </a:rPr>
              <a:t>r </a:t>
            </a:r>
            <a:r>
              <a:rPr sz="2000" b="1" dirty="0">
                <a:latin typeface="Palatino Linotype"/>
                <a:cs typeface="Palatino Linotype"/>
              </a:rPr>
              <a:t>Project</a:t>
            </a:r>
            <a:r>
              <a:rPr sz="2000" b="1" spc="-5" dirty="0">
                <a:latin typeface="Palatino Linotype"/>
                <a:cs typeface="Palatino Linotype"/>
              </a:rPr>
              <a:t> </a:t>
            </a:r>
            <a:r>
              <a:rPr sz="2000" b="1" dirty="0">
                <a:latin typeface="Palatino Linotype"/>
                <a:cs typeface="Palatino Linotype"/>
              </a:rPr>
              <a:t>(18B19CI</a:t>
            </a:r>
            <a:r>
              <a:rPr lang="en-IN" sz="2000" b="1" dirty="0">
                <a:latin typeface="Palatino Linotype"/>
                <a:cs typeface="Palatino Linotype"/>
              </a:rPr>
              <a:t>6</a:t>
            </a:r>
            <a:r>
              <a:rPr sz="2000" b="1" dirty="0">
                <a:latin typeface="Palatino Linotype"/>
                <a:cs typeface="Palatino Linotype"/>
              </a:rPr>
              <a:t>91)</a:t>
            </a:r>
            <a:r>
              <a:rPr sz="2000" b="1" spc="-5" dirty="0">
                <a:latin typeface="Palatino Linotype"/>
                <a:cs typeface="Palatino Linotype"/>
              </a:rPr>
              <a:t> </a:t>
            </a:r>
            <a:r>
              <a:rPr lang="en-IN" sz="2000" b="1" spc="-30" dirty="0">
                <a:latin typeface="Palatino Linotype"/>
                <a:cs typeface="Palatino Linotype"/>
              </a:rPr>
              <a:t>P2</a:t>
            </a:r>
            <a:r>
              <a:rPr sz="2000" b="1" spc="-5" dirty="0">
                <a:latin typeface="Palatino Linotype"/>
                <a:cs typeface="Palatino Linotype"/>
              </a:rPr>
              <a:t> </a:t>
            </a:r>
            <a:r>
              <a:rPr sz="2000" b="1" dirty="0">
                <a:latin typeface="Palatino Linotype"/>
                <a:cs typeface="Palatino Linotype"/>
              </a:rPr>
              <a:t>Presentation </a:t>
            </a:r>
            <a:r>
              <a:rPr sz="2000" b="1" spc="210" dirty="0">
                <a:latin typeface="Palatino Linotype"/>
                <a:cs typeface="Palatino Linotype"/>
              </a:rPr>
              <a:t>|</a:t>
            </a:r>
            <a:r>
              <a:rPr sz="2000" b="1" spc="-5" dirty="0">
                <a:latin typeface="Palatino Linotype"/>
                <a:cs typeface="Palatino Linotype"/>
              </a:rPr>
              <a:t> </a:t>
            </a:r>
            <a:r>
              <a:rPr sz="2000" b="1" spc="-110" dirty="0">
                <a:latin typeface="Palatino Linotype"/>
                <a:cs typeface="Palatino Linotype"/>
              </a:rPr>
              <a:t>AY</a:t>
            </a:r>
            <a:r>
              <a:rPr sz="2000" b="1" spc="-5" dirty="0">
                <a:latin typeface="Palatino Linotype"/>
                <a:cs typeface="Palatino Linotype"/>
              </a:rPr>
              <a:t> </a:t>
            </a:r>
            <a:r>
              <a:rPr sz="2000" b="1" dirty="0">
                <a:latin typeface="Palatino Linotype"/>
                <a:cs typeface="Palatino Linotype"/>
              </a:rPr>
              <a:t>202</a:t>
            </a:r>
            <a:r>
              <a:rPr lang="en-IN" sz="2000" b="1" dirty="0">
                <a:latin typeface="Palatino Linotype"/>
                <a:cs typeface="Palatino Linotype"/>
              </a:rPr>
              <a:t>3</a:t>
            </a:r>
            <a:r>
              <a:rPr sz="2000" b="1" dirty="0">
                <a:latin typeface="Palatino Linotype"/>
                <a:cs typeface="Palatino Linotype"/>
              </a:rPr>
              <a:t>-2</a:t>
            </a:r>
            <a:r>
              <a:rPr lang="en-IN" sz="2000" b="1" dirty="0">
                <a:latin typeface="Palatino Linotype"/>
                <a:cs typeface="Palatino Linotype"/>
              </a:rPr>
              <a:t>4</a:t>
            </a:r>
            <a:endParaRPr sz="2000" dirty="0">
              <a:latin typeface="Palatino Linotype"/>
              <a:cs typeface="Palatino Linotype"/>
            </a:endParaRPr>
          </a:p>
        </p:txBody>
      </p:sp>
      <p:sp>
        <p:nvSpPr>
          <p:cNvPr id="9" name="object 9">
            <a:extLst>
              <a:ext uri="{FF2B5EF4-FFF2-40B4-BE49-F238E27FC236}">
                <a16:creationId xmlns:a16="http://schemas.microsoft.com/office/drawing/2014/main" id="{6A36ACDF-8B73-A3DE-8C90-0BB8803E062A}"/>
              </a:ext>
            </a:extLst>
          </p:cNvPr>
          <p:cNvSpPr txBox="1">
            <a:spLocks noGrp="1"/>
          </p:cNvSpPr>
          <p:nvPr>
            <p:ph type="title"/>
          </p:nvPr>
        </p:nvSpPr>
        <p:spPr>
          <a:xfrm>
            <a:off x="1560394" y="0"/>
            <a:ext cx="6993255" cy="1122680"/>
          </a:xfrm>
          <a:prstGeom prst="rect">
            <a:avLst/>
          </a:prstGeom>
        </p:spPr>
        <p:txBody>
          <a:bodyPr vert="horz" wrap="square" lIns="0" tIns="12700" rIns="0" bIns="0" rtlCol="0">
            <a:spAutoFit/>
          </a:bodyPr>
          <a:lstStyle/>
          <a:p>
            <a:pPr marL="12700" marR="5080" indent="599440">
              <a:lnSpc>
                <a:spcPct val="120000"/>
              </a:lnSpc>
              <a:spcBef>
                <a:spcPts val="100"/>
              </a:spcBef>
            </a:pPr>
            <a:r>
              <a:rPr sz="3000" b="1" spc="-5" dirty="0">
                <a:solidFill>
                  <a:srgbClr val="002060"/>
                </a:solidFill>
                <a:latin typeface="Palatino Linotype"/>
                <a:cs typeface="Palatino Linotype"/>
              </a:rPr>
              <a:t>Jaypee </a:t>
            </a:r>
            <a:r>
              <a:rPr sz="3000" b="1" dirty="0">
                <a:solidFill>
                  <a:srgbClr val="002060"/>
                </a:solidFill>
                <a:latin typeface="Palatino Linotype"/>
                <a:cs typeface="Palatino Linotype"/>
              </a:rPr>
              <a:t>University </a:t>
            </a:r>
            <a:r>
              <a:rPr sz="3000" b="1" spc="-5" dirty="0">
                <a:solidFill>
                  <a:srgbClr val="002060"/>
                </a:solidFill>
                <a:latin typeface="Palatino Linotype"/>
                <a:cs typeface="Palatino Linotype"/>
              </a:rPr>
              <a:t>of</a:t>
            </a:r>
            <a:r>
              <a:rPr sz="3000" b="1" dirty="0">
                <a:solidFill>
                  <a:srgbClr val="002060"/>
                </a:solidFill>
                <a:latin typeface="Palatino Linotype"/>
                <a:cs typeface="Palatino Linotype"/>
              </a:rPr>
              <a:t> </a:t>
            </a:r>
            <a:r>
              <a:rPr sz="3000" b="1" spc="-5" dirty="0">
                <a:solidFill>
                  <a:srgbClr val="002060"/>
                </a:solidFill>
                <a:latin typeface="Palatino Linotype"/>
                <a:cs typeface="Palatino Linotype"/>
              </a:rPr>
              <a:t>Information </a:t>
            </a:r>
            <a:r>
              <a:rPr sz="3000" b="1" dirty="0">
                <a:solidFill>
                  <a:srgbClr val="002060"/>
                </a:solidFill>
                <a:latin typeface="Palatino Linotype"/>
                <a:cs typeface="Palatino Linotype"/>
              </a:rPr>
              <a:t> </a:t>
            </a:r>
            <a:r>
              <a:rPr sz="3000" b="1" spc="-35" dirty="0">
                <a:solidFill>
                  <a:srgbClr val="002060"/>
                </a:solidFill>
                <a:latin typeface="Palatino Linotype"/>
                <a:cs typeface="Palatino Linotype"/>
              </a:rPr>
              <a:t>Technology,</a:t>
            </a:r>
            <a:r>
              <a:rPr sz="3000" b="1" spc="-15" dirty="0">
                <a:solidFill>
                  <a:srgbClr val="002060"/>
                </a:solidFill>
                <a:latin typeface="Palatino Linotype"/>
                <a:cs typeface="Palatino Linotype"/>
              </a:rPr>
              <a:t> </a:t>
            </a:r>
            <a:r>
              <a:rPr sz="3000" b="1" spc="-25" dirty="0">
                <a:solidFill>
                  <a:srgbClr val="002060"/>
                </a:solidFill>
                <a:latin typeface="Palatino Linotype"/>
                <a:cs typeface="Palatino Linotype"/>
              </a:rPr>
              <a:t>Waknaghat</a:t>
            </a:r>
            <a:r>
              <a:rPr sz="3000" b="1" spc="-10" dirty="0">
                <a:solidFill>
                  <a:srgbClr val="002060"/>
                </a:solidFill>
                <a:latin typeface="Palatino Linotype"/>
                <a:cs typeface="Palatino Linotype"/>
              </a:rPr>
              <a:t> </a:t>
            </a:r>
            <a:r>
              <a:rPr sz="3000" b="1" dirty="0">
                <a:solidFill>
                  <a:srgbClr val="002060"/>
                </a:solidFill>
                <a:latin typeface="Palatino Linotype"/>
                <a:cs typeface="Palatino Linotype"/>
              </a:rPr>
              <a:t>–</a:t>
            </a:r>
            <a:r>
              <a:rPr sz="3000" b="1" spc="-15" dirty="0">
                <a:solidFill>
                  <a:srgbClr val="002060"/>
                </a:solidFill>
                <a:latin typeface="Palatino Linotype"/>
                <a:cs typeface="Palatino Linotype"/>
              </a:rPr>
              <a:t> </a:t>
            </a:r>
            <a:r>
              <a:rPr sz="3000" b="1" dirty="0">
                <a:solidFill>
                  <a:srgbClr val="002060"/>
                </a:solidFill>
                <a:latin typeface="Palatino Linotype"/>
                <a:cs typeface="Palatino Linotype"/>
              </a:rPr>
              <a:t>173234</a:t>
            </a:r>
            <a:r>
              <a:rPr sz="3000" b="1" spc="-10" dirty="0">
                <a:solidFill>
                  <a:srgbClr val="002060"/>
                </a:solidFill>
                <a:latin typeface="Palatino Linotype"/>
                <a:cs typeface="Palatino Linotype"/>
              </a:rPr>
              <a:t> </a:t>
            </a:r>
            <a:r>
              <a:rPr sz="3000" b="1" dirty="0">
                <a:solidFill>
                  <a:srgbClr val="002060"/>
                </a:solidFill>
                <a:latin typeface="Palatino Linotype"/>
                <a:cs typeface="Palatino Linotype"/>
              </a:rPr>
              <a:t>(India)</a:t>
            </a:r>
            <a:endParaRPr sz="3000">
              <a:latin typeface="Palatino Linotype"/>
              <a:cs typeface="Palatino Linotype"/>
            </a:endParaRPr>
          </a:p>
        </p:txBody>
      </p:sp>
      <p:pic>
        <p:nvPicPr>
          <p:cNvPr id="10" name="object 10">
            <a:extLst>
              <a:ext uri="{FF2B5EF4-FFF2-40B4-BE49-F238E27FC236}">
                <a16:creationId xmlns:a16="http://schemas.microsoft.com/office/drawing/2014/main" id="{01BB14C1-63F9-5E92-347A-740719A3B9C2}"/>
              </a:ext>
            </a:extLst>
          </p:cNvPr>
          <p:cNvPicPr/>
          <p:nvPr/>
        </p:nvPicPr>
        <p:blipFill>
          <a:blip r:embed="rId2" cstate="print"/>
          <a:stretch>
            <a:fillRect/>
          </a:stretch>
        </p:blipFill>
        <p:spPr>
          <a:xfrm>
            <a:off x="0" y="0"/>
            <a:ext cx="1035595" cy="980727"/>
          </a:xfrm>
          <a:prstGeom prst="rect">
            <a:avLst/>
          </a:prstGeom>
        </p:spPr>
      </p:pic>
      <p:sp>
        <p:nvSpPr>
          <p:cNvPr id="11" name="object 11">
            <a:extLst>
              <a:ext uri="{FF2B5EF4-FFF2-40B4-BE49-F238E27FC236}">
                <a16:creationId xmlns:a16="http://schemas.microsoft.com/office/drawing/2014/main" id="{5193B0C3-1806-F096-8AE7-540C0AFA215A}"/>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12" name="object 12">
            <a:extLst>
              <a:ext uri="{FF2B5EF4-FFF2-40B4-BE49-F238E27FC236}">
                <a16:creationId xmlns:a16="http://schemas.microsoft.com/office/drawing/2014/main" id="{1331022A-1292-DE5A-6FB2-8E52BA8D175A}"/>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dirty="0"/>
              <a:t>1</a:t>
            </a:fld>
            <a:endParaRPr dirty="0"/>
          </a:p>
        </p:txBody>
      </p:sp>
    </p:spTree>
    <p:extLst>
      <p:ext uri="{BB962C8B-B14F-4D97-AF65-F5344CB8AC3E}">
        <p14:creationId xmlns:p14="http://schemas.microsoft.com/office/powerpoint/2010/main" val="824726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62534" y="985938"/>
          <a:ext cx="7947024" cy="5414861"/>
        </p:xfrm>
        <a:graphic>
          <a:graphicData uri="http://schemas.openxmlformats.org/drawingml/2006/table">
            <a:tbl>
              <a:tblPr firstRow="1" bandRow="1">
                <a:tableStyleId>{2D5ABB26-0587-4C30-8999-92F81FD0307C}</a:tableStyleId>
              </a:tblPr>
              <a:tblGrid>
                <a:gridCol w="588575">
                  <a:extLst>
                    <a:ext uri="{9D8B030D-6E8A-4147-A177-3AD203B41FA5}">
                      <a16:colId xmlns:a16="http://schemas.microsoft.com/office/drawing/2014/main" val="20000"/>
                    </a:ext>
                  </a:extLst>
                </a:gridCol>
                <a:gridCol w="1397864">
                  <a:extLst>
                    <a:ext uri="{9D8B030D-6E8A-4147-A177-3AD203B41FA5}">
                      <a16:colId xmlns:a16="http://schemas.microsoft.com/office/drawing/2014/main" val="20001"/>
                    </a:ext>
                  </a:extLst>
                </a:gridCol>
                <a:gridCol w="1442719">
                  <a:extLst>
                    <a:ext uri="{9D8B030D-6E8A-4147-A177-3AD203B41FA5}">
                      <a16:colId xmlns:a16="http://schemas.microsoft.com/office/drawing/2014/main" val="20002"/>
                    </a:ext>
                  </a:extLst>
                </a:gridCol>
                <a:gridCol w="1369958">
                  <a:extLst>
                    <a:ext uri="{9D8B030D-6E8A-4147-A177-3AD203B41FA5}">
                      <a16:colId xmlns:a16="http://schemas.microsoft.com/office/drawing/2014/main" val="20003"/>
                    </a:ext>
                  </a:extLst>
                </a:gridCol>
                <a:gridCol w="1746872">
                  <a:extLst>
                    <a:ext uri="{9D8B030D-6E8A-4147-A177-3AD203B41FA5}">
                      <a16:colId xmlns:a16="http://schemas.microsoft.com/office/drawing/2014/main" val="20004"/>
                    </a:ext>
                  </a:extLst>
                </a:gridCol>
                <a:gridCol w="1401036">
                  <a:extLst>
                    <a:ext uri="{9D8B030D-6E8A-4147-A177-3AD203B41FA5}">
                      <a16:colId xmlns:a16="http://schemas.microsoft.com/office/drawing/2014/main" val="20005"/>
                    </a:ext>
                  </a:extLst>
                </a:gridCol>
              </a:tblGrid>
              <a:tr h="1056890">
                <a:tc gridSpan="2">
                  <a:txBody>
                    <a:bodyPr/>
                    <a:lstStyle/>
                    <a:p>
                      <a:pPr marL="108585" marR="146050" indent="97155">
                        <a:lnSpc>
                          <a:spcPct val="100000"/>
                        </a:lnSpc>
                        <a:spcBef>
                          <a:spcPts val="225"/>
                        </a:spcBef>
                        <a:tabLst>
                          <a:tab pos="742950" algn="l"/>
                          <a:tab pos="1006475" algn="l"/>
                        </a:tabLst>
                      </a:pPr>
                      <a:r>
                        <a:rPr sz="1800" spc="-25" dirty="0">
                          <a:solidFill>
                            <a:srgbClr val="FFFFFF"/>
                          </a:solidFill>
                          <a:latin typeface="Palatino Linotype"/>
                          <a:cs typeface="Palatino Linotype"/>
                        </a:rPr>
                        <a:t>S.</a:t>
                      </a:r>
                      <a:r>
                        <a:rPr sz="1800" dirty="0">
                          <a:solidFill>
                            <a:srgbClr val="FFFFFF"/>
                          </a:solidFill>
                          <a:latin typeface="Palatino Linotype"/>
                          <a:cs typeface="Palatino Linotype"/>
                        </a:rPr>
                        <a:t>	Paper</a:t>
                      </a:r>
                      <a:r>
                        <a:rPr sz="1800" spc="-50" dirty="0">
                          <a:solidFill>
                            <a:srgbClr val="FFFFFF"/>
                          </a:solidFill>
                          <a:latin typeface="Palatino Linotype"/>
                          <a:cs typeface="Palatino Linotype"/>
                        </a:rPr>
                        <a:t> </a:t>
                      </a:r>
                      <a:r>
                        <a:rPr sz="1800" spc="-25" dirty="0">
                          <a:solidFill>
                            <a:srgbClr val="FFFFFF"/>
                          </a:solidFill>
                          <a:latin typeface="Palatino Linotype"/>
                          <a:cs typeface="Palatino Linotype"/>
                        </a:rPr>
                        <a:t>Title No.</a:t>
                      </a:r>
                      <a:r>
                        <a:rPr sz="1800" dirty="0">
                          <a:solidFill>
                            <a:srgbClr val="FFFFFF"/>
                          </a:solidFill>
                          <a:latin typeface="Palatino Linotype"/>
                          <a:cs typeface="Palatino Linotype"/>
                        </a:rPr>
                        <a:t>		</a:t>
                      </a:r>
                      <a:r>
                        <a:rPr sz="1800" spc="-10" dirty="0">
                          <a:solidFill>
                            <a:srgbClr val="FFFFFF"/>
                          </a:solidFill>
                          <a:latin typeface="Palatino Linotype"/>
                          <a:cs typeface="Palatino Linotype"/>
                        </a:rPr>
                        <a:t>[Cite]</a:t>
                      </a:r>
                      <a:endParaRPr sz="180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hMerge="1">
                  <a:txBody>
                    <a:bodyPr/>
                    <a:lstStyle/>
                    <a:p>
                      <a:endParaRPr/>
                    </a:p>
                  </a:txBody>
                  <a:tcPr marL="0" marR="0" marT="0" marB="0"/>
                </a:tc>
                <a:tc>
                  <a:txBody>
                    <a:bodyPr/>
                    <a:lstStyle/>
                    <a:p>
                      <a:pPr marL="132715" marR="125095" algn="ctr">
                        <a:lnSpc>
                          <a:spcPct val="100000"/>
                        </a:lnSpc>
                        <a:spcBef>
                          <a:spcPts val="225"/>
                        </a:spcBef>
                      </a:pPr>
                      <a:r>
                        <a:rPr sz="1800" spc="45" dirty="0">
                          <a:solidFill>
                            <a:srgbClr val="FFFFFF"/>
                          </a:solidFill>
                          <a:latin typeface="Palatino Linotype"/>
                          <a:cs typeface="Palatino Linotype"/>
                        </a:rPr>
                        <a:t>Journal/ </a:t>
                      </a:r>
                      <a:r>
                        <a:rPr sz="1800" spc="-10" dirty="0">
                          <a:solidFill>
                            <a:srgbClr val="FFFFFF"/>
                          </a:solidFill>
                          <a:latin typeface="Palatino Linotype"/>
                          <a:cs typeface="Palatino Linotype"/>
                        </a:rPr>
                        <a:t>Conference (Year)</a:t>
                      </a:r>
                      <a:endParaRPr sz="180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a:txBody>
                    <a:bodyPr/>
                    <a:lstStyle/>
                    <a:p>
                      <a:pPr marL="154305" marR="146685" algn="ctr">
                        <a:lnSpc>
                          <a:spcPct val="100000"/>
                        </a:lnSpc>
                        <a:spcBef>
                          <a:spcPts val="225"/>
                        </a:spcBef>
                      </a:pPr>
                      <a:r>
                        <a:rPr lang="en-IN" sz="1800" spc="45" dirty="0">
                          <a:solidFill>
                            <a:srgbClr val="FFFFFF"/>
                          </a:solidFill>
                          <a:latin typeface="Palatino Linotype"/>
                          <a:cs typeface="Palatino Linotype"/>
                        </a:rPr>
                        <a:t>Authors</a:t>
                      </a:r>
                      <a:endParaRPr lang="en-IN" sz="1800" dirty="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a:txBody>
                    <a:bodyPr/>
                    <a:lstStyle/>
                    <a:p>
                      <a:pPr marL="387985">
                        <a:lnSpc>
                          <a:spcPct val="100000"/>
                        </a:lnSpc>
                        <a:spcBef>
                          <a:spcPts val="225"/>
                        </a:spcBef>
                      </a:pPr>
                      <a:r>
                        <a:rPr sz="1800" spc="-10" dirty="0">
                          <a:solidFill>
                            <a:srgbClr val="FFFFFF"/>
                          </a:solidFill>
                          <a:latin typeface="Palatino Linotype"/>
                          <a:cs typeface="Palatino Linotype"/>
                        </a:rPr>
                        <a:t>Results</a:t>
                      </a:r>
                      <a:endParaRPr sz="180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a:txBody>
                    <a:bodyPr/>
                    <a:lstStyle/>
                    <a:p>
                      <a:pPr marL="121285">
                        <a:lnSpc>
                          <a:spcPct val="100000"/>
                        </a:lnSpc>
                        <a:spcBef>
                          <a:spcPts val="225"/>
                        </a:spcBef>
                      </a:pPr>
                      <a:r>
                        <a:rPr sz="1800" spc="-10" dirty="0">
                          <a:solidFill>
                            <a:srgbClr val="FFFFFF"/>
                          </a:solidFill>
                          <a:latin typeface="Palatino Linotype"/>
                          <a:cs typeface="Palatino Linotype"/>
                        </a:rPr>
                        <a:t>Limitations</a:t>
                      </a:r>
                      <a:endParaRPr sz="180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extLst>
                  <a:ext uri="{0D108BD9-81ED-4DB2-BD59-A6C34878D82A}">
                    <a16:rowId xmlns:a16="http://schemas.microsoft.com/office/drawing/2014/main" val="10000"/>
                  </a:ext>
                </a:extLst>
              </a:tr>
              <a:tr h="4357971">
                <a:tc>
                  <a:txBody>
                    <a:bodyPr/>
                    <a:lstStyle/>
                    <a:p>
                      <a:pPr algn="ctr">
                        <a:lnSpc>
                          <a:spcPct val="100000"/>
                        </a:lnSpc>
                        <a:spcBef>
                          <a:spcPts val="400"/>
                        </a:spcBef>
                      </a:pPr>
                      <a:r>
                        <a:rPr lang="en-IN" sz="1200" spc="-25" dirty="0">
                          <a:latin typeface="Times New Roman"/>
                          <a:cs typeface="Times New Roman"/>
                        </a:rPr>
                        <a:t>5.</a:t>
                      </a:r>
                      <a:endParaRPr lang="en-IN" sz="1200" dirty="0">
                        <a:latin typeface="Times New Roman"/>
                        <a:cs typeface="Times New Roman"/>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a:lnSpc>
                          <a:spcPct val="100000"/>
                        </a:lnSpc>
                        <a:spcBef>
                          <a:spcPts val="400"/>
                        </a:spcBef>
                      </a:pPr>
                      <a:r>
                        <a:rPr lang="en-US" sz="1200" b="0" i="0" dirty="0">
                          <a:solidFill>
                            <a:schemeClr val="tx1"/>
                          </a:solidFill>
                          <a:effectLst/>
                          <a:latin typeface="Times New Roman" panose="02020603050405020304" pitchFamily="18" charset="0"/>
                          <a:ea typeface="+mn-ea"/>
                          <a:cs typeface="Times New Roman" panose="02020603050405020304" pitchFamily="18" charset="0"/>
                        </a:rPr>
                        <a:t>Real-Time Violence Detection Using CNN</a:t>
                      </a:r>
                    </a:p>
                    <a:p>
                      <a:pPr marL="57150">
                        <a:lnSpc>
                          <a:spcPct val="100000"/>
                        </a:lnSpc>
                        <a:spcBef>
                          <a:spcPts val="400"/>
                        </a:spcBef>
                      </a:pPr>
                      <a:r>
                        <a:rPr lang="en-US" sz="1200" dirty="0">
                          <a:latin typeface="Times New Roman" panose="02020603050405020304" pitchFamily="18" charset="0"/>
                          <a:cs typeface="Times New Roman" panose="02020603050405020304" pitchFamily="18" charset="0"/>
                        </a:rPr>
                        <a:t>[</a:t>
                      </a:r>
                      <a:r>
                        <a:rPr lang="en-US" sz="1200" dirty="0">
                          <a:latin typeface="Times New Roman"/>
                          <a:cs typeface="Times New Roman"/>
                        </a:rPr>
                        <a:t>5]</a:t>
                      </a:r>
                      <a:endParaRPr lang="en-IN" sz="1200" dirty="0">
                        <a:latin typeface="Times New Roman"/>
                        <a:cs typeface="Times New Roman"/>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marR="0" lvl="0" indent="0" defTabSz="914400" eaLnBrk="1" fontAlgn="auto" latinLnBrk="0" hangingPunct="1">
                        <a:lnSpc>
                          <a:spcPct val="100000"/>
                        </a:lnSpc>
                        <a:spcBef>
                          <a:spcPts val="400"/>
                        </a:spcBef>
                        <a:spcAft>
                          <a:spcPts val="0"/>
                        </a:spcAft>
                        <a:buClrTx/>
                        <a:buSzTx/>
                        <a:buFontTx/>
                        <a:buNone/>
                        <a:tabLst/>
                        <a:defRPr/>
                      </a:pPr>
                      <a:r>
                        <a:rPr lang="en-IN" sz="1200" dirty="0">
                          <a:latin typeface="Times New Roman"/>
                          <a:ea typeface="Times New Roman"/>
                          <a:cs typeface="Times New Roman"/>
                          <a:sym typeface="Times New Roman"/>
                        </a:rPr>
                        <a:t>Springer 2022</a:t>
                      </a:r>
                    </a:p>
                    <a:p>
                      <a:pPr marL="57150">
                        <a:lnSpc>
                          <a:spcPct val="100000"/>
                        </a:lnSpc>
                        <a:spcBef>
                          <a:spcPts val="400"/>
                        </a:spcBef>
                      </a:pPr>
                      <a:endParaRPr lang="en-IN" sz="1200" dirty="0">
                        <a:latin typeface="Times New Roman" panose="02020603050405020304" pitchFamily="18" charset="0"/>
                        <a:cs typeface="Times New Roman" panose="02020603050405020304" pitchFamily="18" charset="0"/>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marR="0" lvl="0" indent="0" defTabSz="914400" eaLnBrk="1" fontAlgn="auto" latinLnBrk="0" hangingPunct="1">
                        <a:lnSpc>
                          <a:spcPct val="100000"/>
                        </a:lnSpc>
                        <a:spcBef>
                          <a:spcPts val="400"/>
                        </a:spcBef>
                        <a:spcAft>
                          <a:spcPts val="0"/>
                        </a:spcAft>
                        <a:buClrTx/>
                        <a:buSzTx/>
                        <a:buFontTx/>
                        <a:buNone/>
                        <a:tabLst/>
                        <a:defRPr/>
                      </a:pPr>
                      <a:r>
                        <a:rPr lang="en-US" sz="1200" dirty="0">
                          <a:latin typeface="Times New Roman"/>
                          <a:cs typeface="Times New Roman"/>
                        </a:rPr>
                        <a:t>Hockey Dataset :</a:t>
                      </a:r>
                    </a:p>
                    <a:p>
                      <a:pPr marL="57150" marR="0" lvl="0" indent="0" defTabSz="914400" eaLnBrk="1" fontAlgn="auto" latinLnBrk="0" hangingPunct="1">
                        <a:lnSpc>
                          <a:spcPct val="100000"/>
                        </a:lnSpc>
                        <a:spcBef>
                          <a:spcPts val="400"/>
                        </a:spcBef>
                        <a:spcAft>
                          <a:spcPts val="0"/>
                        </a:spcAft>
                        <a:buClrTx/>
                        <a:buSzTx/>
                        <a:buFontTx/>
                        <a:buNone/>
                        <a:tabLst/>
                        <a:defRPr/>
                      </a:pPr>
                      <a:r>
                        <a:rPr lang="en-US" sz="1200" dirty="0">
                          <a:latin typeface="Times New Roman"/>
                          <a:cs typeface="Times New Roman"/>
                        </a:rPr>
                        <a:t>With </a:t>
                      </a:r>
                      <a:r>
                        <a:rPr lang="en-US" sz="1200" dirty="0" err="1">
                          <a:latin typeface="Times New Roman"/>
                          <a:cs typeface="Times New Roman"/>
                        </a:rPr>
                        <a:t>MobileNet</a:t>
                      </a:r>
                      <a:r>
                        <a:rPr lang="en-US" sz="1200" dirty="0">
                          <a:latin typeface="Times New Roman"/>
                          <a:cs typeface="Times New Roman"/>
                        </a:rPr>
                        <a:t> 96%</a:t>
                      </a:r>
                    </a:p>
                    <a:p>
                      <a:pPr marL="57150" marR="0" lvl="0" indent="0" defTabSz="914400" eaLnBrk="1" fontAlgn="auto" latinLnBrk="0" hangingPunct="1">
                        <a:lnSpc>
                          <a:spcPct val="100000"/>
                        </a:lnSpc>
                        <a:spcBef>
                          <a:spcPts val="400"/>
                        </a:spcBef>
                        <a:spcAft>
                          <a:spcPts val="0"/>
                        </a:spcAft>
                        <a:buClrTx/>
                        <a:buSzTx/>
                        <a:buFontTx/>
                        <a:buNone/>
                        <a:tabLst/>
                        <a:defRPr/>
                      </a:pPr>
                      <a:r>
                        <a:rPr lang="en-US" sz="1200" dirty="0">
                          <a:latin typeface="Times New Roman"/>
                          <a:cs typeface="Times New Roman"/>
                        </a:rPr>
                        <a:t>With </a:t>
                      </a:r>
                      <a:r>
                        <a:rPr lang="en-US" sz="1200" dirty="0" err="1">
                          <a:latin typeface="Times New Roman"/>
                          <a:cs typeface="Times New Roman"/>
                        </a:rPr>
                        <a:t>GoogleNet</a:t>
                      </a:r>
                      <a:r>
                        <a:rPr lang="en-US" sz="1200" dirty="0">
                          <a:latin typeface="Times New Roman"/>
                          <a:cs typeface="Times New Roman"/>
                        </a:rPr>
                        <a:t>  94.9%</a:t>
                      </a: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6515">
                        <a:lnSpc>
                          <a:spcPct val="100000"/>
                        </a:lnSpc>
                        <a:spcBef>
                          <a:spcPts val="400"/>
                        </a:spcBef>
                      </a:pPr>
                      <a:r>
                        <a:rPr lang="en-US" sz="1200" b="0" i="0" dirty="0">
                          <a:solidFill>
                            <a:schemeClr val="tx1"/>
                          </a:solidFill>
                          <a:effectLst/>
                          <a:latin typeface="Times New Roman" panose="02020603050405020304" pitchFamily="18" charset="0"/>
                          <a:ea typeface="+mn-ea"/>
                          <a:cs typeface="Times New Roman" panose="02020603050405020304" pitchFamily="18" charset="0"/>
                        </a:rPr>
                        <a:t>This study presents a violence detection system based solely on CNNs. CNN models directly process surveillance videos to identify violent behavior patterns. Through rigorous training, the CNN system achieves high accuracy in detecting violence across diverse datasets. Its simplicity and efficiency make it suitable for real-world deployment. The CNN-based approach shows promise for scalable implementation in various surveillance contexts. Overall, this research highlights the effectiveness of CNNs in violence detection tasks.</a:t>
                      </a:r>
                    </a:p>
                    <a:p>
                      <a:pPr marL="56515">
                        <a:lnSpc>
                          <a:spcPct val="100000"/>
                        </a:lnSpc>
                        <a:spcBef>
                          <a:spcPts val="400"/>
                        </a:spcBef>
                      </a:pPr>
                      <a:endParaRPr lang="en-US" sz="1200" b="0" i="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a:lnSpc>
                          <a:spcPct val="100000"/>
                        </a:lnSpc>
                        <a:spcBef>
                          <a:spcPts val="400"/>
                        </a:spcBef>
                      </a:pPr>
                      <a:r>
                        <a:rPr lang="en-US" sz="1200" dirty="0">
                          <a:latin typeface="Times New Roman" panose="02020603050405020304" pitchFamily="18" charset="0"/>
                          <a:cs typeface="Times New Roman" panose="02020603050405020304" pitchFamily="18" charset="0"/>
                        </a:rPr>
                        <a:t>The disadvantage of using just CNN is that, it requires a lot of time for computation and is less accurate</a:t>
                      </a:r>
                      <a:endParaRPr sz="1200" dirty="0">
                        <a:latin typeface="Times New Roman" panose="02020603050405020304" pitchFamily="18" charset="0"/>
                        <a:cs typeface="Times New Roman" panose="02020603050405020304" pitchFamily="18" charset="0"/>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extLst>
                  <a:ext uri="{0D108BD9-81ED-4DB2-BD59-A6C34878D82A}">
                    <a16:rowId xmlns:a16="http://schemas.microsoft.com/office/drawing/2014/main" val="10001"/>
                  </a:ext>
                </a:extLst>
              </a:tr>
            </a:tbl>
          </a:graphicData>
        </a:graphic>
      </p:graphicFrame>
      <p:sp>
        <p:nvSpPr>
          <p:cNvPr id="3" name="object 3"/>
          <p:cNvSpPr/>
          <p:nvPr/>
        </p:nvSpPr>
        <p:spPr>
          <a:xfrm>
            <a:off x="1066345"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object 4"/>
          <p:cNvSpPr/>
          <p:nvPr/>
        </p:nvSpPr>
        <p:spPr>
          <a:xfrm>
            <a:off x="1655621"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5"/>
          <p:cNvSpPr/>
          <p:nvPr/>
        </p:nvSpPr>
        <p:spPr>
          <a:xfrm>
            <a:off x="3055146"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6"/>
          <p:cNvSpPr/>
          <p:nvPr/>
        </p:nvSpPr>
        <p:spPr>
          <a:xfrm>
            <a:off x="4495800"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7"/>
          <p:cNvSpPr/>
          <p:nvPr/>
        </p:nvSpPr>
        <p:spPr>
          <a:xfrm>
            <a:off x="5867400"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8"/>
          <p:cNvSpPr/>
          <p:nvPr/>
        </p:nvSpPr>
        <p:spPr>
          <a:xfrm>
            <a:off x="7619070"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9"/>
          <p:cNvSpPr/>
          <p:nvPr/>
        </p:nvSpPr>
        <p:spPr>
          <a:xfrm>
            <a:off x="9021571"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0" name="object 10"/>
          <p:cNvPicPr/>
          <p:nvPr/>
        </p:nvPicPr>
        <p:blipFill>
          <a:blip r:embed="rId2" cstate="print"/>
          <a:stretch>
            <a:fillRect/>
          </a:stretch>
        </p:blipFill>
        <p:spPr>
          <a:xfrm>
            <a:off x="0" y="0"/>
            <a:ext cx="1035595" cy="980728"/>
          </a:xfrm>
          <a:prstGeom prst="rect">
            <a:avLst/>
          </a:prstGeom>
        </p:spPr>
      </p:pic>
      <p:sp>
        <p:nvSpPr>
          <p:cNvPr id="11" name="object 11"/>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dirty="0"/>
              <a:t>Literature</a:t>
            </a:r>
            <a:r>
              <a:rPr spc="80" dirty="0"/>
              <a:t> </a:t>
            </a:r>
            <a:r>
              <a:rPr dirty="0"/>
              <a:t>Review</a:t>
            </a:r>
            <a:r>
              <a:rPr lang="en-IN" dirty="0"/>
              <a:t> </a:t>
            </a:r>
            <a:r>
              <a:rPr lang="en-IN" spc="160" dirty="0"/>
              <a:t>(</a:t>
            </a:r>
            <a:r>
              <a:rPr lang="en-IN" spc="160" dirty="0" err="1"/>
              <a:t>cont</a:t>
            </a:r>
            <a:r>
              <a:rPr lang="en-IN" spc="160" dirty="0"/>
              <a:t>…)</a:t>
            </a:r>
            <a:r>
              <a:rPr lang="en-IN" dirty="0"/>
              <a:t> </a:t>
            </a:r>
            <a:r>
              <a:rPr spc="80" dirty="0"/>
              <a:t> </a:t>
            </a:r>
            <a:endParaRPr spc="160" dirty="0"/>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defTabSz="914400" eaLnBrk="1" fontAlgn="auto" latinLnBrk="0" hangingPunct="1">
              <a:lnSpc>
                <a:spcPts val="980"/>
              </a:lnSpc>
              <a:spcBef>
                <a:spcPts val="0"/>
              </a:spcBef>
              <a:spcAft>
                <a:spcPts val="0"/>
              </a:spcAft>
              <a:buClrTx/>
              <a:buSzTx/>
              <a:buFontTx/>
              <a:buNone/>
              <a:tabLst/>
              <a:defRPr/>
            </a:pPr>
            <a:fld id="{81D60167-4931-47E6-BA6A-407CBD079E47}" type="slidenum">
              <a:rPr kumimoji="0" sz="950" b="0" i="0" u="none" strike="noStrike" kern="0" cap="none" spc="-25" normalizeH="0" baseline="0" noProof="0" dirty="0">
                <a:ln>
                  <a:noFill/>
                </a:ln>
                <a:solidFill>
                  <a:srgbClr val="B3A787"/>
                </a:solidFill>
                <a:effectLst/>
                <a:uLnTx/>
                <a:uFillTx/>
                <a:latin typeface="Palatino Linotype"/>
              </a:rPr>
              <a:pPr marL="38100" marR="0" lvl="0" indent="0" defTabSz="914400" eaLnBrk="1" fontAlgn="auto" latinLnBrk="0" hangingPunct="1">
                <a:lnSpc>
                  <a:spcPts val="980"/>
                </a:lnSpc>
                <a:spcBef>
                  <a:spcPts val="0"/>
                </a:spcBef>
                <a:spcAft>
                  <a:spcPts val="0"/>
                </a:spcAft>
                <a:buClrTx/>
                <a:buSzTx/>
                <a:buFontTx/>
                <a:buNone/>
                <a:tabLst/>
                <a:defRPr/>
              </a:pPr>
              <a:t>10</a:t>
            </a:fld>
            <a:endParaRPr kumimoji="0" sz="950" b="0" i="0" u="none" strike="noStrike" kern="0" cap="none" spc="-25" normalizeH="0" baseline="0" noProof="0" dirty="0">
              <a:ln>
                <a:noFill/>
              </a:ln>
              <a:solidFill>
                <a:srgbClr val="B3A787"/>
              </a:solidFill>
              <a:effectLst/>
              <a:uLnTx/>
              <a:uFillTx/>
              <a:latin typeface="Palatino Linotype"/>
            </a:endParaRPr>
          </a:p>
        </p:txBody>
      </p:sp>
      <p:sp>
        <p:nvSpPr>
          <p:cNvPr id="14" name="object 11">
            <a:extLst>
              <a:ext uri="{FF2B5EF4-FFF2-40B4-BE49-F238E27FC236}">
                <a16:creationId xmlns:a16="http://schemas.microsoft.com/office/drawing/2014/main" id="{B3C1CCA3-D49A-825B-A8BF-9BBCB31EA65C}"/>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Tree>
    <p:extLst>
      <p:ext uri="{BB962C8B-B14F-4D97-AF65-F5344CB8AC3E}">
        <p14:creationId xmlns:p14="http://schemas.microsoft.com/office/powerpoint/2010/main" val="1841828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62534" y="985938"/>
          <a:ext cx="7947024" cy="5414861"/>
        </p:xfrm>
        <a:graphic>
          <a:graphicData uri="http://schemas.openxmlformats.org/drawingml/2006/table">
            <a:tbl>
              <a:tblPr firstRow="1" bandRow="1">
                <a:tableStyleId>{2D5ABB26-0587-4C30-8999-92F81FD0307C}</a:tableStyleId>
              </a:tblPr>
              <a:tblGrid>
                <a:gridCol w="588575">
                  <a:extLst>
                    <a:ext uri="{9D8B030D-6E8A-4147-A177-3AD203B41FA5}">
                      <a16:colId xmlns:a16="http://schemas.microsoft.com/office/drawing/2014/main" val="20000"/>
                    </a:ext>
                  </a:extLst>
                </a:gridCol>
                <a:gridCol w="1397864">
                  <a:extLst>
                    <a:ext uri="{9D8B030D-6E8A-4147-A177-3AD203B41FA5}">
                      <a16:colId xmlns:a16="http://schemas.microsoft.com/office/drawing/2014/main" val="20001"/>
                    </a:ext>
                  </a:extLst>
                </a:gridCol>
                <a:gridCol w="1442719">
                  <a:extLst>
                    <a:ext uri="{9D8B030D-6E8A-4147-A177-3AD203B41FA5}">
                      <a16:colId xmlns:a16="http://schemas.microsoft.com/office/drawing/2014/main" val="20002"/>
                    </a:ext>
                  </a:extLst>
                </a:gridCol>
                <a:gridCol w="1369958">
                  <a:extLst>
                    <a:ext uri="{9D8B030D-6E8A-4147-A177-3AD203B41FA5}">
                      <a16:colId xmlns:a16="http://schemas.microsoft.com/office/drawing/2014/main" val="20003"/>
                    </a:ext>
                  </a:extLst>
                </a:gridCol>
                <a:gridCol w="1746872">
                  <a:extLst>
                    <a:ext uri="{9D8B030D-6E8A-4147-A177-3AD203B41FA5}">
                      <a16:colId xmlns:a16="http://schemas.microsoft.com/office/drawing/2014/main" val="20004"/>
                    </a:ext>
                  </a:extLst>
                </a:gridCol>
                <a:gridCol w="1401036">
                  <a:extLst>
                    <a:ext uri="{9D8B030D-6E8A-4147-A177-3AD203B41FA5}">
                      <a16:colId xmlns:a16="http://schemas.microsoft.com/office/drawing/2014/main" val="20005"/>
                    </a:ext>
                  </a:extLst>
                </a:gridCol>
              </a:tblGrid>
              <a:tr h="1056890">
                <a:tc gridSpan="2">
                  <a:txBody>
                    <a:bodyPr/>
                    <a:lstStyle/>
                    <a:p>
                      <a:pPr marL="108585" marR="146050" indent="97155">
                        <a:lnSpc>
                          <a:spcPct val="100000"/>
                        </a:lnSpc>
                        <a:spcBef>
                          <a:spcPts val="225"/>
                        </a:spcBef>
                        <a:tabLst>
                          <a:tab pos="742950" algn="l"/>
                          <a:tab pos="1006475" algn="l"/>
                        </a:tabLst>
                      </a:pPr>
                      <a:r>
                        <a:rPr sz="1800" spc="-25" dirty="0">
                          <a:solidFill>
                            <a:srgbClr val="FFFFFF"/>
                          </a:solidFill>
                          <a:latin typeface="Palatino Linotype"/>
                          <a:cs typeface="Palatino Linotype"/>
                        </a:rPr>
                        <a:t>S.</a:t>
                      </a:r>
                      <a:r>
                        <a:rPr sz="1800" dirty="0">
                          <a:solidFill>
                            <a:srgbClr val="FFFFFF"/>
                          </a:solidFill>
                          <a:latin typeface="Palatino Linotype"/>
                          <a:cs typeface="Palatino Linotype"/>
                        </a:rPr>
                        <a:t>	Paper</a:t>
                      </a:r>
                      <a:r>
                        <a:rPr sz="1800" spc="-50" dirty="0">
                          <a:solidFill>
                            <a:srgbClr val="FFFFFF"/>
                          </a:solidFill>
                          <a:latin typeface="Palatino Linotype"/>
                          <a:cs typeface="Palatino Linotype"/>
                        </a:rPr>
                        <a:t> </a:t>
                      </a:r>
                      <a:r>
                        <a:rPr sz="1800" spc="-25" dirty="0">
                          <a:solidFill>
                            <a:srgbClr val="FFFFFF"/>
                          </a:solidFill>
                          <a:latin typeface="Palatino Linotype"/>
                          <a:cs typeface="Palatino Linotype"/>
                        </a:rPr>
                        <a:t>Title No.</a:t>
                      </a:r>
                      <a:r>
                        <a:rPr sz="1800" dirty="0">
                          <a:solidFill>
                            <a:srgbClr val="FFFFFF"/>
                          </a:solidFill>
                          <a:latin typeface="Palatino Linotype"/>
                          <a:cs typeface="Palatino Linotype"/>
                        </a:rPr>
                        <a:t>		</a:t>
                      </a:r>
                      <a:r>
                        <a:rPr sz="1800" spc="-10" dirty="0">
                          <a:solidFill>
                            <a:srgbClr val="FFFFFF"/>
                          </a:solidFill>
                          <a:latin typeface="Palatino Linotype"/>
                          <a:cs typeface="Palatino Linotype"/>
                        </a:rPr>
                        <a:t>[Cite]</a:t>
                      </a:r>
                      <a:endParaRPr sz="180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hMerge="1">
                  <a:txBody>
                    <a:bodyPr/>
                    <a:lstStyle/>
                    <a:p>
                      <a:endParaRPr/>
                    </a:p>
                  </a:txBody>
                  <a:tcPr marL="0" marR="0" marT="0" marB="0"/>
                </a:tc>
                <a:tc>
                  <a:txBody>
                    <a:bodyPr/>
                    <a:lstStyle/>
                    <a:p>
                      <a:pPr marL="132715" marR="125095" algn="ctr">
                        <a:lnSpc>
                          <a:spcPct val="100000"/>
                        </a:lnSpc>
                        <a:spcBef>
                          <a:spcPts val="225"/>
                        </a:spcBef>
                      </a:pPr>
                      <a:r>
                        <a:rPr sz="1800" spc="45" dirty="0">
                          <a:solidFill>
                            <a:srgbClr val="FFFFFF"/>
                          </a:solidFill>
                          <a:latin typeface="Palatino Linotype"/>
                          <a:cs typeface="Palatino Linotype"/>
                        </a:rPr>
                        <a:t>Journal/ </a:t>
                      </a:r>
                      <a:r>
                        <a:rPr sz="1800" spc="-10" dirty="0">
                          <a:solidFill>
                            <a:srgbClr val="FFFFFF"/>
                          </a:solidFill>
                          <a:latin typeface="Palatino Linotype"/>
                          <a:cs typeface="Palatino Linotype"/>
                        </a:rPr>
                        <a:t>Conference (Year)</a:t>
                      </a:r>
                      <a:endParaRPr sz="180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a:txBody>
                    <a:bodyPr/>
                    <a:lstStyle/>
                    <a:p>
                      <a:pPr marL="154305" marR="146685" algn="ctr">
                        <a:lnSpc>
                          <a:spcPct val="100000"/>
                        </a:lnSpc>
                        <a:spcBef>
                          <a:spcPts val="225"/>
                        </a:spcBef>
                      </a:pPr>
                      <a:r>
                        <a:rPr lang="en-IN" sz="1800" spc="45" dirty="0">
                          <a:solidFill>
                            <a:srgbClr val="FFFFFF"/>
                          </a:solidFill>
                          <a:latin typeface="Palatino Linotype"/>
                          <a:cs typeface="Palatino Linotype"/>
                        </a:rPr>
                        <a:t>Authors</a:t>
                      </a:r>
                      <a:endParaRPr lang="en-IN" sz="1800" dirty="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a:txBody>
                    <a:bodyPr/>
                    <a:lstStyle/>
                    <a:p>
                      <a:pPr marL="387985">
                        <a:lnSpc>
                          <a:spcPct val="100000"/>
                        </a:lnSpc>
                        <a:spcBef>
                          <a:spcPts val="225"/>
                        </a:spcBef>
                      </a:pPr>
                      <a:r>
                        <a:rPr sz="1800" spc="-10" dirty="0">
                          <a:solidFill>
                            <a:srgbClr val="FFFFFF"/>
                          </a:solidFill>
                          <a:latin typeface="Palatino Linotype"/>
                          <a:cs typeface="Palatino Linotype"/>
                        </a:rPr>
                        <a:t>Results</a:t>
                      </a:r>
                      <a:endParaRPr sz="1800" dirty="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a:txBody>
                    <a:bodyPr/>
                    <a:lstStyle/>
                    <a:p>
                      <a:pPr marL="121285">
                        <a:lnSpc>
                          <a:spcPct val="100000"/>
                        </a:lnSpc>
                        <a:spcBef>
                          <a:spcPts val="225"/>
                        </a:spcBef>
                      </a:pPr>
                      <a:r>
                        <a:rPr sz="1800" spc="-10" dirty="0">
                          <a:solidFill>
                            <a:srgbClr val="FFFFFF"/>
                          </a:solidFill>
                          <a:latin typeface="Palatino Linotype"/>
                          <a:cs typeface="Palatino Linotype"/>
                        </a:rPr>
                        <a:t>Limitations</a:t>
                      </a:r>
                      <a:endParaRPr sz="180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extLst>
                  <a:ext uri="{0D108BD9-81ED-4DB2-BD59-A6C34878D82A}">
                    <a16:rowId xmlns:a16="http://schemas.microsoft.com/office/drawing/2014/main" val="10000"/>
                  </a:ext>
                </a:extLst>
              </a:tr>
              <a:tr h="4357971">
                <a:tc>
                  <a:txBody>
                    <a:bodyPr/>
                    <a:lstStyle/>
                    <a:p>
                      <a:pPr algn="ctr">
                        <a:lnSpc>
                          <a:spcPct val="100000"/>
                        </a:lnSpc>
                        <a:spcBef>
                          <a:spcPts val="400"/>
                        </a:spcBef>
                      </a:pPr>
                      <a:r>
                        <a:rPr lang="en-IN" sz="1200" spc="-25" dirty="0">
                          <a:latin typeface="Times New Roman"/>
                          <a:cs typeface="Times New Roman"/>
                        </a:rPr>
                        <a:t>6.</a:t>
                      </a:r>
                      <a:endParaRPr lang="en-IN" sz="1200" dirty="0">
                        <a:latin typeface="Times New Roman"/>
                        <a:cs typeface="Times New Roman"/>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a:lnSpc>
                          <a:spcPct val="100000"/>
                        </a:lnSpc>
                        <a:spcBef>
                          <a:spcPts val="400"/>
                        </a:spcBef>
                      </a:pPr>
                      <a:r>
                        <a:rPr lang="en-US" sz="1200" b="0" i="0" dirty="0">
                          <a:solidFill>
                            <a:schemeClr val="tx1"/>
                          </a:solidFill>
                          <a:effectLst/>
                          <a:latin typeface="Times New Roman" panose="02020603050405020304" pitchFamily="18" charset="0"/>
                          <a:ea typeface="+mn-ea"/>
                          <a:cs typeface="Times New Roman" panose="02020603050405020304" pitchFamily="18" charset="0"/>
                        </a:rPr>
                        <a:t>A Sensor Network Approach for Violence Detection in Smart Cities Using Deep Learning.</a:t>
                      </a:r>
                    </a:p>
                    <a:p>
                      <a:pPr marL="57150">
                        <a:lnSpc>
                          <a:spcPct val="100000"/>
                        </a:lnSpc>
                        <a:spcBef>
                          <a:spcPts val="400"/>
                        </a:spcBef>
                      </a:pPr>
                      <a:r>
                        <a:rPr lang="en-US" sz="1200" dirty="0">
                          <a:latin typeface="Times New Roman" panose="02020603050405020304" pitchFamily="18" charset="0"/>
                          <a:cs typeface="Times New Roman" panose="02020603050405020304" pitchFamily="18" charset="0"/>
                        </a:rPr>
                        <a:t>[</a:t>
                      </a:r>
                      <a:r>
                        <a:rPr lang="en-US" sz="1200" dirty="0">
                          <a:latin typeface="Times New Roman"/>
                          <a:cs typeface="Times New Roman"/>
                        </a:rPr>
                        <a:t>6]</a:t>
                      </a:r>
                      <a:endParaRPr lang="en-IN" sz="1200" dirty="0">
                        <a:latin typeface="Times New Roman"/>
                        <a:cs typeface="Times New Roman"/>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a:lnSpc>
                          <a:spcPct val="100000"/>
                        </a:lnSpc>
                        <a:spcBef>
                          <a:spcPts val="400"/>
                        </a:spcBef>
                      </a:pPr>
                      <a:r>
                        <a:rPr lang="en-IN" sz="1200" b="0" i="0" dirty="0">
                          <a:solidFill>
                            <a:schemeClr val="tx1"/>
                          </a:solidFill>
                          <a:effectLst/>
                          <a:latin typeface="Times New Roman" panose="02020603050405020304" pitchFamily="18" charset="0"/>
                          <a:ea typeface="+mn-ea"/>
                          <a:cs typeface="Times New Roman" panose="02020603050405020304" pitchFamily="18" charset="0"/>
                        </a:rPr>
                        <a:t>Sensors (Basel)</a:t>
                      </a:r>
                    </a:p>
                    <a:p>
                      <a:pPr marL="57150">
                        <a:lnSpc>
                          <a:spcPct val="100000"/>
                        </a:lnSpc>
                        <a:spcBef>
                          <a:spcPts val="400"/>
                        </a:spcBef>
                      </a:pPr>
                      <a:r>
                        <a:rPr lang="en-IN" sz="1200" b="0" i="0" dirty="0">
                          <a:solidFill>
                            <a:schemeClr val="tx1"/>
                          </a:solidFill>
                          <a:effectLst/>
                          <a:latin typeface="Times New Roman" panose="02020603050405020304" pitchFamily="18" charset="0"/>
                          <a:ea typeface="+mn-ea"/>
                          <a:cs typeface="Times New Roman" panose="02020603050405020304" pitchFamily="18" charset="0"/>
                        </a:rPr>
                        <a:t>2019</a:t>
                      </a:r>
                      <a:endParaRPr lang="en-IN" sz="1200" dirty="0">
                        <a:latin typeface="Times New Roman" panose="02020603050405020304" pitchFamily="18" charset="0"/>
                        <a:cs typeface="Times New Roman" panose="02020603050405020304" pitchFamily="18" charset="0"/>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marR="0" lvl="0" indent="0" defTabSz="914400" eaLnBrk="1" fontAlgn="auto" latinLnBrk="0" hangingPunct="1">
                        <a:lnSpc>
                          <a:spcPct val="100000"/>
                        </a:lnSpc>
                        <a:spcBef>
                          <a:spcPts val="400"/>
                        </a:spcBef>
                        <a:spcAft>
                          <a:spcPts val="0"/>
                        </a:spcAft>
                        <a:buClrTx/>
                        <a:buSzTx/>
                        <a:buFontTx/>
                        <a:buNone/>
                        <a:tabLst/>
                        <a:defRPr/>
                      </a:pPr>
                      <a:r>
                        <a:rPr lang="it-IT" sz="1200" dirty="0">
                          <a:latin typeface="Times New Roman"/>
                          <a:cs typeface="Times New Roman"/>
                        </a:rPr>
                        <a:t>BEHAVE dataset - 87.17%</a:t>
                      </a: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6515">
                        <a:lnSpc>
                          <a:spcPct val="100000"/>
                        </a:lnSpc>
                        <a:spcBef>
                          <a:spcPts val="400"/>
                        </a:spcBef>
                      </a:pPr>
                      <a:r>
                        <a:rPr lang="en-US" sz="1200" b="0" i="0" dirty="0">
                          <a:solidFill>
                            <a:schemeClr val="tx1"/>
                          </a:solidFill>
                          <a:effectLst/>
                          <a:latin typeface="Times New Roman" panose="02020603050405020304" pitchFamily="18" charset="0"/>
                          <a:ea typeface="+mn-ea"/>
                          <a:cs typeface="Times New Roman" panose="02020603050405020304" pitchFamily="18" charset="0"/>
                        </a:rPr>
                        <a:t>Deep neural network images are extracted from an MPEG encoded video input stream.</a:t>
                      </a:r>
                    </a:p>
                    <a:p>
                      <a:pPr marL="56515">
                        <a:lnSpc>
                          <a:spcPct val="100000"/>
                        </a:lnSpc>
                        <a:spcBef>
                          <a:spcPts val="400"/>
                        </a:spcBef>
                      </a:pPr>
                      <a:r>
                        <a:rPr lang="en-US" sz="1200" b="0" i="0" dirty="0">
                          <a:solidFill>
                            <a:schemeClr val="tx1"/>
                          </a:solidFill>
                          <a:effectLst/>
                          <a:latin typeface="Times New Roman" panose="02020603050405020304" pitchFamily="18" charset="0"/>
                          <a:ea typeface="+mn-ea"/>
                          <a:cs typeface="Times New Roman" panose="02020603050405020304" pitchFamily="18" charset="0"/>
                        </a:rPr>
                        <a:t>Then the DNN is trained to </a:t>
                      </a:r>
                      <a:r>
                        <a:rPr lang="en-US" sz="1200" b="0" i="0" dirty="0" err="1">
                          <a:solidFill>
                            <a:schemeClr val="tx1"/>
                          </a:solidFill>
                          <a:effectLst/>
                          <a:latin typeface="Times New Roman" panose="02020603050405020304" pitchFamily="18" charset="0"/>
                          <a:ea typeface="+mn-ea"/>
                          <a:cs typeface="Times New Roman" panose="02020603050405020304" pitchFamily="18" charset="0"/>
                        </a:rPr>
                        <a:t>recognise</a:t>
                      </a:r>
                      <a:r>
                        <a:rPr lang="en-US" sz="1200" b="0" i="0" dirty="0">
                          <a:solidFill>
                            <a:schemeClr val="tx1"/>
                          </a:solidFill>
                          <a:effectLst/>
                          <a:latin typeface="Times New Roman" panose="02020603050405020304" pitchFamily="18" charset="0"/>
                          <a:ea typeface="+mn-ea"/>
                          <a:cs typeface="Times New Roman" panose="02020603050405020304" pitchFamily="18" charset="0"/>
                        </a:rPr>
                        <a:t> frames which correspond to violent behavior.</a:t>
                      </a: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a:lnSpc>
                          <a:spcPct val="100000"/>
                        </a:lnSpc>
                        <a:spcBef>
                          <a:spcPts val="400"/>
                        </a:spcBef>
                      </a:pPr>
                      <a:r>
                        <a:rPr lang="en-US" sz="1200" dirty="0">
                          <a:latin typeface="Times New Roman" panose="02020603050405020304" pitchFamily="18" charset="0"/>
                          <a:cs typeface="Times New Roman" panose="02020603050405020304" pitchFamily="18" charset="0"/>
                        </a:rPr>
                        <a:t>Similar to other methods, lots of computational power is required which is not suitable for real -time usage / environments or for daily usage</a:t>
                      </a:r>
                      <a:endParaRPr sz="1200" dirty="0">
                        <a:latin typeface="Times New Roman" panose="02020603050405020304" pitchFamily="18" charset="0"/>
                        <a:cs typeface="Times New Roman" panose="02020603050405020304" pitchFamily="18" charset="0"/>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extLst>
                  <a:ext uri="{0D108BD9-81ED-4DB2-BD59-A6C34878D82A}">
                    <a16:rowId xmlns:a16="http://schemas.microsoft.com/office/drawing/2014/main" val="10001"/>
                  </a:ext>
                </a:extLst>
              </a:tr>
            </a:tbl>
          </a:graphicData>
        </a:graphic>
      </p:graphicFrame>
      <p:sp>
        <p:nvSpPr>
          <p:cNvPr id="3" name="object 3"/>
          <p:cNvSpPr/>
          <p:nvPr/>
        </p:nvSpPr>
        <p:spPr>
          <a:xfrm>
            <a:off x="1066345"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object 4"/>
          <p:cNvSpPr/>
          <p:nvPr/>
        </p:nvSpPr>
        <p:spPr>
          <a:xfrm>
            <a:off x="1655621"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5"/>
          <p:cNvSpPr/>
          <p:nvPr/>
        </p:nvSpPr>
        <p:spPr>
          <a:xfrm>
            <a:off x="3055146"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6"/>
          <p:cNvSpPr/>
          <p:nvPr/>
        </p:nvSpPr>
        <p:spPr>
          <a:xfrm>
            <a:off x="4495800"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7"/>
          <p:cNvSpPr/>
          <p:nvPr/>
        </p:nvSpPr>
        <p:spPr>
          <a:xfrm>
            <a:off x="5867400"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8"/>
          <p:cNvSpPr/>
          <p:nvPr/>
        </p:nvSpPr>
        <p:spPr>
          <a:xfrm>
            <a:off x="7619070"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9"/>
          <p:cNvSpPr/>
          <p:nvPr/>
        </p:nvSpPr>
        <p:spPr>
          <a:xfrm>
            <a:off x="9021571"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0" name="object 10"/>
          <p:cNvPicPr/>
          <p:nvPr/>
        </p:nvPicPr>
        <p:blipFill>
          <a:blip r:embed="rId2" cstate="print"/>
          <a:stretch>
            <a:fillRect/>
          </a:stretch>
        </p:blipFill>
        <p:spPr>
          <a:xfrm>
            <a:off x="0" y="0"/>
            <a:ext cx="1035595" cy="980728"/>
          </a:xfrm>
          <a:prstGeom prst="rect">
            <a:avLst/>
          </a:prstGeom>
        </p:spPr>
      </p:pic>
      <p:sp>
        <p:nvSpPr>
          <p:cNvPr id="11" name="object 11"/>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dirty="0"/>
              <a:t>Literature</a:t>
            </a:r>
            <a:r>
              <a:rPr spc="80" dirty="0"/>
              <a:t> </a:t>
            </a:r>
            <a:r>
              <a:rPr dirty="0"/>
              <a:t>Review</a:t>
            </a:r>
            <a:r>
              <a:rPr lang="en-IN" dirty="0"/>
              <a:t> </a:t>
            </a:r>
            <a:r>
              <a:rPr lang="en-IN" spc="160" dirty="0"/>
              <a:t>(</a:t>
            </a:r>
            <a:r>
              <a:rPr lang="en-IN" spc="160" dirty="0" err="1"/>
              <a:t>cont</a:t>
            </a:r>
            <a:r>
              <a:rPr lang="en-IN" spc="160" dirty="0"/>
              <a:t>…)</a:t>
            </a:r>
            <a:r>
              <a:rPr lang="en-IN" dirty="0"/>
              <a:t> </a:t>
            </a:r>
            <a:r>
              <a:rPr spc="80" dirty="0"/>
              <a:t> </a:t>
            </a:r>
            <a:endParaRPr spc="160" dirty="0"/>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defTabSz="914400" eaLnBrk="1" fontAlgn="auto" latinLnBrk="0" hangingPunct="1">
              <a:lnSpc>
                <a:spcPts val="980"/>
              </a:lnSpc>
              <a:spcBef>
                <a:spcPts val="0"/>
              </a:spcBef>
              <a:spcAft>
                <a:spcPts val="0"/>
              </a:spcAft>
              <a:buClrTx/>
              <a:buSzTx/>
              <a:buFontTx/>
              <a:buNone/>
              <a:tabLst/>
              <a:defRPr/>
            </a:pPr>
            <a:fld id="{81D60167-4931-47E6-BA6A-407CBD079E47}" type="slidenum">
              <a:rPr kumimoji="0" sz="950" b="0" i="0" u="none" strike="noStrike" kern="0" cap="none" spc="-25" normalizeH="0" baseline="0" noProof="0" dirty="0">
                <a:ln>
                  <a:noFill/>
                </a:ln>
                <a:solidFill>
                  <a:srgbClr val="B3A787"/>
                </a:solidFill>
                <a:effectLst/>
                <a:uLnTx/>
                <a:uFillTx/>
                <a:latin typeface="Palatino Linotype"/>
              </a:rPr>
              <a:pPr marL="38100" marR="0" lvl="0" indent="0" defTabSz="914400" eaLnBrk="1" fontAlgn="auto" latinLnBrk="0" hangingPunct="1">
                <a:lnSpc>
                  <a:spcPts val="980"/>
                </a:lnSpc>
                <a:spcBef>
                  <a:spcPts val="0"/>
                </a:spcBef>
                <a:spcAft>
                  <a:spcPts val="0"/>
                </a:spcAft>
                <a:buClrTx/>
                <a:buSzTx/>
                <a:buFontTx/>
                <a:buNone/>
                <a:tabLst/>
                <a:defRPr/>
              </a:pPr>
              <a:t>11</a:t>
            </a:fld>
            <a:endParaRPr kumimoji="0" sz="950" b="0" i="0" u="none" strike="noStrike" kern="0" cap="none" spc="-25" normalizeH="0" baseline="0" noProof="0" dirty="0">
              <a:ln>
                <a:noFill/>
              </a:ln>
              <a:solidFill>
                <a:srgbClr val="B3A787"/>
              </a:solidFill>
              <a:effectLst/>
              <a:uLnTx/>
              <a:uFillTx/>
              <a:latin typeface="Palatino Linotype"/>
            </a:endParaRPr>
          </a:p>
        </p:txBody>
      </p:sp>
      <p:sp>
        <p:nvSpPr>
          <p:cNvPr id="14" name="object 11">
            <a:extLst>
              <a:ext uri="{FF2B5EF4-FFF2-40B4-BE49-F238E27FC236}">
                <a16:creationId xmlns:a16="http://schemas.microsoft.com/office/drawing/2014/main" id="{8727DA1B-86A4-1B11-7185-3851B02183C2}"/>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Tree>
    <p:extLst>
      <p:ext uri="{BB962C8B-B14F-4D97-AF65-F5344CB8AC3E}">
        <p14:creationId xmlns:p14="http://schemas.microsoft.com/office/powerpoint/2010/main" val="2901170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8536" y="1447800"/>
            <a:ext cx="7786370" cy="2765950"/>
          </a:xfrm>
          <a:prstGeom prst="rect">
            <a:avLst/>
          </a:prstGeom>
        </p:spPr>
        <p:txBody>
          <a:bodyPr vert="horz" wrap="square" lIns="0" tIns="12700" rIns="0" bIns="0" rtlCol="0">
            <a:spAutoFit/>
          </a:bodyPr>
          <a:lstStyle/>
          <a:p>
            <a:pPr marL="12700" marR="5080" algn="just">
              <a:lnSpc>
                <a:spcPct val="150000"/>
              </a:lnSpc>
              <a:spcBef>
                <a:spcPts val="100"/>
              </a:spcBef>
            </a:pPr>
            <a:r>
              <a:rPr lang="en-US" sz="2000" dirty="0">
                <a:latin typeface="Times New Roman" panose="02020603050405020304" pitchFamily="18" charset="0"/>
                <a:cs typeface="Times New Roman" panose="02020603050405020304" pitchFamily="18" charset="0"/>
              </a:rPr>
              <a:t>⬡ CCTV Surveillance is used to a greater extent but still it lacks the feature of automatic violence detection</a:t>
            </a:r>
          </a:p>
          <a:p>
            <a:pPr marL="12700" marR="5080" algn="just">
              <a:lnSpc>
                <a:spcPct val="150000"/>
              </a:lnSpc>
              <a:spcBef>
                <a:spcPts val="100"/>
              </a:spcBef>
            </a:pPr>
            <a:r>
              <a:rPr lang="en-US" sz="2000" dirty="0">
                <a:latin typeface="Times New Roman" panose="02020603050405020304" pitchFamily="18" charset="0"/>
                <a:cs typeface="Times New Roman" panose="02020603050405020304" pitchFamily="18" charset="0"/>
              </a:rPr>
              <a:t>⬡ Manual monitoring is not a feasible task and the time taken to respond </a:t>
            </a:r>
          </a:p>
          <a:p>
            <a:pPr marL="12700" marR="5080" algn="just">
              <a:lnSpc>
                <a:spcPct val="150000"/>
              </a:lnSpc>
              <a:spcBef>
                <a:spcPts val="100"/>
              </a:spcBef>
            </a:pPr>
            <a:r>
              <a:rPr lang="en-US" sz="2000" dirty="0">
                <a:latin typeface="Times New Roman" panose="02020603050405020304" pitchFamily="18" charset="0"/>
                <a:cs typeface="Times New Roman" panose="02020603050405020304" pitchFamily="18" charset="0"/>
              </a:rPr>
              <a:t>to the situation is also crucial</a:t>
            </a:r>
          </a:p>
          <a:p>
            <a:pPr marL="12700" marR="5080" algn="just">
              <a:lnSpc>
                <a:spcPct val="150000"/>
              </a:lnSpc>
              <a:spcBef>
                <a:spcPts val="100"/>
              </a:spcBef>
            </a:pPr>
            <a:r>
              <a:rPr lang="en-US" sz="2000" dirty="0">
                <a:latin typeface="Times New Roman" panose="02020603050405020304" pitchFamily="18" charset="0"/>
                <a:cs typeface="Times New Roman" panose="02020603050405020304" pitchFamily="18" charset="0"/>
              </a:rPr>
              <a:t>⬡ A Real-Time violence alert system is proposed which can notify the concerned authorities with the required details in real-time.</a:t>
            </a:r>
            <a:endParaRPr sz="20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0" y="0"/>
            <a:ext cx="1035595" cy="980727"/>
          </a:xfrm>
          <a:prstGeom prst="rect">
            <a:avLst/>
          </a:prstGeom>
        </p:spPr>
      </p:pic>
      <p:sp>
        <p:nvSpPr>
          <p:cNvPr id="4" name="object 4"/>
          <p:cNvSpPr txBox="1">
            <a:spLocks noGrp="1"/>
          </p:cNvSpPr>
          <p:nvPr>
            <p:ph type="title"/>
          </p:nvPr>
        </p:nvSpPr>
        <p:spPr>
          <a:prstGeom prst="rect">
            <a:avLst/>
          </a:prstGeom>
        </p:spPr>
        <p:txBody>
          <a:bodyPr vert="horz" wrap="square" lIns="0" tIns="12700" rIns="0" bIns="0" rtlCol="0">
            <a:spAutoFit/>
          </a:bodyPr>
          <a:lstStyle/>
          <a:p>
            <a:pPr marL="260985">
              <a:lnSpc>
                <a:spcPct val="100000"/>
              </a:lnSpc>
              <a:spcBef>
                <a:spcPts val="100"/>
              </a:spcBef>
            </a:pPr>
            <a:r>
              <a:rPr dirty="0"/>
              <a:t>Problem</a:t>
            </a:r>
            <a:r>
              <a:rPr spc="-95" dirty="0"/>
              <a:t> </a:t>
            </a:r>
            <a:r>
              <a:rPr spc="-45" dirty="0"/>
              <a:t>Statement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12</a:t>
            </a:fld>
            <a:endParaRPr spc="-25" dirty="0"/>
          </a:p>
        </p:txBody>
      </p:sp>
      <p:sp>
        <p:nvSpPr>
          <p:cNvPr id="7" name="object 11">
            <a:extLst>
              <a:ext uri="{FF2B5EF4-FFF2-40B4-BE49-F238E27FC236}">
                <a16:creationId xmlns:a16="http://schemas.microsoft.com/office/drawing/2014/main" id="{D6FD0CC4-4A1F-88ED-56E7-A9EDFDC4D81C}"/>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8620" y="879459"/>
            <a:ext cx="7891145" cy="5531322"/>
          </a:xfrm>
          <a:prstGeom prst="rect">
            <a:avLst/>
          </a:prstGeom>
        </p:spPr>
        <p:txBody>
          <a:bodyPr vert="horz" wrap="square" lIns="0" tIns="12700" rIns="0" bIns="0" rtlCol="0">
            <a:spAutoFit/>
          </a:bodyPr>
          <a:lstStyle/>
          <a:p>
            <a:pPr marL="12700" marR="5080" algn="just">
              <a:lnSpc>
                <a:spcPct val="150000"/>
              </a:lnSpc>
              <a:spcBef>
                <a:spcPts val="100"/>
              </a:spcBef>
            </a:pPr>
            <a:r>
              <a:rPr lang="en-US" sz="2000" dirty="0">
                <a:latin typeface="Palatino Linotype"/>
                <a:cs typeface="Palatino Linotype"/>
              </a:rPr>
              <a:t>The objective is to develop a real-time surveillance system capable of detecting violent activities in video footage captured by surveillance cameras.</a:t>
            </a:r>
          </a:p>
          <a:p>
            <a:pPr marL="12700" marR="5080" algn="just">
              <a:lnSpc>
                <a:spcPct val="150000"/>
              </a:lnSpc>
              <a:spcBef>
                <a:spcPts val="100"/>
              </a:spcBef>
            </a:pPr>
            <a:r>
              <a:rPr lang="en-US" sz="2000" dirty="0">
                <a:latin typeface="Palatino Linotype"/>
                <a:cs typeface="Palatino Linotype"/>
              </a:rPr>
              <a:t>The methodology utilizes deep learning techniques, particularly the </a:t>
            </a:r>
            <a:r>
              <a:rPr lang="en-US" sz="2000" dirty="0" err="1">
                <a:latin typeface="Palatino Linotype"/>
                <a:cs typeface="Palatino Linotype"/>
              </a:rPr>
              <a:t>MobileNet</a:t>
            </a:r>
            <a:r>
              <a:rPr lang="en-US" sz="2000" dirty="0">
                <a:latin typeface="Palatino Linotype"/>
                <a:cs typeface="Palatino Linotype"/>
              </a:rPr>
              <a:t> v2 model, to automatically identify instances of violence in video streams.</a:t>
            </a:r>
          </a:p>
          <a:p>
            <a:pPr marL="12700" marR="5080" algn="just">
              <a:lnSpc>
                <a:spcPct val="150000"/>
              </a:lnSpc>
              <a:spcBef>
                <a:spcPts val="100"/>
              </a:spcBef>
            </a:pPr>
            <a:r>
              <a:rPr lang="en-US" sz="2000" dirty="0">
                <a:latin typeface="Palatino Linotype"/>
                <a:cs typeface="Palatino Linotype"/>
              </a:rPr>
              <a:t>The alert system is also to be integrated along with the pretrained model which will send an alert message to the concerned authorities whenever violence is detected in the video frames .The alert message must include the date ,time and location of the violence activity. The optional feature is that the enhanced faces of the people involved in the activity is also send in violence alert.</a:t>
            </a:r>
          </a:p>
        </p:txBody>
      </p:sp>
      <p:pic>
        <p:nvPicPr>
          <p:cNvPr id="3" name="object 3"/>
          <p:cNvPicPr/>
          <p:nvPr/>
        </p:nvPicPr>
        <p:blipFill>
          <a:blip r:embed="rId2" cstate="print"/>
          <a:stretch>
            <a:fillRect/>
          </a:stretch>
        </p:blipFill>
        <p:spPr>
          <a:xfrm>
            <a:off x="0" y="0"/>
            <a:ext cx="1035595" cy="980727"/>
          </a:xfrm>
          <a:prstGeom prst="rect">
            <a:avLst/>
          </a:prstGeom>
        </p:spPr>
      </p:pic>
      <p:sp>
        <p:nvSpPr>
          <p:cNvPr id="4" name="object 4"/>
          <p:cNvSpPr txBox="1">
            <a:spLocks noGrp="1"/>
          </p:cNvSpPr>
          <p:nvPr>
            <p:ph type="title"/>
          </p:nvPr>
        </p:nvSpPr>
        <p:spPr>
          <a:prstGeom prst="rect">
            <a:avLst/>
          </a:prstGeom>
        </p:spPr>
        <p:txBody>
          <a:bodyPr vert="horz" wrap="square" lIns="0" tIns="12700" rIns="0" bIns="0" rtlCol="0">
            <a:spAutoFit/>
          </a:bodyPr>
          <a:lstStyle/>
          <a:p>
            <a:pPr marL="260985">
              <a:lnSpc>
                <a:spcPct val="100000"/>
              </a:lnSpc>
              <a:spcBef>
                <a:spcPts val="100"/>
              </a:spcBef>
            </a:pPr>
            <a:r>
              <a:rPr spc="-10" dirty="0"/>
              <a:t>Objectives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13</a:t>
            </a:fld>
            <a:endParaRPr spc="-25" dirty="0"/>
          </a:p>
        </p:txBody>
      </p:sp>
      <p:sp>
        <p:nvSpPr>
          <p:cNvPr id="7" name="object 11">
            <a:extLst>
              <a:ext uri="{FF2B5EF4-FFF2-40B4-BE49-F238E27FC236}">
                <a16:creationId xmlns:a16="http://schemas.microsoft.com/office/drawing/2014/main" id="{C51440BE-8529-46B1-42C4-CCC8876291EB}"/>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en-IN" spc="-10" dirty="0"/>
              <a:t>System Design</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14</a:t>
            </a:fld>
            <a:endParaRPr spc="-25" dirty="0"/>
          </a:p>
        </p:txBody>
      </p:sp>
      <p:pic>
        <p:nvPicPr>
          <p:cNvPr id="7" name="Picture 6" descr="A diagram of a face recognition system&#10;&#10;Description automatically generated">
            <a:extLst>
              <a:ext uri="{FF2B5EF4-FFF2-40B4-BE49-F238E27FC236}">
                <a16:creationId xmlns:a16="http://schemas.microsoft.com/office/drawing/2014/main" id="{C24C3392-EC6F-3416-9087-D29273C44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595" y="1890066"/>
            <a:ext cx="8108404" cy="4748716"/>
          </a:xfrm>
          <a:prstGeom prst="rect">
            <a:avLst/>
          </a:prstGeom>
        </p:spPr>
      </p:pic>
      <p:sp>
        <p:nvSpPr>
          <p:cNvPr id="9" name="TextBox 8">
            <a:extLst>
              <a:ext uri="{FF2B5EF4-FFF2-40B4-BE49-F238E27FC236}">
                <a16:creationId xmlns:a16="http://schemas.microsoft.com/office/drawing/2014/main" id="{38D255D3-D595-B8AA-5C7E-2E7099FECD9F}"/>
              </a:ext>
            </a:extLst>
          </p:cNvPr>
          <p:cNvSpPr txBox="1"/>
          <p:nvPr/>
        </p:nvSpPr>
        <p:spPr>
          <a:xfrm>
            <a:off x="1157712" y="887971"/>
            <a:ext cx="7720847" cy="1172052"/>
          </a:xfrm>
          <a:prstGeom prst="rect">
            <a:avLst/>
          </a:prstGeom>
          <a:noFill/>
        </p:spPr>
        <p:txBody>
          <a:bodyPr wrap="square">
            <a:spAutoFit/>
          </a:bodyPr>
          <a:lstStyle/>
          <a:p>
            <a:pPr marL="12700" marR="5080" algn="just">
              <a:lnSpc>
                <a:spcPct val="150000"/>
              </a:lnSpc>
              <a:spcBef>
                <a:spcPts val="100"/>
              </a:spcBef>
            </a:pPr>
            <a:r>
              <a:rPr lang="en-US" sz="1200" dirty="0">
                <a:latin typeface="Palatino Linotype"/>
                <a:cs typeface="Palatino Linotype"/>
              </a:rPr>
              <a:t>Footage from the surveillance camera is broken down into frames. The frames are given as input to </a:t>
            </a:r>
            <a:r>
              <a:rPr lang="en-US" sz="1200" dirty="0" err="1">
                <a:latin typeface="Palatino Linotype"/>
                <a:cs typeface="Palatino Linotype"/>
              </a:rPr>
              <a:t>MobileNet</a:t>
            </a:r>
            <a:r>
              <a:rPr lang="en-US" sz="1200" dirty="0">
                <a:latin typeface="Palatino Linotype"/>
                <a:cs typeface="Palatino Linotype"/>
              </a:rPr>
              <a:t> v2 classifier for detecting violent activities in the given sequence of input frames. If no violent activity is recognized the respective frames are discarded. The violence detected frame is obtained and it is enhanced for better clarity. That frame, along with the location are sent to the nearest authorities using Telegram bot.</a:t>
            </a:r>
          </a:p>
        </p:txBody>
      </p:sp>
      <p:sp>
        <p:nvSpPr>
          <p:cNvPr id="4" name="object 11">
            <a:extLst>
              <a:ext uri="{FF2B5EF4-FFF2-40B4-BE49-F238E27FC236}">
                <a16:creationId xmlns:a16="http://schemas.microsoft.com/office/drawing/2014/main" id="{723E5972-BFE0-82BE-9E91-BF1C37C97A8B}"/>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Tree>
    <p:extLst>
      <p:ext uri="{BB962C8B-B14F-4D97-AF65-F5344CB8AC3E}">
        <p14:creationId xmlns:p14="http://schemas.microsoft.com/office/powerpoint/2010/main" val="2102748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en-IN" spc="-10" dirty="0"/>
              <a:t>Architecture Diagram</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15</a:t>
            </a:fld>
            <a:endParaRPr spc="-25" dirty="0"/>
          </a:p>
        </p:txBody>
      </p:sp>
      <p:sp>
        <p:nvSpPr>
          <p:cNvPr id="113" name="object 4">
            <a:extLst>
              <a:ext uri="{FF2B5EF4-FFF2-40B4-BE49-F238E27FC236}">
                <a16:creationId xmlns:a16="http://schemas.microsoft.com/office/drawing/2014/main" id="{158AB4C6-53D6-D795-910D-AEBF4D65A818}"/>
              </a:ext>
            </a:extLst>
          </p:cNvPr>
          <p:cNvSpPr/>
          <p:nvPr/>
        </p:nvSpPr>
        <p:spPr>
          <a:xfrm>
            <a:off x="1038705" y="2167257"/>
            <a:ext cx="776288" cy="595313"/>
          </a:xfrm>
          <a:custGeom>
            <a:avLst/>
            <a:gdLst/>
            <a:ahLst/>
            <a:cxnLst/>
            <a:rect l="l" t="t" r="r" b="b"/>
            <a:pathLst>
              <a:path w="1552575" h="1190625">
                <a:moveTo>
                  <a:pt x="602691" y="259245"/>
                </a:moveTo>
                <a:lnTo>
                  <a:pt x="598551" y="212623"/>
                </a:lnTo>
                <a:lnTo>
                  <a:pt x="586638" y="168744"/>
                </a:lnTo>
                <a:lnTo>
                  <a:pt x="567677" y="128358"/>
                </a:lnTo>
                <a:lnTo>
                  <a:pt x="542391" y="92176"/>
                </a:lnTo>
                <a:lnTo>
                  <a:pt x="511505" y="60934"/>
                </a:lnTo>
                <a:lnTo>
                  <a:pt x="475754" y="35369"/>
                </a:lnTo>
                <a:lnTo>
                  <a:pt x="435864" y="16217"/>
                </a:lnTo>
                <a:lnTo>
                  <a:pt x="392557" y="4178"/>
                </a:lnTo>
                <a:lnTo>
                  <a:pt x="346570" y="0"/>
                </a:lnTo>
                <a:lnTo>
                  <a:pt x="300583" y="4178"/>
                </a:lnTo>
                <a:lnTo>
                  <a:pt x="257276" y="16217"/>
                </a:lnTo>
                <a:lnTo>
                  <a:pt x="217373" y="35369"/>
                </a:lnTo>
                <a:lnTo>
                  <a:pt x="181622" y="60934"/>
                </a:lnTo>
                <a:lnTo>
                  <a:pt x="150749" y="92176"/>
                </a:lnTo>
                <a:lnTo>
                  <a:pt x="125450" y="128358"/>
                </a:lnTo>
                <a:lnTo>
                  <a:pt x="106489" y="168744"/>
                </a:lnTo>
                <a:lnTo>
                  <a:pt x="94576" y="212623"/>
                </a:lnTo>
                <a:lnTo>
                  <a:pt x="90449" y="259245"/>
                </a:lnTo>
                <a:lnTo>
                  <a:pt x="94576" y="305892"/>
                </a:lnTo>
                <a:lnTo>
                  <a:pt x="106489" y="349808"/>
                </a:lnTo>
                <a:lnTo>
                  <a:pt x="125450" y="390271"/>
                </a:lnTo>
                <a:lnTo>
                  <a:pt x="150749" y="426529"/>
                </a:lnTo>
                <a:lnTo>
                  <a:pt x="181622" y="457847"/>
                </a:lnTo>
                <a:lnTo>
                  <a:pt x="217373" y="483489"/>
                </a:lnTo>
                <a:lnTo>
                  <a:pt x="257276" y="502716"/>
                </a:lnTo>
                <a:lnTo>
                  <a:pt x="300583" y="514794"/>
                </a:lnTo>
                <a:lnTo>
                  <a:pt x="346570" y="518985"/>
                </a:lnTo>
                <a:lnTo>
                  <a:pt x="392557" y="514794"/>
                </a:lnTo>
                <a:lnTo>
                  <a:pt x="435864" y="502716"/>
                </a:lnTo>
                <a:lnTo>
                  <a:pt x="475754" y="483489"/>
                </a:lnTo>
                <a:lnTo>
                  <a:pt x="511505" y="457847"/>
                </a:lnTo>
                <a:lnTo>
                  <a:pt x="542391" y="426529"/>
                </a:lnTo>
                <a:lnTo>
                  <a:pt x="567677" y="390271"/>
                </a:lnTo>
                <a:lnTo>
                  <a:pt x="586638" y="349808"/>
                </a:lnTo>
                <a:lnTo>
                  <a:pt x="598551" y="305892"/>
                </a:lnTo>
                <a:lnTo>
                  <a:pt x="602691" y="259245"/>
                </a:lnTo>
                <a:close/>
              </a:path>
              <a:path w="1552575" h="1190625">
                <a:moveTo>
                  <a:pt x="1192809" y="532333"/>
                </a:moveTo>
                <a:lnTo>
                  <a:pt x="1186395" y="492594"/>
                </a:lnTo>
                <a:lnTo>
                  <a:pt x="1164729" y="457149"/>
                </a:lnTo>
                <a:lnTo>
                  <a:pt x="1131303" y="433019"/>
                </a:lnTo>
                <a:lnTo>
                  <a:pt x="1092771" y="424103"/>
                </a:lnTo>
                <a:lnTo>
                  <a:pt x="1053757" y="430542"/>
                </a:lnTo>
                <a:lnTo>
                  <a:pt x="1018895" y="452513"/>
                </a:lnTo>
                <a:lnTo>
                  <a:pt x="711441" y="745248"/>
                </a:lnTo>
                <a:lnTo>
                  <a:pt x="654532" y="718451"/>
                </a:lnTo>
                <a:lnTo>
                  <a:pt x="640676" y="675970"/>
                </a:lnTo>
                <a:lnTo>
                  <a:pt x="619340" y="637501"/>
                </a:lnTo>
                <a:lnTo>
                  <a:pt x="591400" y="603973"/>
                </a:lnTo>
                <a:lnTo>
                  <a:pt x="557796" y="576287"/>
                </a:lnTo>
                <a:lnTo>
                  <a:pt x="519404" y="555371"/>
                </a:lnTo>
                <a:lnTo>
                  <a:pt x="477151" y="542150"/>
                </a:lnTo>
                <a:lnTo>
                  <a:pt x="431939" y="537540"/>
                </a:lnTo>
                <a:lnTo>
                  <a:pt x="228168" y="537540"/>
                </a:lnTo>
                <a:lnTo>
                  <a:pt x="182321" y="542264"/>
                </a:lnTo>
                <a:lnTo>
                  <a:pt x="139560" y="555802"/>
                </a:lnTo>
                <a:lnTo>
                  <a:pt x="100812" y="577202"/>
                </a:lnTo>
                <a:lnTo>
                  <a:pt x="67005" y="605510"/>
                </a:lnTo>
                <a:lnTo>
                  <a:pt x="39090" y="639787"/>
                </a:lnTo>
                <a:lnTo>
                  <a:pt x="17995" y="679094"/>
                </a:lnTo>
                <a:lnTo>
                  <a:pt x="4648" y="722464"/>
                </a:lnTo>
                <a:lnTo>
                  <a:pt x="0" y="768946"/>
                </a:lnTo>
                <a:lnTo>
                  <a:pt x="0" y="1190536"/>
                </a:lnTo>
                <a:lnTo>
                  <a:pt x="660120" y="1190536"/>
                </a:lnTo>
                <a:lnTo>
                  <a:pt x="660120" y="978192"/>
                </a:lnTo>
                <a:lnTo>
                  <a:pt x="263232" y="763790"/>
                </a:lnTo>
                <a:lnTo>
                  <a:pt x="687565" y="965314"/>
                </a:lnTo>
                <a:lnTo>
                  <a:pt x="717715" y="974217"/>
                </a:lnTo>
                <a:lnTo>
                  <a:pt x="748157" y="973620"/>
                </a:lnTo>
                <a:lnTo>
                  <a:pt x="776884" y="964222"/>
                </a:lnTo>
                <a:lnTo>
                  <a:pt x="801890" y="946759"/>
                </a:lnTo>
                <a:lnTo>
                  <a:pt x="1160678" y="605561"/>
                </a:lnTo>
                <a:lnTo>
                  <a:pt x="1184173" y="571576"/>
                </a:lnTo>
                <a:lnTo>
                  <a:pt x="1192809" y="532333"/>
                </a:lnTo>
                <a:close/>
              </a:path>
              <a:path w="1552575" h="1190625">
                <a:moveTo>
                  <a:pt x="1316177" y="493737"/>
                </a:moveTo>
                <a:lnTo>
                  <a:pt x="1205395" y="503008"/>
                </a:lnTo>
                <a:lnTo>
                  <a:pt x="1207427" y="513321"/>
                </a:lnTo>
                <a:lnTo>
                  <a:pt x="1207935" y="518985"/>
                </a:lnTo>
                <a:lnTo>
                  <a:pt x="1236497" y="517080"/>
                </a:lnTo>
                <a:lnTo>
                  <a:pt x="1264145" y="512165"/>
                </a:lnTo>
                <a:lnTo>
                  <a:pt x="1290764" y="504355"/>
                </a:lnTo>
                <a:lnTo>
                  <a:pt x="1316177" y="493737"/>
                </a:lnTo>
                <a:close/>
              </a:path>
              <a:path w="1552575" h="1190625">
                <a:moveTo>
                  <a:pt x="1367497" y="474141"/>
                </a:moveTo>
                <a:lnTo>
                  <a:pt x="1229779" y="416953"/>
                </a:lnTo>
                <a:lnTo>
                  <a:pt x="1295349" y="300990"/>
                </a:lnTo>
                <a:lnTo>
                  <a:pt x="1156601" y="366433"/>
                </a:lnTo>
                <a:lnTo>
                  <a:pt x="1105281" y="203060"/>
                </a:lnTo>
                <a:lnTo>
                  <a:pt x="1039723" y="365404"/>
                </a:lnTo>
                <a:lnTo>
                  <a:pt x="885748" y="278320"/>
                </a:lnTo>
                <a:lnTo>
                  <a:pt x="989926" y="445300"/>
                </a:lnTo>
                <a:lnTo>
                  <a:pt x="1030046" y="414604"/>
                </a:lnTo>
                <a:lnTo>
                  <a:pt x="1073365" y="399199"/>
                </a:lnTo>
                <a:lnTo>
                  <a:pt x="1116393" y="398907"/>
                </a:lnTo>
                <a:lnTo>
                  <a:pt x="1155661" y="413575"/>
                </a:lnTo>
                <a:lnTo>
                  <a:pt x="1187678" y="443001"/>
                </a:lnTo>
                <a:lnTo>
                  <a:pt x="1208951" y="487045"/>
                </a:lnTo>
                <a:lnTo>
                  <a:pt x="1367497" y="474141"/>
                </a:lnTo>
                <a:close/>
              </a:path>
              <a:path w="1552575" h="1190625">
                <a:moveTo>
                  <a:pt x="1462024" y="259245"/>
                </a:moveTo>
                <a:lnTo>
                  <a:pt x="1457883" y="212623"/>
                </a:lnTo>
                <a:lnTo>
                  <a:pt x="1445983" y="168744"/>
                </a:lnTo>
                <a:lnTo>
                  <a:pt x="1427010" y="128358"/>
                </a:lnTo>
                <a:lnTo>
                  <a:pt x="1401724" y="92176"/>
                </a:lnTo>
                <a:lnTo>
                  <a:pt x="1370838" y="60934"/>
                </a:lnTo>
                <a:lnTo>
                  <a:pt x="1335087" y="35369"/>
                </a:lnTo>
                <a:lnTo>
                  <a:pt x="1295196" y="16217"/>
                </a:lnTo>
                <a:lnTo>
                  <a:pt x="1251889" y="4178"/>
                </a:lnTo>
                <a:lnTo>
                  <a:pt x="1205903" y="0"/>
                </a:lnTo>
                <a:lnTo>
                  <a:pt x="1159916" y="4178"/>
                </a:lnTo>
                <a:lnTo>
                  <a:pt x="1116609" y="16217"/>
                </a:lnTo>
                <a:lnTo>
                  <a:pt x="1076718" y="35369"/>
                </a:lnTo>
                <a:lnTo>
                  <a:pt x="1040968" y="60934"/>
                </a:lnTo>
                <a:lnTo>
                  <a:pt x="1010081" y="92176"/>
                </a:lnTo>
                <a:lnTo>
                  <a:pt x="984796" y="128358"/>
                </a:lnTo>
                <a:lnTo>
                  <a:pt x="965822" y="168744"/>
                </a:lnTo>
                <a:lnTo>
                  <a:pt x="953922" y="212623"/>
                </a:lnTo>
                <a:lnTo>
                  <a:pt x="949782" y="259245"/>
                </a:lnTo>
                <a:lnTo>
                  <a:pt x="949972" y="269290"/>
                </a:lnTo>
                <a:lnTo>
                  <a:pt x="950544" y="279273"/>
                </a:lnTo>
                <a:lnTo>
                  <a:pt x="951496" y="289179"/>
                </a:lnTo>
                <a:lnTo>
                  <a:pt x="952830" y="298919"/>
                </a:lnTo>
                <a:lnTo>
                  <a:pt x="1032103" y="343763"/>
                </a:lnTo>
                <a:lnTo>
                  <a:pt x="1107313" y="157721"/>
                </a:lnTo>
                <a:lnTo>
                  <a:pt x="1166266" y="345313"/>
                </a:lnTo>
                <a:lnTo>
                  <a:pt x="1332433" y="266458"/>
                </a:lnTo>
                <a:lnTo>
                  <a:pt x="1251635" y="409219"/>
                </a:lnTo>
                <a:lnTo>
                  <a:pt x="1370050" y="458698"/>
                </a:lnTo>
                <a:lnTo>
                  <a:pt x="1401267" y="427215"/>
                </a:lnTo>
                <a:lnTo>
                  <a:pt x="1426781" y="390791"/>
                </a:lnTo>
                <a:lnTo>
                  <a:pt x="1445895" y="350151"/>
                </a:lnTo>
                <a:lnTo>
                  <a:pt x="1457871" y="306057"/>
                </a:lnTo>
                <a:lnTo>
                  <a:pt x="1462024" y="259245"/>
                </a:lnTo>
                <a:close/>
              </a:path>
              <a:path w="1552575" h="1190625">
                <a:moveTo>
                  <a:pt x="1552473" y="768946"/>
                </a:moveTo>
                <a:lnTo>
                  <a:pt x="1547825" y="722464"/>
                </a:lnTo>
                <a:lnTo>
                  <a:pt x="1534477" y="679094"/>
                </a:lnTo>
                <a:lnTo>
                  <a:pt x="1513382" y="639787"/>
                </a:lnTo>
                <a:lnTo>
                  <a:pt x="1485455" y="605510"/>
                </a:lnTo>
                <a:lnTo>
                  <a:pt x="1451660" y="577202"/>
                </a:lnTo>
                <a:lnTo>
                  <a:pt x="1412913" y="555802"/>
                </a:lnTo>
                <a:lnTo>
                  <a:pt x="1370152" y="542264"/>
                </a:lnTo>
                <a:lnTo>
                  <a:pt x="1324305" y="537540"/>
                </a:lnTo>
                <a:lnTo>
                  <a:pt x="1207935" y="537540"/>
                </a:lnTo>
                <a:lnTo>
                  <a:pt x="1204493" y="559295"/>
                </a:lnTo>
                <a:lnTo>
                  <a:pt x="1197203" y="580123"/>
                </a:lnTo>
                <a:lnTo>
                  <a:pt x="1186002" y="599516"/>
                </a:lnTo>
                <a:lnTo>
                  <a:pt x="1170838" y="616915"/>
                </a:lnTo>
                <a:lnTo>
                  <a:pt x="892352" y="881824"/>
                </a:lnTo>
                <a:lnTo>
                  <a:pt x="892352" y="1190536"/>
                </a:lnTo>
                <a:lnTo>
                  <a:pt x="1107821" y="1190536"/>
                </a:lnTo>
                <a:lnTo>
                  <a:pt x="1125093" y="739571"/>
                </a:lnTo>
                <a:lnTo>
                  <a:pt x="1123061" y="1190536"/>
                </a:lnTo>
                <a:lnTo>
                  <a:pt x="1329893" y="1190536"/>
                </a:lnTo>
                <a:lnTo>
                  <a:pt x="1331925" y="740092"/>
                </a:lnTo>
                <a:lnTo>
                  <a:pt x="1345145" y="1190536"/>
                </a:lnTo>
                <a:lnTo>
                  <a:pt x="1552473" y="1190536"/>
                </a:lnTo>
                <a:lnTo>
                  <a:pt x="1552473" y="768946"/>
                </a:lnTo>
                <a:close/>
              </a:path>
            </a:pathLst>
          </a:custGeom>
          <a:solidFill>
            <a:srgbClr val="61B0E6"/>
          </a:solidFill>
        </p:spPr>
        <p:txBody>
          <a:bodyPr wrap="square" lIns="0" tIns="0" rIns="0" bIns="0" rtlCol="0"/>
          <a:lstStyle/>
          <a:p>
            <a:pPr defTabSz="457200"/>
            <a:endParaRPr sz="900"/>
          </a:p>
        </p:txBody>
      </p:sp>
      <p:grpSp>
        <p:nvGrpSpPr>
          <p:cNvPr id="114" name="object 5">
            <a:extLst>
              <a:ext uri="{FF2B5EF4-FFF2-40B4-BE49-F238E27FC236}">
                <a16:creationId xmlns:a16="http://schemas.microsoft.com/office/drawing/2014/main" id="{5195FC6A-A357-3EB2-E9A9-B88E9895E3D3}"/>
              </a:ext>
            </a:extLst>
          </p:cNvPr>
          <p:cNvGrpSpPr/>
          <p:nvPr/>
        </p:nvGrpSpPr>
        <p:grpSpPr>
          <a:xfrm>
            <a:off x="4354570" y="2717142"/>
            <a:ext cx="1806922" cy="2544812"/>
            <a:chOff x="7699633" y="4101960"/>
            <a:chExt cx="3613844" cy="5089622"/>
          </a:xfrm>
        </p:grpSpPr>
        <p:sp>
          <p:nvSpPr>
            <p:cNvPr id="115" name="object 6">
              <a:extLst>
                <a:ext uri="{FF2B5EF4-FFF2-40B4-BE49-F238E27FC236}">
                  <a16:creationId xmlns:a16="http://schemas.microsoft.com/office/drawing/2014/main" id="{E4EE4F11-C20F-CB7F-1604-60D348111E2D}"/>
                </a:ext>
              </a:extLst>
            </p:cNvPr>
            <p:cNvSpPr/>
            <p:nvPr/>
          </p:nvSpPr>
          <p:spPr>
            <a:xfrm>
              <a:off x="9951113" y="8631018"/>
              <a:ext cx="1190625" cy="0"/>
            </a:xfrm>
            <a:custGeom>
              <a:avLst/>
              <a:gdLst/>
              <a:ahLst/>
              <a:cxnLst/>
              <a:rect l="l" t="t" r="r" b="b"/>
              <a:pathLst>
                <a:path w="1190625">
                  <a:moveTo>
                    <a:pt x="0" y="0"/>
                  </a:moveTo>
                  <a:lnTo>
                    <a:pt x="1190169" y="0"/>
                  </a:lnTo>
                </a:path>
              </a:pathLst>
            </a:custGeom>
            <a:ln w="59152">
              <a:solidFill>
                <a:srgbClr val="3B3B3B"/>
              </a:solidFill>
            </a:ln>
          </p:spPr>
          <p:txBody>
            <a:bodyPr wrap="square" lIns="0" tIns="0" rIns="0" bIns="0" rtlCol="0"/>
            <a:lstStyle/>
            <a:p>
              <a:pPr defTabSz="457200"/>
              <a:endParaRPr sz="900"/>
            </a:p>
          </p:txBody>
        </p:sp>
        <p:pic>
          <p:nvPicPr>
            <p:cNvPr id="116" name="object 7">
              <a:extLst>
                <a:ext uri="{FF2B5EF4-FFF2-40B4-BE49-F238E27FC236}">
                  <a16:creationId xmlns:a16="http://schemas.microsoft.com/office/drawing/2014/main" id="{C8F311E3-F6C1-B998-E397-9F454C098611}"/>
                </a:ext>
              </a:extLst>
            </p:cNvPr>
            <p:cNvPicPr/>
            <p:nvPr/>
          </p:nvPicPr>
          <p:blipFill>
            <a:blip r:embed="rId3" cstate="print"/>
            <a:stretch>
              <a:fillRect/>
            </a:stretch>
          </p:blipFill>
          <p:spPr>
            <a:xfrm>
              <a:off x="11140999" y="8513353"/>
              <a:ext cx="172478" cy="235329"/>
            </a:xfrm>
            <a:prstGeom prst="rect">
              <a:avLst/>
            </a:prstGeom>
          </p:spPr>
        </p:pic>
        <p:sp>
          <p:nvSpPr>
            <p:cNvPr id="117" name="object 8">
              <a:extLst>
                <a:ext uri="{FF2B5EF4-FFF2-40B4-BE49-F238E27FC236}">
                  <a16:creationId xmlns:a16="http://schemas.microsoft.com/office/drawing/2014/main" id="{5BBDE348-5A15-1231-8D13-27C7512E5EF1}"/>
                </a:ext>
              </a:extLst>
            </p:cNvPr>
            <p:cNvSpPr/>
            <p:nvPr/>
          </p:nvSpPr>
          <p:spPr>
            <a:xfrm rot="21433904">
              <a:off x="8944747" y="4101960"/>
              <a:ext cx="174750" cy="3398027"/>
            </a:xfrm>
            <a:custGeom>
              <a:avLst/>
              <a:gdLst/>
              <a:ahLst/>
              <a:cxnLst/>
              <a:rect l="l" t="t" r="r" b="b"/>
              <a:pathLst>
                <a:path w="9525" h="1352550">
                  <a:moveTo>
                    <a:pt x="8911" y="0"/>
                  </a:moveTo>
                  <a:lnTo>
                    <a:pt x="0" y="1352362"/>
                  </a:lnTo>
                </a:path>
              </a:pathLst>
            </a:custGeom>
            <a:ln w="57210">
              <a:solidFill>
                <a:srgbClr val="3B3B3B"/>
              </a:solidFill>
            </a:ln>
          </p:spPr>
          <p:txBody>
            <a:bodyPr wrap="square" lIns="0" tIns="0" rIns="0" bIns="0" rtlCol="0"/>
            <a:lstStyle/>
            <a:p>
              <a:pPr defTabSz="457200"/>
              <a:endParaRPr sz="900" dirty="0"/>
            </a:p>
          </p:txBody>
        </p:sp>
        <p:pic>
          <p:nvPicPr>
            <p:cNvPr id="118" name="object 9">
              <a:extLst>
                <a:ext uri="{FF2B5EF4-FFF2-40B4-BE49-F238E27FC236}">
                  <a16:creationId xmlns:a16="http://schemas.microsoft.com/office/drawing/2014/main" id="{3D31E2A2-0FD9-AB31-531E-F87738CAECDC}"/>
                </a:ext>
              </a:extLst>
            </p:cNvPr>
            <p:cNvPicPr/>
            <p:nvPr/>
          </p:nvPicPr>
          <p:blipFill>
            <a:blip r:embed="rId4" cstate="print"/>
            <a:stretch>
              <a:fillRect/>
            </a:stretch>
          </p:blipFill>
          <p:spPr>
            <a:xfrm>
              <a:off x="8908469" y="7495225"/>
              <a:ext cx="228638" cy="172174"/>
            </a:xfrm>
            <a:prstGeom prst="rect">
              <a:avLst/>
            </a:prstGeom>
          </p:spPr>
        </p:pic>
        <p:sp>
          <p:nvSpPr>
            <p:cNvPr id="122" name="object 13">
              <a:extLst>
                <a:ext uri="{FF2B5EF4-FFF2-40B4-BE49-F238E27FC236}">
                  <a16:creationId xmlns:a16="http://schemas.microsoft.com/office/drawing/2014/main" id="{B442B579-6A11-4EEB-31CC-9EDB819EA2AA}"/>
                </a:ext>
              </a:extLst>
            </p:cNvPr>
            <p:cNvSpPr/>
            <p:nvPr/>
          </p:nvSpPr>
          <p:spPr>
            <a:xfrm>
              <a:off x="7783038" y="7811171"/>
              <a:ext cx="2297430" cy="1369060"/>
            </a:xfrm>
            <a:custGeom>
              <a:avLst/>
              <a:gdLst/>
              <a:ahLst/>
              <a:cxnLst/>
              <a:rect l="l" t="t" r="r" b="b"/>
              <a:pathLst>
                <a:path w="2297429" h="1369059">
                  <a:moveTo>
                    <a:pt x="2165604" y="1368987"/>
                  </a:moveTo>
                  <a:lnTo>
                    <a:pt x="99320" y="1368987"/>
                  </a:lnTo>
                  <a:lnTo>
                    <a:pt x="69375" y="1366273"/>
                  </a:lnTo>
                  <a:lnTo>
                    <a:pt x="42835" y="1358419"/>
                  </a:lnTo>
                  <a:lnTo>
                    <a:pt x="19707" y="1345853"/>
                  </a:lnTo>
                  <a:lnTo>
                    <a:pt x="0" y="1329002"/>
                  </a:lnTo>
                  <a:lnTo>
                    <a:pt x="14103" y="1334339"/>
                  </a:lnTo>
                  <a:lnTo>
                    <a:pt x="28849" y="1338284"/>
                  </a:lnTo>
                  <a:lnTo>
                    <a:pt x="44023" y="1340730"/>
                  </a:lnTo>
                  <a:lnTo>
                    <a:pt x="59412" y="1341569"/>
                  </a:lnTo>
                  <a:lnTo>
                    <a:pt x="2131328" y="1341569"/>
                  </a:lnTo>
                  <a:lnTo>
                    <a:pt x="2174141" y="1334284"/>
                  </a:lnTo>
                  <a:lnTo>
                    <a:pt x="2212787" y="1314004"/>
                  </a:lnTo>
                  <a:lnTo>
                    <a:pt x="2244193" y="1283086"/>
                  </a:lnTo>
                  <a:lnTo>
                    <a:pt x="2265289" y="1243887"/>
                  </a:lnTo>
                  <a:lnTo>
                    <a:pt x="2273003" y="1198765"/>
                  </a:lnTo>
                  <a:lnTo>
                    <a:pt x="2273003" y="46839"/>
                  </a:lnTo>
                  <a:lnTo>
                    <a:pt x="2272557" y="34861"/>
                  </a:lnTo>
                  <a:lnTo>
                    <a:pt x="2271146" y="22991"/>
                  </a:lnTo>
                  <a:lnTo>
                    <a:pt x="2268665" y="11334"/>
                  </a:lnTo>
                  <a:lnTo>
                    <a:pt x="2265005" y="0"/>
                  </a:lnTo>
                  <a:lnTo>
                    <a:pt x="2278198" y="18368"/>
                  </a:lnTo>
                  <a:lnTo>
                    <a:pt x="2288285" y="38985"/>
                  </a:lnTo>
                  <a:lnTo>
                    <a:pt x="2294729" y="61530"/>
                  </a:lnTo>
                  <a:lnTo>
                    <a:pt x="2296996" y="85681"/>
                  </a:lnTo>
                  <a:lnTo>
                    <a:pt x="2296996" y="1237608"/>
                  </a:lnTo>
                  <a:lnTo>
                    <a:pt x="2286589" y="1288499"/>
                  </a:lnTo>
                  <a:lnTo>
                    <a:pt x="2258293" y="1330287"/>
                  </a:lnTo>
                  <a:lnTo>
                    <a:pt x="2216501" y="1358580"/>
                  </a:lnTo>
                  <a:lnTo>
                    <a:pt x="2165604" y="1368987"/>
                  </a:lnTo>
                  <a:close/>
                </a:path>
              </a:pathLst>
            </a:custGeom>
            <a:solidFill>
              <a:srgbClr val="1D3C58"/>
            </a:solidFill>
          </p:spPr>
          <p:txBody>
            <a:bodyPr wrap="square" lIns="0" tIns="0" rIns="0" bIns="0" rtlCol="0"/>
            <a:lstStyle/>
            <a:p>
              <a:pPr defTabSz="457200"/>
              <a:endParaRPr sz="900"/>
            </a:p>
          </p:txBody>
        </p:sp>
        <p:sp>
          <p:nvSpPr>
            <p:cNvPr id="123" name="object 14">
              <a:extLst>
                <a:ext uri="{FF2B5EF4-FFF2-40B4-BE49-F238E27FC236}">
                  <a16:creationId xmlns:a16="http://schemas.microsoft.com/office/drawing/2014/main" id="{3A7272A2-833B-1056-8A21-0D5C77DCB918}"/>
                </a:ext>
              </a:extLst>
            </p:cNvPr>
            <p:cNvSpPr/>
            <p:nvPr/>
          </p:nvSpPr>
          <p:spPr>
            <a:xfrm>
              <a:off x="7711058" y="7726632"/>
              <a:ext cx="2332990" cy="1414780"/>
            </a:xfrm>
            <a:custGeom>
              <a:avLst/>
              <a:gdLst/>
              <a:ahLst/>
              <a:cxnLst/>
              <a:rect l="l" t="t" r="r" b="b"/>
              <a:pathLst>
                <a:path w="2332990" h="1414779">
                  <a:moveTo>
                    <a:pt x="2201023" y="1414684"/>
                  </a:moveTo>
                  <a:lnTo>
                    <a:pt x="131392" y="1414684"/>
                  </a:lnTo>
                  <a:lnTo>
                    <a:pt x="80495" y="1404438"/>
                  </a:lnTo>
                  <a:lnTo>
                    <a:pt x="38703" y="1376412"/>
                  </a:lnTo>
                  <a:lnTo>
                    <a:pt x="10407" y="1334678"/>
                  </a:lnTo>
                  <a:lnTo>
                    <a:pt x="0" y="1283305"/>
                  </a:lnTo>
                  <a:lnTo>
                    <a:pt x="0" y="131378"/>
                  </a:lnTo>
                  <a:lnTo>
                    <a:pt x="10407" y="80487"/>
                  </a:lnTo>
                  <a:lnTo>
                    <a:pt x="38703" y="38699"/>
                  </a:lnTo>
                  <a:lnTo>
                    <a:pt x="80495" y="10406"/>
                  </a:lnTo>
                  <a:lnTo>
                    <a:pt x="131392" y="0"/>
                  </a:lnTo>
                  <a:lnTo>
                    <a:pt x="2201023" y="0"/>
                  </a:lnTo>
                  <a:lnTo>
                    <a:pt x="2251920" y="10406"/>
                  </a:lnTo>
                  <a:lnTo>
                    <a:pt x="2293712" y="38699"/>
                  </a:lnTo>
                  <a:lnTo>
                    <a:pt x="2322008" y="80487"/>
                  </a:lnTo>
                  <a:lnTo>
                    <a:pt x="2332415" y="131378"/>
                  </a:lnTo>
                  <a:lnTo>
                    <a:pt x="2332415" y="1283305"/>
                  </a:lnTo>
                  <a:lnTo>
                    <a:pt x="2322008" y="1334196"/>
                  </a:lnTo>
                  <a:lnTo>
                    <a:pt x="2293712" y="1375984"/>
                  </a:lnTo>
                  <a:lnTo>
                    <a:pt x="2251920" y="1404277"/>
                  </a:lnTo>
                  <a:lnTo>
                    <a:pt x="2201023" y="1414684"/>
                  </a:lnTo>
                  <a:close/>
                </a:path>
              </a:pathLst>
            </a:custGeom>
            <a:solidFill>
              <a:srgbClr val="37B5FF"/>
            </a:solidFill>
          </p:spPr>
          <p:txBody>
            <a:bodyPr wrap="square" lIns="0" tIns="0" rIns="0" bIns="0" rtlCol="0"/>
            <a:lstStyle/>
            <a:p>
              <a:pPr defTabSz="457200"/>
              <a:endParaRPr sz="900" dirty="0"/>
            </a:p>
          </p:txBody>
        </p:sp>
        <p:sp>
          <p:nvSpPr>
            <p:cNvPr id="124" name="object 15">
              <a:extLst>
                <a:ext uri="{FF2B5EF4-FFF2-40B4-BE49-F238E27FC236}">
                  <a16:creationId xmlns:a16="http://schemas.microsoft.com/office/drawing/2014/main" id="{7393CD81-4957-0CEC-34AD-733472031F01}"/>
                </a:ext>
              </a:extLst>
            </p:cNvPr>
            <p:cNvSpPr/>
            <p:nvPr/>
          </p:nvSpPr>
          <p:spPr>
            <a:xfrm>
              <a:off x="7699633" y="7715207"/>
              <a:ext cx="2390775" cy="1476375"/>
            </a:xfrm>
            <a:custGeom>
              <a:avLst/>
              <a:gdLst/>
              <a:ahLst/>
              <a:cxnLst/>
              <a:rect l="l" t="t" r="r" b="b"/>
              <a:pathLst>
                <a:path w="2390775" h="1476375">
                  <a:moveTo>
                    <a:pt x="2247867" y="1476374"/>
                  </a:moveTo>
                  <a:lnTo>
                    <a:pt x="184747" y="1476374"/>
                  </a:lnTo>
                  <a:lnTo>
                    <a:pt x="143904" y="1471466"/>
                  </a:lnTo>
                  <a:lnTo>
                    <a:pt x="108641" y="1457667"/>
                  </a:lnTo>
                  <a:lnTo>
                    <a:pt x="79526" y="1436372"/>
                  </a:lnTo>
                  <a:lnTo>
                    <a:pt x="57127" y="1408972"/>
                  </a:lnTo>
                  <a:lnTo>
                    <a:pt x="33740" y="1386623"/>
                  </a:lnTo>
                  <a:lnTo>
                    <a:pt x="15709" y="1359562"/>
                  </a:lnTo>
                  <a:lnTo>
                    <a:pt x="4106" y="1328645"/>
                  </a:lnTo>
                  <a:lnTo>
                    <a:pt x="0" y="1294729"/>
                  </a:lnTo>
                  <a:lnTo>
                    <a:pt x="0" y="142803"/>
                  </a:lnTo>
                  <a:lnTo>
                    <a:pt x="7284" y="97681"/>
                  </a:lnTo>
                  <a:lnTo>
                    <a:pt x="27567" y="58482"/>
                  </a:lnTo>
                  <a:lnTo>
                    <a:pt x="58489" y="27564"/>
                  </a:lnTo>
                  <a:lnTo>
                    <a:pt x="97691" y="7284"/>
                  </a:lnTo>
                  <a:lnTo>
                    <a:pt x="142817" y="0"/>
                  </a:lnTo>
                  <a:lnTo>
                    <a:pt x="2212448" y="0"/>
                  </a:lnTo>
                  <a:lnTo>
                    <a:pt x="2249528" y="4908"/>
                  </a:lnTo>
                  <a:lnTo>
                    <a:pt x="2265266" y="11424"/>
                  </a:lnTo>
                  <a:lnTo>
                    <a:pt x="142817" y="11424"/>
                  </a:lnTo>
                  <a:lnTo>
                    <a:pt x="91921" y="21831"/>
                  </a:lnTo>
                  <a:lnTo>
                    <a:pt x="50129" y="50123"/>
                  </a:lnTo>
                  <a:lnTo>
                    <a:pt x="21833" y="91911"/>
                  </a:lnTo>
                  <a:lnTo>
                    <a:pt x="11425" y="142803"/>
                  </a:lnTo>
                  <a:lnTo>
                    <a:pt x="11425" y="1294729"/>
                  </a:lnTo>
                  <a:lnTo>
                    <a:pt x="21833" y="1346103"/>
                  </a:lnTo>
                  <a:lnTo>
                    <a:pt x="50129" y="1387837"/>
                  </a:lnTo>
                  <a:lnTo>
                    <a:pt x="91921" y="1415862"/>
                  </a:lnTo>
                  <a:lnTo>
                    <a:pt x="137143" y="1424965"/>
                  </a:lnTo>
                  <a:lnTo>
                    <a:pt x="84548" y="1424965"/>
                  </a:lnTo>
                  <a:lnTo>
                    <a:pt x="104269" y="1441816"/>
                  </a:lnTo>
                  <a:lnTo>
                    <a:pt x="127493" y="1454383"/>
                  </a:lnTo>
                  <a:lnTo>
                    <a:pt x="154294" y="1462237"/>
                  </a:lnTo>
                  <a:lnTo>
                    <a:pt x="184747" y="1464950"/>
                  </a:lnTo>
                  <a:lnTo>
                    <a:pt x="2300996" y="1464950"/>
                  </a:lnTo>
                  <a:lnTo>
                    <a:pt x="2292993" y="1469090"/>
                  </a:lnTo>
                  <a:lnTo>
                    <a:pt x="2247867" y="1476374"/>
                  </a:lnTo>
                  <a:close/>
                </a:path>
                <a:path w="2390775" h="1476375">
                  <a:moveTo>
                    <a:pt x="2266720" y="1426108"/>
                  </a:moveTo>
                  <a:lnTo>
                    <a:pt x="2212448" y="1426108"/>
                  </a:lnTo>
                  <a:lnTo>
                    <a:pt x="2263345" y="1415701"/>
                  </a:lnTo>
                  <a:lnTo>
                    <a:pt x="2305137" y="1387408"/>
                  </a:lnTo>
                  <a:lnTo>
                    <a:pt x="2333433" y="1345621"/>
                  </a:lnTo>
                  <a:lnTo>
                    <a:pt x="2343841" y="1294729"/>
                  </a:lnTo>
                  <a:lnTo>
                    <a:pt x="2343841" y="142803"/>
                  </a:lnTo>
                  <a:lnTo>
                    <a:pt x="2333433" y="91911"/>
                  </a:lnTo>
                  <a:lnTo>
                    <a:pt x="2305137" y="50123"/>
                  </a:lnTo>
                  <a:lnTo>
                    <a:pt x="2263345" y="21831"/>
                  </a:lnTo>
                  <a:lnTo>
                    <a:pt x="2212448" y="11424"/>
                  </a:lnTo>
                  <a:lnTo>
                    <a:pt x="2265266" y="11424"/>
                  </a:lnTo>
                  <a:lnTo>
                    <a:pt x="2282858" y="18707"/>
                  </a:lnTo>
                  <a:lnTo>
                    <a:pt x="2311261" y="40002"/>
                  </a:lnTo>
                  <a:lnTo>
                    <a:pt x="2333558" y="67403"/>
                  </a:lnTo>
                  <a:lnTo>
                    <a:pt x="2356944" y="89751"/>
                  </a:lnTo>
                  <a:lnTo>
                    <a:pt x="2361083" y="95963"/>
                  </a:lnTo>
                  <a:lnTo>
                    <a:pt x="2348411" y="95963"/>
                  </a:lnTo>
                  <a:lnTo>
                    <a:pt x="2351589" y="107298"/>
                  </a:lnTo>
                  <a:lnTo>
                    <a:pt x="2354124" y="118954"/>
                  </a:lnTo>
                  <a:lnTo>
                    <a:pt x="2355802" y="130825"/>
                  </a:lnTo>
                  <a:lnTo>
                    <a:pt x="2356409" y="142803"/>
                  </a:lnTo>
                  <a:lnTo>
                    <a:pt x="2356409" y="1294729"/>
                  </a:lnTo>
                  <a:lnTo>
                    <a:pt x="2349124" y="1339850"/>
                  </a:lnTo>
                  <a:lnTo>
                    <a:pt x="2328842" y="1379049"/>
                  </a:lnTo>
                  <a:lnTo>
                    <a:pt x="2297920" y="1409968"/>
                  </a:lnTo>
                  <a:lnTo>
                    <a:pt x="2266720" y="1426108"/>
                  </a:lnTo>
                  <a:close/>
                </a:path>
                <a:path w="2390775" h="1476375">
                  <a:moveTo>
                    <a:pt x="2300996" y="1464950"/>
                  </a:moveTo>
                  <a:lnTo>
                    <a:pt x="2247867" y="1464950"/>
                  </a:lnTo>
                  <a:lnTo>
                    <a:pt x="2289291" y="1458196"/>
                  </a:lnTo>
                  <a:lnTo>
                    <a:pt x="2325615" y="1439433"/>
                  </a:lnTo>
                  <a:lnTo>
                    <a:pt x="2354480" y="1410909"/>
                  </a:lnTo>
                  <a:lnTo>
                    <a:pt x="2373529" y="1374872"/>
                  </a:lnTo>
                  <a:lnTo>
                    <a:pt x="2380402" y="1333572"/>
                  </a:lnTo>
                  <a:lnTo>
                    <a:pt x="2380402" y="181645"/>
                  </a:lnTo>
                  <a:lnTo>
                    <a:pt x="2378135" y="157493"/>
                  </a:lnTo>
                  <a:lnTo>
                    <a:pt x="2371690" y="134948"/>
                  </a:lnTo>
                  <a:lnTo>
                    <a:pt x="2361604" y="114331"/>
                  </a:lnTo>
                  <a:lnTo>
                    <a:pt x="2348411" y="95963"/>
                  </a:lnTo>
                  <a:lnTo>
                    <a:pt x="2361083" y="95963"/>
                  </a:lnTo>
                  <a:lnTo>
                    <a:pt x="2374975" y="116812"/>
                  </a:lnTo>
                  <a:lnTo>
                    <a:pt x="2386579" y="147729"/>
                  </a:lnTo>
                  <a:lnTo>
                    <a:pt x="2390685" y="181645"/>
                  </a:lnTo>
                  <a:lnTo>
                    <a:pt x="2390685" y="1333572"/>
                  </a:lnTo>
                  <a:lnTo>
                    <a:pt x="2383400" y="1378693"/>
                  </a:lnTo>
                  <a:lnTo>
                    <a:pt x="2363118" y="1417892"/>
                  </a:lnTo>
                  <a:lnTo>
                    <a:pt x="2332196" y="1448810"/>
                  </a:lnTo>
                  <a:lnTo>
                    <a:pt x="2300996" y="1464950"/>
                  </a:lnTo>
                  <a:close/>
                </a:path>
                <a:path w="2390775" h="1476375">
                  <a:moveTo>
                    <a:pt x="2213591" y="1437532"/>
                  </a:moveTo>
                  <a:lnTo>
                    <a:pt x="143960" y="1437532"/>
                  </a:lnTo>
                  <a:lnTo>
                    <a:pt x="128089" y="1436693"/>
                  </a:lnTo>
                  <a:lnTo>
                    <a:pt x="112968" y="1434248"/>
                  </a:lnTo>
                  <a:lnTo>
                    <a:pt x="98490" y="1430303"/>
                  </a:lnTo>
                  <a:lnTo>
                    <a:pt x="84548" y="1424965"/>
                  </a:lnTo>
                  <a:lnTo>
                    <a:pt x="137143" y="1424965"/>
                  </a:lnTo>
                  <a:lnTo>
                    <a:pt x="142817" y="1426108"/>
                  </a:lnTo>
                  <a:lnTo>
                    <a:pt x="2266720" y="1426108"/>
                  </a:lnTo>
                  <a:lnTo>
                    <a:pt x="2258717" y="1430248"/>
                  </a:lnTo>
                  <a:lnTo>
                    <a:pt x="2213591" y="1437532"/>
                  </a:lnTo>
                  <a:close/>
                </a:path>
              </a:pathLst>
            </a:custGeom>
            <a:solidFill>
              <a:srgbClr val="E7EDF1"/>
            </a:solidFill>
          </p:spPr>
          <p:txBody>
            <a:bodyPr wrap="square" lIns="0" tIns="0" rIns="0" bIns="0" rtlCol="0"/>
            <a:lstStyle/>
            <a:p>
              <a:pPr defTabSz="457200"/>
              <a:endParaRPr sz="900"/>
            </a:p>
          </p:txBody>
        </p:sp>
      </p:grpSp>
      <p:grpSp>
        <p:nvGrpSpPr>
          <p:cNvPr id="125" name="object 16">
            <a:extLst>
              <a:ext uri="{FF2B5EF4-FFF2-40B4-BE49-F238E27FC236}">
                <a16:creationId xmlns:a16="http://schemas.microsoft.com/office/drawing/2014/main" id="{4B8FF636-E0E3-BC87-E204-7B7AB28B4125}"/>
              </a:ext>
            </a:extLst>
          </p:cNvPr>
          <p:cNvGrpSpPr/>
          <p:nvPr/>
        </p:nvGrpSpPr>
        <p:grpSpPr>
          <a:xfrm>
            <a:off x="5989362" y="2965845"/>
            <a:ext cx="2960688" cy="857250"/>
            <a:chOff x="10969217" y="4599366"/>
            <a:chExt cx="5921375" cy="1714500"/>
          </a:xfrm>
        </p:grpSpPr>
        <p:sp>
          <p:nvSpPr>
            <p:cNvPr id="126" name="object 17">
              <a:extLst>
                <a:ext uri="{FF2B5EF4-FFF2-40B4-BE49-F238E27FC236}">
                  <a16:creationId xmlns:a16="http://schemas.microsoft.com/office/drawing/2014/main" id="{8D1C6082-CBA8-4C4E-0677-739766360FC9}"/>
                </a:ext>
              </a:extLst>
            </p:cNvPr>
            <p:cNvSpPr/>
            <p:nvPr/>
          </p:nvSpPr>
          <p:spPr>
            <a:xfrm>
              <a:off x="13339759" y="5459289"/>
              <a:ext cx="1038225" cy="0"/>
            </a:xfrm>
            <a:custGeom>
              <a:avLst/>
              <a:gdLst/>
              <a:ahLst/>
              <a:cxnLst/>
              <a:rect l="l" t="t" r="r" b="b"/>
              <a:pathLst>
                <a:path w="1038225">
                  <a:moveTo>
                    <a:pt x="0" y="0"/>
                  </a:moveTo>
                  <a:lnTo>
                    <a:pt x="1037983" y="0"/>
                  </a:lnTo>
                </a:path>
              </a:pathLst>
            </a:custGeom>
            <a:ln w="59152">
              <a:solidFill>
                <a:srgbClr val="3B3B3B"/>
              </a:solidFill>
            </a:ln>
          </p:spPr>
          <p:txBody>
            <a:bodyPr wrap="square" lIns="0" tIns="0" rIns="0" bIns="0" rtlCol="0"/>
            <a:lstStyle/>
            <a:p>
              <a:pPr defTabSz="457200"/>
              <a:endParaRPr sz="900"/>
            </a:p>
          </p:txBody>
        </p:sp>
        <p:pic>
          <p:nvPicPr>
            <p:cNvPr id="127" name="object 18">
              <a:extLst>
                <a:ext uri="{FF2B5EF4-FFF2-40B4-BE49-F238E27FC236}">
                  <a16:creationId xmlns:a16="http://schemas.microsoft.com/office/drawing/2014/main" id="{CB17BF53-E3DC-4CBB-DDA3-F267B490E22C}"/>
                </a:ext>
              </a:extLst>
            </p:cNvPr>
            <p:cNvPicPr/>
            <p:nvPr/>
          </p:nvPicPr>
          <p:blipFill>
            <a:blip r:embed="rId5" cstate="print"/>
            <a:stretch>
              <a:fillRect/>
            </a:stretch>
          </p:blipFill>
          <p:spPr>
            <a:xfrm>
              <a:off x="14377449" y="5341644"/>
              <a:ext cx="172325" cy="235290"/>
            </a:xfrm>
            <a:prstGeom prst="rect">
              <a:avLst/>
            </a:prstGeom>
          </p:spPr>
        </p:pic>
        <p:sp>
          <p:nvSpPr>
            <p:cNvPr id="128" name="object 19">
              <a:extLst>
                <a:ext uri="{FF2B5EF4-FFF2-40B4-BE49-F238E27FC236}">
                  <a16:creationId xmlns:a16="http://schemas.microsoft.com/office/drawing/2014/main" id="{D9C96ABF-F9F0-949B-CA05-990C095E6691}"/>
                </a:ext>
              </a:extLst>
            </p:cNvPr>
            <p:cNvSpPr/>
            <p:nvPr/>
          </p:nvSpPr>
          <p:spPr>
            <a:xfrm>
              <a:off x="11060601" y="4704167"/>
              <a:ext cx="2298065" cy="1597660"/>
            </a:xfrm>
            <a:custGeom>
              <a:avLst/>
              <a:gdLst/>
              <a:ahLst/>
              <a:cxnLst/>
              <a:rect l="l" t="t" r="r" b="b"/>
              <a:pathLst>
                <a:path w="2298065" h="1597660">
                  <a:moveTo>
                    <a:pt x="2153565" y="1597222"/>
                  </a:moveTo>
                  <a:lnTo>
                    <a:pt x="107425" y="1597222"/>
                  </a:lnTo>
                  <a:lnTo>
                    <a:pt x="75422" y="1594259"/>
                  </a:lnTo>
                  <a:lnTo>
                    <a:pt x="46758" y="1585682"/>
                  </a:lnTo>
                  <a:lnTo>
                    <a:pt x="21571" y="1571958"/>
                  </a:lnTo>
                  <a:lnTo>
                    <a:pt x="0" y="1553555"/>
                  </a:lnTo>
                  <a:lnTo>
                    <a:pt x="15452" y="1559384"/>
                  </a:lnTo>
                  <a:lnTo>
                    <a:pt x="31609" y="1563692"/>
                  </a:lnTo>
                  <a:lnTo>
                    <a:pt x="48235" y="1566363"/>
                  </a:lnTo>
                  <a:lnTo>
                    <a:pt x="65095" y="1567279"/>
                  </a:lnTo>
                  <a:lnTo>
                    <a:pt x="2116009" y="1567279"/>
                  </a:lnTo>
                  <a:lnTo>
                    <a:pt x="2162918" y="1559325"/>
                  </a:lnTo>
                  <a:lnTo>
                    <a:pt x="2205261" y="1537177"/>
                  </a:lnTo>
                  <a:lnTo>
                    <a:pt x="2239672" y="1503411"/>
                  </a:lnTo>
                  <a:lnTo>
                    <a:pt x="2262786" y="1460602"/>
                  </a:lnTo>
                  <a:lnTo>
                    <a:pt x="2271238" y="1411326"/>
                  </a:lnTo>
                  <a:lnTo>
                    <a:pt x="2271238" y="51152"/>
                  </a:lnTo>
                  <a:lnTo>
                    <a:pt x="2270749" y="38072"/>
                  </a:lnTo>
                  <a:lnTo>
                    <a:pt x="2269204" y="25108"/>
                  </a:lnTo>
                  <a:lnTo>
                    <a:pt x="2266485" y="12378"/>
                  </a:lnTo>
                  <a:lnTo>
                    <a:pt x="2262475" y="0"/>
                  </a:lnTo>
                  <a:lnTo>
                    <a:pt x="2276930" y="20059"/>
                  </a:lnTo>
                  <a:lnTo>
                    <a:pt x="2287982" y="42575"/>
                  </a:lnTo>
                  <a:lnTo>
                    <a:pt x="2295043" y="67196"/>
                  </a:lnTo>
                  <a:lnTo>
                    <a:pt x="2297527" y="93572"/>
                  </a:lnTo>
                  <a:lnTo>
                    <a:pt x="2297527" y="1453745"/>
                  </a:lnTo>
                  <a:lnTo>
                    <a:pt x="2290126" y="1498849"/>
                  </a:lnTo>
                  <a:lnTo>
                    <a:pt x="2269566" y="1538205"/>
                  </a:lnTo>
                  <a:lnTo>
                    <a:pt x="2238310" y="1569355"/>
                  </a:lnTo>
                  <a:lnTo>
                    <a:pt x="2198821" y="1589846"/>
                  </a:lnTo>
                  <a:lnTo>
                    <a:pt x="2153565" y="1597222"/>
                  </a:lnTo>
                  <a:close/>
                </a:path>
              </a:pathLst>
            </a:custGeom>
            <a:solidFill>
              <a:srgbClr val="1D3C58"/>
            </a:solidFill>
          </p:spPr>
          <p:txBody>
            <a:bodyPr wrap="square" lIns="0" tIns="0" rIns="0" bIns="0" rtlCol="0"/>
            <a:lstStyle/>
            <a:p>
              <a:pPr defTabSz="457200"/>
              <a:endParaRPr sz="900"/>
            </a:p>
          </p:txBody>
        </p:sp>
        <p:sp>
          <p:nvSpPr>
            <p:cNvPr id="129" name="object 20">
              <a:extLst>
                <a:ext uri="{FF2B5EF4-FFF2-40B4-BE49-F238E27FC236}">
                  <a16:creationId xmlns:a16="http://schemas.microsoft.com/office/drawing/2014/main" id="{6A48DA40-2DA1-C3BB-F8D5-59251E55E188}"/>
                </a:ext>
              </a:extLst>
            </p:cNvPr>
            <p:cNvSpPr/>
            <p:nvPr/>
          </p:nvSpPr>
          <p:spPr>
            <a:xfrm>
              <a:off x="10981735" y="4611842"/>
              <a:ext cx="2336800" cy="1647189"/>
            </a:xfrm>
            <a:custGeom>
              <a:avLst/>
              <a:gdLst/>
              <a:ahLst/>
              <a:cxnLst/>
              <a:rect l="l" t="t" r="r" b="b"/>
              <a:pathLst>
                <a:path w="2336800" h="1647189">
                  <a:moveTo>
                    <a:pt x="2192372" y="1647128"/>
                  </a:moveTo>
                  <a:lnTo>
                    <a:pt x="143962" y="1647128"/>
                  </a:lnTo>
                  <a:lnTo>
                    <a:pt x="98705" y="1639871"/>
                  </a:lnTo>
                  <a:lnTo>
                    <a:pt x="59217" y="1619620"/>
                  </a:lnTo>
                  <a:lnTo>
                    <a:pt x="27961" y="1588649"/>
                  </a:lnTo>
                  <a:lnTo>
                    <a:pt x="7400" y="1549234"/>
                  </a:lnTo>
                  <a:lnTo>
                    <a:pt x="0" y="1503650"/>
                  </a:lnTo>
                  <a:lnTo>
                    <a:pt x="0" y="143477"/>
                  </a:lnTo>
                  <a:lnTo>
                    <a:pt x="7400" y="98373"/>
                  </a:lnTo>
                  <a:lnTo>
                    <a:pt x="27961" y="59017"/>
                  </a:lnTo>
                  <a:lnTo>
                    <a:pt x="59217" y="27867"/>
                  </a:lnTo>
                  <a:lnTo>
                    <a:pt x="98705" y="7375"/>
                  </a:lnTo>
                  <a:lnTo>
                    <a:pt x="143962" y="0"/>
                  </a:lnTo>
                  <a:lnTo>
                    <a:pt x="2192372" y="0"/>
                  </a:lnTo>
                  <a:lnTo>
                    <a:pt x="2237629" y="7375"/>
                  </a:lnTo>
                  <a:lnTo>
                    <a:pt x="2277117" y="27867"/>
                  </a:lnTo>
                  <a:lnTo>
                    <a:pt x="2308373" y="59017"/>
                  </a:lnTo>
                  <a:lnTo>
                    <a:pt x="2328933" y="98373"/>
                  </a:lnTo>
                  <a:lnTo>
                    <a:pt x="2336334" y="143477"/>
                  </a:lnTo>
                  <a:lnTo>
                    <a:pt x="2336334" y="1503650"/>
                  </a:lnTo>
                  <a:lnTo>
                    <a:pt x="2328933" y="1548755"/>
                  </a:lnTo>
                  <a:lnTo>
                    <a:pt x="2308373" y="1588110"/>
                  </a:lnTo>
                  <a:lnTo>
                    <a:pt x="2277117" y="1619261"/>
                  </a:lnTo>
                  <a:lnTo>
                    <a:pt x="2237629" y="1639752"/>
                  </a:lnTo>
                  <a:lnTo>
                    <a:pt x="2192372" y="1647128"/>
                  </a:lnTo>
                  <a:close/>
                </a:path>
              </a:pathLst>
            </a:custGeom>
            <a:solidFill>
              <a:srgbClr val="37B5FF"/>
            </a:solidFill>
          </p:spPr>
          <p:txBody>
            <a:bodyPr wrap="square" lIns="0" tIns="0" rIns="0" bIns="0" rtlCol="0"/>
            <a:lstStyle/>
            <a:p>
              <a:pPr defTabSz="457200"/>
              <a:endParaRPr sz="900"/>
            </a:p>
          </p:txBody>
        </p:sp>
        <p:sp>
          <p:nvSpPr>
            <p:cNvPr id="130" name="object 21">
              <a:extLst>
                <a:ext uri="{FF2B5EF4-FFF2-40B4-BE49-F238E27FC236}">
                  <a16:creationId xmlns:a16="http://schemas.microsoft.com/office/drawing/2014/main" id="{F91F9A1A-544B-9714-A1BD-2AC170E8828D}"/>
                </a:ext>
              </a:extLst>
            </p:cNvPr>
            <p:cNvSpPr/>
            <p:nvPr/>
          </p:nvSpPr>
          <p:spPr>
            <a:xfrm>
              <a:off x="10969217" y="4599366"/>
              <a:ext cx="2400300" cy="1714500"/>
            </a:xfrm>
            <a:custGeom>
              <a:avLst/>
              <a:gdLst/>
              <a:ahLst/>
              <a:cxnLst/>
              <a:rect l="l" t="t" r="r" b="b"/>
              <a:pathLst>
                <a:path w="2400300" h="1714500">
                  <a:moveTo>
                    <a:pt x="2243698" y="1714499"/>
                  </a:moveTo>
                  <a:lnTo>
                    <a:pt x="200806" y="1714499"/>
                  </a:lnTo>
                  <a:lnTo>
                    <a:pt x="156989" y="1709139"/>
                  </a:lnTo>
                  <a:lnTo>
                    <a:pt x="118832" y="1694070"/>
                  </a:lnTo>
                  <a:lnTo>
                    <a:pt x="87109" y="1670813"/>
                  </a:lnTo>
                  <a:lnTo>
                    <a:pt x="62592" y="1640889"/>
                  </a:lnTo>
                  <a:lnTo>
                    <a:pt x="36968" y="1616483"/>
                  </a:lnTo>
                  <a:lnTo>
                    <a:pt x="17212" y="1586929"/>
                  </a:lnTo>
                  <a:lnTo>
                    <a:pt x="4498" y="1553166"/>
                  </a:lnTo>
                  <a:lnTo>
                    <a:pt x="0" y="1516127"/>
                  </a:lnTo>
                  <a:lnTo>
                    <a:pt x="0" y="155953"/>
                  </a:lnTo>
                  <a:lnTo>
                    <a:pt x="7981" y="106677"/>
                  </a:lnTo>
                  <a:lnTo>
                    <a:pt x="30204" y="63868"/>
                  </a:lnTo>
                  <a:lnTo>
                    <a:pt x="64084" y="30102"/>
                  </a:lnTo>
                  <a:lnTo>
                    <a:pt x="107037" y="7954"/>
                  </a:lnTo>
                  <a:lnTo>
                    <a:pt x="156480" y="0"/>
                  </a:lnTo>
                  <a:lnTo>
                    <a:pt x="2204890" y="0"/>
                  </a:lnTo>
                  <a:lnTo>
                    <a:pt x="2245517" y="5360"/>
                  </a:lnTo>
                  <a:lnTo>
                    <a:pt x="2262760" y="12476"/>
                  </a:lnTo>
                  <a:lnTo>
                    <a:pt x="156480" y="12476"/>
                  </a:lnTo>
                  <a:lnTo>
                    <a:pt x="111223" y="19852"/>
                  </a:lnTo>
                  <a:lnTo>
                    <a:pt x="71735" y="40343"/>
                  </a:lnTo>
                  <a:lnTo>
                    <a:pt x="40479" y="71494"/>
                  </a:lnTo>
                  <a:lnTo>
                    <a:pt x="19919" y="110849"/>
                  </a:lnTo>
                  <a:lnTo>
                    <a:pt x="12518" y="155953"/>
                  </a:lnTo>
                  <a:lnTo>
                    <a:pt x="12518" y="1516127"/>
                  </a:lnTo>
                  <a:lnTo>
                    <a:pt x="19919" y="1561710"/>
                  </a:lnTo>
                  <a:lnTo>
                    <a:pt x="40479" y="1601125"/>
                  </a:lnTo>
                  <a:lnTo>
                    <a:pt x="71735" y="1632096"/>
                  </a:lnTo>
                  <a:lnTo>
                    <a:pt x="111223" y="1652348"/>
                  </a:lnTo>
                  <a:lnTo>
                    <a:pt x="148698" y="1658356"/>
                  </a:lnTo>
                  <a:lnTo>
                    <a:pt x="92636" y="1658356"/>
                  </a:lnTo>
                  <a:lnTo>
                    <a:pt x="114219" y="1676759"/>
                  </a:lnTo>
                  <a:lnTo>
                    <a:pt x="139488" y="1690483"/>
                  </a:lnTo>
                  <a:lnTo>
                    <a:pt x="168373" y="1699060"/>
                  </a:lnTo>
                  <a:lnTo>
                    <a:pt x="200806" y="1702023"/>
                  </a:lnTo>
                  <a:lnTo>
                    <a:pt x="2301909" y="1702023"/>
                  </a:lnTo>
                  <a:lnTo>
                    <a:pt x="2293140" y="1706545"/>
                  </a:lnTo>
                  <a:lnTo>
                    <a:pt x="2243698" y="1714499"/>
                  </a:lnTo>
                  <a:close/>
                </a:path>
                <a:path w="2400300" h="1714500">
                  <a:moveTo>
                    <a:pt x="2264354" y="1659604"/>
                  </a:moveTo>
                  <a:lnTo>
                    <a:pt x="2204890" y="1659604"/>
                  </a:lnTo>
                  <a:lnTo>
                    <a:pt x="2250147" y="1652228"/>
                  </a:lnTo>
                  <a:lnTo>
                    <a:pt x="2289635" y="1631737"/>
                  </a:lnTo>
                  <a:lnTo>
                    <a:pt x="2320891" y="1600586"/>
                  </a:lnTo>
                  <a:lnTo>
                    <a:pt x="2341452" y="1561231"/>
                  </a:lnTo>
                  <a:lnTo>
                    <a:pt x="2348852" y="1516127"/>
                  </a:lnTo>
                  <a:lnTo>
                    <a:pt x="2348852" y="155953"/>
                  </a:lnTo>
                  <a:lnTo>
                    <a:pt x="2341452" y="110849"/>
                  </a:lnTo>
                  <a:lnTo>
                    <a:pt x="2320891" y="71494"/>
                  </a:lnTo>
                  <a:lnTo>
                    <a:pt x="2289635" y="40343"/>
                  </a:lnTo>
                  <a:lnTo>
                    <a:pt x="2250147" y="19852"/>
                  </a:lnTo>
                  <a:lnTo>
                    <a:pt x="2204890" y="12476"/>
                  </a:lnTo>
                  <a:lnTo>
                    <a:pt x="2262760" y="12476"/>
                  </a:lnTo>
                  <a:lnTo>
                    <a:pt x="2282035" y="20429"/>
                  </a:lnTo>
                  <a:lnTo>
                    <a:pt x="2313155" y="43686"/>
                  </a:lnTo>
                  <a:lnTo>
                    <a:pt x="2337586" y="73610"/>
                  </a:lnTo>
                  <a:lnTo>
                    <a:pt x="2363210" y="98016"/>
                  </a:lnTo>
                  <a:lnTo>
                    <a:pt x="2367745" y="104800"/>
                  </a:lnTo>
                  <a:lnTo>
                    <a:pt x="2353860" y="104800"/>
                  </a:lnTo>
                  <a:lnTo>
                    <a:pt x="2357342" y="117179"/>
                  </a:lnTo>
                  <a:lnTo>
                    <a:pt x="2360119" y="129909"/>
                  </a:lnTo>
                  <a:lnTo>
                    <a:pt x="2361958" y="142872"/>
                  </a:lnTo>
                  <a:lnTo>
                    <a:pt x="2362623" y="155953"/>
                  </a:lnTo>
                  <a:lnTo>
                    <a:pt x="2362623" y="1516127"/>
                  </a:lnTo>
                  <a:lnTo>
                    <a:pt x="2354641" y="1565403"/>
                  </a:lnTo>
                  <a:lnTo>
                    <a:pt x="2332418" y="1608212"/>
                  </a:lnTo>
                  <a:lnTo>
                    <a:pt x="2298538" y="1641977"/>
                  </a:lnTo>
                  <a:lnTo>
                    <a:pt x="2264354" y="1659604"/>
                  </a:lnTo>
                  <a:close/>
                </a:path>
                <a:path w="2400300" h="1714500">
                  <a:moveTo>
                    <a:pt x="2301909" y="1702023"/>
                  </a:moveTo>
                  <a:lnTo>
                    <a:pt x="2243698" y="1702023"/>
                  </a:lnTo>
                  <a:lnTo>
                    <a:pt x="2289084" y="1694647"/>
                  </a:lnTo>
                  <a:lnTo>
                    <a:pt x="2328883" y="1674156"/>
                  </a:lnTo>
                  <a:lnTo>
                    <a:pt x="2360510" y="1643005"/>
                  </a:lnTo>
                  <a:lnTo>
                    <a:pt x="2381380" y="1603650"/>
                  </a:lnTo>
                  <a:lnTo>
                    <a:pt x="2388912" y="1558546"/>
                  </a:lnTo>
                  <a:lnTo>
                    <a:pt x="2388912" y="198372"/>
                  </a:lnTo>
                  <a:lnTo>
                    <a:pt x="2386427" y="171997"/>
                  </a:lnTo>
                  <a:lnTo>
                    <a:pt x="2379366" y="147376"/>
                  </a:lnTo>
                  <a:lnTo>
                    <a:pt x="2368315" y="124860"/>
                  </a:lnTo>
                  <a:lnTo>
                    <a:pt x="2353860" y="104800"/>
                  </a:lnTo>
                  <a:lnTo>
                    <a:pt x="2367745" y="104800"/>
                  </a:lnTo>
                  <a:lnTo>
                    <a:pt x="2382965" y="127570"/>
                  </a:lnTo>
                  <a:lnTo>
                    <a:pt x="2395679" y="161333"/>
                  </a:lnTo>
                  <a:lnTo>
                    <a:pt x="2400178" y="198372"/>
                  </a:lnTo>
                  <a:lnTo>
                    <a:pt x="2400178" y="1558546"/>
                  </a:lnTo>
                  <a:lnTo>
                    <a:pt x="2392196" y="1607822"/>
                  </a:lnTo>
                  <a:lnTo>
                    <a:pt x="2369974" y="1650631"/>
                  </a:lnTo>
                  <a:lnTo>
                    <a:pt x="2336094" y="1684397"/>
                  </a:lnTo>
                  <a:lnTo>
                    <a:pt x="2301909" y="1702023"/>
                  </a:lnTo>
                  <a:close/>
                </a:path>
                <a:path w="2400300" h="1714500">
                  <a:moveTo>
                    <a:pt x="2206142" y="1672080"/>
                  </a:moveTo>
                  <a:lnTo>
                    <a:pt x="157732" y="1672080"/>
                  </a:lnTo>
                  <a:lnTo>
                    <a:pt x="140343" y="1671164"/>
                  </a:lnTo>
                  <a:lnTo>
                    <a:pt x="123776" y="1668493"/>
                  </a:lnTo>
                  <a:lnTo>
                    <a:pt x="107912" y="1664185"/>
                  </a:lnTo>
                  <a:lnTo>
                    <a:pt x="92636" y="1658356"/>
                  </a:lnTo>
                  <a:lnTo>
                    <a:pt x="148698" y="1658356"/>
                  </a:lnTo>
                  <a:lnTo>
                    <a:pt x="156480" y="1659604"/>
                  </a:lnTo>
                  <a:lnTo>
                    <a:pt x="2264354" y="1659604"/>
                  </a:lnTo>
                  <a:lnTo>
                    <a:pt x="2255585" y="1664125"/>
                  </a:lnTo>
                  <a:lnTo>
                    <a:pt x="2206142" y="1672080"/>
                  </a:lnTo>
                  <a:close/>
                </a:path>
              </a:pathLst>
            </a:custGeom>
            <a:solidFill>
              <a:srgbClr val="E7EDF1"/>
            </a:solidFill>
          </p:spPr>
          <p:txBody>
            <a:bodyPr wrap="square" lIns="0" tIns="0" rIns="0" bIns="0" rtlCol="0"/>
            <a:lstStyle/>
            <a:p>
              <a:pPr defTabSz="457200"/>
              <a:endParaRPr sz="900"/>
            </a:p>
          </p:txBody>
        </p:sp>
        <p:sp>
          <p:nvSpPr>
            <p:cNvPr id="131" name="object 22">
              <a:extLst>
                <a:ext uri="{FF2B5EF4-FFF2-40B4-BE49-F238E27FC236}">
                  <a16:creationId xmlns:a16="http://schemas.microsoft.com/office/drawing/2014/main" id="{075F075E-2471-EF38-4B6E-B7890EE3F6C5}"/>
                </a:ext>
              </a:extLst>
            </p:cNvPr>
            <p:cNvSpPr/>
            <p:nvPr/>
          </p:nvSpPr>
          <p:spPr>
            <a:xfrm>
              <a:off x="14662747" y="4732299"/>
              <a:ext cx="2213610" cy="1461135"/>
            </a:xfrm>
            <a:custGeom>
              <a:avLst/>
              <a:gdLst/>
              <a:ahLst/>
              <a:cxnLst/>
              <a:rect l="l" t="t" r="r" b="b"/>
              <a:pathLst>
                <a:path w="2213609" h="1461135">
                  <a:moveTo>
                    <a:pt x="2031876" y="1460967"/>
                  </a:moveTo>
                  <a:lnTo>
                    <a:pt x="131204" y="1460967"/>
                  </a:lnTo>
                  <a:lnTo>
                    <a:pt x="93343" y="1457208"/>
                  </a:lnTo>
                  <a:lnTo>
                    <a:pt x="58465" y="1446328"/>
                  </a:lnTo>
                  <a:lnTo>
                    <a:pt x="27155" y="1428920"/>
                  </a:lnTo>
                  <a:lnTo>
                    <a:pt x="0" y="1405578"/>
                  </a:lnTo>
                  <a:lnTo>
                    <a:pt x="19501" y="1412971"/>
                  </a:lnTo>
                  <a:lnTo>
                    <a:pt x="39892" y="1418436"/>
                  </a:lnTo>
                  <a:lnTo>
                    <a:pt x="60875" y="1421824"/>
                  </a:lnTo>
                  <a:lnTo>
                    <a:pt x="82154" y="1422986"/>
                  </a:lnTo>
                  <a:lnTo>
                    <a:pt x="1984479" y="1422986"/>
                  </a:lnTo>
                  <a:lnTo>
                    <a:pt x="2027169" y="1417758"/>
                  </a:lnTo>
                  <a:lnTo>
                    <a:pt x="2067537" y="1402870"/>
                  </a:lnTo>
                  <a:lnTo>
                    <a:pt x="2104036" y="1379510"/>
                  </a:lnTo>
                  <a:lnTo>
                    <a:pt x="2135118" y="1348870"/>
                  </a:lnTo>
                  <a:lnTo>
                    <a:pt x="2159236" y="1312139"/>
                  </a:lnTo>
                  <a:lnTo>
                    <a:pt x="2174841" y="1270509"/>
                  </a:lnTo>
                  <a:lnTo>
                    <a:pt x="2180387" y="1225169"/>
                  </a:lnTo>
                  <a:lnTo>
                    <a:pt x="2180387" y="64883"/>
                  </a:lnTo>
                  <a:lnTo>
                    <a:pt x="2179770" y="48291"/>
                  </a:lnTo>
                  <a:lnTo>
                    <a:pt x="2177820" y="31848"/>
                  </a:lnTo>
                  <a:lnTo>
                    <a:pt x="2174388" y="15701"/>
                  </a:lnTo>
                  <a:lnTo>
                    <a:pt x="2169328" y="0"/>
                  </a:lnTo>
                  <a:lnTo>
                    <a:pt x="2187571" y="25444"/>
                  </a:lnTo>
                  <a:lnTo>
                    <a:pt x="2201518" y="54003"/>
                  </a:lnTo>
                  <a:lnTo>
                    <a:pt x="2210430" y="85234"/>
                  </a:lnTo>
                  <a:lnTo>
                    <a:pt x="2213565" y="118689"/>
                  </a:lnTo>
                  <a:lnTo>
                    <a:pt x="2213565" y="1278976"/>
                  </a:lnTo>
                  <a:lnTo>
                    <a:pt x="2207019" y="1327074"/>
                  </a:lnTo>
                  <a:lnTo>
                    <a:pt x="2188579" y="1370469"/>
                  </a:lnTo>
                  <a:lnTo>
                    <a:pt x="2160046" y="1407358"/>
                  </a:lnTo>
                  <a:lnTo>
                    <a:pt x="2123218" y="1435939"/>
                  </a:lnTo>
                  <a:lnTo>
                    <a:pt x="2079895" y="1454409"/>
                  </a:lnTo>
                  <a:lnTo>
                    <a:pt x="2031876" y="1460967"/>
                  </a:lnTo>
                  <a:close/>
                </a:path>
              </a:pathLst>
            </a:custGeom>
            <a:solidFill>
              <a:srgbClr val="1D3C58"/>
            </a:solidFill>
          </p:spPr>
          <p:txBody>
            <a:bodyPr wrap="square" lIns="0" tIns="0" rIns="0" bIns="0" rtlCol="0"/>
            <a:lstStyle/>
            <a:p>
              <a:pPr defTabSz="457200"/>
              <a:endParaRPr sz="900"/>
            </a:p>
          </p:txBody>
        </p:sp>
        <p:sp>
          <p:nvSpPr>
            <p:cNvPr id="132" name="object 23">
              <a:extLst>
                <a:ext uri="{FF2B5EF4-FFF2-40B4-BE49-F238E27FC236}">
                  <a16:creationId xmlns:a16="http://schemas.microsoft.com/office/drawing/2014/main" id="{F38D939E-99B4-4B28-8923-BA33DE1B1146}"/>
                </a:ext>
              </a:extLst>
            </p:cNvPr>
            <p:cNvSpPr/>
            <p:nvPr/>
          </p:nvSpPr>
          <p:spPr>
            <a:xfrm>
              <a:off x="14563213" y="4615191"/>
              <a:ext cx="2263140" cy="1524635"/>
            </a:xfrm>
            <a:custGeom>
              <a:avLst/>
              <a:gdLst/>
              <a:ahLst/>
              <a:cxnLst/>
              <a:rect l="l" t="t" r="r" b="b"/>
              <a:pathLst>
                <a:path w="2263140" h="1524635">
                  <a:moveTo>
                    <a:pt x="2080853" y="1524268"/>
                  </a:moveTo>
                  <a:lnTo>
                    <a:pt x="181688" y="1524268"/>
                  </a:lnTo>
                  <a:lnTo>
                    <a:pt x="133669" y="1517820"/>
                  </a:lnTo>
                  <a:lnTo>
                    <a:pt x="90346" y="1499592"/>
                  </a:lnTo>
                  <a:lnTo>
                    <a:pt x="53519" y="1471253"/>
                  </a:lnTo>
                  <a:lnTo>
                    <a:pt x="24985" y="1434474"/>
                  </a:lnTo>
                  <a:lnTo>
                    <a:pt x="6546" y="1390925"/>
                  </a:lnTo>
                  <a:lnTo>
                    <a:pt x="0" y="1342277"/>
                  </a:lnTo>
                  <a:lnTo>
                    <a:pt x="0" y="181991"/>
                  </a:lnTo>
                  <a:lnTo>
                    <a:pt x="6546" y="133892"/>
                  </a:lnTo>
                  <a:lnTo>
                    <a:pt x="24985" y="90497"/>
                  </a:lnTo>
                  <a:lnTo>
                    <a:pt x="53519" y="53608"/>
                  </a:lnTo>
                  <a:lnTo>
                    <a:pt x="90346" y="25027"/>
                  </a:lnTo>
                  <a:lnTo>
                    <a:pt x="133669" y="6557"/>
                  </a:lnTo>
                  <a:lnTo>
                    <a:pt x="181688" y="0"/>
                  </a:lnTo>
                  <a:lnTo>
                    <a:pt x="2080853" y="0"/>
                  </a:lnTo>
                  <a:lnTo>
                    <a:pt x="2128872" y="6557"/>
                  </a:lnTo>
                  <a:lnTo>
                    <a:pt x="2172195" y="25027"/>
                  </a:lnTo>
                  <a:lnTo>
                    <a:pt x="2209023" y="53608"/>
                  </a:lnTo>
                  <a:lnTo>
                    <a:pt x="2237556" y="90497"/>
                  </a:lnTo>
                  <a:lnTo>
                    <a:pt x="2255995" y="133892"/>
                  </a:lnTo>
                  <a:lnTo>
                    <a:pt x="2262542" y="181991"/>
                  </a:lnTo>
                  <a:lnTo>
                    <a:pt x="2262542" y="1342277"/>
                  </a:lnTo>
                  <a:lnTo>
                    <a:pt x="2255995" y="1390375"/>
                  </a:lnTo>
                  <a:lnTo>
                    <a:pt x="2237556" y="1433770"/>
                  </a:lnTo>
                  <a:lnTo>
                    <a:pt x="2209023" y="1470660"/>
                  </a:lnTo>
                  <a:lnTo>
                    <a:pt x="2172195" y="1499240"/>
                  </a:lnTo>
                  <a:lnTo>
                    <a:pt x="2128872" y="1517711"/>
                  </a:lnTo>
                  <a:lnTo>
                    <a:pt x="2080853" y="1524268"/>
                  </a:lnTo>
                  <a:close/>
                </a:path>
              </a:pathLst>
            </a:custGeom>
            <a:solidFill>
              <a:srgbClr val="37B5FF"/>
            </a:solidFill>
          </p:spPr>
          <p:txBody>
            <a:bodyPr wrap="square" lIns="0" tIns="0" rIns="0" bIns="0" rtlCol="0"/>
            <a:lstStyle/>
            <a:p>
              <a:pPr defTabSz="457200"/>
              <a:endParaRPr sz="900"/>
            </a:p>
          </p:txBody>
        </p:sp>
        <p:sp>
          <p:nvSpPr>
            <p:cNvPr id="133" name="object 24">
              <a:extLst>
                <a:ext uri="{FF2B5EF4-FFF2-40B4-BE49-F238E27FC236}">
                  <a16:creationId xmlns:a16="http://schemas.microsoft.com/office/drawing/2014/main" id="{80B4A041-9F34-751F-BA2F-AA341EEA028E}"/>
                </a:ext>
              </a:extLst>
            </p:cNvPr>
            <p:cNvSpPr/>
            <p:nvPr/>
          </p:nvSpPr>
          <p:spPr>
            <a:xfrm>
              <a:off x="14547414" y="4599366"/>
              <a:ext cx="2343150" cy="1609725"/>
            </a:xfrm>
            <a:custGeom>
              <a:avLst/>
              <a:gdLst/>
              <a:ahLst/>
              <a:cxnLst/>
              <a:rect l="l" t="t" r="r" b="b"/>
              <a:pathLst>
                <a:path w="2343150" h="1609725">
                  <a:moveTo>
                    <a:pt x="2145629" y="1609724"/>
                  </a:moveTo>
                  <a:lnTo>
                    <a:pt x="248374" y="1609724"/>
                  </a:lnTo>
                  <a:lnTo>
                    <a:pt x="195997" y="1602925"/>
                  </a:lnTo>
                  <a:lnTo>
                    <a:pt x="149341" y="1583811"/>
                  </a:lnTo>
                  <a:lnTo>
                    <a:pt x="109857" y="1554311"/>
                  </a:lnTo>
                  <a:lnTo>
                    <a:pt x="78995" y="1516355"/>
                  </a:lnTo>
                  <a:lnTo>
                    <a:pt x="46656" y="1485397"/>
                  </a:lnTo>
                  <a:lnTo>
                    <a:pt x="21723" y="1447911"/>
                  </a:lnTo>
                  <a:lnTo>
                    <a:pt x="5677" y="1405083"/>
                  </a:lnTo>
                  <a:lnTo>
                    <a:pt x="0" y="1358102"/>
                  </a:lnTo>
                  <a:lnTo>
                    <a:pt x="0" y="197816"/>
                  </a:lnTo>
                  <a:lnTo>
                    <a:pt x="5218" y="152476"/>
                  </a:lnTo>
                  <a:lnTo>
                    <a:pt x="20082" y="110846"/>
                  </a:lnTo>
                  <a:lnTo>
                    <a:pt x="43403" y="74115"/>
                  </a:lnTo>
                  <a:lnTo>
                    <a:pt x="73992" y="43475"/>
                  </a:lnTo>
                  <a:lnTo>
                    <a:pt x="110662" y="20116"/>
                  </a:lnTo>
                  <a:lnTo>
                    <a:pt x="152223" y="5227"/>
                  </a:lnTo>
                  <a:lnTo>
                    <a:pt x="197487" y="0"/>
                  </a:lnTo>
                  <a:lnTo>
                    <a:pt x="2096652" y="0"/>
                  </a:lnTo>
                  <a:lnTo>
                    <a:pt x="2147925" y="6799"/>
                  </a:lnTo>
                  <a:lnTo>
                    <a:pt x="2169687" y="15825"/>
                  </a:lnTo>
                  <a:lnTo>
                    <a:pt x="197487" y="15825"/>
                  </a:lnTo>
                  <a:lnTo>
                    <a:pt x="149468" y="22382"/>
                  </a:lnTo>
                  <a:lnTo>
                    <a:pt x="106145" y="40852"/>
                  </a:lnTo>
                  <a:lnTo>
                    <a:pt x="69318" y="69433"/>
                  </a:lnTo>
                  <a:lnTo>
                    <a:pt x="40784" y="106322"/>
                  </a:lnTo>
                  <a:lnTo>
                    <a:pt x="22345" y="149717"/>
                  </a:lnTo>
                  <a:lnTo>
                    <a:pt x="15799" y="197816"/>
                  </a:lnTo>
                  <a:lnTo>
                    <a:pt x="15799" y="1358102"/>
                  </a:lnTo>
                  <a:lnTo>
                    <a:pt x="22345" y="1406750"/>
                  </a:lnTo>
                  <a:lnTo>
                    <a:pt x="40784" y="1450299"/>
                  </a:lnTo>
                  <a:lnTo>
                    <a:pt x="69318" y="1487078"/>
                  </a:lnTo>
                  <a:lnTo>
                    <a:pt x="106145" y="1515417"/>
                  </a:lnTo>
                  <a:lnTo>
                    <a:pt x="149468" y="1533646"/>
                  </a:lnTo>
                  <a:lnTo>
                    <a:pt x="185701" y="1538511"/>
                  </a:lnTo>
                  <a:lnTo>
                    <a:pt x="116912" y="1538511"/>
                  </a:lnTo>
                  <a:lnTo>
                    <a:pt x="144072" y="1561853"/>
                  </a:lnTo>
                  <a:lnTo>
                    <a:pt x="175410" y="1579261"/>
                  </a:lnTo>
                  <a:lnTo>
                    <a:pt x="210364" y="1590141"/>
                  </a:lnTo>
                  <a:lnTo>
                    <a:pt x="248374" y="1593899"/>
                  </a:lnTo>
                  <a:lnTo>
                    <a:pt x="2220477" y="1593899"/>
                  </a:lnTo>
                  <a:lnTo>
                    <a:pt x="2190894" y="1604497"/>
                  </a:lnTo>
                  <a:lnTo>
                    <a:pt x="2145629" y="1609724"/>
                  </a:lnTo>
                  <a:close/>
                </a:path>
                <a:path w="2343150" h="1609725">
                  <a:moveTo>
                    <a:pt x="2173080" y="1540093"/>
                  </a:moveTo>
                  <a:lnTo>
                    <a:pt x="2096652" y="1540093"/>
                  </a:lnTo>
                  <a:lnTo>
                    <a:pt x="2144671" y="1533536"/>
                  </a:lnTo>
                  <a:lnTo>
                    <a:pt x="2187994" y="1515066"/>
                  </a:lnTo>
                  <a:lnTo>
                    <a:pt x="2224822" y="1486485"/>
                  </a:lnTo>
                  <a:lnTo>
                    <a:pt x="2253355" y="1449596"/>
                  </a:lnTo>
                  <a:lnTo>
                    <a:pt x="2271795" y="1406201"/>
                  </a:lnTo>
                  <a:lnTo>
                    <a:pt x="2278341" y="1358102"/>
                  </a:lnTo>
                  <a:lnTo>
                    <a:pt x="2278341" y="197816"/>
                  </a:lnTo>
                  <a:lnTo>
                    <a:pt x="2271795" y="149717"/>
                  </a:lnTo>
                  <a:lnTo>
                    <a:pt x="2253355" y="106322"/>
                  </a:lnTo>
                  <a:lnTo>
                    <a:pt x="2224822" y="69433"/>
                  </a:lnTo>
                  <a:lnTo>
                    <a:pt x="2187994" y="40852"/>
                  </a:lnTo>
                  <a:lnTo>
                    <a:pt x="2144671" y="22382"/>
                  </a:lnTo>
                  <a:lnTo>
                    <a:pt x="2096652" y="15825"/>
                  </a:lnTo>
                  <a:lnTo>
                    <a:pt x="2169687" y="15825"/>
                  </a:lnTo>
                  <a:lnTo>
                    <a:pt x="2194014" y="25913"/>
                  </a:lnTo>
                  <a:lnTo>
                    <a:pt x="2233289" y="55413"/>
                  </a:lnTo>
                  <a:lnTo>
                    <a:pt x="2264122" y="93369"/>
                  </a:lnTo>
                  <a:lnTo>
                    <a:pt x="2296460" y="124327"/>
                  </a:lnTo>
                  <a:lnTo>
                    <a:pt x="2302184" y="132932"/>
                  </a:lnTo>
                  <a:lnTo>
                    <a:pt x="2284661" y="132932"/>
                  </a:lnTo>
                  <a:lnTo>
                    <a:pt x="2289055" y="148634"/>
                  </a:lnTo>
                  <a:lnTo>
                    <a:pt x="2292560" y="164781"/>
                  </a:lnTo>
                  <a:lnTo>
                    <a:pt x="2294881" y="181224"/>
                  </a:lnTo>
                  <a:lnTo>
                    <a:pt x="2295720" y="197816"/>
                  </a:lnTo>
                  <a:lnTo>
                    <a:pt x="2295720" y="1358102"/>
                  </a:lnTo>
                  <a:lnTo>
                    <a:pt x="2290501" y="1403442"/>
                  </a:lnTo>
                  <a:lnTo>
                    <a:pt x="2275637" y="1445072"/>
                  </a:lnTo>
                  <a:lnTo>
                    <a:pt x="2252316" y="1481802"/>
                  </a:lnTo>
                  <a:lnTo>
                    <a:pt x="2221727" y="1512443"/>
                  </a:lnTo>
                  <a:lnTo>
                    <a:pt x="2185058" y="1535802"/>
                  </a:lnTo>
                  <a:lnTo>
                    <a:pt x="2173080" y="1540093"/>
                  </a:lnTo>
                  <a:close/>
                </a:path>
                <a:path w="2343150" h="1609725">
                  <a:moveTo>
                    <a:pt x="2220477" y="1593899"/>
                  </a:moveTo>
                  <a:lnTo>
                    <a:pt x="2145629" y="1593899"/>
                  </a:lnTo>
                  <a:lnTo>
                    <a:pt x="2193765" y="1587342"/>
                  </a:lnTo>
                  <a:lnTo>
                    <a:pt x="2237381" y="1568872"/>
                  </a:lnTo>
                  <a:lnTo>
                    <a:pt x="2274589" y="1540291"/>
                  </a:lnTo>
                  <a:lnTo>
                    <a:pt x="2303502" y="1503402"/>
                  </a:lnTo>
                  <a:lnTo>
                    <a:pt x="2322234" y="1460007"/>
                  </a:lnTo>
                  <a:lnTo>
                    <a:pt x="2328898" y="1411908"/>
                  </a:lnTo>
                  <a:lnTo>
                    <a:pt x="2328898" y="251622"/>
                  </a:lnTo>
                  <a:lnTo>
                    <a:pt x="2325763" y="218166"/>
                  </a:lnTo>
                  <a:lnTo>
                    <a:pt x="2316851" y="186936"/>
                  </a:lnTo>
                  <a:lnTo>
                    <a:pt x="2302904" y="158376"/>
                  </a:lnTo>
                  <a:lnTo>
                    <a:pt x="2284661" y="132932"/>
                  </a:lnTo>
                  <a:lnTo>
                    <a:pt x="2302184" y="132932"/>
                  </a:lnTo>
                  <a:lnTo>
                    <a:pt x="2321393" y="161813"/>
                  </a:lnTo>
                  <a:lnTo>
                    <a:pt x="2337439" y="204641"/>
                  </a:lnTo>
                  <a:lnTo>
                    <a:pt x="2343117" y="251622"/>
                  </a:lnTo>
                  <a:lnTo>
                    <a:pt x="2343117" y="1411908"/>
                  </a:lnTo>
                  <a:lnTo>
                    <a:pt x="2337898" y="1457248"/>
                  </a:lnTo>
                  <a:lnTo>
                    <a:pt x="2323034" y="1498878"/>
                  </a:lnTo>
                  <a:lnTo>
                    <a:pt x="2299713" y="1535609"/>
                  </a:lnTo>
                  <a:lnTo>
                    <a:pt x="2269124" y="1566249"/>
                  </a:lnTo>
                  <a:lnTo>
                    <a:pt x="2232455" y="1589608"/>
                  </a:lnTo>
                  <a:lnTo>
                    <a:pt x="2220477" y="1593899"/>
                  </a:lnTo>
                  <a:close/>
                </a:path>
                <a:path w="2343150" h="1609725">
                  <a:moveTo>
                    <a:pt x="2098232" y="1555918"/>
                  </a:moveTo>
                  <a:lnTo>
                    <a:pt x="199067" y="1555918"/>
                  </a:lnTo>
                  <a:lnTo>
                    <a:pt x="177121" y="1554756"/>
                  </a:lnTo>
                  <a:lnTo>
                    <a:pt x="156212" y="1551369"/>
                  </a:lnTo>
                  <a:lnTo>
                    <a:pt x="136192" y="1545904"/>
                  </a:lnTo>
                  <a:lnTo>
                    <a:pt x="116912" y="1538511"/>
                  </a:lnTo>
                  <a:lnTo>
                    <a:pt x="185701" y="1538511"/>
                  </a:lnTo>
                  <a:lnTo>
                    <a:pt x="197487" y="1540093"/>
                  </a:lnTo>
                  <a:lnTo>
                    <a:pt x="2173080" y="1540093"/>
                  </a:lnTo>
                  <a:lnTo>
                    <a:pt x="2143497" y="1550691"/>
                  </a:lnTo>
                  <a:lnTo>
                    <a:pt x="2098232" y="1555918"/>
                  </a:lnTo>
                  <a:close/>
                </a:path>
              </a:pathLst>
            </a:custGeom>
            <a:solidFill>
              <a:srgbClr val="E7EDF1"/>
            </a:solidFill>
          </p:spPr>
          <p:txBody>
            <a:bodyPr wrap="square" lIns="0" tIns="0" rIns="0" bIns="0" rtlCol="0"/>
            <a:lstStyle/>
            <a:p>
              <a:pPr defTabSz="457200"/>
              <a:endParaRPr sz="900"/>
            </a:p>
          </p:txBody>
        </p:sp>
      </p:grpSp>
      <p:sp>
        <p:nvSpPr>
          <p:cNvPr id="134" name="object 25">
            <a:extLst>
              <a:ext uri="{FF2B5EF4-FFF2-40B4-BE49-F238E27FC236}">
                <a16:creationId xmlns:a16="http://schemas.microsoft.com/office/drawing/2014/main" id="{EDA07B9C-43D5-E9BC-AF54-2B00428D4B3B}"/>
              </a:ext>
            </a:extLst>
          </p:cNvPr>
          <p:cNvSpPr txBox="1"/>
          <p:nvPr/>
        </p:nvSpPr>
        <p:spPr>
          <a:xfrm>
            <a:off x="4551701" y="4723263"/>
            <a:ext cx="855663" cy="392993"/>
          </a:xfrm>
          <a:prstGeom prst="rect">
            <a:avLst/>
          </a:prstGeom>
        </p:spPr>
        <p:txBody>
          <a:bodyPr vert="horz" wrap="square" lIns="0" tIns="6350" rIns="0" bIns="0" rtlCol="0">
            <a:spAutoFit/>
          </a:bodyPr>
          <a:lstStyle/>
          <a:p>
            <a:pPr marL="6350" marR="2540" indent="121285" defTabSz="457200">
              <a:lnSpc>
                <a:spcPct val="114100"/>
              </a:lnSpc>
              <a:spcBef>
                <a:spcPts val="50"/>
              </a:spcBef>
            </a:pPr>
            <a:r>
              <a:rPr sz="1150" b="1" spc="-5" dirty="0">
                <a:solidFill>
                  <a:srgbClr val="3B3B3B"/>
                </a:solidFill>
                <a:latin typeface="Arial"/>
                <a:cs typeface="Arial"/>
              </a:rPr>
              <a:t>Violence Recognition</a:t>
            </a:r>
            <a:endParaRPr sz="1150" dirty="0">
              <a:latin typeface="Arial"/>
              <a:cs typeface="Arial"/>
            </a:endParaRPr>
          </a:p>
        </p:txBody>
      </p:sp>
      <p:grpSp>
        <p:nvGrpSpPr>
          <p:cNvPr id="135" name="object 26">
            <a:extLst>
              <a:ext uri="{FF2B5EF4-FFF2-40B4-BE49-F238E27FC236}">
                <a16:creationId xmlns:a16="http://schemas.microsoft.com/office/drawing/2014/main" id="{587D397D-B1CA-6DD7-8320-822BDD6EB6D4}"/>
              </a:ext>
            </a:extLst>
          </p:cNvPr>
          <p:cNvGrpSpPr/>
          <p:nvPr/>
        </p:nvGrpSpPr>
        <p:grpSpPr>
          <a:xfrm>
            <a:off x="2723562" y="1881647"/>
            <a:ext cx="4554272" cy="3367088"/>
            <a:chOff x="4437617" y="2430970"/>
            <a:chExt cx="9108544" cy="6734175"/>
          </a:xfrm>
        </p:grpSpPr>
        <p:sp>
          <p:nvSpPr>
            <p:cNvPr id="138" name="object 29">
              <a:extLst>
                <a:ext uri="{FF2B5EF4-FFF2-40B4-BE49-F238E27FC236}">
                  <a16:creationId xmlns:a16="http://schemas.microsoft.com/office/drawing/2014/main" id="{EBF7C43E-D48D-8460-4F4C-9AEA569A6FF2}"/>
                </a:ext>
              </a:extLst>
            </p:cNvPr>
            <p:cNvSpPr/>
            <p:nvPr/>
          </p:nvSpPr>
          <p:spPr>
            <a:xfrm>
              <a:off x="11359662" y="7547351"/>
              <a:ext cx="2173605" cy="1603375"/>
            </a:xfrm>
            <a:custGeom>
              <a:avLst/>
              <a:gdLst/>
              <a:ahLst/>
              <a:cxnLst/>
              <a:rect l="l" t="t" r="r" b="b"/>
              <a:pathLst>
                <a:path w="2173605" h="1603375">
                  <a:moveTo>
                    <a:pt x="2001295" y="1602878"/>
                  </a:moveTo>
                  <a:lnTo>
                    <a:pt x="124542" y="1602878"/>
                  </a:lnTo>
                  <a:lnTo>
                    <a:pt x="88455" y="1599336"/>
                  </a:lnTo>
                  <a:lnTo>
                    <a:pt x="55332" y="1589083"/>
                  </a:lnTo>
                  <a:lnTo>
                    <a:pt x="25678" y="1572677"/>
                  </a:lnTo>
                  <a:lnTo>
                    <a:pt x="0" y="1550678"/>
                  </a:lnTo>
                  <a:lnTo>
                    <a:pt x="18435" y="1557646"/>
                  </a:lnTo>
                  <a:lnTo>
                    <a:pt x="37710" y="1562796"/>
                  </a:lnTo>
                  <a:lnTo>
                    <a:pt x="57546" y="1565988"/>
                  </a:lnTo>
                  <a:lnTo>
                    <a:pt x="77661" y="1567084"/>
                  </a:lnTo>
                  <a:lnTo>
                    <a:pt x="1956490" y="1567084"/>
                  </a:lnTo>
                  <a:lnTo>
                    <a:pt x="2003397" y="1560420"/>
                  </a:lnTo>
                  <a:lnTo>
                    <a:pt x="2046985" y="1541619"/>
                  </a:lnTo>
                  <a:lnTo>
                    <a:pt x="2084931" y="1512459"/>
                  </a:lnTo>
                  <a:lnTo>
                    <a:pt x="2114911" y="1474724"/>
                  </a:lnTo>
                  <a:lnTo>
                    <a:pt x="2134603" y="1430195"/>
                  </a:lnTo>
                  <a:lnTo>
                    <a:pt x="2141684" y="1380653"/>
                  </a:lnTo>
                  <a:lnTo>
                    <a:pt x="2141684" y="61149"/>
                  </a:lnTo>
                  <a:lnTo>
                    <a:pt x="2141100" y="45512"/>
                  </a:lnTo>
                  <a:lnTo>
                    <a:pt x="2139257" y="30015"/>
                  </a:lnTo>
                  <a:lnTo>
                    <a:pt x="2136013" y="14797"/>
                  </a:lnTo>
                  <a:lnTo>
                    <a:pt x="2131229" y="0"/>
                  </a:lnTo>
                  <a:lnTo>
                    <a:pt x="2148474" y="23979"/>
                  </a:lnTo>
                  <a:lnTo>
                    <a:pt x="2161659" y="50895"/>
                  </a:lnTo>
                  <a:lnTo>
                    <a:pt x="2170083" y="80328"/>
                  </a:lnTo>
                  <a:lnTo>
                    <a:pt x="2173047" y="111858"/>
                  </a:lnTo>
                  <a:lnTo>
                    <a:pt x="2173047" y="1431362"/>
                  </a:lnTo>
                  <a:lnTo>
                    <a:pt x="2166859" y="1476692"/>
                  </a:lnTo>
                  <a:lnTo>
                    <a:pt x="2149428" y="1517590"/>
                  </a:lnTo>
                  <a:lnTo>
                    <a:pt x="2122455" y="1552356"/>
                  </a:lnTo>
                  <a:lnTo>
                    <a:pt x="2087641" y="1579291"/>
                  </a:lnTo>
                  <a:lnTo>
                    <a:pt x="2046687" y="1596699"/>
                  </a:lnTo>
                  <a:lnTo>
                    <a:pt x="2001295" y="1602878"/>
                  </a:lnTo>
                  <a:close/>
                </a:path>
              </a:pathLst>
            </a:custGeom>
            <a:solidFill>
              <a:srgbClr val="1D3C58"/>
            </a:solidFill>
          </p:spPr>
          <p:txBody>
            <a:bodyPr wrap="square" lIns="0" tIns="0" rIns="0" bIns="0" rtlCol="0"/>
            <a:lstStyle/>
            <a:p>
              <a:pPr defTabSz="457200"/>
              <a:endParaRPr sz="900"/>
            </a:p>
          </p:txBody>
        </p:sp>
        <p:sp>
          <p:nvSpPr>
            <p:cNvPr id="139" name="object 30">
              <a:extLst>
                <a:ext uri="{FF2B5EF4-FFF2-40B4-BE49-F238E27FC236}">
                  <a16:creationId xmlns:a16="http://schemas.microsoft.com/office/drawing/2014/main" id="{0A1FF1CF-BDB0-2722-2583-A10440F22B9F}"/>
                </a:ext>
              </a:extLst>
            </p:cNvPr>
            <p:cNvSpPr/>
            <p:nvPr/>
          </p:nvSpPr>
          <p:spPr>
            <a:xfrm>
              <a:off x="11265571" y="7436984"/>
              <a:ext cx="2219960" cy="1663064"/>
            </a:xfrm>
            <a:custGeom>
              <a:avLst/>
              <a:gdLst/>
              <a:ahLst/>
              <a:cxnLst/>
              <a:rect l="l" t="t" r="r" b="b"/>
              <a:pathLst>
                <a:path w="2219959" h="1663065">
                  <a:moveTo>
                    <a:pt x="2047593" y="1662536"/>
                  </a:moveTo>
                  <a:lnTo>
                    <a:pt x="171752" y="1662536"/>
                  </a:lnTo>
                  <a:lnTo>
                    <a:pt x="126359" y="1656460"/>
                  </a:lnTo>
                  <a:lnTo>
                    <a:pt x="85406" y="1639281"/>
                  </a:lnTo>
                  <a:lnTo>
                    <a:pt x="50592" y="1612573"/>
                  </a:lnTo>
                  <a:lnTo>
                    <a:pt x="23619" y="1577910"/>
                  </a:lnTo>
                  <a:lnTo>
                    <a:pt x="6188" y="1536868"/>
                  </a:lnTo>
                  <a:lnTo>
                    <a:pt x="0" y="1491020"/>
                  </a:lnTo>
                  <a:lnTo>
                    <a:pt x="0" y="171516"/>
                  </a:lnTo>
                  <a:lnTo>
                    <a:pt x="6188" y="126186"/>
                  </a:lnTo>
                  <a:lnTo>
                    <a:pt x="23619" y="85288"/>
                  </a:lnTo>
                  <a:lnTo>
                    <a:pt x="50592" y="50522"/>
                  </a:lnTo>
                  <a:lnTo>
                    <a:pt x="85406" y="23586"/>
                  </a:lnTo>
                  <a:lnTo>
                    <a:pt x="126359" y="6179"/>
                  </a:lnTo>
                  <a:lnTo>
                    <a:pt x="171752" y="0"/>
                  </a:lnTo>
                  <a:lnTo>
                    <a:pt x="2047593" y="0"/>
                  </a:lnTo>
                  <a:lnTo>
                    <a:pt x="2092986" y="6179"/>
                  </a:lnTo>
                  <a:lnTo>
                    <a:pt x="2133939" y="23586"/>
                  </a:lnTo>
                  <a:lnTo>
                    <a:pt x="2168753" y="50522"/>
                  </a:lnTo>
                  <a:lnTo>
                    <a:pt x="2195726" y="85288"/>
                  </a:lnTo>
                  <a:lnTo>
                    <a:pt x="2213157" y="126186"/>
                  </a:lnTo>
                  <a:lnTo>
                    <a:pt x="2219345" y="171516"/>
                  </a:lnTo>
                  <a:lnTo>
                    <a:pt x="2219345" y="1491020"/>
                  </a:lnTo>
                  <a:lnTo>
                    <a:pt x="2213157" y="1536350"/>
                  </a:lnTo>
                  <a:lnTo>
                    <a:pt x="2195726" y="1577248"/>
                  </a:lnTo>
                  <a:lnTo>
                    <a:pt x="2168753" y="1612013"/>
                  </a:lnTo>
                  <a:lnTo>
                    <a:pt x="2133939" y="1638949"/>
                  </a:lnTo>
                  <a:lnTo>
                    <a:pt x="2092986" y="1656356"/>
                  </a:lnTo>
                  <a:lnTo>
                    <a:pt x="2047593" y="1662536"/>
                  </a:lnTo>
                  <a:close/>
                </a:path>
              </a:pathLst>
            </a:custGeom>
            <a:solidFill>
              <a:srgbClr val="37B5FF"/>
            </a:solidFill>
          </p:spPr>
          <p:txBody>
            <a:bodyPr wrap="square" lIns="0" tIns="0" rIns="0" bIns="0" rtlCol="0"/>
            <a:lstStyle/>
            <a:p>
              <a:pPr defTabSz="457200"/>
              <a:endParaRPr sz="900"/>
            </a:p>
          </p:txBody>
        </p:sp>
        <p:sp>
          <p:nvSpPr>
            <p:cNvPr id="140" name="object 31">
              <a:extLst>
                <a:ext uri="{FF2B5EF4-FFF2-40B4-BE49-F238E27FC236}">
                  <a16:creationId xmlns:a16="http://schemas.microsoft.com/office/drawing/2014/main" id="{0342C200-748E-487D-A9E4-D3FFC5A53DEB}"/>
                </a:ext>
              </a:extLst>
            </p:cNvPr>
            <p:cNvSpPr/>
            <p:nvPr/>
          </p:nvSpPr>
          <p:spPr>
            <a:xfrm>
              <a:off x="11250636" y="7422070"/>
              <a:ext cx="2295525" cy="1743075"/>
            </a:xfrm>
            <a:custGeom>
              <a:avLst/>
              <a:gdLst/>
              <a:ahLst/>
              <a:cxnLst/>
              <a:rect l="l" t="t" r="r" b="b"/>
              <a:pathLst>
                <a:path w="2295525" h="1743075">
                  <a:moveTo>
                    <a:pt x="2108827" y="1743074"/>
                  </a:moveTo>
                  <a:lnTo>
                    <a:pt x="235384" y="1743074"/>
                  </a:lnTo>
                  <a:lnTo>
                    <a:pt x="185529" y="1736666"/>
                  </a:lnTo>
                  <a:lnTo>
                    <a:pt x="141248" y="1718652"/>
                  </a:lnTo>
                  <a:lnTo>
                    <a:pt x="103858" y="1690850"/>
                  </a:lnTo>
                  <a:lnTo>
                    <a:pt x="74674" y="1655079"/>
                  </a:lnTo>
                  <a:lnTo>
                    <a:pt x="44104" y="1625903"/>
                  </a:lnTo>
                  <a:lnTo>
                    <a:pt x="20535" y="1590574"/>
                  </a:lnTo>
                  <a:lnTo>
                    <a:pt x="5367" y="1550212"/>
                  </a:lnTo>
                  <a:lnTo>
                    <a:pt x="0" y="1505934"/>
                  </a:lnTo>
                  <a:lnTo>
                    <a:pt x="0" y="186430"/>
                  </a:lnTo>
                  <a:lnTo>
                    <a:pt x="6672" y="136888"/>
                  </a:lnTo>
                  <a:lnTo>
                    <a:pt x="25500" y="92359"/>
                  </a:lnTo>
                  <a:lnTo>
                    <a:pt x="54699" y="54624"/>
                  </a:lnTo>
                  <a:lnTo>
                    <a:pt x="92486" y="25465"/>
                  </a:lnTo>
                  <a:lnTo>
                    <a:pt x="137076" y="6663"/>
                  </a:lnTo>
                  <a:lnTo>
                    <a:pt x="186687" y="0"/>
                  </a:lnTo>
                  <a:lnTo>
                    <a:pt x="2062528" y="0"/>
                  </a:lnTo>
                  <a:lnTo>
                    <a:pt x="2110997" y="6408"/>
                  </a:lnTo>
                  <a:lnTo>
                    <a:pt x="2131569" y="14914"/>
                  </a:lnTo>
                  <a:lnTo>
                    <a:pt x="186687" y="14914"/>
                  </a:lnTo>
                  <a:lnTo>
                    <a:pt x="141294" y="21094"/>
                  </a:lnTo>
                  <a:lnTo>
                    <a:pt x="100340" y="38501"/>
                  </a:lnTo>
                  <a:lnTo>
                    <a:pt x="65527" y="65437"/>
                  </a:lnTo>
                  <a:lnTo>
                    <a:pt x="38554" y="100203"/>
                  </a:lnTo>
                  <a:lnTo>
                    <a:pt x="21123" y="141100"/>
                  </a:lnTo>
                  <a:lnTo>
                    <a:pt x="14934" y="186430"/>
                  </a:lnTo>
                  <a:lnTo>
                    <a:pt x="14934" y="1505934"/>
                  </a:lnTo>
                  <a:lnTo>
                    <a:pt x="21123" y="1551783"/>
                  </a:lnTo>
                  <a:lnTo>
                    <a:pt x="38554" y="1592825"/>
                  </a:lnTo>
                  <a:lnTo>
                    <a:pt x="65527" y="1627487"/>
                  </a:lnTo>
                  <a:lnTo>
                    <a:pt x="100340" y="1654195"/>
                  </a:lnTo>
                  <a:lnTo>
                    <a:pt x="141294" y="1671374"/>
                  </a:lnTo>
                  <a:lnTo>
                    <a:pt x="175545" y="1675959"/>
                  </a:lnTo>
                  <a:lnTo>
                    <a:pt x="110518" y="1675959"/>
                  </a:lnTo>
                  <a:lnTo>
                    <a:pt x="136202" y="1697958"/>
                  </a:lnTo>
                  <a:lnTo>
                    <a:pt x="165891" y="1714364"/>
                  </a:lnTo>
                  <a:lnTo>
                    <a:pt x="199110" y="1724618"/>
                  </a:lnTo>
                  <a:lnTo>
                    <a:pt x="235384" y="1728160"/>
                  </a:lnTo>
                  <a:lnTo>
                    <a:pt x="2178006" y="1728160"/>
                  </a:lnTo>
                  <a:lnTo>
                    <a:pt x="2158437" y="1736411"/>
                  </a:lnTo>
                  <a:lnTo>
                    <a:pt x="2108827" y="1743074"/>
                  </a:lnTo>
                  <a:close/>
                </a:path>
                <a:path w="2295525" h="1743075">
                  <a:moveTo>
                    <a:pt x="2133201" y="1677451"/>
                  </a:moveTo>
                  <a:lnTo>
                    <a:pt x="2062528" y="1677451"/>
                  </a:lnTo>
                  <a:lnTo>
                    <a:pt x="2107921" y="1671271"/>
                  </a:lnTo>
                  <a:lnTo>
                    <a:pt x="2148874" y="1653864"/>
                  </a:lnTo>
                  <a:lnTo>
                    <a:pt x="2183688" y="1626928"/>
                  </a:lnTo>
                  <a:lnTo>
                    <a:pt x="2210661" y="1592162"/>
                  </a:lnTo>
                  <a:lnTo>
                    <a:pt x="2228092" y="1551265"/>
                  </a:lnTo>
                  <a:lnTo>
                    <a:pt x="2234280" y="1505934"/>
                  </a:lnTo>
                  <a:lnTo>
                    <a:pt x="2234280" y="186430"/>
                  </a:lnTo>
                  <a:lnTo>
                    <a:pt x="2228092" y="141100"/>
                  </a:lnTo>
                  <a:lnTo>
                    <a:pt x="2210661" y="100203"/>
                  </a:lnTo>
                  <a:lnTo>
                    <a:pt x="2183688" y="65437"/>
                  </a:lnTo>
                  <a:lnTo>
                    <a:pt x="2148874" y="38501"/>
                  </a:lnTo>
                  <a:lnTo>
                    <a:pt x="2107921" y="21094"/>
                  </a:lnTo>
                  <a:lnTo>
                    <a:pt x="2062528" y="14914"/>
                  </a:lnTo>
                  <a:lnTo>
                    <a:pt x="2131569" y="14914"/>
                  </a:lnTo>
                  <a:lnTo>
                    <a:pt x="2154565" y="24422"/>
                  </a:lnTo>
                  <a:lnTo>
                    <a:pt x="2191693" y="52223"/>
                  </a:lnTo>
                  <a:lnTo>
                    <a:pt x="2220839" y="87995"/>
                  </a:lnTo>
                  <a:lnTo>
                    <a:pt x="2251409" y="117171"/>
                  </a:lnTo>
                  <a:lnTo>
                    <a:pt x="2256819" y="125281"/>
                  </a:lnTo>
                  <a:lnTo>
                    <a:pt x="2240255" y="125281"/>
                  </a:lnTo>
                  <a:lnTo>
                    <a:pt x="2244408" y="140079"/>
                  </a:lnTo>
                  <a:lnTo>
                    <a:pt x="2247722" y="155296"/>
                  </a:lnTo>
                  <a:lnTo>
                    <a:pt x="2249916" y="170793"/>
                  </a:lnTo>
                  <a:lnTo>
                    <a:pt x="2250709" y="186430"/>
                  </a:lnTo>
                  <a:lnTo>
                    <a:pt x="2250709" y="1505934"/>
                  </a:lnTo>
                  <a:lnTo>
                    <a:pt x="2244037" y="1555477"/>
                  </a:lnTo>
                  <a:lnTo>
                    <a:pt x="2225209" y="1600006"/>
                  </a:lnTo>
                  <a:lnTo>
                    <a:pt x="2196010" y="1637741"/>
                  </a:lnTo>
                  <a:lnTo>
                    <a:pt x="2158223" y="1666900"/>
                  </a:lnTo>
                  <a:lnTo>
                    <a:pt x="2133201" y="1677451"/>
                  </a:lnTo>
                  <a:close/>
                </a:path>
                <a:path w="2295525" h="1743075">
                  <a:moveTo>
                    <a:pt x="2178006" y="1728160"/>
                  </a:moveTo>
                  <a:lnTo>
                    <a:pt x="2108827" y="1728160"/>
                  </a:lnTo>
                  <a:lnTo>
                    <a:pt x="2154330" y="1721980"/>
                  </a:lnTo>
                  <a:lnTo>
                    <a:pt x="2195560" y="1704573"/>
                  </a:lnTo>
                  <a:lnTo>
                    <a:pt x="2230734" y="1677637"/>
                  </a:lnTo>
                  <a:lnTo>
                    <a:pt x="2258066" y="1642871"/>
                  </a:lnTo>
                  <a:lnTo>
                    <a:pt x="2275774" y="1601974"/>
                  </a:lnTo>
                  <a:lnTo>
                    <a:pt x="2282073" y="1556644"/>
                  </a:lnTo>
                  <a:lnTo>
                    <a:pt x="2282073" y="237140"/>
                  </a:lnTo>
                  <a:lnTo>
                    <a:pt x="2279109" y="205609"/>
                  </a:lnTo>
                  <a:lnTo>
                    <a:pt x="2270685" y="176177"/>
                  </a:lnTo>
                  <a:lnTo>
                    <a:pt x="2257500" y="149261"/>
                  </a:lnTo>
                  <a:lnTo>
                    <a:pt x="2240255" y="125281"/>
                  </a:lnTo>
                  <a:lnTo>
                    <a:pt x="2256819" y="125281"/>
                  </a:lnTo>
                  <a:lnTo>
                    <a:pt x="2274978" y="152500"/>
                  </a:lnTo>
                  <a:lnTo>
                    <a:pt x="2290147" y="192862"/>
                  </a:lnTo>
                  <a:lnTo>
                    <a:pt x="2295514" y="237140"/>
                  </a:lnTo>
                  <a:lnTo>
                    <a:pt x="2295514" y="1556644"/>
                  </a:lnTo>
                  <a:lnTo>
                    <a:pt x="2288842" y="1606186"/>
                  </a:lnTo>
                  <a:lnTo>
                    <a:pt x="2270014" y="1650715"/>
                  </a:lnTo>
                  <a:lnTo>
                    <a:pt x="2240815" y="1688450"/>
                  </a:lnTo>
                  <a:lnTo>
                    <a:pt x="2203028" y="1717609"/>
                  </a:lnTo>
                  <a:lnTo>
                    <a:pt x="2178006" y="1728160"/>
                  </a:lnTo>
                  <a:close/>
                </a:path>
                <a:path w="2295525" h="1743075">
                  <a:moveTo>
                    <a:pt x="2064022" y="1692365"/>
                  </a:moveTo>
                  <a:lnTo>
                    <a:pt x="188180" y="1692365"/>
                  </a:lnTo>
                  <a:lnTo>
                    <a:pt x="167435" y="1691270"/>
                  </a:lnTo>
                  <a:lnTo>
                    <a:pt x="147669" y="1688077"/>
                  </a:lnTo>
                  <a:lnTo>
                    <a:pt x="128744" y="1682927"/>
                  </a:lnTo>
                  <a:lnTo>
                    <a:pt x="110518" y="1675959"/>
                  </a:lnTo>
                  <a:lnTo>
                    <a:pt x="175545" y="1675959"/>
                  </a:lnTo>
                  <a:lnTo>
                    <a:pt x="186687" y="1677451"/>
                  </a:lnTo>
                  <a:lnTo>
                    <a:pt x="2133201" y="1677451"/>
                  </a:lnTo>
                  <a:lnTo>
                    <a:pt x="2113632" y="1685702"/>
                  </a:lnTo>
                  <a:lnTo>
                    <a:pt x="2064022" y="1692365"/>
                  </a:lnTo>
                  <a:close/>
                </a:path>
              </a:pathLst>
            </a:custGeom>
            <a:solidFill>
              <a:srgbClr val="E7EDF1"/>
            </a:solidFill>
          </p:spPr>
          <p:txBody>
            <a:bodyPr wrap="square" lIns="0" tIns="0" rIns="0" bIns="0" rtlCol="0"/>
            <a:lstStyle/>
            <a:p>
              <a:pPr defTabSz="457200"/>
              <a:endParaRPr sz="900"/>
            </a:p>
          </p:txBody>
        </p:sp>
        <p:sp>
          <p:nvSpPr>
            <p:cNvPr id="141" name="object 32">
              <a:extLst>
                <a:ext uri="{FF2B5EF4-FFF2-40B4-BE49-F238E27FC236}">
                  <a16:creationId xmlns:a16="http://schemas.microsoft.com/office/drawing/2014/main" id="{92BE3E34-F94F-F866-09F8-05D40BE9887A}"/>
                </a:ext>
              </a:extLst>
            </p:cNvPr>
            <p:cNvSpPr/>
            <p:nvPr/>
          </p:nvSpPr>
          <p:spPr>
            <a:xfrm>
              <a:off x="4525560" y="5399383"/>
              <a:ext cx="1854200" cy="1477645"/>
            </a:xfrm>
            <a:custGeom>
              <a:avLst/>
              <a:gdLst/>
              <a:ahLst/>
              <a:cxnLst/>
              <a:rect l="l" t="t" r="r" b="b"/>
              <a:pathLst>
                <a:path w="1854200" h="1477645">
                  <a:moveTo>
                    <a:pt x="1715299" y="1477497"/>
                  </a:moveTo>
                  <a:lnTo>
                    <a:pt x="101102" y="1477497"/>
                  </a:lnTo>
                  <a:lnTo>
                    <a:pt x="71621" y="1474640"/>
                  </a:lnTo>
                  <a:lnTo>
                    <a:pt x="44712" y="1466368"/>
                  </a:lnTo>
                  <a:lnTo>
                    <a:pt x="20723" y="1453133"/>
                  </a:lnTo>
                  <a:lnTo>
                    <a:pt x="0" y="1435386"/>
                  </a:lnTo>
                  <a:lnTo>
                    <a:pt x="14870" y="1441007"/>
                  </a:lnTo>
                  <a:lnTo>
                    <a:pt x="30418" y="1445162"/>
                  </a:lnTo>
                  <a:lnTo>
                    <a:pt x="46418" y="1447738"/>
                  </a:lnTo>
                  <a:lnTo>
                    <a:pt x="62644" y="1448621"/>
                  </a:lnTo>
                  <a:lnTo>
                    <a:pt x="1679158" y="1448621"/>
                  </a:lnTo>
                  <a:lnTo>
                    <a:pt x="1724301" y="1440950"/>
                  </a:lnTo>
                  <a:lnTo>
                    <a:pt x="1765048" y="1419591"/>
                  </a:lnTo>
                  <a:lnTo>
                    <a:pt x="1798163" y="1387028"/>
                  </a:lnTo>
                  <a:lnTo>
                    <a:pt x="1820406" y="1345745"/>
                  </a:lnTo>
                  <a:lnTo>
                    <a:pt x="1828541" y="1298225"/>
                  </a:lnTo>
                  <a:lnTo>
                    <a:pt x="1828541" y="49330"/>
                  </a:lnTo>
                  <a:lnTo>
                    <a:pt x="1828070" y="36715"/>
                  </a:lnTo>
                  <a:lnTo>
                    <a:pt x="1826583" y="24213"/>
                  </a:lnTo>
                  <a:lnTo>
                    <a:pt x="1823967" y="11937"/>
                  </a:lnTo>
                  <a:lnTo>
                    <a:pt x="1820108" y="0"/>
                  </a:lnTo>
                  <a:lnTo>
                    <a:pt x="1834018" y="19344"/>
                  </a:lnTo>
                  <a:lnTo>
                    <a:pt x="1844653" y="41058"/>
                  </a:lnTo>
                  <a:lnTo>
                    <a:pt x="1851449" y="64802"/>
                  </a:lnTo>
                  <a:lnTo>
                    <a:pt x="1853839" y="90238"/>
                  </a:lnTo>
                  <a:lnTo>
                    <a:pt x="1853839" y="1339132"/>
                  </a:lnTo>
                  <a:lnTo>
                    <a:pt x="1846717" y="1382630"/>
                  </a:lnTo>
                  <a:lnTo>
                    <a:pt x="1826931" y="1420582"/>
                  </a:lnTo>
                  <a:lnTo>
                    <a:pt x="1796852" y="1450623"/>
                  </a:lnTo>
                  <a:lnTo>
                    <a:pt x="1758851" y="1470384"/>
                  </a:lnTo>
                  <a:lnTo>
                    <a:pt x="1715299" y="1477497"/>
                  </a:lnTo>
                  <a:close/>
                </a:path>
              </a:pathLst>
            </a:custGeom>
            <a:solidFill>
              <a:srgbClr val="1D3C58"/>
            </a:solidFill>
          </p:spPr>
          <p:txBody>
            <a:bodyPr wrap="square" lIns="0" tIns="0" rIns="0" bIns="0" rtlCol="0"/>
            <a:lstStyle/>
            <a:p>
              <a:pPr defTabSz="457200"/>
              <a:endParaRPr sz="900"/>
            </a:p>
          </p:txBody>
        </p:sp>
        <p:sp>
          <p:nvSpPr>
            <p:cNvPr id="142" name="object 33">
              <a:extLst>
                <a:ext uri="{FF2B5EF4-FFF2-40B4-BE49-F238E27FC236}">
                  <a16:creationId xmlns:a16="http://schemas.microsoft.com/office/drawing/2014/main" id="{37E52EEE-F2B4-BCC3-54A5-2FBCFFD8A3C8}"/>
                </a:ext>
              </a:extLst>
            </p:cNvPr>
            <p:cNvSpPr/>
            <p:nvPr/>
          </p:nvSpPr>
          <p:spPr>
            <a:xfrm>
              <a:off x="4449664" y="5310348"/>
              <a:ext cx="1891664" cy="1525905"/>
            </a:xfrm>
            <a:custGeom>
              <a:avLst/>
              <a:gdLst/>
              <a:ahLst/>
              <a:cxnLst/>
              <a:rect l="l" t="t" r="r" b="b"/>
              <a:pathLst>
                <a:path w="1891664" h="1525904">
                  <a:moveTo>
                    <a:pt x="1752645" y="1525624"/>
                  </a:moveTo>
                  <a:lnTo>
                    <a:pt x="138540" y="1525624"/>
                  </a:lnTo>
                  <a:lnTo>
                    <a:pt x="94987" y="1518627"/>
                  </a:lnTo>
                  <a:lnTo>
                    <a:pt x="56986" y="1499097"/>
                  </a:lnTo>
                  <a:lnTo>
                    <a:pt x="26908" y="1469229"/>
                  </a:lnTo>
                  <a:lnTo>
                    <a:pt x="7122" y="1431219"/>
                  </a:lnTo>
                  <a:lnTo>
                    <a:pt x="0" y="1387259"/>
                  </a:lnTo>
                  <a:lnTo>
                    <a:pt x="0" y="138365"/>
                  </a:lnTo>
                  <a:lnTo>
                    <a:pt x="7122" y="94867"/>
                  </a:lnTo>
                  <a:lnTo>
                    <a:pt x="26908" y="56914"/>
                  </a:lnTo>
                  <a:lnTo>
                    <a:pt x="56986" y="26874"/>
                  </a:lnTo>
                  <a:lnTo>
                    <a:pt x="94987" y="7113"/>
                  </a:lnTo>
                  <a:lnTo>
                    <a:pt x="138540" y="0"/>
                  </a:lnTo>
                  <a:lnTo>
                    <a:pt x="1752645" y="0"/>
                  </a:lnTo>
                  <a:lnTo>
                    <a:pt x="1796197" y="7113"/>
                  </a:lnTo>
                  <a:lnTo>
                    <a:pt x="1834198" y="26874"/>
                  </a:lnTo>
                  <a:lnTo>
                    <a:pt x="1864277" y="56914"/>
                  </a:lnTo>
                  <a:lnTo>
                    <a:pt x="1884063" y="94867"/>
                  </a:lnTo>
                  <a:lnTo>
                    <a:pt x="1891185" y="138365"/>
                  </a:lnTo>
                  <a:lnTo>
                    <a:pt x="1891185" y="1387259"/>
                  </a:lnTo>
                  <a:lnTo>
                    <a:pt x="1884063" y="1430757"/>
                  </a:lnTo>
                  <a:lnTo>
                    <a:pt x="1864277" y="1468709"/>
                  </a:lnTo>
                  <a:lnTo>
                    <a:pt x="1834198" y="1498750"/>
                  </a:lnTo>
                  <a:lnTo>
                    <a:pt x="1796197" y="1518511"/>
                  </a:lnTo>
                  <a:lnTo>
                    <a:pt x="1752645" y="1525624"/>
                  </a:lnTo>
                  <a:close/>
                </a:path>
              </a:pathLst>
            </a:custGeom>
            <a:solidFill>
              <a:srgbClr val="37B5FF"/>
            </a:solidFill>
          </p:spPr>
          <p:txBody>
            <a:bodyPr wrap="square" lIns="0" tIns="0" rIns="0" bIns="0" rtlCol="0"/>
            <a:lstStyle/>
            <a:p>
              <a:pPr defTabSz="457200"/>
              <a:endParaRPr sz="900"/>
            </a:p>
          </p:txBody>
        </p:sp>
        <p:sp>
          <p:nvSpPr>
            <p:cNvPr id="143" name="object 34">
              <a:extLst>
                <a:ext uri="{FF2B5EF4-FFF2-40B4-BE49-F238E27FC236}">
                  <a16:creationId xmlns:a16="http://schemas.microsoft.com/office/drawing/2014/main" id="{5FA72CC5-4838-7823-A379-44D33717AEAC}"/>
                </a:ext>
              </a:extLst>
            </p:cNvPr>
            <p:cNvSpPr/>
            <p:nvPr/>
          </p:nvSpPr>
          <p:spPr>
            <a:xfrm>
              <a:off x="4437617" y="5298316"/>
              <a:ext cx="1952625" cy="1590675"/>
            </a:xfrm>
            <a:custGeom>
              <a:avLst/>
              <a:gdLst/>
              <a:ahLst/>
              <a:cxnLst/>
              <a:rect l="l" t="t" r="r" b="b"/>
              <a:pathLst>
                <a:path w="1952625" h="1590675">
                  <a:moveTo>
                    <a:pt x="1802037" y="1590596"/>
                  </a:moveTo>
                  <a:lnTo>
                    <a:pt x="190611" y="1590596"/>
                  </a:lnTo>
                  <a:lnTo>
                    <a:pt x="149966" y="1585426"/>
                  </a:lnTo>
                  <a:lnTo>
                    <a:pt x="114028" y="1570894"/>
                  </a:lnTo>
                  <a:lnTo>
                    <a:pt x="83787" y="1548466"/>
                  </a:lnTo>
                  <a:lnTo>
                    <a:pt x="60234" y="1519609"/>
                  </a:lnTo>
                  <a:lnTo>
                    <a:pt x="35576" y="1496071"/>
                  </a:lnTo>
                  <a:lnTo>
                    <a:pt x="16564" y="1467571"/>
                  </a:lnTo>
                  <a:lnTo>
                    <a:pt x="4329" y="1435010"/>
                  </a:lnTo>
                  <a:lnTo>
                    <a:pt x="0" y="1399291"/>
                  </a:lnTo>
                  <a:lnTo>
                    <a:pt x="0" y="150396"/>
                  </a:lnTo>
                  <a:lnTo>
                    <a:pt x="7681" y="102876"/>
                  </a:lnTo>
                  <a:lnTo>
                    <a:pt x="29066" y="61592"/>
                  </a:lnTo>
                  <a:lnTo>
                    <a:pt x="61670" y="29030"/>
                  </a:lnTo>
                  <a:lnTo>
                    <a:pt x="103006" y="7671"/>
                  </a:lnTo>
                  <a:lnTo>
                    <a:pt x="150587" y="0"/>
                  </a:lnTo>
                  <a:lnTo>
                    <a:pt x="1764692" y="0"/>
                  </a:lnTo>
                  <a:lnTo>
                    <a:pt x="1803788" y="5169"/>
                  </a:lnTo>
                  <a:lnTo>
                    <a:pt x="1820382" y="12031"/>
                  </a:lnTo>
                  <a:lnTo>
                    <a:pt x="150587" y="12031"/>
                  </a:lnTo>
                  <a:lnTo>
                    <a:pt x="107034" y="19144"/>
                  </a:lnTo>
                  <a:lnTo>
                    <a:pt x="69033" y="38905"/>
                  </a:lnTo>
                  <a:lnTo>
                    <a:pt x="38955" y="68946"/>
                  </a:lnTo>
                  <a:lnTo>
                    <a:pt x="19169" y="106899"/>
                  </a:lnTo>
                  <a:lnTo>
                    <a:pt x="12046" y="150396"/>
                  </a:lnTo>
                  <a:lnTo>
                    <a:pt x="12046" y="1399291"/>
                  </a:lnTo>
                  <a:lnTo>
                    <a:pt x="19169" y="1443250"/>
                  </a:lnTo>
                  <a:lnTo>
                    <a:pt x="38955" y="1481261"/>
                  </a:lnTo>
                  <a:lnTo>
                    <a:pt x="69033" y="1511129"/>
                  </a:lnTo>
                  <a:lnTo>
                    <a:pt x="107034" y="1530659"/>
                  </a:lnTo>
                  <a:lnTo>
                    <a:pt x="143098" y="1536453"/>
                  </a:lnTo>
                  <a:lnTo>
                    <a:pt x="89147" y="1536453"/>
                  </a:lnTo>
                  <a:lnTo>
                    <a:pt x="109876" y="1554200"/>
                  </a:lnTo>
                  <a:lnTo>
                    <a:pt x="133905" y="1567435"/>
                  </a:lnTo>
                  <a:lnTo>
                    <a:pt x="160922" y="1575707"/>
                  </a:lnTo>
                  <a:lnTo>
                    <a:pt x="190611" y="1578564"/>
                  </a:lnTo>
                  <a:lnTo>
                    <a:pt x="1858056" y="1578564"/>
                  </a:lnTo>
                  <a:lnTo>
                    <a:pt x="1849618" y="1582924"/>
                  </a:lnTo>
                  <a:lnTo>
                    <a:pt x="1802037" y="1590596"/>
                  </a:lnTo>
                  <a:close/>
                </a:path>
                <a:path w="1952625" h="1590675">
                  <a:moveTo>
                    <a:pt x="1821915" y="1537656"/>
                  </a:moveTo>
                  <a:lnTo>
                    <a:pt x="1764692" y="1537656"/>
                  </a:lnTo>
                  <a:lnTo>
                    <a:pt x="1808244" y="1530543"/>
                  </a:lnTo>
                  <a:lnTo>
                    <a:pt x="1846245" y="1510782"/>
                  </a:lnTo>
                  <a:lnTo>
                    <a:pt x="1876324" y="1480741"/>
                  </a:lnTo>
                  <a:lnTo>
                    <a:pt x="1896109" y="1442788"/>
                  </a:lnTo>
                  <a:lnTo>
                    <a:pt x="1903232" y="1399291"/>
                  </a:lnTo>
                  <a:lnTo>
                    <a:pt x="1903232" y="150396"/>
                  </a:lnTo>
                  <a:lnTo>
                    <a:pt x="1896109" y="106899"/>
                  </a:lnTo>
                  <a:lnTo>
                    <a:pt x="1876324" y="68946"/>
                  </a:lnTo>
                  <a:lnTo>
                    <a:pt x="1846245" y="38905"/>
                  </a:lnTo>
                  <a:lnTo>
                    <a:pt x="1808244" y="19144"/>
                  </a:lnTo>
                  <a:lnTo>
                    <a:pt x="1764692" y="12031"/>
                  </a:lnTo>
                  <a:lnTo>
                    <a:pt x="1820382" y="12031"/>
                  </a:lnTo>
                  <a:lnTo>
                    <a:pt x="1838931" y="19701"/>
                  </a:lnTo>
                  <a:lnTo>
                    <a:pt x="1868879" y="42129"/>
                  </a:lnTo>
                  <a:lnTo>
                    <a:pt x="1892389" y="70987"/>
                  </a:lnTo>
                  <a:lnTo>
                    <a:pt x="1917048" y="94524"/>
                  </a:lnTo>
                  <a:lnTo>
                    <a:pt x="1921412" y="101066"/>
                  </a:lnTo>
                  <a:lnTo>
                    <a:pt x="1908051" y="101066"/>
                  </a:lnTo>
                  <a:lnTo>
                    <a:pt x="1911401" y="113004"/>
                  </a:lnTo>
                  <a:lnTo>
                    <a:pt x="1914074" y="125280"/>
                  </a:lnTo>
                  <a:lnTo>
                    <a:pt x="1915843" y="137782"/>
                  </a:lnTo>
                  <a:lnTo>
                    <a:pt x="1916483" y="150396"/>
                  </a:lnTo>
                  <a:lnTo>
                    <a:pt x="1916483" y="1399291"/>
                  </a:lnTo>
                  <a:lnTo>
                    <a:pt x="1908802" y="1446812"/>
                  </a:lnTo>
                  <a:lnTo>
                    <a:pt x="1887416" y="1488095"/>
                  </a:lnTo>
                  <a:lnTo>
                    <a:pt x="1854813" y="1520658"/>
                  </a:lnTo>
                  <a:lnTo>
                    <a:pt x="1821915" y="1537656"/>
                  </a:lnTo>
                  <a:close/>
                </a:path>
                <a:path w="1952625" h="1590675">
                  <a:moveTo>
                    <a:pt x="1858056" y="1578564"/>
                  </a:moveTo>
                  <a:lnTo>
                    <a:pt x="1802037" y="1578564"/>
                  </a:lnTo>
                  <a:lnTo>
                    <a:pt x="1845715" y="1571451"/>
                  </a:lnTo>
                  <a:lnTo>
                    <a:pt x="1884014" y="1551690"/>
                  </a:lnTo>
                  <a:lnTo>
                    <a:pt x="1914450" y="1521649"/>
                  </a:lnTo>
                  <a:lnTo>
                    <a:pt x="1934535" y="1483696"/>
                  </a:lnTo>
                  <a:lnTo>
                    <a:pt x="1941782" y="1440199"/>
                  </a:lnTo>
                  <a:lnTo>
                    <a:pt x="1941782" y="191304"/>
                  </a:lnTo>
                  <a:lnTo>
                    <a:pt x="1939391" y="165868"/>
                  </a:lnTo>
                  <a:lnTo>
                    <a:pt x="1932596" y="142124"/>
                  </a:lnTo>
                  <a:lnTo>
                    <a:pt x="1921961" y="120411"/>
                  </a:lnTo>
                  <a:lnTo>
                    <a:pt x="1908051" y="101066"/>
                  </a:lnTo>
                  <a:lnTo>
                    <a:pt x="1921412" y="101066"/>
                  </a:lnTo>
                  <a:lnTo>
                    <a:pt x="1936060" y="123024"/>
                  </a:lnTo>
                  <a:lnTo>
                    <a:pt x="1948295" y="155585"/>
                  </a:lnTo>
                  <a:lnTo>
                    <a:pt x="1952624" y="191304"/>
                  </a:lnTo>
                  <a:lnTo>
                    <a:pt x="1952624" y="1440199"/>
                  </a:lnTo>
                  <a:lnTo>
                    <a:pt x="1944943" y="1487720"/>
                  </a:lnTo>
                  <a:lnTo>
                    <a:pt x="1923557" y="1529003"/>
                  </a:lnTo>
                  <a:lnTo>
                    <a:pt x="1890953" y="1561566"/>
                  </a:lnTo>
                  <a:lnTo>
                    <a:pt x="1858056" y="1578564"/>
                  </a:lnTo>
                  <a:close/>
                </a:path>
                <a:path w="1952625" h="1590675">
                  <a:moveTo>
                    <a:pt x="1765896" y="1549688"/>
                  </a:moveTo>
                  <a:lnTo>
                    <a:pt x="151791" y="1549688"/>
                  </a:lnTo>
                  <a:lnTo>
                    <a:pt x="135057" y="1548804"/>
                  </a:lnTo>
                  <a:lnTo>
                    <a:pt x="119114" y="1546229"/>
                  </a:lnTo>
                  <a:lnTo>
                    <a:pt x="103848" y="1542074"/>
                  </a:lnTo>
                  <a:lnTo>
                    <a:pt x="89147" y="1536453"/>
                  </a:lnTo>
                  <a:lnTo>
                    <a:pt x="143098" y="1536453"/>
                  </a:lnTo>
                  <a:lnTo>
                    <a:pt x="150587" y="1537656"/>
                  </a:lnTo>
                  <a:lnTo>
                    <a:pt x="1821915" y="1537656"/>
                  </a:lnTo>
                  <a:lnTo>
                    <a:pt x="1813477" y="1542016"/>
                  </a:lnTo>
                  <a:lnTo>
                    <a:pt x="1765896" y="1549688"/>
                  </a:lnTo>
                  <a:close/>
                </a:path>
              </a:pathLst>
            </a:custGeom>
            <a:solidFill>
              <a:srgbClr val="E7EDF1"/>
            </a:solidFill>
          </p:spPr>
          <p:txBody>
            <a:bodyPr wrap="square" lIns="0" tIns="0" rIns="0" bIns="0" rtlCol="0"/>
            <a:lstStyle/>
            <a:p>
              <a:pPr defTabSz="457200"/>
              <a:endParaRPr sz="900"/>
            </a:p>
          </p:txBody>
        </p:sp>
        <p:sp>
          <p:nvSpPr>
            <p:cNvPr id="144" name="object 35">
              <a:extLst>
                <a:ext uri="{FF2B5EF4-FFF2-40B4-BE49-F238E27FC236}">
                  <a16:creationId xmlns:a16="http://schemas.microsoft.com/office/drawing/2014/main" id="{D4F9C991-35B2-4FD9-3D93-B2BE376FAD1D}"/>
                </a:ext>
              </a:extLst>
            </p:cNvPr>
            <p:cNvSpPr/>
            <p:nvPr/>
          </p:nvSpPr>
          <p:spPr>
            <a:xfrm>
              <a:off x="12378457" y="6526262"/>
              <a:ext cx="0" cy="872490"/>
            </a:xfrm>
            <a:custGeom>
              <a:avLst/>
              <a:gdLst/>
              <a:ahLst/>
              <a:cxnLst/>
              <a:rect l="l" t="t" r="r" b="b"/>
              <a:pathLst>
                <a:path h="872490">
                  <a:moveTo>
                    <a:pt x="0" y="872027"/>
                  </a:moveTo>
                  <a:lnTo>
                    <a:pt x="0" y="0"/>
                  </a:lnTo>
                </a:path>
              </a:pathLst>
            </a:custGeom>
            <a:ln w="47488">
              <a:solidFill>
                <a:srgbClr val="3B3B3B"/>
              </a:solidFill>
            </a:ln>
          </p:spPr>
          <p:txBody>
            <a:bodyPr wrap="square" lIns="0" tIns="0" rIns="0" bIns="0" rtlCol="0"/>
            <a:lstStyle/>
            <a:p>
              <a:pPr defTabSz="457200"/>
              <a:endParaRPr sz="900"/>
            </a:p>
          </p:txBody>
        </p:sp>
        <p:pic>
          <p:nvPicPr>
            <p:cNvPr id="145" name="object 36">
              <a:extLst>
                <a:ext uri="{FF2B5EF4-FFF2-40B4-BE49-F238E27FC236}">
                  <a16:creationId xmlns:a16="http://schemas.microsoft.com/office/drawing/2014/main" id="{BB92BB09-D70F-8466-AFC3-E0C402765939}"/>
                </a:ext>
              </a:extLst>
            </p:cNvPr>
            <p:cNvPicPr/>
            <p:nvPr/>
          </p:nvPicPr>
          <p:blipFill>
            <a:blip r:embed="rId6" cstate="print"/>
            <a:stretch>
              <a:fillRect/>
            </a:stretch>
          </p:blipFill>
          <p:spPr>
            <a:xfrm>
              <a:off x="12279919" y="6383466"/>
              <a:ext cx="197076" cy="143128"/>
            </a:xfrm>
            <a:prstGeom prst="rect">
              <a:avLst/>
            </a:prstGeom>
          </p:spPr>
        </p:pic>
        <p:sp>
          <p:nvSpPr>
            <p:cNvPr id="146" name="object 37">
              <a:extLst>
                <a:ext uri="{FF2B5EF4-FFF2-40B4-BE49-F238E27FC236}">
                  <a16:creationId xmlns:a16="http://schemas.microsoft.com/office/drawing/2014/main" id="{7282AF42-E958-5F69-C39E-AFB66ED21C8C}"/>
                </a:ext>
              </a:extLst>
            </p:cNvPr>
            <p:cNvSpPr/>
            <p:nvPr/>
          </p:nvSpPr>
          <p:spPr>
            <a:xfrm>
              <a:off x="7915985" y="2563902"/>
              <a:ext cx="2213610" cy="1461135"/>
            </a:xfrm>
            <a:custGeom>
              <a:avLst/>
              <a:gdLst/>
              <a:ahLst/>
              <a:cxnLst/>
              <a:rect l="l" t="t" r="r" b="b"/>
              <a:pathLst>
                <a:path w="2213609" h="1461135">
                  <a:moveTo>
                    <a:pt x="2031876" y="1460967"/>
                  </a:moveTo>
                  <a:lnTo>
                    <a:pt x="131204" y="1460967"/>
                  </a:lnTo>
                  <a:lnTo>
                    <a:pt x="93343" y="1457208"/>
                  </a:lnTo>
                  <a:lnTo>
                    <a:pt x="58465" y="1446328"/>
                  </a:lnTo>
                  <a:lnTo>
                    <a:pt x="27155" y="1428920"/>
                  </a:lnTo>
                  <a:lnTo>
                    <a:pt x="0" y="1405578"/>
                  </a:lnTo>
                  <a:lnTo>
                    <a:pt x="19501" y="1412971"/>
                  </a:lnTo>
                  <a:lnTo>
                    <a:pt x="39892" y="1418436"/>
                  </a:lnTo>
                  <a:lnTo>
                    <a:pt x="60875" y="1421824"/>
                  </a:lnTo>
                  <a:lnTo>
                    <a:pt x="82154" y="1422986"/>
                  </a:lnTo>
                  <a:lnTo>
                    <a:pt x="1984479" y="1422986"/>
                  </a:lnTo>
                  <a:lnTo>
                    <a:pt x="2027169" y="1417758"/>
                  </a:lnTo>
                  <a:lnTo>
                    <a:pt x="2067537" y="1402870"/>
                  </a:lnTo>
                  <a:lnTo>
                    <a:pt x="2104036" y="1379510"/>
                  </a:lnTo>
                  <a:lnTo>
                    <a:pt x="2135118" y="1348870"/>
                  </a:lnTo>
                  <a:lnTo>
                    <a:pt x="2159236" y="1312139"/>
                  </a:lnTo>
                  <a:lnTo>
                    <a:pt x="2174841" y="1270509"/>
                  </a:lnTo>
                  <a:lnTo>
                    <a:pt x="2180387" y="1225169"/>
                  </a:lnTo>
                  <a:lnTo>
                    <a:pt x="2180387" y="64883"/>
                  </a:lnTo>
                  <a:lnTo>
                    <a:pt x="2179770" y="48291"/>
                  </a:lnTo>
                  <a:lnTo>
                    <a:pt x="2177820" y="31848"/>
                  </a:lnTo>
                  <a:lnTo>
                    <a:pt x="2174388" y="15701"/>
                  </a:lnTo>
                  <a:lnTo>
                    <a:pt x="2169328" y="0"/>
                  </a:lnTo>
                  <a:lnTo>
                    <a:pt x="2187571" y="25444"/>
                  </a:lnTo>
                  <a:lnTo>
                    <a:pt x="2201518" y="54003"/>
                  </a:lnTo>
                  <a:lnTo>
                    <a:pt x="2210430" y="85234"/>
                  </a:lnTo>
                  <a:lnTo>
                    <a:pt x="2213565" y="118689"/>
                  </a:lnTo>
                  <a:lnTo>
                    <a:pt x="2213565" y="1278976"/>
                  </a:lnTo>
                  <a:lnTo>
                    <a:pt x="2207019" y="1327074"/>
                  </a:lnTo>
                  <a:lnTo>
                    <a:pt x="2188579" y="1370469"/>
                  </a:lnTo>
                  <a:lnTo>
                    <a:pt x="2160046" y="1407358"/>
                  </a:lnTo>
                  <a:lnTo>
                    <a:pt x="2123218" y="1435939"/>
                  </a:lnTo>
                  <a:lnTo>
                    <a:pt x="2079895" y="1454409"/>
                  </a:lnTo>
                  <a:lnTo>
                    <a:pt x="2031876" y="1460967"/>
                  </a:lnTo>
                  <a:close/>
                </a:path>
              </a:pathLst>
            </a:custGeom>
            <a:solidFill>
              <a:srgbClr val="1D3C58"/>
            </a:solidFill>
          </p:spPr>
          <p:txBody>
            <a:bodyPr wrap="square" lIns="0" tIns="0" rIns="0" bIns="0" rtlCol="0"/>
            <a:lstStyle/>
            <a:p>
              <a:pPr defTabSz="457200"/>
              <a:endParaRPr sz="900"/>
            </a:p>
          </p:txBody>
        </p:sp>
        <p:sp>
          <p:nvSpPr>
            <p:cNvPr id="147" name="object 38">
              <a:extLst>
                <a:ext uri="{FF2B5EF4-FFF2-40B4-BE49-F238E27FC236}">
                  <a16:creationId xmlns:a16="http://schemas.microsoft.com/office/drawing/2014/main" id="{8ECE3812-9666-FB67-BB1C-94B448A9C457}"/>
                </a:ext>
              </a:extLst>
            </p:cNvPr>
            <p:cNvSpPr/>
            <p:nvPr/>
          </p:nvSpPr>
          <p:spPr>
            <a:xfrm>
              <a:off x="7816451" y="2446795"/>
              <a:ext cx="2263140" cy="1524635"/>
            </a:xfrm>
            <a:custGeom>
              <a:avLst/>
              <a:gdLst/>
              <a:ahLst/>
              <a:cxnLst/>
              <a:rect l="l" t="t" r="r" b="b"/>
              <a:pathLst>
                <a:path w="2263140" h="1524635">
                  <a:moveTo>
                    <a:pt x="2080853" y="1524268"/>
                  </a:moveTo>
                  <a:lnTo>
                    <a:pt x="181688" y="1524268"/>
                  </a:lnTo>
                  <a:lnTo>
                    <a:pt x="133669" y="1517820"/>
                  </a:lnTo>
                  <a:lnTo>
                    <a:pt x="90346" y="1499592"/>
                  </a:lnTo>
                  <a:lnTo>
                    <a:pt x="53519" y="1471253"/>
                  </a:lnTo>
                  <a:lnTo>
                    <a:pt x="24985" y="1434474"/>
                  </a:lnTo>
                  <a:lnTo>
                    <a:pt x="6546" y="1390925"/>
                  </a:lnTo>
                  <a:lnTo>
                    <a:pt x="0" y="1342277"/>
                  </a:lnTo>
                  <a:lnTo>
                    <a:pt x="0" y="181991"/>
                  </a:lnTo>
                  <a:lnTo>
                    <a:pt x="6546" y="133892"/>
                  </a:lnTo>
                  <a:lnTo>
                    <a:pt x="24985" y="90497"/>
                  </a:lnTo>
                  <a:lnTo>
                    <a:pt x="53519" y="53608"/>
                  </a:lnTo>
                  <a:lnTo>
                    <a:pt x="90346" y="25027"/>
                  </a:lnTo>
                  <a:lnTo>
                    <a:pt x="133669" y="6557"/>
                  </a:lnTo>
                  <a:lnTo>
                    <a:pt x="181688" y="0"/>
                  </a:lnTo>
                  <a:lnTo>
                    <a:pt x="2080853" y="0"/>
                  </a:lnTo>
                  <a:lnTo>
                    <a:pt x="2128872" y="6557"/>
                  </a:lnTo>
                  <a:lnTo>
                    <a:pt x="2172195" y="25027"/>
                  </a:lnTo>
                  <a:lnTo>
                    <a:pt x="2209023" y="53608"/>
                  </a:lnTo>
                  <a:lnTo>
                    <a:pt x="2237556" y="90497"/>
                  </a:lnTo>
                  <a:lnTo>
                    <a:pt x="2255995" y="133892"/>
                  </a:lnTo>
                  <a:lnTo>
                    <a:pt x="2262542" y="181991"/>
                  </a:lnTo>
                  <a:lnTo>
                    <a:pt x="2262542" y="1342277"/>
                  </a:lnTo>
                  <a:lnTo>
                    <a:pt x="2255995" y="1390375"/>
                  </a:lnTo>
                  <a:lnTo>
                    <a:pt x="2237556" y="1433770"/>
                  </a:lnTo>
                  <a:lnTo>
                    <a:pt x="2209023" y="1470660"/>
                  </a:lnTo>
                  <a:lnTo>
                    <a:pt x="2172195" y="1499240"/>
                  </a:lnTo>
                  <a:lnTo>
                    <a:pt x="2128872" y="1517711"/>
                  </a:lnTo>
                  <a:lnTo>
                    <a:pt x="2080853" y="1524268"/>
                  </a:lnTo>
                  <a:close/>
                </a:path>
              </a:pathLst>
            </a:custGeom>
            <a:solidFill>
              <a:srgbClr val="37B5FF"/>
            </a:solidFill>
          </p:spPr>
          <p:txBody>
            <a:bodyPr wrap="square" lIns="0" tIns="0" rIns="0" bIns="0" rtlCol="0"/>
            <a:lstStyle/>
            <a:p>
              <a:pPr defTabSz="457200"/>
              <a:endParaRPr sz="900"/>
            </a:p>
          </p:txBody>
        </p:sp>
        <p:sp>
          <p:nvSpPr>
            <p:cNvPr id="148" name="object 39">
              <a:extLst>
                <a:ext uri="{FF2B5EF4-FFF2-40B4-BE49-F238E27FC236}">
                  <a16:creationId xmlns:a16="http://schemas.microsoft.com/office/drawing/2014/main" id="{3002EBF8-C949-F1E3-81E3-D4E0E8F4711C}"/>
                </a:ext>
              </a:extLst>
            </p:cNvPr>
            <p:cNvSpPr/>
            <p:nvPr/>
          </p:nvSpPr>
          <p:spPr>
            <a:xfrm>
              <a:off x="7800652" y="2430970"/>
              <a:ext cx="2343150" cy="1609725"/>
            </a:xfrm>
            <a:custGeom>
              <a:avLst/>
              <a:gdLst/>
              <a:ahLst/>
              <a:cxnLst/>
              <a:rect l="l" t="t" r="r" b="b"/>
              <a:pathLst>
                <a:path w="2343150" h="1609725">
                  <a:moveTo>
                    <a:pt x="2145629" y="1609724"/>
                  </a:moveTo>
                  <a:lnTo>
                    <a:pt x="248374" y="1609724"/>
                  </a:lnTo>
                  <a:lnTo>
                    <a:pt x="195997" y="1602925"/>
                  </a:lnTo>
                  <a:lnTo>
                    <a:pt x="149341" y="1583811"/>
                  </a:lnTo>
                  <a:lnTo>
                    <a:pt x="109857" y="1554311"/>
                  </a:lnTo>
                  <a:lnTo>
                    <a:pt x="78995" y="1516355"/>
                  </a:lnTo>
                  <a:lnTo>
                    <a:pt x="46656" y="1485397"/>
                  </a:lnTo>
                  <a:lnTo>
                    <a:pt x="21723" y="1447911"/>
                  </a:lnTo>
                  <a:lnTo>
                    <a:pt x="5677" y="1405083"/>
                  </a:lnTo>
                  <a:lnTo>
                    <a:pt x="0" y="1358102"/>
                  </a:lnTo>
                  <a:lnTo>
                    <a:pt x="0" y="197816"/>
                  </a:lnTo>
                  <a:lnTo>
                    <a:pt x="5218" y="152476"/>
                  </a:lnTo>
                  <a:lnTo>
                    <a:pt x="20082" y="110846"/>
                  </a:lnTo>
                  <a:lnTo>
                    <a:pt x="43403" y="74115"/>
                  </a:lnTo>
                  <a:lnTo>
                    <a:pt x="73992" y="43475"/>
                  </a:lnTo>
                  <a:lnTo>
                    <a:pt x="110662" y="20116"/>
                  </a:lnTo>
                  <a:lnTo>
                    <a:pt x="152223" y="5227"/>
                  </a:lnTo>
                  <a:lnTo>
                    <a:pt x="197487" y="0"/>
                  </a:lnTo>
                  <a:lnTo>
                    <a:pt x="2096652" y="0"/>
                  </a:lnTo>
                  <a:lnTo>
                    <a:pt x="2147925" y="6799"/>
                  </a:lnTo>
                  <a:lnTo>
                    <a:pt x="2169687" y="15825"/>
                  </a:lnTo>
                  <a:lnTo>
                    <a:pt x="197487" y="15825"/>
                  </a:lnTo>
                  <a:lnTo>
                    <a:pt x="149468" y="22382"/>
                  </a:lnTo>
                  <a:lnTo>
                    <a:pt x="106145" y="40852"/>
                  </a:lnTo>
                  <a:lnTo>
                    <a:pt x="69318" y="69433"/>
                  </a:lnTo>
                  <a:lnTo>
                    <a:pt x="40784" y="106322"/>
                  </a:lnTo>
                  <a:lnTo>
                    <a:pt x="22345" y="149717"/>
                  </a:lnTo>
                  <a:lnTo>
                    <a:pt x="15799" y="197816"/>
                  </a:lnTo>
                  <a:lnTo>
                    <a:pt x="15799" y="1358102"/>
                  </a:lnTo>
                  <a:lnTo>
                    <a:pt x="22345" y="1406750"/>
                  </a:lnTo>
                  <a:lnTo>
                    <a:pt x="40784" y="1450299"/>
                  </a:lnTo>
                  <a:lnTo>
                    <a:pt x="69318" y="1487078"/>
                  </a:lnTo>
                  <a:lnTo>
                    <a:pt x="106145" y="1515417"/>
                  </a:lnTo>
                  <a:lnTo>
                    <a:pt x="149468" y="1533646"/>
                  </a:lnTo>
                  <a:lnTo>
                    <a:pt x="185701" y="1538511"/>
                  </a:lnTo>
                  <a:lnTo>
                    <a:pt x="116912" y="1538511"/>
                  </a:lnTo>
                  <a:lnTo>
                    <a:pt x="144072" y="1561853"/>
                  </a:lnTo>
                  <a:lnTo>
                    <a:pt x="175410" y="1579261"/>
                  </a:lnTo>
                  <a:lnTo>
                    <a:pt x="210364" y="1590141"/>
                  </a:lnTo>
                  <a:lnTo>
                    <a:pt x="248374" y="1593899"/>
                  </a:lnTo>
                  <a:lnTo>
                    <a:pt x="2220477" y="1593899"/>
                  </a:lnTo>
                  <a:lnTo>
                    <a:pt x="2190894" y="1604497"/>
                  </a:lnTo>
                  <a:lnTo>
                    <a:pt x="2145629" y="1609724"/>
                  </a:lnTo>
                  <a:close/>
                </a:path>
                <a:path w="2343150" h="1609725">
                  <a:moveTo>
                    <a:pt x="2173080" y="1540093"/>
                  </a:moveTo>
                  <a:lnTo>
                    <a:pt x="2096652" y="1540093"/>
                  </a:lnTo>
                  <a:lnTo>
                    <a:pt x="2144671" y="1533536"/>
                  </a:lnTo>
                  <a:lnTo>
                    <a:pt x="2187994" y="1515066"/>
                  </a:lnTo>
                  <a:lnTo>
                    <a:pt x="2224822" y="1486485"/>
                  </a:lnTo>
                  <a:lnTo>
                    <a:pt x="2253355" y="1449596"/>
                  </a:lnTo>
                  <a:lnTo>
                    <a:pt x="2271795" y="1406201"/>
                  </a:lnTo>
                  <a:lnTo>
                    <a:pt x="2278341" y="1358102"/>
                  </a:lnTo>
                  <a:lnTo>
                    <a:pt x="2278341" y="197816"/>
                  </a:lnTo>
                  <a:lnTo>
                    <a:pt x="2271795" y="149717"/>
                  </a:lnTo>
                  <a:lnTo>
                    <a:pt x="2253355" y="106322"/>
                  </a:lnTo>
                  <a:lnTo>
                    <a:pt x="2224822" y="69433"/>
                  </a:lnTo>
                  <a:lnTo>
                    <a:pt x="2187994" y="40852"/>
                  </a:lnTo>
                  <a:lnTo>
                    <a:pt x="2144671" y="22382"/>
                  </a:lnTo>
                  <a:lnTo>
                    <a:pt x="2096652" y="15825"/>
                  </a:lnTo>
                  <a:lnTo>
                    <a:pt x="2169687" y="15825"/>
                  </a:lnTo>
                  <a:lnTo>
                    <a:pt x="2194014" y="25913"/>
                  </a:lnTo>
                  <a:lnTo>
                    <a:pt x="2233289" y="55413"/>
                  </a:lnTo>
                  <a:lnTo>
                    <a:pt x="2264122" y="93369"/>
                  </a:lnTo>
                  <a:lnTo>
                    <a:pt x="2296460" y="124327"/>
                  </a:lnTo>
                  <a:lnTo>
                    <a:pt x="2302184" y="132932"/>
                  </a:lnTo>
                  <a:lnTo>
                    <a:pt x="2284661" y="132932"/>
                  </a:lnTo>
                  <a:lnTo>
                    <a:pt x="2289055" y="148634"/>
                  </a:lnTo>
                  <a:lnTo>
                    <a:pt x="2292560" y="164781"/>
                  </a:lnTo>
                  <a:lnTo>
                    <a:pt x="2294881" y="181224"/>
                  </a:lnTo>
                  <a:lnTo>
                    <a:pt x="2295720" y="197816"/>
                  </a:lnTo>
                  <a:lnTo>
                    <a:pt x="2295720" y="1358102"/>
                  </a:lnTo>
                  <a:lnTo>
                    <a:pt x="2290501" y="1403442"/>
                  </a:lnTo>
                  <a:lnTo>
                    <a:pt x="2275637" y="1445072"/>
                  </a:lnTo>
                  <a:lnTo>
                    <a:pt x="2252316" y="1481802"/>
                  </a:lnTo>
                  <a:lnTo>
                    <a:pt x="2221727" y="1512443"/>
                  </a:lnTo>
                  <a:lnTo>
                    <a:pt x="2185058" y="1535802"/>
                  </a:lnTo>
                  <a:lnTo>
                    <a:pt x="2173080" y="1540093"/>
                  </a:lnTo>
                  <a:close/>
                </a:path>
                <a:path w="2343150" h="1609725">
                  <a:moveTo>
                    <a:pt x="2220477" y="1593899"/>
                  </a:moveTo>
                  <a:lnTo>
                    <a:pt x="2145629" y="1593899"/>
                  </a:lnTo>
                  <a:lnTo>
                    <a:pt x="2193765" y="1587342"/>
                  </a:lnTo>
                  <a:lnTo>
                    <a:pt x="2237381" y="1568872"/>
                  </a:lnTo>
                  <a:lnTo>
                    <a:pt x="2274589" y="1540291"/>
                  </a:lnTo>
                  <a:lnTo>
                    <a:pt x="2303502" y="1503402"/>
                  </a:lnTo>
                  <a:lnTo>
                    <a:pt x="2322234" y="1460007"/>
                  </a:lnTo>
                  <a:lnTo>
                    <a:pt x="2328898" y="1411908"/>
                  </a:lnTo>
                  <a:lnTo>
                    <a:pt x="2328898" y="251622"/>
                  </a:lnTo>
                  <a:lnTo>
                    <a:pt x="2325763" y="218166"/>
                  </a:lnTo>
                  <a:lnTo>
                    <a:pt x="2316851" y="186936"/>
                  </a:lnTo>
                  <a:lnTo>
                    <a:pt x="2302904" y="158376"/>
                  </a:lnTo>
                  <a:lnTo>
                    <a:pt x="2284661" y="132932"/>
                  </a:lnTo>
                  <a:lnTo>
                    <a:pt x="2302184" y="132932"/>
                  </a:lnTo>
                  <a:lnTo>
                    <a:pt x="2321393" y="161813"/>
                  </a:lnTo>
                  <a:lnTo>
                    <a:pt x="2337439" y="204641"/>
                  </a:lnTo>
                  <a:lnTo>
                    <a:pt x="2343117" y="251622"/>
                  </a:lnTo>
                  <a:lnTo>
                    <a:pt x="2343117" y="1411908"/>
                  </a:lnTo>
                  <a:lnTo>
                    <a:pt x="2337898" y="1457248"/>
                  </a:lnTo>
                  <a:lnTo>
                    <a:pt x="2323034" y="1498878"/>
                  </a:lnTo>
                  <a:lnTo>
                    <a:pt x="2299713" y="1535609"/>
                  </a:lnTo>
                  <a:lnTo>
                    <a:pt x="2269124" y="1566249"/>
                  </a:lnTo>
                  <a:lnTo>
                    <a:pt x="2232455" y="1589608"/>
                  </a:lnTo>
                  <a:lnTo>
                    <a:pt x="2220477" y="1593899"/>
                  </a:lnTo>
                  <a:close/>
                </a:path>
                <a:path w="2343150" h="1609725">
                  <a:moveTo>
                    <a:pt x="2098232" y="1555918"/>
                  </a:moveTo>
                  <a:lnTo>
                    <a:pt x="199067" y="1555918"/>
                  </a:lnTo>
                  <a:lnTo>
                    <a:pt x="177121" y="1554756"/>
                  </a:lnTo>
                  <a:lnTo>
                    <a:pt x="156212" y="1551369"/>
                  </a:lnTo>
                  <a:lnTo>
                    <a:pt x="136192" y="1545904"/>
                  </a:lnTo>
                  <a:lnTo>
                    <a:pt x="116912" y="1538511"/>
                  </a:lnTo>
                  <a:lnTo>
                    <a:pt x="185701" y="1538511"/>
                  </a:lnTo>
                  <a:lnTo>
                    <a:pt x="197487" y="1540093"/>
                  </a:lnTo>
                  <a:lnTo>
                    <a:pt x="2173080" y="1540093"/>
                  </a:lnTo>
                  <a:lnTo>
                    <a:pt x="2143497" y="1550691"/>
                  </a:lnTo>
                  <a:lnTo>
                    <a:pt x="2098232" y="1555918"/>
                  </a:lnTo>
                  <a:close/>
                </a:path>
              </a:pathLst>
            </a:custGeom>
            <a:solidFill>
              <a:srgbClr val="E7EDF1"/>
            </a:solidFill>
          </p:spPr>
          <p:txBody>
            <a:bodyPr wrap="square" lIns="0" tIns="0" rIns="0" bIns="0" rtlCol="0"/>
            <a:lstStyle/>
            <a:p>
              <a:pPr defTabSz="457200"/>
              <a:endParaRPr sz="900"/>
            </a:p>
          </p:txBody>
        </p:sp>
      </p:grpSp>
      <p:sp>
        <p:nvSpPr>
          <p:cNvPr id="149" name="object 40">
            <a:extLst>
              <a:ext uri="{FF2B5EF4-FFF2-40B4-BE49-F238E27FC236}">
                <a16:creationId xmlns:a16="http://schemas.microsoft.com/office/drawing/2014/main" id="{19501B2C-29CF-66F6-776B-985AAE8389EF}"/>
              </a:ext>
            </a:extLst>
          </p:cNvPr>
          <p:cNvSpPr txBox="1"/>
          <p:nvPr/>
        </p:nvSpPr>
        <p:spPr>
          <a:xfrm>
            <a:off x="4731111" y="2039701"/>
            <a:ext cx="496888" cy="401970"/>
          </a:xfrm>
          <a:prstGeom prst="rect">
            <a:avLst/>
          </a:prstGeom>
        </p:spPr>
        <p:txBody>
          <a:bodyPr vert="horz" wrap="square" lIns="0" tIns="6033" rIns="0" bIns="0" rtlCol="0">
            <a:spAutoFit/>
          </a:bodyPr>
          <a:lstStyle/>
          <a:p>
            <a:pPr marL="6350" marR="2540" indent="20320" defTabSz="457200">
              <a:lnSpc>
                <a:spcPct val="116799"/>
              </a:lnSpc>
              <a:spcBef>
                <a:spcPts val="48"/>
              </a:spcBef>
            </a:pPr>
            <a:r>
              <a:rPr sz="1150" b="1" spc="-5" dirty="0">
                <a:solidFill>
                  <a:srgbClr val="3B3B3B"/>
                </a:solidFill>
                <a:latin typeface="Arial"/>
                <a:cs typeface="Arial"/>
              </a:rPr>
              <a:t>Video frames</a:t>
            </a:r>
            <a:endParaRPr sz="1150">
              <a:latin typeface="Arial"/>
              <a:cs typeface="Arial"/>
            </a:endParaRPr>
          </a:p>
        </p:txBody>
      </p:sp>
      <p:grpSp>
        <p:nvGrpSpPr>
          <p:cNvPr id="150" name="object 41">
            <a:extLst>
              <a:ext uri="{FF2B5EF4-FFF2-40B4-BE49-F238E27FC236}">
                <a16:creationId xmlns:a16="http://schemas.microsoft.com/office/drawing/2014/main" id="{849E9C21-73A6-1E9E-F5BC-7FD753F4BE53}"/>
              </a:ext>
            </a:extLst>
          </p:cNvPr>
          <p:cNvGrpSpPr/>
          <p:nvPr/>
        </p:nvGrpSpPr>
        <p:grpSpPr>
          <a:xfrm>
            <a:off x="1939626" y="1890395"/>
            <a:ext cx="2415858" cy="3077210"/>
            <a:chOff x="2869745" y="2448466"/>
            <a:chExt cx="4831715" cy="6154420"/>
          </a:xfrm>
        </p:grpSpPr>
        <p:sp>
          <p:nvSpPr>
            <p:cNvPr id="151" name="object 42">
              <a:extLst>
                <a:ext uri="{FF2B5EF4-FFF2-40B4-BE49-F238E27FC236}">
                  <a16:creationId xmlns:a16="http://schemas.microsoft.com/office/drawing/2014/main" id="{09522DE2-E71D-C8E5-459F-47C42F6BF19C}"/>
                </a:ext>
              </a:extLst>
            </p:cNvPr>
            <p:cNvSpPr/>
            <p:nvPr/>
          </p:nvSpPr>
          <p:spPr>
            <a:xfrm>
              <a:off x="5438751" y="8567345"/>
              <a:ext cx="2238375" cy="10795"/>
            </a:xfrm>
            <a:custGeom>
              <a:avLst/>
              <a:gdLst/>
              <a:ahLst/>
              <a:cxnLst/>
              <a:rect l="l" t="t" r="r" b="b"/>
              <a:pathLst>
                <a:path w="2238375" h="10795">
                  <a:moveTo>
                    <a:pt x="0" y="0"/>
                  </a:moveTo>
                  <a:lnTo>
                    <a:pt x="2238349" y="10182"/>
                  </a:lnTo>
                </a:path>
              </a:pathLst>
            </a:custGeom>
            <a:ln w="47624">
              <a:solidFill>
                <a:srgbClr val="000000"/>
              </a:solidFill>
            </a:ln>
          </p:spPr>
          <p:txBody>
            <a:bodyPr wrap="square" lIns="0" tIns="0" rIns="0" bIns="0" rtlCol="0"/>
            <a:lstStyle/>
            <a:p>
              <a:pPr defTabSz="457200"/>
              <a:endParaRPr sz="900"/>
            </a:p>
          </p:txBody>
        </p:sp>
        <p:sp>
          <p:nvSpPr>
            <p:cNvPr id="152" name="object 43">
              <a:extLst>
                <a:ext uri="{FF2B5EF4-FFF2-40B4-BE49-F238E27FC236}">
                  <a16:creationId xmlns:a16="http://schemas.microsoft.com/office/drawing/2014/main" id="{F5ED95AF-4FE3-20E5-71A1-5B2ADAA46613}"/>
                </a:ext>
              </a:extLst>
            </p:cNvPr>
            <p:cNvSpPr/>
            <p:nvPr/>
          </p:nvSpPr>
          <p:spPr>
            <a:xfrm>
              <a:off x="5411552" y="7163198"/>
              <a:ext cx="10160" cy="1414780"/>
            </a:xfrm>
            <a:custGeom>
              <a:avLst/>
              <a:gdLst/>
              <a:ahLst/>
              <a:cxnLst/>
              <a:rect l="l" t="t" r="r" b="b"/>
              <a:pathLst>
                <a:path w="10160" h="1414779">
                  <a:moveTo>
                    <a:pt x="0" y="1414152"/>
                  </a:moveTo>
                  <a:lnTo>
                    <a:pt x="9595" y="0"/>
                  </a:lnTo>
                </a:path>
              </a:pathLst>
            </a:custGeom>
            <a:ln w="47732">
              <a:solidFill>
                <a:srgbClr val="000000"/>
              </a:solidFill>
            </a:ln>
          </p:spPr>
          <p:txBody>
            <a:bodyPr wrap="square" lIns="0" tIns="0" rIns="0" bIns="0" rtlCol="0"/>
            <a:lstStyle/>
            <a:p>
              <a:pPr defTabSz="457200"/>
              <a:endParaRPr sz="900"/>
            </a:p>
          </p:txBody>
        </p:sp>
        <p:pic>
          <p:nvPicPr>
            <p:cNvPr id="153" name="object 44">
              <a:extLst>
                <a:ext uri="{FF2B5EF4-FFF2-40B4-BE49-F238E27FC236}">
                  <a16:creationId xmlns:a16="http://schemas.microsoft.com/office/drawing/2014/main" id="{4E8D204B-22B4-2084-45D6-97CFA15FF0C3}"/>
                </a:ext>
              </a:extLst>
            </p:cNvPr>
            <p:cNvPicPr/>
            <p:nvPr/>
          </p:nvPicPr>
          <p:blipFill>
            <a:blip r:embed="rId7" cstate="print"/>
            <a:stretch>
              <a:fillRect/>
            </a:stretch>
          </p:blipFill>
          <p:spPr>
            <a:xfrm>
              <a:off x="5322688" y="7019713"/>
              <a:ext cx="197241" cy="144288"/>
            </a:xfrm>
            <a:prstGeom prst="rect">
              <a:avLst/>
            </a:prstGeom>
          </p:spPr>
        </p:pic>
        <p:sp>
          <p:nvSpPr>
            <p:cNvPr id="154" name="object 45">
              <a:extLst>
                <a:ext uri="{FF2B5EF4-FFF2-40B4-BE49-F238E27FC236}">
                  <a16:creationId xmlns:a16="http://schemas.microsoft.com/office/drawing/2014/main" id="{6FF85351-7BB4-9425-93A6-0C3B10E92434}"/>
                </a:ext>
              </a:extLst>
            </p:cNvPr>
            <p:cNvSpPr/>
            <p:nvPr/>
          </p:nvSpPr>
          <p:spPr>
            <a:xfrm>
              <a:off x="4119189" y="3159242"/>
              <a:ext cx="2369185" cy="864235"/>
            </a:xfrm>
            <a:custGeom>
              <a:avLst/>
              <a:gdLst/>
              <a:ahLst/>
              <a:cxnLst/>
              <a:rect l="l" t="t" r="r" b="b"/>
              <a:pathLst>
                <a:path w="2369185" h="864235">
                  <a:moveTo>
                    <a:pt x="2191967" y="864205"/>
                  </a:moveTo>
                  <a:lnTo>
                    <a:pt x="129198" y="864205"/>
                  </a:lnTo>
                  <a:lnTo>
                    <a:pt x="91525" y="860531"/>
                  </a:lnTo>
                  <a:lnTo>
                    <a:pt x="57138" y="849893"/>
                  </a:lnTo>
                  <a:lnTo>
                    <a:pt x="26481" y="832873"/>
                  </a:lnTo>
                  <a:lnTo>
                    <a:pt x="0" y="810051"/>
                  </a:lnTo>
                  <a:lnTo>
                    <a:pt x="19002" y="817279"/>
                  </a:lnTo>
                  <a:lnTo>
                    <a:pt x="38871" y="822622"/>
                  </a:lnTo>
                  <a:lnTo>
                    <a:pt x="59317" y="825934"/>
                  </a:lnTo>
                  <a:lnTo>
                    <a:pt x="80052" y="827071"/>
                  </a:lnTo>
                  <a:lnTo>
                    <a:pt x="2145783" y="827071"/>
                  </a:lnTo>
                  <a:lnTo>
                    <a:pt x="2187380" y="821960"/>
                  </a:lnTo>
                  <a:lnTo>
                    <a:pt x="2226715" y="807403"/>
                  </a:lnTo>
                  <a:lnTo>
                    <a:pt x="2262280" y="784563"/>
                  </a:lnTo>
                  <a:lnTo>
                    <a:pt x="2292567" y="754606"/>
                  </a:lnTo>
                  <a:lnTo>
                    <a:pt x="2316068" y="718694"/>
                  </a:lnTo>
                  <a:lnTo>
                    <a:pt x="2331274" y="677991"/>
                  </a:lnTo>
                  <a:lnTo>
                    <a:pt x="2336678" y="633661"/>
                  </a:lnTo>
                  <a:lnTo>
                    <a:pt x="2336678" y="63438"/>
                  </a:lnTo>
                  <a:lnTo>
                    <a:pt x="2336076" y="47216"/>
                  </a:lnTo>
                  <a:lnTo>
                    <a:pt x="2334176" y="31138"/>
                  </a:lnTo>
                  <a:lnTo>
                    <a:pt x="2330833" y="15351"/>
                  </a:lnTo>
                  <a:lnTo>
                    <a:pt x="2325901" y="0"/>
                  </a:lnTo>
                  <a:lnTo>
                    <a:pt x="2343678" y="24877"/>
                  </a:lnTo>
                  <a:lnTo>
                    <a:pt x="2357268" y="52800"/>
                  </a:lnTo>
                  <a:lnTo>
                    <a:pt x="2365952" y="83335"/>
                  </a:lnTo>
                  <a:lnTo>
                    <a:pt x="2369007" y="116045"/>
                  </a:lnTo>
                  <a:lnTo>
                    <a:pt x="2369007" y="686268"/>
                  </a:lnTo>
                  <a:lnTo>
                    <a:pt x="2362628" y="733296"/>
                  </a:lnTo>
                  <a:lnTo>
                    <a:pt x="2344660" y="775724"/>
                  </a:lnTo>
                  <a:lnTo>
                    <a:pt x="2316857" y="811791"/>
                  </a:lnTo>
                  <a:lnTo>
                    <a:pt x="2280972" y="839735"/>
                  </a:lnTo>
                  <a:lnTo>
                    <a:pt x="2238757" y="857794"/>
                  </a:lnTo>
                  <a:lnTo>
                    <a:pt x="2191967" y="864205"/>
                  </a:lnTo>
                  <a:close/>
                </a:path>
              </a:pathLst>
            </a:custGeom>
            <a:solidFill>
              <a:srgbClr val="1D3C58"/>
            </a:solidFill>
          </p:spPr>
          <p:txBody>
            <a:bodyPr wrap="square" lIns="0" tIns="0" rIns="0" bIns="0" rtlCol="0"/>
            <a:lstStyle/>
            <a:p>
              <a:pPr defTabSz="457200"/>
              <a:endParaRPr sz="900"/>
            </a:p>
          </p:txBody>
        </p:sp>
        <p:sp>
          <p:nvSpPr>
            <p:cNvPr id="155" name="object 46">
              <a:extLst>
                <a:ext uri="{FF2B5EF4-FFF2-40B4-BE49-F238E27FC236}">
                  <a16:creationId xmlns:a16="http://schemas.microsoft.com/office/drawing/2014/main" id="{BBD5BD57-9F21-DFDF-1F00-C52178FA57B4}"/>
                </a:ext>
              </a:extLst>
            </p:cNvPr>
            <p:cNvSpPr/>
            <p:nvPr/>
          </p:nvSpPr>
          <p:spPr>
            <a:xfrm>
              <a:off x="4022202" y="3044744"/>
              <a:ext cx="2416810" cy="926465"/>
            </a:xfrm>
            <a:custGeom>
              <a:avLst/>
              <a:gdLst/>
              <a:ahLst/>
              <a:cxnLst/>
              <a:rect l="l" t="t" r="r" b="b"/>
              <a:pathLst>
                <a:path w="2416810" h="926464">
                  <a:moveTo>
                    <a:pt x="2239691" y="926096"/>
                  </a:moveTo>
                  <a:lnTo>
                    <a:pt x="177039" y="926096"/>
                  </a:lnTo>
                  <a:lnTo>
                    <a:pt x="130249" y="919793"/>
                  </a:lnTo>
                  <a:lnTo>
                    <a:pt x="88035" y="901970"/>
                  </a:lnTo>
                  <a:lnTo>
                    <a:pt x="52149" y="874263"/>
                  </a:lnTo>
                  <a:lnTo>
                    <a:pt x="24346" y="838303"/>
                  </a:lnTo>
                  <a:lnTo>
                    <a:pt x="6378" y="795724"/>
                  </a:lnTo>
                  <a:lnTo>
                    <a:pt x="0" y="748160"/>
                  </a:lnTo>
                  <a:lnTo>
                    <a:pt x="0" y="177936"/>
                  </a:lnTo>
                  <a:lnTo>
                    <a:pt x="6378" y="130909"/>
                  </a:lnTo>
                  <a:lnTo>
                    <a:pt x="24346" y="88481"/>
                  </a:lnTo>
                  <a:lnTo>
                    <a:pt x="52149" y="52414"/>
                  </a:lnTo>
                  <a:lnTo>
                    <a:pt x="88035" y="24469"/>
                  </a:lnTo>
                  <a:lnTo>
                    <a:pt x="130249" y="6411"/>
                  </a:lnTo>
                  <a:lnTo>
                    <a:pt x="177039" y="0"/>
                  </a:lnTo>
                  <a:lnTo>
                    <a:pt x="2239691" y="0"/>
                  </a:lnTo>
                  <a:lnTo>
                    <a:pt x="2286481" y="6411"/>
                  </a:lnTo>
                  <a:lnTo>
                    <a:pt x="2328695" y="24469"/>
                  </a:lnTo>
                  <a:lnTo>
                    <a:pt x="2364581" y="52414"/>
                  </a:lnTo>
                  <a:lnTo>
                    <a:pt x="2392384" y="88481"/>
                  </a:lnTo>
                  <a:lnTo>
                    <a:pt x="2410351" y="130909"/>
                  </a:lnTo>
                  <a:lnTo>
                    <a:pt x="2416730" y="177936"/>
                  </a:lnTo>
                  <a:lnTo>
                    <a:pt x="2416730" y="748160"/>
                  </a:lnTo>
                  <a:lnTo>
                    <a:pt x="2410351" y="795187"/>
                  </a:lnTo>
                  <a:lnTo>
                    <a:pt x="2392384" y="837615"/>
                  </a:lnTo>
                  <a:lnTo>
                    <a:pt x="2364581" y="873682"/>
                  </a:lnTo>
                  <a:lnTo>
                    <a:pt x="2328695" y="901627"/>
                  </a:lnTo>
                  <a:lnTo>
                    <a:pt x="2286481" y="919685"/>
                  </a:lnTo>
                  <a:lnTo>
                    <a:pt x="2239691" y="926096"/>
                  </a:lnTo>
                  <a:close/>
                </a:path>
              </a:pathLst>
            </a:custGeom>
            <a:solidFill>
              <a:srgbClr val="37B5FF"/>
            </a:solidFill>
          </p:spPr>
          <p:txBody>
            <a:bodyPr wrap="square" lIns="0" tIns="0" rIns="0" bIns="0" rtlCol="0"/>
            <a:lstStyle/>
            <a:p>
              <a:pPr defTabSz="457200"/>
              <a:endParaRPr sz="900"/>
            </a:p>
          </p:txBody>
        </p:sp>
        <p:sp>
          <p:nvSpPr>
            <p:cNvPr id="156" name="object 47">
              <a:extLst>
                <a:ext uri="{FF2B5EF4-FFF2-40B4-BE49-F238E27FC236}">
                  <a16:creationId xmlns:a16="http://schemas.microsoft.com/office/drawing/2014/main" id="{C8E88FB7-47E7-8320-159E-BD7D01E4D3BE}"/>
                </a:ext>
              </a:extLst>
            </p:cNvPr>
            <p:cNvSpPr/>
            <p:nvPr/>
          </p:nvSpPr>
          <p:spPr>
            <a:xfrm>
              <a:off x="4006807" y="3029271"/>
              <a:ext cx="2495550" cy="1009650"/>
            </a:xfrm>
            <a:custGeom>
              <a:avLst/>
              <a:gdLst/>
              <a:ahLst/>
              <a:cxnLst/>
              <a:rect l="l" t="t" r="r" b="b"/>
              <a:pathLst>
                <a:path w="2495550" h="1009650">
                  <a:moveTo>
                    <a:pt x="2302809" y="1009649"/>
                  </a:moveTo>
                  <a:lnTo>
                    <a:pt x="243581" y="1009649"/>
                  </a:lnTo>
                  <a:lnTo>
                    <a:pt x="191641" y="1003001"/>
                  </a:lnTo>
                  <a:lnTo>
                    <a:pt x="145715" y="984313"/>
                  </a:lnTo>
                  <a:lnTo>
                    <a:pt x="107070" y="955470"/>
                  </a:lnTo>
                  <a:lnTo>
                    <a:pt x="76973" y="918360"/>
                  </a:lnTo>
                  <a:lnTo>
                    <a:pt x="45462" y="888091"/>
                  </a:lnTo>
                  <a:lnTo>
                    <a:pt x="21167" y="851440"/>
                  </a:lnTo>
                  <a:lnTo>
                    <a:pt x="5532" y="809567"/>
                  </a:lnTo>
                  <a:lnTo>
                    <a:pt x="0" y="763632"/>
                  </a:lnTo>
                  <a:lnTo>
                    <a:pt x="0" y="193409"/>
                  </a:lnTo>
                  <a:lnTo>
                    <a:pt x="5085" y="149079"/>
                  </a:lnTo>
                  <a:lnTo>
                    <a:pt x="19568" y="108377"/>
                  </a:lnTo>
                  <a:lnTo>
                    <a:pt x="42292" y="72464"/>
                  </a:lnTo>
                  <a:lnTo>
                    <a:pt x="72099" y="42507"/>
                  </a:lnTo>
                  <a:lnTo>
                    <a:pt x="107830" y="19668"/>
                  </a:lnTo>
                  <a:lnTo>
                    <a:pt x="148327" y="5110"/>
                  </a:lnTo>
                  <a:lnTo>
                    <a:pt x="192434" y="0"/>
                  </a:lnTo>
                  <a:lnTo>
                    <a:pt x="2255086" y="0"/>
                  </a:lnTo>
                  <a:lnTo>
                    <a:pt x="2305046" y="6648"/>
                  </a:lnTo>
                  <a:lnTo>
                    <a:pt x="2326252" y="15472"/>
                  </a:lnTo>
                  <a:lnTo>
                    <a:pt x="192434" y="15472"/>
                  </a:lnTo>
                  <a:lnTo>
                    <a:pt x="145644" y="21883"/>
                  </a:lnTo>
                  <a:lnTo>
                    <a:pt x="103429" y="39942"/>
                  </a:lnTo>
                  <a:lnTo>
                    <a:pt x="67544" y="67886"/>
                  </a:lnTo>
                  <a:lnTo>
                    <a:pt x="39741" y="103954"/>
                  </a:lnTo>
                  <a:lnTo>
                    <a:pt x="21773" y="146382"/>
                  </a:lnTo>
                  <a:lnTo>
                    <a:pt x="15394" y="193409"/>
                  </a:lnTo>
                  <a:lnTo>
                    <a:pt x="15394" y="763632"/>
                  </a:lnTo>
                  <a:lnTo>
                    <a:pt x="21773" y="811197"/>
                  </a:lnTo>
                  <a:lnTo>
                    <a:pt x="39741" y="853776"/>
                  </a:lnTo>
                  <a:lnTo>
                    <a:pt x="67544" y="889735"/>
                  </a:lnTo>
                  <a:lnTo>
                    <a:pt x="103429" y="917443"/>
                  </a:lnTo>
                  <a:lnTo>
                    <a:pt x="145644" y="935265"/>
                  </a:lnTo>
                  <a:lnTo>
                    <a:pt x="180949" y="940022"/>
                  </a:lnTo>
                  <a:lnTo>
                    <a:pt x="113920" y="940022"/>
                  </a:lnTo>
                  <a:lnTo>
                    <a:pt x="140410" y="962844"/>
                  </a:lnTo>
                  <a:lnTo>
                    <a:pt x="171116" y="979864"/>
                  </a:lnTo>
                  <a:lnTo>
                    <a:pt x="205641" y="990502"/>
                  </a:lnTo>
                  <a:lnTo>
                    <a:pt x="243581" y="994177"/>
                  </a:lnTo>
                  <a:lnTo>
                    <a:pt x="2375742" y="994177"/>
                  </a:lnTo>
                  <a:lnTo>
                    <a:pt x="2346915" y="1004538"/>
                  </a:lnTo>
                  <a:lnTo>
                    <a:pt x="2302809" y="1009649"/>
                  </a:lnTo>
                  <a:close/>
                </a:path>
                <a:path w="2495550" h="1009650">
                  <a:moveTo>
                    <a:pt x="2329558" y="941569"/>
                  </a:moveTo>
                  <a:lnTo>
                    <a:pt x="2255086" y="941569"/>
                  </a:lnTo>
                  <a:lnTo>
                    <a:pt x="2301876" y="935158"/>
                  </a:lnTo>
                  <a:lnTo>
                    <a:pt x="2344090" y="917099"/>
                  </a:lnTo>
                  <a:lnTo>
                    <a:pt x="2379975" y="889155"/>
                  </a:lnTo>
                  <a:lnTo>
                    <a:pt x="2407778" y="853088"/>
                  </a:lnTo>
                  <a:lnTo>
                    <a:pt x="2425746" y="810660"/>
                  </a:lnTo>
                  <a:lnTo>
                    <a:pt x="2432125" y="763632"/>
                  </a:lnTo>
                  <a:lnTo>
                    <a:pt x="2432125" y="193409"/>
                  </a:lnTo>
                  <a:lnTo>
                    <a:pt x="2425746" y="146382"/>
                  </a:lnTo>
                  <a:lnTo>
                    <a:pt x="2407778" y="103954"/>
                  </a:lnTo>
                  <a:lnTo>
                    <a:pt x="2379975" y="67886"/>
                  </a:lnTo>
                  <a:lnTo>
                    <a:pt x="2344090" y="39942"/>
                  </a:lnTo>
                  <a:lnTo>
                    <a:pt x="2301876" y="21883"/>
                  </a:lnTo>
                  <a:lnTo>
                    <a:pt x="2255086" y="15472"/>
                  </a:lnTo>
                  <a:lnTo>
                    <a:pt x="2326252" y="15472"/>
                  </a:lnTo>
                  <a:lnTo>
                    <a:pt x="2349956" y="25336"/>
                  </a:lnTo>
                  <a:lnTo>
                    <a:pt x="2388226" y="54178"/>
                  </a:lnTo>
                  <a:lnTo>
                    <a:pt x="2418270" y="91289"/>
                  </a:lnTo>
                  <a:lnTo>
                    <a:pt x="2449781" y="121557"/>
                  </a:lnTo>
                  <a:lnTo>
                    <a:pt x="2455358" y="129971"/>
                  </a:lnTo>
                  <a:lnTo>
                    <a:pt x="2438283" y="129971"/>
                  </a:lnTo>
                  <a:lnTo>
                    <a:pt x="2442565" y="145323"/>
                  </a:lnTo>
                  <a:lnTo>
                    <a:pt x="2445980" y="161110"/>
                  </a:lnTo>
                  <a:lnTo>
                    <a:pt x="2448241" y="177187"/>
                  </a:lnTo>
                  <a:lnTo>
                    <a:pt x="2449059" y="193409"/>
                  </a:lnTo>
                  <a:lnTo>
                    <a:pt x="2449059" y="763632"/>
                  </a:lnTo>
                  <a:lnTo>
                    <a:pt x="2443974" y="807962"/>
                  </a:lnTo>
                  <a:lnTo>
                    <a:pt x="2429490" y="848665"/>
                  </a:lnTo>
                  <a:lnTo>
                    <a:pt x="2406766" y="884577"/>
                  </a:lnTo>
                  <a:lnTo>
                    <a:pt x="2376960" y="914535"/>
                  </a:lnTo>
                  <a:lnTo>
                    <a:pt x="2341229" y="937374"/>
                  </a:lnTo>
                  <a:lnTo>
                    <a:pt x="2329558" y="941569"/>
                  </a:lnTo>
                  <a:close/>
                </a:path>
                <a:path w="2495550" h="1009650">
                  <a:moveTo>
                    <a:pt x="2375742" y="994177"/>
                  </a:moveTo>
                  <a:lnTo>
                    <a:pt x="2302809" y="994177"/>
                  </a:lnTo>
                  <a:lnTo>
                    <a:pt x="2349713" y="987765"/>
                  </a:lnTo>
                  <a:lnTo>
                    <a:pt x="2392213" y="969707"/>
                  </a:lnTo>
                  <a:lnTo>
                    <a:pt x="2428469" y="941763"/>
                  </a:lnTo>
                  <a:lnTo>
                    <a:pt x="2456643" y="905695"/>
                  </a:lnTo>
                  <a:lnTo>
                    <a:pt x="2474895" y="863267"/>
                  </a:lnTo>
                  <a:lnTo>
                    <a:pt x="2481388" y="816240"/>
                  </a:lnTo>
                  <a:lnTo>
                    <a:pt x="2481388" y="246017"/>
                  </a:lnTo>
                  <a:lnTo>
                    <a:pt x="2478333" y="213306"/>
                  </a:lnTo>
                  <a:lnTo>
                    <a:pt x="2469650" y="182772"/>
                  </a:lnTo>
                  <a:lnTo>
                    <a:pt x="2456059" y="154848"/>
                  </a:lnTo>
                  <a:lnTo>
                    <a:pt x="2438283" y="129971"/>
                  </a:lnTo>
                  <a:lnTo>
                    <a:pt x="2455358" y="129971"/>
                  </a:lnTo>
                  <a:lnTo>
                    <a:pt x="2474076" y="158209"/>
                  </a:lnTo>
                  <a:lnTo>
                    <a:pt x="2489711" y="200082"/>
                  </a:lnTo>
                  <a:lnTo>
                    <a:pt x="2495243" y="246017"/>
                  </a:lnTo>
                  <a:lnTo>
                    <a:pt x="2495243" y="816240"/>
                  </a:lnTo>
                  <a:lnTo>
                    <a:pt x="2490158" y="860569"/>
                  </a:lnTo>
                  <a:lnTo>
                    <a:pt x="2475675" y="901272"/>
                  </a:lnTo>
                  <a:lnTo>
                    <a:pt x="2452951" y="937184"/>
                  </a:lnTo>
                  <a:lnTo>
                    <a:pt x="2423144" y="967142"/>
                  </a:lnTo>
                  <a:lnTo>
                    <a:pt x="2387413" y="989981"/>
                  </a:lnTo>
                  <a:lnTo>
                    <a:pt x="2375742" y="994177"/>
                  </a:lnTo>
                  <a:close/>
                </a:path>
                <a:path w="2495550" h="1009650">
                  <a:moveTo>
                    <a:pt x="2256625" y="957042"/>
                  </a:moveTo>
                  <a:lnTo>
                    <a:pt x="193973" y="957042"/>
                  </a:lnTo>
                  <a:lnTo>
                    <a:pt x="172589" y="955906"/>
                  </a:lnTo>
                  <a:lnTo>
                    <a:pt x="152215" y="952594"/>
                  </a:lnTo>
                  <a:lnTo>
                    <a:pt x="132707" y="947251"/>
                  </a:lnTo>
                  <a:lnTo>
                    <a:pt x="113920" y="940022"/>
                  </a:lnTo>
                  <a:lnTo>
                    <a:pt x="180949" y="940022"/>
                  </a:lnTo>
                  <a:lnTo>
                    <a:pt x="192434" y="941569"/>
                  </a:lnTo>
                  <a:lnTo>
                    <a:pt x="2329558" y="941569"/>
                  </a:lnTo>
                  <a:lnTo>
                    <a:pt x="2300731" y="951931"/>
                  </a:lnTo>
                  <a:lnTo>
                    <a:pt x="2256625" y="957042"/>
                  </a:lnTo>
                  <a:close/>
                </a:path>
              </a:pathLst>
            </a:custGeom>
            <a:solidFill>
              <a:srgbClr val="E7EDF1"/>
            </a:solidFill>
          </p:spPr>
          <p:txBody>
            <a:bodyPr wrap="square" lIns="0" tIns="0" rIns="0" bIns="0" rtlCol="0"/>
            <a:lstStyle/>
            <a:p>
              <a:pPr defTabSz="457200"/>
              <a:endParaRPr sz="900"/>
            </a:p>
          </p:txBody>
        </p:sp>
        <p:pic>
          <p:nvPicPr>
            <p:cNvPr id="157" name="object 48">
              <a:extLst>
                <a:ext uri="{FF2B5EF4-FFF2-40B4-BE49-F238E27FC236}">
                  <a16:creationId xmlns:a16="http://schemas.microsoft.com/office/drawing/2014/main" id="{F9BE2BE9-F2D5-2680-78A1-B2B70EA62BCE}"/>
                </a:ext>
              </a:extLst>
            </p:cNvPr>
            <p:cNvPicPr/>
            <p:nvPr/>
          </p:nvPicPr>
          <p:blipFill>
            <a:blip r:embed="rId8" cstate="print"/>
            <a:stretch>
              <a:fillRect/>
            </a:stretch>
          </p:blipFill>
          <p:spPr>
            <a:xfrm>
              <a:off x="2869745" y="2448466"/>
              <a:ext cx="1228724" cy="1159830"/>
            </a:xfrm>
            <a:prstGeom prst="rect">
              <a:avLst/>
            </a:prstGeom>
          </p:spPr>
        </p:pic>
      </p:grpSp>
      <p:sp>
        <p:nvSpPr>
          <p:cNvPr id="158" name="object 49">
            <a:extLst>
              <a:ext uri="{FF2B5EF4-FFF2-40B4-BE49-F238E27FC236}">
                <a16:creationId xmlns:a16="http://schemas.microsoft.com/office/drawing/2014/main" id="{2CB20507-B5C5-0262-A688-AE65454DE0A8}"/>
              </a:ext>
            </a:extLst>
          </p:cNvPr>
          <p:cNvSpPr txBox="1"/>
          <p:nvPr/>
        </p:nvSpPr>
        <p:spPr>
          <a:xfrm>
            <a:off x="2679391" y="2207276"/>
            <a:ext cx="872173" cy="392993"/>
          </a:xfrm>
          <a:prstGeom prst="rect">
            <a:avLst/>
          </a:prstGeom>
        </p:spPr>
        <p:txBody>
          <a:bodyPr vert="horz" wrap="square" lIns="0" tIns="6350" rIns="0" bIns="0" rtlCol="0">
            <a:spAutoFit/>
          </a:bodyPr>
          <a:lstStyle/>
          <a:p>
            <a:pPr marL="200660" marR="2540" indent="-194628" defTabSz="457200">
              <a:lnSpc>
                <a:spcPct val="114100"/>
              </a:lnSpc>
              <a:spcBef>
                <a:spcPts val="50"/>
              </a:spcBef>
            </a:pPr>
            <a:r>
              <a:rPr sz="1150" b="1" spc="-5" dirty="0">
                <a:solidFill>
                  <a:srgbClr val="3B3B3B"/>
                </a:solidFill>
                <a:latin typeface="Arial"/>
                <a:cs typeface="Arial"/>
              </a:rPr>
              <a:t>Surveillance camera</a:t>
            </a:r>
            <a:endParaRPr sz="1150">
              <a:latin typeface="Arial"/>
              <a:cs typeface="Arial"/>
            </a:endParaRPr>
          </a:p>
        </p:txBody>
      </p:sp>
      <p:sp>
        <p:nvSpPr>
          <p:cNvPr id="159" name="object 50">
            <a:extLst>
              <a:ext uri="{FF2B5EF4-FFF2-40B4-BE49-F238E27FC236}">
                <a16:creationId xmlns:a16="http://schemas.microsoft.com/office/drawing/2014/main" id="{928D0D62-7DEB-F01C-F0C1-B3F36990254D}"/>
              </a:ext>
            </a:extLst>
          </p:cNvPr>
          <p:cNvSpPr txBox="1"/>
          <p:nvPr/>
        </p:nvSpPr>
        <p:spPr>
          <a:xfrm>
            <a:off x="4598703" y="4136473"/>
            <a:ext cx="268923" cy="161262"/>
          </a:xfrm>
          <a:prstGeom prst="rect">
            <a:avLst/>
          </a:prstGeom>
        </p:spPr>
        <p:txBody>
          <a:bodyPr vert="horz" wrap="square" lIns="0" tIns="7302" rIns="0" bIns="0" rtlCol="0">
            <a:spAutoFit/>
          </a:bodyPr>
          <a:lstStyle/>
          <a:p>
            <a:pPr marL="6350" defTabSz="457200">
              <a:spcBef>
                <a:spcPts val="57"/>
              </a:spcBef>
            </a:pPr>
            <a:r>
              <a:rPr sz="1000" b="1" spc="-13" dirty="0">
                <a:solidFill>
                  <a:srgbClr val="3B3B3B"/>
                </a:solidFill>
                <a:latin typeface="Arial"/>
                <a:cs typeface="Arial"/>
              </a:rPr>
              <a:t>YES</a:t>
            </a:r>
            <a:endParaRPr sz="1000">
              <a:latin typeface="Arial"/>
              <a:cs typeface="Arial"/>
            </a:endParaRPr>
          </a:p>
        </p:txBody>
      </p:sp>
      <p:grpSp>
        <p:nvGrpSpPr>
          <p:cNvPr id="160" name="object 51">
            <a:extLst>
              <a:ext uri="{FF2B5EF4-FFF2-40B4-BE49-F238E27FC236}">
                <a16:creationId xmlns:a16="http://schemas.microsoft.com/office/drawing/2014/main" id="{51A60446-6925-EB0A-3E58-61C288DA8461}"/>
              </a:ext>
            </a:extLst>
          </p:cNvPr>
          <p:cNvGrpSpPr/>
          <p:nvPr/>
        </p:nvGrpSpPr>
        <p:grpSpPr>
          <a:xfrm>
            <a:off x="3719548" y="2359506"/>
            <a:ext cx="714340" cy="114346"/>
            <a:chOff x="6429590" y="3386687"/>
            <a:chExt cx="1428680" cy="228692"/>
          </a:xfrm>
        </p:grpSpPr>
        <p:sp>
          <p:nvSpPr>
            <p:cNvPr id="163" name="object 54">
              <a:extLst>
                <a:ext uri="{FF2B5EF4-FFF2-40B4-BE49-F238E27FC236}">
                  <a16:creationId xmlns:a16="http://schemas.microsoft.com/office/drawing/2014/main" id="{603CB68D-1267-6873-8C48-EDD72C27A955}"/>
                </a:ext>
              </a:extLst>
            </p:cNvPr>
            <p:cNvSpPr/>
            <p:nvPr/>
          </p:nvSpPr>
          <p:spPr>
            <a:xfrm>
              <a:off x="6429590" y="3501082"/>
              <a:ext cx="1257300" cy="2540"/>
            </a:xfrm>
            <a:custGeom>
              <a:avLst/>
              <a:gdLst/>
              <a:ahLst/>
              <a:cxnLst/>
              <a:rect l="l" t="t" r="r" b="b"/>
              <a:pathLst>
                <a:path w="1257300" h="2539">
                  <a:moveTo>
                    <a:pt x="0" y="2150"/>
                  </a:moveTo>
                  <a:lnTo>
                    <a:pt x="1256848" y="0"/>
                  </a:lnTo>
                </a:path>
              </a:pathLst>
            </a:custGeom>
            <a:ln w="57149">
              <a:solidFill>
                <a:srgbClr val="3B3B3B"/>
              </a:solidFill>
            </a:ln>
          </p:spPr>
          <p:txBody>
            <a:bodyPr wrap="square" lIns="0" tIns="0" rIns="0" bIns="0" rtlCol="0"/>
            <a:lstStyle/>
            <a:p>
              <a:pPr defTabSz="457200"/>
              <a:endParaRPr sz="900"/>
            </a:p>
          </p:txBody>
        </p:sp>
        <p:pic>
          <p:nvPicPr>
            <p:cNvPr id="164" name="object 55">
              <a:extLst>
                <a:ext uri="{FF2B5EF4-FFF2-40B4-BE49-F238E27FC236}">
                  <a16:creationId xmlns:a16="http://schemas.microsoft.com/office/drawing/2014/main" id="{619EE75A-8C29-7D6F-5F8A-14F448FD2740}"/>
                </a:ext>
              </a:extLst>
            </p:cNvPr>
            <p:cNvPicPr/>
            <p:nvPr/>
          </p:nvPicPr>
          <p:blipFill>
            <a:blip r:embed="rId9" cstate="print"/>
            <a:stretch>
              <a:fillRect/>
            </a:stretch>
          </p:blipFill>
          <p:spPr>
            <a:xfrm>
              <a:off x="7686312" y="3386687"/>
              <a:ext cx="171958" cy="228692"/>
            </a:xfrm>
            <a:prstGeom prst="rect">
              <a:avLst/>
            </a:prstGeom>
          </p:spPr>
        </p:pic>
      </p:grpSp>
      <p:sp>
        <p:nvSpPr>
          <p:cNvPr id="167" name="object 57">
            <a:extLst>
              <a:ext uri="{FF2B5EF4-FFF2-40B4-BE49-F238E27FC236}">
                <a16:creationId xmlns:a16="http://schemas.microsoft.com/office/drawing/2014/main" id="{1EBA3230-F41A-4750-5454-2B11D677F5C7}"/>
              </a:ext>
            </a:extLst>
          </p:cNvPr>
          <p:cNvSpPr txBox="1"/>
          <p:nvPr/>
        </p:nvSpPr>
        <p:spPr>
          <a:xfrm>
            <a:off x="6313130" y="4382351"/>
            <a:ext cx="782955" cy="796436"/>
          </a:xfrm>
          <a:prstGeom prst="rect">
            <a:avLst/>
          </a:prstGeom>
        </p:spPr>
        <p:txBody>
          <a:bodyPr vert="horz" wrap="square" lIns="0" tIns="6350" rIns="0" bIns="0" rtlCol="0">
            <a:spAutoFit/>
          </a:bodyPr>
          <a:lstStyle/>
          <a:p>
            <a:pPr marL="6033" marR="2540" algn="ctr" defTabSz="457200">
              <a:lnSpc>
                <a:spcPct val="114100"/>
              </a:lnSpc>
              <a:spcBef>
                <a:spcPts val="50"/>
              </a:spcBef>
            </a:pPr>
            <a:r>
              <a:rPr sz="1150" b="1" dirty="0">
                <a:solidFill>
                  <a:srgbClr val="3B3B3B"/>
                </a:solidFill>
                <a:latin typeface="Arial"/>
                <a:cs typeface="Arial"/>
              </a:rPr>
              <a:t>Obtain</a:t>
            </a:r>
            <a:r>
              <a:rPr sz="1150" b="1" spc="-25" dirty="0">
                <a:solidFill>
                  <a:srgbClr val="3B3B3B"/>
                </a:solidFill>
                <a:latin typeface="Arial"/>
                <a:cs typeface="Arial"/>
              </a:rPr>
              <a:t> </a:t>
            </a:r>
            <a:r>
              <a:rPr sz="1150" b="1" spc="-13" dirty="0">
                <a:solidFill>
                  <a:srgbClr val="3B3B3B"/>
                </a:solidFill>
                <a:latin typeface="Arial"/>
                <a:cs typeface="Arial"/>
              </a:rPr>
              <a:t>the </a:t>
            </a:r>
            <a:r>
              <a:rPr sz="1150" b="1" spc="-5" dirty="0">
                <a:solidFill>
                  <a:srgbClr val="3B3B3B"/>
                </a:solidFill>
                <a:latin typeface="Arial"/>
                <a:cs typeface="Arial"/>
              </a:rPr>
              <a:t>violence recognized frame</a:t>
            </a:r>
            <a:endParaRPr sz="1150">
              <a:latin typeface="Arial"/>
              <a:cs typeface="Arial"/>
            </a:endParaRPr>
          </a:p>
        </p:txBody>
      </p:sp>
      <p:sp>
        <p:nvSpPr>
          <p:cNvPr id="168" name="object 58">
            <a:extLst>
              <a:ext uri="{FF2B5EF4-FFF2-40B4-BE49-F238E27FC236}">
                <a16:creationId xmlns:a16="http://schemas.microsoft.com/office/drawing/2014/main" id="{2B9FAC35-4869-7F18-9471-D49FE433DD09}"/>
              </a:ext>
            </a:extLst>
          </p:cNvPr>
          <p:cNvSpPr txBox="1"/>
          <p:nvPr/>
        </p:nvSpPr>
        <p:spPr>
          <a:xfrm>
            <a:off x="6103673" y="3151906"/>
            <a:ext cx="969328" cy="392993"/>
          </a:xfrm>
          <a:prstGeom prst="rect">
            <a:avLst/>
          </a:prstGeom>
        </p:spPr>
        <p:txBody>
          <a:bodyPr vert="horz" wrap="square" lIns="0" tIns="6350" rIns="0" bIns="0" rtlCol="0">
            <a:spAutoFit/>
          </a:bodyPr>
          <a:lstStyle/>
          <a:p>
            <a:pPr marL="6350" marR="2540" indent="247015" defTabSz="457200">
              <a:lnSpc>
                <a:spcPct val="114100"/>
              </a:lnSpc>
              <a:spcBef>
                <a:spcPts val="50"/>
              </a:spcBef>
            </a:pPr>
            <a:r>
              <a:rPr sz="1150" b="1" spc="-5" dirty="0">
                <a:solidFill>
                  <a:srgbClr val="3B3B3B"/>
                </a:solidFill>
                <a:latin typeface="Arial"/>
                <a:cs typeface="Arial"/>
              </a:rPr>
              <a:t>Image Enhancement</a:t>
            </a:r>
            <a:endParaRPr sz="1150">
              <a:latin typeface="Arial"/>
              <a:cs typeface="Arial"/>
            </a:endParaRPr>
          </a:p>
        </p:txBody>
      </p:sp>
      <p:sp>
        <p:nvSpPr>
          <p:cNvPr id="169" name="object 59">
            <a:extLst>
              <a:ext uri="{FF2B5EF4-FFF2-40B4-BE49-F238E27FC236}">
                <a16:creationId xmlns:a16="http://schemas.microsoft.com/office/drawing/2014/main" id="{5FAE7815-9AEE-B3F1-101A-F28923931EAE}"/>
              </a:ext>
            </a:extLst>
          </p:cNvPr>
          <p:cNvSpPr txBox="1"/>
          <p:nvPr/>
        </p:nvSpPr>
        <p:spPr>
          <a:xfrm>
            <a:off x="2917413" y="3484123"/>
            <a:ext cx="548005" cy="392993"/>
          </a:xfrm>
          <a:prstGeom prst="rect">
            <a:avLst/>
          </a:prstGeom>
        </p:spPr>
        <p:txBody>
          <a:bodyPr vert="horz" wrap="square" lIns="0" tIns="6350" rIns="0" bIns="0" rtlCol="0">
            <a:spAutoFit/>
          </a:bodyPr>
          <a:lstStyle/>
          <a:p>
            <a:pPr marL="54928" marR="2540" indent="-48895" defTabSz="457200">
              <a:lnSpc>
                <a:spcPct val="114100"/>
              </a:lnSpc>
              <a:spcBef>
                <a:spcPts val="50"/>
              </a:spcBef>
            </a:pPr>
            <a:r>
              <a:rPr sz="1150" b="1" spc="-5" dirty="0">
                <a:solidFill>
                  <a:srgbClr val="3B3B3B"/>
                </a:solidFill>
                <a:latin typeface="Arial"/>
                <a:cs typeface="Arial"/>
              </a:rPr>
              <a:t>Discard frames</a:t>
            </a:r>
            <a:endParaRPr sz="1150">
              <a:latin typeface="Arial"/>
              <a:cs typeface="Arial"/>
            </a:endParaRPr>
          </a:p>
        </p:txBody>
      </p:sp>
      <p:sp>
        <p:nvSpPr>
          <p:cNvPr id="171" name="object 61">
            <a:extLst>
              <a:ext uri="{FF2B5EF4-FFF2-40B4-BE49-F238E27FC236}">
                <a16:creationId xmlns:a16="http://schemas.microsoft.com/office/drawing/2014/main" id="{14D1BCA5-AA8A-4217-4CFD-B24C41DFEB31}"/>
              </a:ext>
            </a:extLst>
          </p:cNvPr>
          <p:cNvSpPr txBox="1"/>
          <p:nvPr/>
        </p:nvSpPr>
        <p:spPr>
          <a:xfrm>
            <a:off x="5682302" y="4765590"/>
            <a:ext cx="268923" cy="161262"/>
          </a:xfrm>
          <a:prstGeom prst="rect">
            <a:avLst/>
          </a:prstGeom>
        </p:spPr>
        <p:txBody>
          <a:bodyPr vert="horz" wrap="square" lIns="0" tIns="7302" rIns="0" bIns="0" rtlCol="0">
            <a:spAutoFit/>
          </a:bodyPr>
          <a:lstStyle/>
          <a:p>
            <a:pPr marL="6350" defTabSz="457200">
              <a:spcBef>
                <a:spcPts val="57"/>
              </a:spcBef>
            </a:pPr>
            <a:r>
              <a:rPr sz="1000" b="1" spc="-13" dirty="0">
                <a:solidFill>
                  <a:srgbClr val="3B3B3B"/>
                </a:solidFill>
                <a:latin typeface="Arial"/>
                <a:cs typeface="Arial"/>
              </a:rPr>
              <a:t>YES</a:t>
            </a:r>
            <a:endParaRPr sz="1000">
              <a:latin typeface="Arial"/>
              <a:cs typeface="Arial"/>
            </a:endParaRPr>
          </a:p>
        </p:txBody>
      </p:sp>
      <p:sp>
        <p:nvSpPr>
          <p:cNvPr id="172" name="object 62">
            <a:extLst>
              <a:ext uri="{FF2B5EF4-FFF2-40B4-BE49-F238E27FC236}">
                <a16:creationId xmlns:a16="http://schemas.microsoft.com/office/drawing/2014/main" id="{2D5F88AD-ADB0-D22D-5674-2D417C7EFEC4}"/>
              </a:ext>
            </a:extLst>
          </p:cNvPr>
          <p:cNvSpPr txBox="1"/>
          <p:nvPr/>
        </p:nvSpPr>
        <p:spPr>
          <a:xfrm>
            <a:off x="3979304" y="4729511"/>
            <a:ext cx="204788" cy="161262"/>
          </a:xfrm>
          <a:prstGeom prst="rect">
            <a:avLst/>
          </a:prstGeom>
        </p:spPr>
        <p:txBody>
          <a:bodyPr vert="horz" wrap="square" lIns="0" tIns="7302" rIns="0" bIns="0" rtlCol="0">
            <a:spAutoFit/>
          </a:bodyPr>
          <a:lstStyle/>
          <a:p>
            <a:pPr marL="6350" defTabSz="457200">
              <a:spcBef>
                <a:spcPts val="57"/>
              </a:spcBef>
            </a:pPr>
            <a:r>
              <a:rPr sz="1000" b="1" spc="-13" dirty="0">
                <a:solidFill>
                  <a:srgbClr val="3B3B3B"/>
                </a:solidFill>
                <a:latin typeface="Arial"/>
                <a:cs typeface="Arial"/>
              </a:rPr>
              <a:t>NO</a:t>
            </a:r>
            <a:endParaRPr sz="1000">
              <a:latin typeface="Arial"/>
              <a:cs typeface="Arial"/>
            </a:endParaRPr>
          </a:p>
        </p:txBody>
      </p:sp>
      <p:sp>
        <p:nvSpPr>
          <p:cNvPr id="173" name="object 63">
            <a:extLst>
              <a:ext uri="{FF2B5EF4-FFF2-40B4-BE49-F238E27FC236}">
                <a16:creationId xmlns:a16="http://schemas.microsoft.com/office/drawing/2014/main" id="{363CCCB6-6E01-D5E8-A381-CCA59A688AD9}"/>
              </a:ext>
            </a:extLst>
          </p:cNvPr>
          <p:cNvSpPr txBox="1"/>
          <p:nvPr/>
        </p:nvSpPr>
        <p:spPr>
          <a:xfrm>
            <a:off x="8099082" y="3179579"/>
            <a:ext cx="531813" cy="392993"/>
          </a:xfrm>
          <a:prstGeom prst="rect">
            <a:avLst/>
          </a:prstGeom>
        </p:spPr>
        <p:txBody>
          <a:bodyPr vert="horz" wrap="square" lIns="0" tIns="6350" rIns="0" bIns="0" rtlCol="0">
            <a:spAutoFit/>
          </a:bodyPr>
          <a:lstStyle/>
          <a:p>
            <a:pPr marL="6350" marR="2540" indent="93028" defTabSz="457200">
              <a:lnSpc>
                <a:spcPct val="114100"/>
              </a:lnSpc>
              <a:spcBef>
                <a:spcPts val="50"/>
              </a:spcBef>
            </a:pPr>
            <a:r>
              <a:rPr sz="1150" b="1" spc="-5" dirty="0">
                <a:solidFill>
                  <a:srgbClr val="3B3B3B"/>
                </a:solidFill>
                <a:latin typeface="Arial"/>
                <a:cs typeface="Arial"/>
              </a:rPr>
              <a:t>Alert System</a:t>
            </a:r>
            <a:endParaRPr sz="1150">
              <a:latin typeface="Arial"/>
              <a:cs typeface="Arial"/>
            </a:endParaRPr>
          </a:p>
        </p:txBody>
      </p:sp>
      <p:sp>
        <p:nvSpPr>
          <p:cNvPr id="175" name="object 65">
            <a:extLst>
              <a:ext uri="{FF2B5EF4-FFF2-40B4-BE49-F238E27FC236}">
                <a16:creationId xmlns:a16="http://schemas.microsoft.com/office/drawing/2014/main" id="{FFB7910A-BF69-992F-C605-D1E4AD235A6D}"/>
              </a:ext>
            </a:extLst>
          </p:cNvPr>
          <p:cNvSpPr txBox="1"/>
          <p:nvPr/>
        </p:nvSpPr>
        <p:spPr>
          <a:xfrm>
            <a:off x="5109226" y="4048194"/>
            <a:ext cx="624523" cy="347660"/>
          </a:xfrm>
          <a:prstGeom prst="rect">
            <a:avLst/>
          </a:prstGeom>
        </p:spPr>
        <p:txBody>
          <a:bodyPr vert="horz" wrap="square" lIns="0" tIns="6033" rIns="0" bIns="0" rtlCol="0">
            <a:spAutoFit/>
          </a:bodyPr>
          <a:lstStyle/>
          <a:p>
            <a:pPr marL="6350" marR="2540" defTabSz="457200">
              <a:lnSpc>
                <a:spcPct val="115599"/>
              </a:lnSpc>
              <a:spcBef>
                <a:spcPts val="48"/>
              </a:spcBef>
            </a:pPr>
            <a:r>
              <a:rPr sz="1000" b="1" dirty="0">
                <a:solidFill>
                  <a:srgbClr val="3B3B3B"/>
                </a:solidFill>
                <a:latin typeface="Arial"/>
                <a:cs typeface="Arial"/>
              </a:rPr>
              <a:t>Use</a:t>
            </a:r>
            <a:r>
              <a:rPr sz="1000" b="1" spc="-5" dirty="0">
                <a:solidFill>
                  <a:srgbClr val="3B3B3B"/>
                </a:solidFill>
                <a:latin typeface="Arial"/>
                <a:cs typeface="Arial"/>
              </a:rPr>
              <a:t> </a:t>
            </a:r>
            <a:r>
              <a:rPr sz="1000" b="1" spc="-13" dirty="0">
                <a:solidFill>
                  <a:srgbClr val="3B3B3B"/>
                </a:solidFill>
                <a:latin typeface="Arial"/>
                <a:cs typeface="Arial"/>
              </a:rPr>
              <a:t>of </a:t>
            </a:r>
            <a:r>
              <a:rPr sz="1000" b="1" spc="-5" dirty="0">
                <a:solidFill>
                  <a:srgbClr val="3B3B3B"/>
                </a:solidFill>
                <a:latin typeface="Arial"/>
                <a:cs typeface="Arial"/>
              </a:rPr>
              <a:t>MobileNet</a:t>
            </a:r>
            <a:endParaRPr sz="1000" dirty="0">
              <a:latin typeface="Arial"/>
              <a:cs typeface="Arial"/>
            </a:endParaRPr>
          </a:p>
        </p:txBody>
      </p:sp>
      <p:sp>
        <p:nvSpPr>
          <p:cNvPr id="176" name="object 66">
            <a:extLst>
              <a:ext uri="{FF2B5EF4-FFF2-40B4-BE49-F238E27FC236}">
                <a16:creationId xmlns:a16="http://schemas.microsoft.com/office/drawing/2014/main" id="{0AA2858D-5BD3-A361-0BE0-DE1B9376D55E}"/>
              </a:ext>
            </a:extLst>
          </p:cNvPr>
          <p:cNvSpPr txBox="1"/>
          <p:nvPr/>
        </p:nvSpPr>
        <p:spPr>
          <a:xfrm>
            <a:off x="6766257" y="3937920"/>
            <a:ext cx="1790700" cy="347660"/>
          </a:xfrm>
          <a:prstGeom prst="rect">
            <a:avLst/>
          </a:prstGeom>
        </p:spPr>
        <p:txBody>
          <a:bodyPr vert="horz" wrap="square" lIns="0" tIns="6033" rIns="0" bIns="0" rtlCol="0">
            <a:spAutoFit/>
          </a:bodyPr>
          <a:lstStyle/>
          <a:p>
            <a:pPr marL="6350" marR="2540" defTabSz="457200">
              <a:lnSpc>
                <a:spcPct val="115599"/>
              </a:lnSpc>
              <a:spcBef>
                <a:spcPts val="48"/>
              </a:spcBef>
            </a:pPr>
            <a:r>
              <a:rPr lang="en-US" sz="1000" b="1" dirty="0">
                <a:solidFill>
                  <a:srgbClr val="3B3B3B"/>
                </a:solidFill>
                <a:latin typeface="Arial"/>
                <a:cs typeface="Arial"/>
              </a:rPr>
              <a:t>Use of</a:t>
            </a:r>
            <a:r>
              <a:rPr lang="en-US" sz="1000" b="1" spc="-5" dirty="0">
                <a:solidFill>
                  <a:srgbClr val="3B3B3B"/>
                </a:solidFill>
                <a:latin typeface="Arial"/>
                <a:cs typeface="Arial"/>
              </a:rPr>
              <a:t> </a:t>
            </a:r>
            <a:r>
              <a:rPr lang="en-US" sz="1000" b="1" dirty="0">
                <a:solidFill>
                  <a:srgbClr val="3B3B3B"/>
                </a:solidFill>
                <a:latin typeface="Arial"/>
                <a:cs typeface="Arial"/>
              </a:rPr>
              <a:t>Python Imaging Library(PIL)</a:t>
            </a:r>
            <a:endParaRPr lang="en-US" sz="1000" dirty="0">
              <a:latin typeface="Arial"/>
              <a:cs typeface="Arial"/>
            </a:endParaRPr>
          </a:p>
        </p:txBody>
      </p:sp>
      <p:sp>
        <p:nvSpPr>
          <p:cNvPr id="4" name="object 11">
            <a:extLst>
              <a:ext uri="{FF2B5EF4-FFF2-40B4-BE49-F238E27FC236}">
                <a16:creationId xmlns:a16="http://schemas.microsoft.com/office/drawing/2014/main" id="{0F7B075E-FEEF-1B17-19C3-3F450F724372}"/>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5" name="TextBox 4">
            <a:extLst>
              <a:ext uri="{FF2B5EF4-FFF2-40B4-BE49-F238E27FC236}">
                <a16:creationId xmlns:a16="http://schemas.microsoft.com/office/drawing/2014/main" id="{43CAB015-E266-91B2-A02A-52F389546465}"/>
              </a:ext>
            </a:extLst>
          </p:cNvPr>
          <p:cNvSpPr txBox="1"/>
          <p:nvPr/>
        </p:nvSpPr>
        <p:spPr>
          <a:xfrm>
            <a:off x="3551564" y="5864240"/>
            <a:ext cx="4572000" cy="338554"/>
          </a:xfrm>
          <a:prstGeom prst="rect">
            <a:avLst/>
          </a:prstGeom>
          <a:noFill/>
        </p:spPr>
        <p:txBody>
          <a:bodyPr wrap="square">
            <a:spAutoFit/>
          </a:bodyPr>
          <a:lstStyle/>
          <a:p>
            <a:r>
              <a:rPr lang="en-US" sz="1600" dirty="0">
                <a:latin typeface="Palatino Linotype" panose="02040502050505030304" pitchFamily="18" charset="0"/>
              </a:rPr>
              <a:t>Figure 1 : Architecture Diagram</a:t>
            </a:r>
            <a:endParaRPr lang="en-IN" sz="1600" dirty="0">
              <a:latin typeface="Palatino Linotype" panose="02040502050505030304" pitchFamily="18" charset="0"/>
            </a:endParaRPr>
          </a:p>
        </p:txBody>
      </p:sp>
    </p:spTree>
    <p:extLst>
      <p:ext uri="{BB962C8B-B14F-4D97-AF65-F5344CB8AC3E}">
        <p14:creationId xmlns:p14="http://schemas.microsoft.com/office/powerpoint/2010/main" val="4165103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en-IN" spc="-10" dirty="0"/>
              <a:t>Use Case Diagram</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16</a:t>
            </a:fld>
            <a:endParaRPr spc="-25" dirty="0"/>
          </a:p>
        </p:txBody>
      </p:sp>
      <p:sp>
        <p:nvSpPr>
          <p:cNvPr id="63" name="object 3">
            <a:extLst>
              <a:ext uri="{FF2B5EF4-FFF2-40B4-BE49-F238E27FC236}">
                <a16:creationId xmlns:a16="http://schemas.microsoft.com/office/drawing/2014/main" id="{C9F359A2-5964-0DEE-F40C-B7A4935026B3}"/>
              </a:ext>
            </a:extLst>
          </p:cNvPr>
          <p:cNvSpPr/>
          <p:nvPr/>
        </p:nvSpPr>
        <p:spPr>
          <a:xfrm>
            <a:off x="3425305" y="2033416"/>
            <a:ext cx="0" cy="3529330"/>
          </a:xfrm>
          <a:custGeom>
            <a:avLst/>
            <a:gdLst/>
            <a:ahLst/>
            <a:cxnLst/>
            <a:rect l="l" t="t" r="r" b="b"/>
            <a:pathLst>
              <a:path h="7058659">
                <a:moveTo>
                  <a:pt x="0" y="7058059"/>
                </a:moveTo>
                <a:lnTo>
                  <a:pt x="0" y="0"/>
                </a:lnTo>
              </a:path>
            </a:pathLst>
          </a:custGeom>
          <a:ln w="47621">
            <a:solidFill>
              <a:srgbClr val="000000"/>
            </a:solidFill>
          </a:ln>
        </p:spPr>
        <p:txBody>
          <a:bodyPr wrap="square" lIns="0" tIns="0" rIns="0" bIns="0" rtlCol="0"/>
          <a:lstStyle/>
          <a:p>
            <a:pPr defTabSz="457200"/>
            <a:endParaRPr sz="900"/>
          </a:p>
        </p:txBody>
      </p:sp>
      <p:grpSp>
        <p:nvGrpSpPr>
          <p:cNvPr id="64" name="object 4">
            <a:extLst>
              <a:ext uri="{FF2B5EF4-FFF2-40B4-BE49-F238E27FC236}">
                <a16:creationId xmlns:a16="http://schemas.microsoft.com/office/drawing/2014/main" id="{7C0AFADD-0B8B-F35A-FDAD-60F63FB9992C}"/>
              </a:ext>
            </a:extLst>
          </p:cNvPr>
          <p:cNvGrpSpPr/>
          <p:nvPr/>
        </p:nvGrpSpPr>
        <p:grpSpPr>
          <a:xfrm>
            <a:off x="2608884" y="2021225"/>
            <a:ext cx="5148263" cy="3571240"/>
            <a:chOff x="5217767" y="2327949"/>
            <a:chExt cx="10296525" cy="7142480"/>
          </a:xfrm>
        </p:grpSpPr>
        <p:sp>
          <p:nvSpPr>
            <p:cNvPr id="65" name="object 5">
              <a:extLst>
                <a:ext uri="{FF2B5EF4-FFF2-40B4-BE49-F238E27FC236}">
                  <a16:creationId xmlns:a16="http://schemas.microsoft.com/office/drawing/2014/main" id="{053C0C86-9C9F-5212-FC85-4C669CF7FE03}"/>
                </a:ext>
              </a:extLst>
            </p:cNvPr>
            <p:cNvSpPr/>
            <p:nvPr/>
          </p:nvSpPr>
          <p:spPr>
            <a:xfrm>
              <a:off x="13349031" y="2418906"/>
              <a:ext cx="0" cy="6991984"/>
            </a:xfrm>
            <a:custGeom>
              <a:avLst/>
              <a:gdLst/>
              <a:ahLst/>
              <a:cxnLst/>
              <a:rect l="l" t="t" r="r" b="b"/>
              <a:pathLst>
                <a:path h="6991984">
                  <a:moveTo>
                    <a:pt x="0" y="6991427"/>
                  </a:moveTo>
                  <a:lnTo>
                    <a:pt x="0" y="0"/>
                  </a:lnTo>
                </a:path>
              </a:pathLst>
            </a:custGeom>
            <a:ln w="47653">
              <a:solidFill>
                <a:srgbClr val="000000"/>
              </a:solidFill>
            </a:ln>
          </p:spPr>
          <p:txBody>
            <a:bodyPr wrap="square" lIns="0" tIns="0" rIns="0" bIns="0" rtlCol="0"/>
            <a:lstStyle/>
            <a:p>
              <a:pPr defTabSz="457200"/>
              <a:endParaRPr sz="900"/>
            </a:p>
          </p:txBody>
        </p:sp>
        <p:sp>
          <p:nvSpPr>
            <p:cNvPr id="66" name="object 6">
              <a:extLst>
                <a:ext uri="{FF2B5EF4-FFF2-40B4-BE49-F238E27FC236}">
                  <a16:creationId xmlns:a16="http://schemas.microsoft.com/office/drawing/2014/main" id="{2EAE9047-CED5-49A6-1CCC-174D72810252}"/>
                </a:ext>
              </a:extLst>
            </p:cNvPr>
            <p:cNvSpPr/>
            <p:nvPr/>
          </p:nvSpPr>
          <p:spPr>
            <a:xfrm>
              <a:off x="6874533" y="2351761"/>
              <a:ext cx="6477635" cy="24130"/>
            </a:xfrm>
            <a:custGeom>
              <a:avLst/>
              <a:gdLst/>
              <a:ahLst/>
              <a:cxnLst/>
              <a:rect l="l" t="t" r="r" b="b"/>
              <a:pathLst>
                <a:path w="6477634" h="24130">
                  <a:moveTo>
                    <a:pt x="0" y="0"/>
                  </a:moveTo>
                  <a:lnTo>
                    <a:pt x="6477009" y="23647"/>
                  </a:lnTo>
                </a:path>
              </a:pathLst>
            </a:custGeom>
            <a:ln w="47624">
              <a:solidFill>
                <a:srgbClr val="000000"/>
              </a:solidFill>
            </a:ln>
          </p:spPr>
          <p:txBody>
            <a:bodyPr wrap="square" lIns="0" tIns="0" rIns="0" bIns="0" rtlCol="0"/>
            <a:lstStyle/>
            <a:p>
              <a:pPr defTabSz="457200"/>
              <a:endParaRPr sz="900"/>
            </a:p>
          </p:txBody>
        </p:sp>
        <p:sp>
          <p:nvSpPr>
            <p:cNvPr id="67" name="object 7">
              <a:extLst>
                <a:ext uri="{FF2B5EF4-FFF2-40B4-BE49-F238E27FC236}">
                  <a16:creationId xmlns:a16="http://schemas.microsoft.com/office/drawing/2014/main" id="{DBC7D172-597F-AD63-4A58-E4006E158E06}"/>
                </a:ext>
              </a:extLst>
            </p:cNvPr>
            <p:cNvSpPr/>
            <p:nvPr/>
          </p:nvSpPr>
          <p:spPr>
            <a:xfrm>
              <a:off x="6850616" y="9422394"/>
              <a:ext cx="6496685" cy="24130"/>
            </a:xfrm>
            <a:custGeom>
              <a:avLst/>
              <a:gdLst/>
              <a:ahLst/>
              <a:cxnLst/>
              <a:rect l="l" t="t" r="r" b="b"/>
              <a:pathLst>
                <a:path w="6496684" h="24129">
                  <a:moveTo>
                    <a:pt x="0" y="0"/>
                  </a:moveTo>
                  <a:lnTo>
                    <a:pt x="6496120" y="23630"/>
                  </a:lnTo>
                </a:path>
              </a:pathLst>
            </a:custGeom>
            <a:ln w="47624">
              <a:solidFill>
                <a:srgbClr val="000000"/>
              </a:solidFill>
            </a:ln>
          </p:spPr>
          <p:txBody>
            <a:bodyPr wrap="square" lIns="0" tIns="0" rIns="0" bIns="0" rtlCol="0"/>
            <a:lstStyle/>
            <a:p>
              <a:pPr defTabSz="457200"/>
              <a:endParaRPr sz="900"/>
            </a:p>
          </p:txBody>
        </p:sp>
        <p:sp>
          <p:nvSpPr>
            <p:cNvPr id="68" name="object 8">
              <a:extLst>
                <a:ext uri="{FF2B5EF4-FFF2-40B4-BE49-F238E27FC236}">
                  <a16:creationId xmlns:a16="http://schemas.microsoft.com/office/drawing/2014/main" id="{28773A07-485D-50B5-8CFB-9DAB7B6C1748}"/>
                </a:ext>
              </a:extLst>
            </p:cNvPr>
            <p:cNvSpPr/>
            <p:nvPr/>
          </p:nvSpPr>
          <p:spPr>
            <a:xfrm>
              <a:off x="5716465" y="3645588"/>
              <a:ext cx="4017010" cy="1922780"/>
            </a:xfrm>
            <a:custGeom>
              <a:avLst/>
              <a:gdLst/>
              <a:ahLst/>
              <a:cxnLst/>
              <a:rect l="l" t="t" r="r" b="b"/>
              <a:pathLst>
                <a:path w="4017009" h="1922779">
                  <a:moveTo>
                    <a:pt x="0" y="1922267"/>
                  </a:moveTo>
                  <a:lnTo>
                    <a:pt x="4016631" y="0"/>
                  </a:lnTo>
                </a:path>
              </a:pathLst>
            </a:custGeom>
            <a:ln w="47626">
              <a:solidFill>
                <a:srgbClr val="000000"/>
              </a:solidFill>
            </a:ln>
          </p:spPr>
          <p:txBody>
            <a:bodyPr wrap="square" lIns="0" tIns="0" rIns="0" bIns="0" rtlCol="0"/>
            <a:lstStyle/>
            <a:p>
              <a:pPr defTabSz="457200"/>
              <a:endParaRPr sz="900"/>
            </a:p>
          </p:txBody>
        </p:sp>
        <p:pic>
          <p:nvPicPr>
            <p:cNvPr id="69" name="object 9">
              <a:extLst>
                <a:ext uri="{FF2B5EF4-FFF2-40B4-BE49-F238E27FC236}">
                  <a16:creationId xmlns:a16="http://schemas.microsoft.com/office/drawing/2014/main" id="{28CF03A0-48BE-1DD2-D7B9-C34DCBD93A6A}"/>
                </a:ext>
              </a:extLst>
            </p:cNvPr>
            <p:cNvPicPr/>
            <p:nvPr/>
          </p:nvPicPr>
          <p:blipFill>
            <a:blip r:embed="rId3" cstate="print"/>
            <a:stretch>
              <a:fillRect/>
            </a:stretch>
          </p:blipFill>
          <p:spPr>
            <a:xfrm>
              <a:off x="9699926" y="3547054"/>
              <a:ext cx="164404" cy="176507"/>
            </a:xfrm>
            <a:prstGeom prst="rect">
              <a:avLst/>
            </a:prstGeom>
          </p:spPr>
        </p:pic>
        <p:sp>
          <p:nvSpPr>
            <p:cNvPr id="70" name="object 10">
              <a:extLst>
                <a:ext uri="{FF2B5EF4-FFF2-40B4-BE49-F238E27FC236}">
                  <a16:creationId xmlns:a16="http://schemas.microsoft.com/office/drawing/2014/main" id="{0B22A949-05A0-9159-C60C-81E2DC21E47E}"/>
                </a:ext>
              </a:extLst>
            </p:cNvPr>
            <p:cNvSpPr/>
            <p:nvPr/>
          </p:nvSpPr>
          <p:spPr>
            <a:xfrm>
              <a:off x="7366597" y="2965043"/>
              <a:ext cx="5603240" cy="5119370"/>
            </a:xfrm>
            <a:custGeom>
              <a:avLst/>
              <a:gdLst/>
              <a:ahLst/>
              <a:cxnLst/>
              <a:rect l="l" t="t" r="r" b="b"/>
              <a:pathLst>
                <a:path w="5603240" h="5119370">
                  <a:moveTo>
                    <a:pt x="1781175" y="2907042"/>
                  </a:moveTo>
                  <a:lnTo>
                    <a:pt x="1772335" y="2845854"/>
                  </a:lnTo>
                  <a:lnTo>
                    <a:pt x="1746605" y="2787294"/>
                  </a:lnTo>
                  <a:lnTo>
                    <a:pt x="1727733" y="2759113"/>
                  </a:lnTo>
                  <a:lnTo>
                    <a:pt x="1727733" y="2907042"/>
                  </a:lnTo>
                  <a:lnTo>
                    <a:pt x="1724139" y="2940926"/>
                  </a:lnTo>
                  <a:lnTo>
                    <a:pt x="1695577" y="3007893"/>
                  </a:lnTo>
                  <a:lnTo>
                    <a:pt x="1670735" y="3040786"/>
                  </a:lnTo>
                  <a:lnTo>
                    <a:pt x="1637322" y="3074276"/>
                  </a:lnTo>
                  <a:lnTo>
                    <a:pt x="1596783" y="3106509"/>
                  </a:lnTo>
                  <a:lnTo>
                    <a:pt x="1549755" y="3137014"/>
                  </a:lnTo>
                  <a:lnTo>
                    <a:pt x="1496898" y="3165335"/>
                  </a:lnTo>
                  <a:lnTo>
                    <a:pt x="1456956" y="3183585"/>
                  </a:lnTo>
                  <a:lnTo>
                    <a:pt x="1414843" y="3200450"/>
                  </a:lnTo>
                  <a:lnTo>
                    <a:pt x="1370660" y="3215932"/>
                  </a:lnTo>
                  <a:lnTo>
                    <a:pt x="1324483" y="3229991"/>
                  </a:lnTo>
                  <a:lnTo>
                    <a:pt x="1276400" y="3242614"/>
                  </a:lnTo>
                  <a:lnTo>
                    <a:pt x="1226515" y="3253790"/>
                  </a:lnTo>
                  <a:lnTo>
                    <a:pt x="1180617" y="3262515"/>
                  </a:lnTo>
                  <a:lnTo>
                    <a:pt x="1133932" y="3269907"/>
                  </a:lnTo>
                  <a:lnTo>
                    <a:pt x="1086523" y="3275952"/>
                  </a:lnTo>
                  <a:lnTo>
                    <a:pt x="1038428" y="3280651"/>
                  </a:lnTo>
                  <a:lnTo>
                    <a:pt x="989711" y="3284004"/>
                  </a:lnTo>
                  <a:lnTo>
                    <a:pt x="940409" y="3286023"/>
                  </a:lnTo>
                  <a:lnTo>
                    <a:pt x="890587" y="3286696"/>
                  </a:lnTo>
                  <a:lnTo>
                    <a:pt x="840778" y="3286023"/>
                  </a:lnTo>
                  <a:lnTo>
                    <a:pt x="791527" y="3284004"/>
                  </a:lnTo>
                  <a:lnTo>
                    <a:pt x="742848" y="3280651"/>
                  </a:lnTo>
                  <a:lnTo>
                    <a:pt x="694804" y="3275952"/>
                  </a:lnTo>
                  <a:lnTo>
                    <a:pt x="647395" y="3269907"/>
                  </a:lnTo>
                  <a:lnTo>
                    <a:pt x="600671" y="3262515"/>
                  </a:lnTo>
                  <a:lnTo>
                    <a:pt x="554659" y="3253790"/>
                  </a:lnTo>
                  <a:lnTo>
                    <a:pt x="504774" y="3242614"/>
                  </a:lnTo>
                  <a:lnTo>
                    <a:pt x="456692" y="3229991"/>
                  </a:lnTo>
                  <a:lnTo>
                    <a:pt x="410514" y="3215932"/>
                  </a:lnTo>
                  <a:lnTo>
                    <a:pt x="366331" y="3200450"/>
                  </a:lnTo>
                  <a:lnTo>
                    <a:pt x="324218" y="3183585"/>
                  </a:lnTo>
                  <a:lnTo>
                    <a:pt x="284276" y="3165335"/>
                  </a:lnTo>
                  <a:lnTo>
                    <a:pt x="231419" y="3137014"/>
                  </a:lnTo>
                  <a:lnTo>
                    <a:pt x="184391" y="3106509"/>
                  </a:lnTo>
                  <a:lnTo>
                    <a:pt x="143852" y="3074276"/>
                  </a:lnTo>
                  <a:lnTo>
                    <a:pt x="110426" y="3040786"/>
                  </a:lnTo>
                  <a:lnTo>
                    <a:pt x="85598" y="3007893"/>
                  </a:lnTo>
                  <a:lnTo>
                    <a:pt x="57035" y="2940926"/>
                  </a:lnTo>
                  <a:lnTo>
                    <a:pt x="53428" y="2907042"/>
                  </a:lnTo>
                  <a:lnTo>
                    <a:pt x="57035" y="2873159"/>
                  </a:lnTo>
                  <a:lnTo>
                    <a:pt x="85598" y="2806192"/>
                  </a:lnTo>
                  <a:lnTo>
                    <a:pt x="110426" y="2773299"/>
                  </a:lnTo>
                  <a:lnTo>
                    <a:pt x="143852" y="2739809"/>
                  </a:lnTo>
                  <a:lnTo>
                    <a:pt x="184391" y="2707576"/>
                  </a:lnTo>
                  <a:lnTo>
                    <a:pt x="231406" y="2677071"/>
                  </a:lnTo>
                  <a:lnTo>
                    <a:pt x="284276" y="2648750"/>
                  </a:lnTo>
                  <a:lnTo>
                    <a:pt x="324218" y="2630500"/>
                  </a:lnTo>
                  <a:lnTo>
                    <a:pt x="366331" y="2613634"/>
                  </a:lnTo>
                  <a:lnTo>
                    <a:pt x="410514" y="2598153"/>
                  </a:lnTo>
                  <a:lnTo>
                    <a:pt x="456692" y="2584094"/>
                  </a:lnTo>
                  <a:lnTo>
                    <a:pt x="504774" y="2571470"/>
                  </a:lnTo>
                  <a:lnTo>
                    <a:pt x="554659" y="2560294"/>
                  </a:lnTo>
                  <a:lnTo>
                    <a:pt x="600684" y="2551684"/>
                  </a:lnTo>
                  <a:lnTo>
                    <a:pt x="647458" y="2544330"/>
                  </a:lnTo>
                  <a:lnTo>
                    <a:pt x="694918" y="2538285"/>
                  </a:lnTo>
                  <a:lnTo>
                    <a:pt x="743000" y="2533548"/>
                  </a:lnTo>
                  <a:lnTo>
                    <a:pt x="791679" y="2530144"/>
                  </a:lnTo>
                  <a:lnTo>
                    <a:pt x="840892" y="2528087"/>
                  </a:lnTo>
                  <a:lnTo>
                    <a:pt x="890587" y="2527389"/>
                  </a:lnTo>
                  <a:lnTo>
                    <a:pt x="940282" y="2528062"/>
                  </a:lnTo>
                  <a:lnTo>
                    <a:pt x="989495" y="2530081"/>
                  </a:lnTo>
                  <a:lnTo>
                    <a:pt x="1038174" y="2533434"/>
                  </a:lnTo>
                  <a:lnTo>
                    <a:pt x="1086256" y="2538133"/>
                  </a:lnTo>
                  <a:lnTo>
                    <a:pt x="1133716" y="2544178"/>
                  </a:lnTo>
                  <a:lnTo>
                    <a:pt x="1180477" y="2551569"/>
                  </a:lnTo>
                  <a:lnTo>
                    <a:pt x="1226515" y="2560294"/>
                  </a:lnTo>
                  <a:lnTo>
                    <a:pt x="1276400" y="2571470"/>
                  </a:lnTo>
                  <a:lnTo>
                    <a:pt x="1324483" y="2584094"/>
                  </a:lnTo>
                  <a:lnTo>
                    <a:pt x="1370660" y="2598153"/>
                  </a:lnTo>
                  <a:lnTo>
                    <a:pt x="1414843" y="2613634"/>
                  </a:lnTo>
                  <a:lnTo>
                    <a:pt x="1456956" y="2630500"/>
                  </a:lnTo>
                  <a:lnTo>
                    <a:pt x="1496898" y="2648750"/>
                  </a:lnTo>
                  <a:lnTo>
                    <a:pt x="1549755" y="2677071"/>
                  </a:lnTo>
                  <a:lnTo>
                    <a:pt x="1596783" y="2707576"/>
                  </a:lnTo>
                  <a:lnTo>
                    <a:pt x="1637322" y="2739809"/>
                  </a:lnTo>
                  <a:lnTo>
                    <a:pt x="1670735" y="2773299"/>
                  </a:lnTo>
                  <a:lnTo>
                    <a:pt x="1695577" y="2806192"/>
                  </a:lnTo>
                  <a:lnTo>
                    <a:pt x="1724139" y="2873159"/>
                  </a:lnTo>
                  <a:lnTo>
                    <a:pt x="1727733" y="2907042"/>
                  </a:lnTo>
                  <a:lnTo>
                    <a:pt x="1727733" y="2759113"/>
                  </a:lnTo>
                  <a:lnTo>
                    <a:pt x="1679003" y="2705671"/>
                  </a:lnTo>
                  <a:lnTo>
                    <a:pt x="1649336" y="2680411"/>
                  </a:lnTo>
                  <a:lnTo>
                    <a:pt x="1616354" y="2656243"/>
                  </a:lnTo>
                  <a:lnTo>
                    <a:pt x="1580197" y="2633256"/>
                  </a:lnTo>
                  <a:lnTo>
                    <a:pt x="1541030" y="2611501"/>
                  </a:lnTo>
                  <a:lnTo>
                    <a:pt x="1499006" y="2591079"/>
                  </a:lnTo>
                  <a:lnTo>
                    <a:pt x="1454251" y="2572029"/>
                  </a:lnTo>
                  <a:lnTo>
                    <a:pt x="1406944" y="2554465"/>
                  </a:lnTo>
                  <a:lnTo>
                    <a:pt x="1357210" y="2538425"/>
                  </a:lnTo>
                  <a:lnTo>
                    <a:pt x="1317459" y="2527389"/>
                  </a:lnTo>
                  <a:lnTo>
                    <a:pt x="1251127" y="2511260"/>
                  </a:lnTo>
                  <a:lnTo>
                    <a:pt x="1195057" y="2500274"/>
                  </a:lnTo>
                  <a:lnTo>
                    <a:pt x="1137183" y="2491130"/>
                  </a:lnTo>
                  <a:lnTo>
                    <a:pt x="1077645" y="2483878"/>
                  </a:lnTo>
                  <a:lnTo>
                    <a:pt x="1016609" y="2478621"/>
                  </a:lnTo>
                  <a:lnTo>
                    <a:pt x="954201" y="2475407"/>
                  </a:lnTo>
                  <a:lnTo>
                    <a:pt x="890587" y="2474315"/>
                  </a:lnTo>
                  <a:lnTo>
                    <a:pt x="826973" y="2475407"/>
                  </a:lnTo>
                  <a:lnTo>
                    <a:pt x="764565" y="2478621"/>
                  </a:lnTo>
                  <a:lnTo>
                    <a:pt x="703516" y="2483878"/>
                  </a:lnTo>
                  <a:lnTo>
                    <a:pt x="643991" y="2491130"/>
                  </a:lnTo>
                  <a:lnTo>
                    <a:pt x="586117" y="2500274"/>
                  </a:lnTo>
                  <a:lnTo>
                    <a:pt x="530047" y="2511260"/>
                  </a:lnTo>
                  <a:lnTo>
                    <a:pt x="475945" y="2523998"/>
                  </a:lnTo>
                  <a:lnTo>
                    <a:pt x="423964" y="2538425"/>
                  </a:lnTo>
                  <a:lnTo>
                    <a:pt x="374230" y="2554465"/>
                  </a:lnTo>
                  <a:lnTo>
                    <a:pt x="326923" y="2572029"/>
                  </a:lnTo>
                  <a:lnTo>
                    <a:pt x="282168" y="2591079"/>
                  </a:lnTo>
                  <a:lnTo>
                    <a:pt x="240144" y="2611501"/>
                  </a:lnTo>
                  <a:lnTo>
                    <a:pt x="200977" y="2633256"/>
                  </a:lnTo>
                  <a:lnTo>
                    <a:pt x="164820" y="2656243"/>
                  </a:lnTo>
                  <a:lnTo>
                    <a:pt x="131838" y="2680411"/>
                  </a:lnTo>
                  <a:lnTo>
                    <a:pt x="102158" y="2705671"/>
                  </a:lnTo>
                  <a:lnTo>
                    <a:pt x="53378" y="2759189"/>
                  </a:lnTo>
                  <a:lnTo>
                    <a:pt x="19672" y="2816212"/>
                  </a:lnTo>
                  <a:lnTo>
                    <a:pt x="2235" y="2876156"/>
                  </a:lnTo>
                  <a:lnTo>
                    <a:pt x="0" y="2907042"/>
                  </a:lnTo>
                  <a:lnTo>
                    <a:pt x="2235" y="2937929"/>
                  </a:lnTo>
                  <a:lnTo>
                    <a:pt x="19672" y="2997873"/>
                  </a:lnTo>
                  <a:lnTo>
                    <a:pt x="53378" y="3054896"/>
                  </a:lnTo>
                  <a:lnTo>
                    <a:pt x="102158" y="3108414"/>
                  </a:lnTo>
                  <a:lnTo>
                    <a:pt x="131838" y="3133674"/>
                  </a:lnTo>
                  <a:lnTo>
                    <a:pt x="164820" y="3157842"/>
                  </a:lnTo>
                  <a:lnTo>
                    <a:pt x="200977" y="3180829"/>
                  </a:lnTo>
                  <a:lnTo>
                    <a:pt x="240144" y="3202584"/>
                  </a:lnTo>
                  <a:lnTo>
                    <a:pt x="282168" y="3223006"/>
                  </a:lnTo>
                  <a:lnTo>
                    <a:pt x="326923" y="3242043"/>
                  </a:lnTo>
                  <a:lnTo>
                    <a:pt x="374230" y="3259620"/>
                  </a:lnTo>
                  <a:lnTo>
                    <a:pt x="423964" y="3275660"/>
                  </a:lnTo>
                  <a:lnTo>
                    <a:pt x="475945" y="3290087"/>
                  </a:lnTo>
                  <a:lnTo>
                    <a:pt x="530047" y="3302825"/>
                  </a:lnTo>
                  <a:lnTo>
                    <a:pt x="586117" y="3313811"/>
                  </a:lnTo>
                  <a:lnTo>
                    <a:pt x="643991" y="3322955"/>
                  </a:lnTo>
                  <a:lnTo>
                    <a:pt x="703516" y="3330194"/>
                  </a:lnTo>
                  <a:lnTo>
                    <a:pt x="764565" y="3335464"/>
                  </a:lnTo>
                  <a:lnTo>
                    <a:pt x="826973" y="3338677"/>
                  </a:lnTo>
                  <a:lnTo>
                    <a:pt x="890587" y="3339769"/>
                  </a:lnTo>
                  <a:lnTo>
                    <a:pt x="954201" y="3338677"/>
                  </a:lnTo>
                  <a:lnTo>
                    <a:pt x="1016609" y="3335477"/>
                  </a:lnTo>
                  <a:lnTo>
                    <a:pt x="1077645" y="3330219"/>
                  </a:lnTo>
                  <a:lnTo>
                    <a:pt x="1137183" y="3322980"/>
                  </a:lnTo>
                  <a:lnTo>
                    <a:pt x="1195057" y="3313849"/>
                  </a:lnTo>
                  <a:lnTo>
                    <a:pt x="1251127" y="3302876"/>
                  </a:lnTo>
                  <a:lnTo>
                    <a:pt x="1305229" y="3290151"/>
                  </a:lnTo>
                  <a:lnTo>
                    <a:pt x="1357210" y="3275749"/>
                  </a:lnTo>
                  <a:lnTo>
                    <a:pt x="1406944" y="3259721"/>
                  </a:lnTo>
                  <a:lnTo>
                    <a:pt x="1454251" y="3242157"/>
                  </a:lnTo>
                  <a:lnTo>
                    <a:pt x="1499006" y="3223133"/>
                  </a:lnTo>
                  <a:lnTo>
                    <a:pt x="1541030" y="3202724"/>
                  </a:lnTo>
                  <a:lnTo>
                    <a:pt x="1580197" y="3180981"/>
                  </a:lnTo>
                  <a:lnTo>
                    <a:pt x="1616354" y="3157994"/>
                  </a:lnTo>
                  <a:lnTo>
                    <a:pt x="1649336" y="3133839"/>
                  </a:lnTo>
                  <a:lnTo>
                    <a:pt x="1679003" y="3108579"/>
                  </a:lnTo>
                  <a:lnTo>
                    <a:pt x="1727796" y="3055035"/>
                  </a:lnTo>
                  <a:lnTo>
                    <a:pt x="1761502" y="2997974"/>
                  </a:lnTo>
                  <a:lnTo>
                    <a:pt x="1778939" y="2937967"/>
                  </a:lnTo>
                  <a:lnTo>
                    <a:pt x="1781175" y="2907042"/>
                  </a:lnTo>
                  <a:close/>
                </a:path>
                <a:path w="5603240" h="5119370">
                  <a:moveTo>
                    <a:pt x="2438946" y="4686376"/>
                  </a:moveTo>
                  <a:lnTo>
                    <a:pt x="2430107" y="4625187"/>
                  </a:lnTo>
                  <a:lnTo>
                    <a:pt x="2404376" y="4566628"/>
                  </a:lnTo>
                  <a:lnTo>
                    <a:pt x="2385504" y="4538446"/>
                  </a:lnTo>
                  <a:lnTo>
                    <a:pt x="2385504" y="4686376"/>
                  </a:lnTo>
                  <a:lnTo>
                    <a:pt x="2381910" y="4720260"/>
                  </a:lnTo>
                  <a:lnTo>
                    <a:pt x="2353348" y="4787227"/>
                  </a:lnTo>
                  <a:lnTo>
                    <a:pt x="2328507" y="4820120"/>
                  </a:lnTo>
                  <a:lnTo>
                    <a:pt x="2295080" y="4853610"/>
                  </a:lnTo>
                  <a:lnTo>
                    <a:pt x="2254542" y="4885842"/>
                  </a:lnTo>
                  <a:lnTo>
                    <a:pt x="2207526" y="4916348"/>
                  </a:lnTo>
                  <a:lnTo>
                    <a:pt x="2154669" y="4944669"/>
                  </a:lnTo>
                  <a:lnTo>
                    <a:pt x="2114727" y="4962918"/>
                  </a:lnTo>
                  <a:lnTo>
                    <a:pt x="2072614" y="4979784"/>
                  </a:lnTo>
                  <a:lnTo>
                    <a:pt x="2028431" y="4995265"/>
                  </a:lnTo>
                  <a:lnTo>
                    <a:pt x="1982254" y="5009324"/>
                  </a:lnTo>
                  <a:lnTo>
                    <a:pt x="1934171" y="5021948"/>
                  </a:lnTo>
                  <a:lnTo>
                    <a:pt x="1884286" y="5033124"/>
                  </a:lnTo>
                  <a:lnTo>
                    <a:pt x="1838388" y="5041849"/>
                  </a:lnTo>
                  <a:lnTo>
                    <a:pt x="1791703" y="5049240"/>
                  </a:lnTo>
                  <a:lnTo>
                    <a:pt x="1744294" y="5055286"/>
                  </a:lnTo>
                  <a:lnTo>
                    <a:pt x="1696199" y="5059985"/>
                  </a:lnTo>
                  <a:lnTo>
                    <a:pt x="1647482" y="5063337"/>
                  </a:lnTo>
                  <a:lnTo>
                    <a:pt x="1598180" y="5065357"/>
                  </a:lnTo>
                  <a:lnTo>
                    <a:pt x="1548358" y="5066030"/>
                  </a:lnTo>
                  <a:lnTo>
                    <a:pt x="1498549" y="5065357"/>
                  </a:lnTo>
                  <a:lnTo>
                    <a:pt x="1449285" y="5063337"/>
                  </a:lnTo>
                  <a:lnTo>
                    <a:pt x="1400619" y="5059985"/>
                  </a:lnTo>
                  <a:lnTo>
                    <a:pt x="1352575" y="5055286"/>
                  </a:lnTo>
                  <a:lnTo>
                    <a:pt x="1305166" y="5049240"/>
                  </a:lnTo>
                  <a:lnTo>
                    <a:pt x="1258443" y="5041849"/>
                  </a:lnTo>
                  <a:lnTo>
                    <a:pt x="1212430" y="5033124"/>
                  </a:lnTo>
                  <a:lnTo>
                    <a:pt x="1162545" y="5021948"/>
                  </a:lnTo>
                  <a:lnTo>
                    <a:pt x="1114463" y="5009324"/>
                  </a:lnTo>
                  <a:lnTo>
                    <a:pt x="1068285" y="4995265"/>
                  </a:lnTo>
                  <a:lnTo>
                    <a:pt x="1024102" y="4979784"/>
                  </a:lnTo>
                  <a:lnTo>
                    <a:pt x="981989" y="4962918"/>
                  </a:lnTo>
                  <a:lnTo>
                    <a:pt x="942047" y="4944669"/>
                  </a:lnTo>
                  <a:lnTo>
                    <a:pt x="889177" y="4916348"/>
                  </a:lnTo>
                  <a:lnTo>
                    <a:pt x="842162" y="4885842"/>
                  </a:lnTo>
                  <a:lnTo>
                    <a:pt x="801624" y="4853610"/>
                  </a:lnTo>
                  <a:lnTo>
                    <a:pt x="768197" y="4820120"/>
                  </a:lnTo>
                  <a:lnTo>
                    <a:pt x="743369" y="4787227"/>
                  </a:lnTo>
                  <a:lnTo>
                    <a:pt x="714794" y="4720260"/>
                  </a:lnTo>
                  <a:lnTo>
                    <a:pt x="711200" y="4686376"/>
                  </a:lnTo>
                  <a:lnTo>
                    <a:pt x="714794" y="4652492"/>
                  </a:lnTo>
                  <a:lnTo>
                    <a:pt x="743369" y="4585525"/>
                  </a:lnTo>
                  <a:lnTo>
                    <a:pt x="768197" y="4552632"/>
                  </a:lnTo>
                  <a:lnTo>
                    <a:pt x="801624" y="4519142"/>
                  </a:lnTo>
                  <a:lnTo>
                    <a:pt x="842162" y="4486910"/>
                  </a:lnTo>
                  <a:lnTo>
                    <a:pt x="889177" y="4456404"/>
                  </a:lnTo>
                  <a:lnTo>
                    <a:pt x="942047" y="4428083"/>
                  </a:lnTo>
                  <a:lnTo>
                    <a:pt x="981989" y="4409846"/>
                  </a:lnTo>
                  <a:lnTo>
                    <a:pt x="1024102" y="4392968"/>
                  </a:lnTo>
                  <a:lnTo>
                    <a:pt x="1068285" y="4377487"/>
                  </a:lnTo>
                  <a:lnTo>
                    <a:pt x="1114463" y="4363428"/>
                  </a:lnTo>
                  <a:lnTo>
                    <a:pt x="1162545" y="4350804"/>
                  </a:lnTo>
                  <a:lnTo>
                    <a:pt x="1212430" y="4339628"/>
                  </a:lnTo>
                  <a:lnTo>
                    <a:pt x="1258455" y="4331017"/>
                  </a:lnTo>
                  <a:lnTo>
                    <a:pt x="1305229" y="4323677"/>
                  </a:lnTo>
                  <a:lnTo>
                    <a:pt x="1352677" y="4317619"/>
                  </a:lnTo>
                  <a:lnTo>
                    <a:pt x="1400771" y="4312882"/>
                  </a:lnTo>
                  <a:lnTo>
                    <a:pt x="1449451" y="4309478"/>
                  </a:lnTo>
                  <a:lnTo>
                    <a:pt x="1498663" y="4307421"/>
                  </a:lnTo>
                  <a:lnTo>
                    <a:pt x="1548358" y="4306722"/>
                  </a:lnTo>
                  <a:lnTo>
                    <a:pt x="1598053" y="4307395"/>
                  </a:lnTo>
                  <a:lnTo>
                    <a:pt x="1647266" y="4309415"/>
                  </a:lnTo>
                  <a:lnTo>
                    <a:pt x="1695945" y="4312767"/>
                  </a:lnTo>
                  <a:lnTo>
                    <a:pt x="1744027" y="4317466"/>
                  </a:lnTo>
                  <a:lnTo>
                    <a:pt x="1791487" y="4323512"/>
                  </a:lnTo>
                  <a:lnTo>
                    <a:pt x="1838248" y="4330903"/>
                  </a:lnTo>
                  <a:lnTo>
                    <a:pt x="1884286" y="4339628"/>
                  </a:lnTo>
                  <a:lnTo>
                    <a:pt x="1934171" y="4350804"/>
                  </a:lnTo>
                  <a:lnTo>
                    <a:pt x="1982254" y="4363428"/>
                  </a:lnTo>
                  <a:lnTo>
                    <a:pt x="2028431" y="4377487"/>
                  </a:lnTo>
                  <a:lnTo>
                    <a:pt x="2072614" y="4392968"/>
                  </a:lnTo>
                  <a:lnTo>
                    <a:pt x="2114727" y="4409846"/>
                  </a:lnTo>
                  <a:lnTo>
                    <a:pt x="2154669" y="4428083"/>
                  </a:lnTo>
                  <a:lnTo>
                    <a:pt x="2207526" y="4456404"/>
                  </a:lnTo>
                  <a:lnTo>
                    <a:pt x="2254542" y="4486910"/>
                  </a:lnTo>
                  <a:lnTo>
                    <a:pt x="2295080" y="4519142"/>
                  </a:lnTo>
                  <a:lnTo>
                    <a:pt x="2328507" y="4552632"/>
                  </a:lnTo>
                  <a:lnTo>
                    <a:pt x="2353348" y="4585525"/>
                  </a:lnTo>
                  <a:lnTo>
                    <a:pt x="2381910" y="4652492"/>
                  </a:lnTo>
                  <a:lnTo>
                    <a:pt x="2385504" y="4686376"/>
                  </a:lnTo>
                  <a:lnTo>
                    <a:pt x="2385504" y="4538446"/>
                  </a:lnTo>
                  <a:lnTo>
                    <a:pt x="2336774" y="4485005"/>
                  </a:lnTo>
                  <a:lnTo>
                    <a:pt x="2307107" y="4459744"/>
                  </a:lnTo>
                  <a:lnTo>
                    <a:pt x="2274125" y="4435576"/>
                  </a:lnTo>
                  <a:lnTo>
                    <a:pt x="2237968" y="4412589"/>
                  </a:lnTo>
                  <a:lnTo>
                    <a:pt x="2198801" y="4390834"/>
                  </a:lnTo>
                  <a:lnTo>
                    <a:pt x="2156764" y="4370413"/>
                  </a:lnTo>
                  <a:lnTo>
                    <a:pt x="2112022" y="4351375"/>
                  </a:lnTo>
                  <a:lnTo>
                    <a:pt x="2064715" y="4333799"/>
                  </a:lnTo>
                  <a:lnTo>
                    <a:pt x="2014982" y="4317758"/>
                  </a:lnTo>
                  <a:lnTo>
                    <a:pt x="1975218" y="4306722"/>
                  </a:lnTo>
                  <a:lnTo>
                    <a:pt x="1908898" y="4290593"/>
                  </a:lnTo>
                  <a:lnTo>
                    <a:pt x="1852828" y="4279608"/>
                  </a:lnTo>
                  <a:lnTo>
                    <a:pt x="1794954" y="4270464"/>
                  </a:lnTo>
                  <a:lnTo>
                    <a:pt x="1735416" y="4263225"/>
                  </a:lnTo>
                  <a:lnTo>
                    <a:pt x="1674380" y="4257954"/>
                  </a:lnTo>
                  <a:lnTo>
                    <a:pt x="1611972" y="4254741"/>
                  </a:lnTo>
                  <a:lnTo>
                    <a:pt x="1548358" y="4253649"/>
                  </a:lnTo>
                  <a:lnTo>
                    <a:pt x="1484744" y="4254741"/>
                  </a:lnTo>
                  <a:lnTo>
                    <a:pt x="1422336" y="4257954"/>
                  </a:lnTo>
                  <a:lnTo>
                    <a:pt x="1361287" y="4263225"/>
                  </a:lnTo>
                  <a:lnTo>
                    <a:pt x="1301750" y="4270464"/>
                  </a:lnTo>
                  <a:lnTo>
                    <a:pt x="1243876" y="4279608"/>
                  </a:lnTo>
                  <a:lnTo>
                    <a:pt x="1187818" y="4290593"/>
                  </a:lnTo>
                  <a:lnTo>
                    <a:pt x="1133716" y="4303331"/>
                  </a:lnTo>
                  <a:lnTo>
                    <a:pt x="1081735" y="4317758"/>
                  </a:lnTo>
                  <a:lnTo>
                    <a:pt x="1032002" y="4333799"/>
                  </a:lnTo>
                  <a:lnTo>
                    <a:pt x="984694" y="4351375"/>
                  </a:lnTo>
                  <a:lnTo>
                    <a:pt x="939939" y="4370413"/>
                  </a:lnTo>
                  <a:lnTo>
                    <a:pt x="897915" y="4390834"/>
                  </a:lnTo>
                  <a:lnTo>
                    <a:pt x="858735" y="4412589"/>
                  </a:lnTo>
                  <a:lnTo>
                    <a:pt x="822591" y="4435576"/>
                  </a:lnTo>
                  <a:lnTo>
                    <a:pt x="789597" y="4459744"/>
                  </a:lnTo>
                  <a:lnTo>
                    <a:pt x="759929" y="4485005"/>
                  </a:lnTo>
                  <a:lnTo>
                    <a:pt x="711149" y="4538523"/>
                  </a:lnTo>
                  <a:lnTo>
                    <a:pt x="677443" y="4595546"/>
                  </a:lnTo>
                  <a:lnTo>
                    <a:pt x="660006" y="4655490"/>
                  </a:lnTo>
                  <a:lnTo>
                    <a:pt x="657771" y="4686376"/>
                  </a:lnTo>
                  <a:lnTo>
                    <a:pt x="660006" y="4717262"/>
                  </a:lnTo>
                  <a:lnTo>
                    <a:pt x="677443" y="4777206"/>
                  </a:lnTo>
                  <a:lnTo>
                    <a:pt x="711149" y="4834229"/>
                  </a:lnTo>
                  <a:lnTo>
                    <a:pt x="759929" y="4887747"/>
                  </a:lnTo>
                  <a:lnTo>
                    <a:pt x="789597" y="4913007"/>
                  </a:lnTo>
                  <a:lnTo>
                    <a:pt x="822591" y="4937176"/>
                  </a:lnTo>
                  <a:lnTo>
                    <a:pt x="858735" y="4960163"/>
                  </a:lnTo>
                  <a:lnTo>
                    <a:pt x="897915" y="4981918"/>
                  </a:lnTo>
                  <a:lnTo>
                    <a:pt x="939939" y="5002339"/>
                  </a:lnTo>
                  <a:lnTo>
                    <a:pt x="984694" y="5021389"/>
                  </a:lnTo>
                  <a:lnTo>
                    <a:pt x="1032002" y="5038953"/>
                  </a:lnTo>
                  <a:lnTo>
                    <a:pt x="1081735" y="5054993"/>
                  </a:lnTo>
                  <a:lnTo>
                    <a:pt x="1133716" y="5069421"/>
                  </a:lnTo>
                  <a:lnTo>
                    <a:pt x="1187818" y="5082159"/>
                  </a:lnTo>
                  <a:lnTo>
                    <a:pt x="1243876" y="5093144"/>
                  </a:lnTo>
                  <a:lnTo>
                    <a:pt x="1301750" y="5102288"/>
                  </a:lnTo>
                  <a:lnTo>
                    <a:pt x="1361287" y="5109540"/>
                  </a:lnTo>
                  <a:lnTo>
                    <a:pt x="1422336" y="5114798"/>
                  </a:lnTo>
                  <a:lnTo>
                    <a:pt x="1484744" y="5118011"/>
                  </a:lnTo>
                  <a:lnTo>
                    <a:pt x="1548358" y="5119103"/>
                  </a:lnTo>
                  <a:lnTo>
                    <a:pt x="1611972" y="5118011"/>
                  </a:lnTo>
                  <a:lnTo>
                    <a:pt x="1674380" y="5114810"/>
                  </a:lnTo>
                  <a:lnTo>
                    <a:pt x="1735416" y="5109553"/>
                  </a:lnTo>
                  <a:lnTo>
                    <a:pt x="1794954" y="5102314"/>
                  </a:lnTo>
                  <a:lnTo>
                    <a:pt x="1852828" y="5093182"/>
                  </a:lnTo>
                  <a:lnTo>
                    <a:pt x="1908898" y="5082210"/>
                  </a:lnTo>
                  <a:lnTo>
                    <a:pt x="1963000" y="5069484"/>
                  </a:lnTo>
                  <a:lnTo>
                    <a:pt x="2014982" y="5055082"/>
                  </a:lnTo>
                  <a:lnTo>
                    <a:pt x="2064715" y="5039055"/>
                  </a:lnTo>
                  <a:lnTo>
                    <a:pt x="2112022" y="5021504"/>
                  </a:lnTo>
                  <a:lnTo>
                    <a:pt x="2156764" y="5002466"/>
                  </a:lnTo>
                  <a:lnTo>
                    <a:pt x="2198801" y="4982057"/>
                  </a:lnTo>
                  <a:lnTo>
                    <a:pt x="2237968" y="4960315"/>
                  </a:lnTo>
                  <a:lnTo>
                    <a:pt x="2274125" y="4937328"/>
                  </a:lnTo>
                  <a:lnTo>
                    <a:pt x="2307107" y="4913173"/>
                  </a:lnTo>
                  <a:lnTo>
                    <a:pt x="2336774" y="4887912"/>
                  </a:lnTo>
                  <a:lnTo>
                    <a:pt x="2385568" y="4834369"/>
                  </a:lnTo>
                  <a:lnTo>
                    <a:pt x="2419273" y="4777308"/>
                  </a:lnTo>
                  <a:lnTo>
                    <a:pt x="2436711" y="4717300"/>
                  </a:lnTo>
                  <a:lnTo>
                    <a:pt x="2438946" y="4686376"/>
                  </a:lnTo>
                  <a:close/>
                </a:path>
                <a:path w="5603240" h="5119370">
                  <a:moveTo>
                    <a:pt x="4247185" y="427901"/>
                  </a:moveTo>
                  <a:lnTo>
                    <a:pt x="4238485" y="367398"/>
                  </a:lnTo>
                  <a:lnTo>
                    <a:pt x="4213174" y="309499"/>
                  </a:lnTo>
                  <a:lnTo>
                    <a:pt x="4194606" y="281622"/>
                  </a:lnTo>
                  <a:lnTo>
                    <a:pt x="4194606" y="427901"/>
                  </a:lnTo>
                  <a:lnTo>
                    <a:pt x="4191076" y="461416"/>
                  </a:lnTo>
                  <a:lnTo>
                    <a:pt x="4162971" y="527634"/>
                  </a:lnTo>
                  <a:lnTo>
                    <a:pt x="4138523" y="560158"/>
                  </a:lnTo>
                  <a:lnTo>
                    <a:pt x="4105643" y="593280"/>
                  </a:lnTo>
                  <a:lnTo>
                    <a:pt x="4065752" y="625144"/>
                  </a:lnTo>
                  <a:lnTo>
                    <a:pt x="4019486" y="655320"/>
                  </a:lnTo>
                  <a:lnTo>
                    <a:pt x="3967480" y="683310"/>
                  </a:lnTo>
                  <a:lnTo>
                    <a:pt x="3928173" y="701357"/>
                  </a:lnTo>
                  <a:lnTo>
                    <a:pt x="3886733" y="718045"/>
                  </a:lnTo>
                  <a:lnTo>
                    <a:pt x="3843261" y="733348"/>
                  </a:lnTo>
                  <a:lnTo>
                    <a:pt x="3797820" y="747255"/>
                  </a:lnTo>
                  <a:lnTo>
                    <a:pt x="3750513" y="759739"/>
                  </a:lnTo>
                  <a:lnTo>
                    <a:pt x="3701427" y="770788"/>
                  </a:lnTo>
                  <a:lnTo>
                    <a:pt x="3656266" y="779411"/>
                  </a:lnTo>
                  <a:lnTo>
                    <a:pt x="3610330" y="786726"/>
                  </a:lnTo>
                  <a:lnTo>
                    <a:pt x="3563683" y="792695"/>
                  </a:lnTo>
                  <a:lnTo>
                    <a:pt x="3516363" y="797344"/>
                  </a:lnTo>
                  <a:lnTo>
                    <a:pt x="3468420" y="800671"/>
                  </a:lnTo>
                  <a:lnTo>
                    <a:pt x="3419919" y="802652"/>
                  </a:lnTo>
                  <a:lnTo>
                    <a:pt x="3370884" y="803325"/>
                  </a:lnTo>
                  <a:lnTo>
                    <a:pt x="3321875" y="802652"/>
                  </a:lnTo>
                  <a:lnTo>
                    <a:pt x="3273412" y="800671"/>
                  </a:lnTo>
                  <a:lnTo>
                    <a:pt x="3225520" y="797344"/>
                  </a:lnTo>
                  <a:lnTo>
                    <a:pt x="3178251" y="792695"/>
                  </a:lnTo>
                  <a:lnTo>
                    <a:pt x="3131604" y="786726"/>
                  </a:lnTo>
                  <a:lnTo>
                    <a:pt x="3085630" y="779411"/>
                  </a:lnTo>
                  <a:lnTo>
                    <a:pt x="3040354" y="770788"/>
                  </a:lnTo>
                  <a:lnTo>
                    <a:pt x="2991256" y="759739"/>
                  </a:lnTo>
                  <a:lnTo>
                    <a:pt x="2943961" y="747255"/>
                  </a:lnTo>
                  <a:lnTo>
                    <a:pt x="2898521" y="733348"/>
                  </a:lnTo>
                  <a:lnTo>
                    <a:pt x="2855036" y="718045"/>
                  </a:lnTo>
                  <a:lnTo>
                    <a:pt x="2813608" y="701357"/>
                  </a:lnTo>
                  <a:lnTo>
                    <a:pt x="2774302" y="683310"/>
                  </a:lnTo>
                  <a:lnTo>
                    <a:pt x="2722295" y="655320"/>
                  </a:lnTo>
                  <a:lnTo>
                    <a:pt x="2676029" y="625144"/>
                  </a:lnTo>
                  <a:lnTo>
                    <a:pt x="2636139" y="593280"/>
                  </a:lnTo>
                  <a:lnTo>
                    <a:pt x="2603246" y="560158"/>
                  </a:lnTo>
                  <a:lnTo>
                    <a:pt x="2578811" y="527634"/>
                  </a:lnTo>
                  <a:lnTo>
                    <a:pt x="2550706" y="461416"/>
                  </a:lnTo>
                  <a:lnTo>
                    <a:pt x="2547162" y="427901"/>
                  </a:lnTo>
                  <a:lnTo>
                    <a:pt x="2550706" y="394398"/>
                  </a:lnTo>
                  <a:lnTo>
                    <a:pt x="2578811" y="328168"/>
                  </a:lnTo>
                  <a:lnTo>
                    <a:pt x="2603246" y="295656"/>
                  </a:lnTo>
                  <a:lnTo>
                    <a:pt x="2636139" y="262534"/>
                  </a:lnTo>
                  <a:lnTo>
                    <a:pt x="2676029" y="230657"/>
                  </a:lnTo>
                  <a:lnTo>
                    <a:pt x="2722295" y="200494"/>
                  </a:lnTo>
                  <a:lnTo>
                    <a:pt x="2774302" y="172491"/>
                  </a:lnTo>
                  <a:lnTo>
                    <a:pt x="2813608" y="154444"/>
                  </a:lnTo>
                  <a:lnTo>
                    <a:pt x="2855036" y="137769"/>
                  </a:lnTo>
                  <a:lnTo>
                    <a:pt x="2898521" y="122466"/>
                  </a:lnTo>
                  <a:lnTo>
                    <a:pt x="2943961" y="108559"/>
                  </a:lnTo>
                  <a:lnTo>
                    <a:pt x="2991256" y="96075"/>
                  </a:lnTo>
                  <a:lnTo>
                    <a:pt x="3040354" y="85026"/>
                  </a:lnTo>
                  <a:lnTo>
                    <a:pt x="3085642" y="76504"/>
                  </a:lnTo>
                  <a:lnTo>
                    <a:pt x="3131667" y="69240"/>
                  </a:lnTo>
                  <a:lnTo>
                    <a:pt x="3178352" y="63258"/>
                  </a:lnTo>
                  <a:lnTo>
                    <a:pt x="3225673" y="58572"/>
                  </a:lnTo>
                  <a:lnTo>
                    <a:pt x="3273564" y="55206"/>
                  </a:lnTo>
                  <a:lnTo>
                    <a:pt x="3321989" y="53174"/>
                  </a:lnTo>
                  <a:lnTo>
                    <a:pt x="3370884" y="52489"/>
                  </a:lnTo>
                  <a:lnTo>
                    <a:pt x="3419792" y="53149"/>
                  </a:lnTo>
                  <a:lnTo>
                    <a:pt x="3468217" y="55143"/>
                  </a:lnTo>
                  <a:lnTo>
                    <a:pt x="3516109" y="58458"/>
                  </a:lnTo>
                  <a:lnTo>
                    <a:pt x="3563429" y="63106"/>
                  </a:lnTo>
                  <a:lnTo>
                    <a:pt x="3610114" y="69088"/>
                  </a:lnTo>
                  <a:lnTo>
                    <a:pt x="3656139" y="76390"/>
                  </a:lnTo>
                  <a:lnTo>
                    <a:pt x="3701427" y="85026"/>
                  </a:lnTo>
                  <a:lnTo>
                    <a:pt x="3750513" y="96075"/>
                  </a:lnTo>
                  <a:lnTo>
                    <a:pt x="3797820" y="108559"/>
                  </a:lnTo>
                  <a:lnTo>
                    <a:pt x="3843261" y="122466"/>
                  </a:lnTo>
                  <a:lnTo>
                    <a:pt x="3886733" y="137769"/>
                  </a:lnTo>
                  <a:lnTo>
                    <a:pt x="3928173" y="154444"/>
                  </a:lnTo>
                  <a:lnTo>
                    <a:pt x="3967480" y="172491"/>
                  </a:lnTo>
                  <a:lnTo>
                    <a:pt x="4019486" y="200494"/>
                  </a:lnTo>
                  <a:lnTo>
                    <a:pt x="4065752" y="230657"/>
                  </a:lnTo>
                  <a:lnTo>
                    <a:pt x="4105643" y="262534"/>
                  </a:lnTo>
                  <a:lnTo>
                    <a:pt x="4138523" y="295656"/>
                  </a:lnTo>
                  <a:lnTo>
                    <a:pt x="4162971" y="328168"/>
                  </a:lnTo>
                  <a:lnTo>
                    <a:pt x="4191076" y="394398"/>
                  </a:lnTo>
                  <a:lnTo>
                    <a:pt x="4194606" y="427901"/>
                  </a:lnTo>
                  <a:lnTo>
                    <a:pt x="4194606" y="281622"/>
                  </a:lnTo>
                  <a:lnTo>
                    <a:pt x="4146664" y="228777"/>
                  </a:lnTo>
                  <a:lnTo>
                    <a:pt x="4117467" y="203796"/>
                  </a:lnTo>
                  <a:lnTo>
                    <a:pt x="4085018" y="179908"/>
                  </a:lnTo>
                  <a:lnTo>
                    <a:pt x="4049445" y="157162"/>
                  </a:lnTo>
                  <a:lnTo>
                    <a:pt x="4010901" y="135661"/>
                  </a:lnTo>
                  <a:lnTo>
                    <a:pt x="3969537" y="115455"/>
                  </a:lnTo>
                  <a:lnTo>
                    <a:pt x="3925506" y="96634"/>
                  </a:lnTo>
                  <a:lnTo>
                    <a:pt x="3878961" y="79248"/>
                  </a:lnTo>
                  <a:lnTo>
                    <a:pt x="3830028" y="63398"/>
                  </a:lnTo>
                  <a:lnTo>
                    <a:pt x="3790912" y="52489"/>
                  </a:lnTo>
                  <a:lnTo>
                    <a:pt x="3725646" y="36537"/>
                  </a:lnTo>
                  <a:lnTo>
                    <a:pt x="3670477" y="25679"/>
                  </a:lnTo>
                  <a:lnTo>
                    <a:pt x="3613531" y="16624"/>
                  </a:lnTo>
                  <a:lnTo>
                    <a:pt x="3554958" y="9461"/>
                  </a:lnTo>
                  <a:lnTo>
                    <a:pt x="3494887" y="4254"/>
                  </a:lnTo>
                  <a:lnTo>
                    <a:pt x="3433483" y="1079"/>
                  </a:lnTo>
                  <a:lnTo>
                    <a:pt x="3370884" y="0"/>
                  </a:lnTo>
                  <a:lnTo>
                    <a:pt x="3308299" y="1079"/>
                  </a:lnTo>
                  <a:lnTo>
                    <a:pt x="3246894" y="4254"/>
                  </a:lnTo>
                  <a:lnTo>
                    <a:pt x="3186823" y="9461"/>
                  </a:lnTo>
                  <a:lnTo>
                    <a:pt x="3128251" y="16624"/>
                  </a:lnTo>
                  <a:lnTo>
                    <a:pt x="3071304" y="25679"/>
                  </a:lnTo>
                  <a:lnTo>
                    <a:pt x="3016135" y="36537"/>
                  </a:lnTo>
                  <a:lnTo>
                    <a:pt x="2962897" y="49136"/>
                  </a:lnTo>
                  <a:lnTo>
                    <a:pt x="2911754" y="63398"/>
                  </a:lnTo>
                  <a:lnTo>
                    <a:pt x="2862821" y="79248"/>
                  </a:lnTo>
                  <a:lnTo>
                    <a:pt x="2816263" y="96634"/>
                  </a:lnTo>
                  <a:lnTo>
                    <a:pt x="2772232" y="115455"/>
                  </a:lnTo>
                  <a:lnTo>
                    <a:pt x="2730881" y="135661"/>
                  </a:lnTo>
                  <a:lnTo>
                    <a:pt x="2692336" y="157162"/>
                  </a:lnTo>
                  <a:lnTo>
                    <a:pt x="2656763" y="179908"/>
                  </a:lnTo>
                  <a:lnTo>
                    <a:pt x="2624315" y="203796"/>
                  </a:lnTo>
                  <a:lnTo>
                    <a:pt x="2595118" y="228777"/>
                  </a:lnTo>
                  <a:lnTo>
                    <a:pt x="2547112" y="281698"/>
                  </a:lnTo>
                  <a:lnTo>
                    <a:pt x="2513939" y="338086"/>
                  </a:lnTo>
                  <a:lnTo>
                    <a:pt x="2496794" y="397370"/>
                  </a:lnTo>
                  <a:lnTo>
                    <a:pt x="2494584" y="427901"/>
                  </a:lnTo>
                  <a:lnTo>
                    <a:pt x="2496794" y="458444"/>
                  </a:lnTo>
                  <a:lnTo>
                    <a:pt x="2513939" y="517728"/>
                  </a:lnTo>
                  <a:lnTo>
                    <a:pt x="2547112" y="574116"/>
                  </a:lnTo>
                  <a:lnTo>
                    <a:pt x="2595118" y="627037"/>
                  </a:lnTo>
                  <a:lnTo>
                    <a:pt x="2624315" y="652018"/>
                  </a:lnTo>
                  <a:lnTo>
                    <a:pt x="2656763" y="675906"/>
                  </a:lnTo>
                  <a:lnTo>
                    <a:pt x="2692336" y="698639"/>
                  </a:lnTo>
                  <a:lnTo>
                    <a:pt x="2730881" y="720153"/>
                  </a:lnTo>
                  <a:lnTo>
                    <a:pt x="2772232" y="740346"/>
                  </a:lnTo>
                  <a:lnTo>
                    <a:pt x="2816263" y="759180"/>
                  </a:lnTo>
                  <a:lnTo>
                    <a:pt x="2862821" y="776554"/>
                  </a:lnTo>
                  <a:lnTo>
                    <a:pt x="2911754" y="792416"/>
                  </a:lnTo>
                  <a:lnTo>
                    <a:pt x="2962897" y="806678"/>
                  </a:lnTo>
                  <a:lnTo>
                    <a:pt x="3016135" y="819277"/>
                  </a:lnTo>
                  <a:lnTo>
                    <a:pt x="3071304" y="830135"/>
                  </a:lnTo>
                  <a:lnTo>
                    <a:pt x="3128251" y="839177"/>
                  </a:lnTo>
                  <a:lnTo>
                    <a:pt x="3186823" y="846340"/>
                  </a:lnTo>
                  <a:lnTo>
                    <a:pt x="3246894" y="851547"/>
                  </a:lnTo>
                  <a:lnTo>
                    <a:pt x="3308299" y="854722"/>
                  </a:lnTo>
                  <a:lnTo>
                    <a:pt x="3370884" y="855802"/>
                  </a:lnTo>
                  <a:lnTo>
                    <a:pt x="3433483" y="854735"/>
                  </a:lnTo>
                  <a:lnTo>
                    <a:pt x="3494887" y="851560"/>
                  </a:lnTo>
                  <a:lnTo>
                    <a:pt x="3554958" y="846366"/>
                  </a:lnTo>
                  <a:lnTo>
                    <a:pt x="3613531" y="839203"/>
                  </a:lnTo>
                  <a:lnTo>
                    <a:pt x="3670477" y="830173"/>
                  </a:lnTo>
                  <a:lnTo>
                    <a:pt x="3725646" y="819327"/>
                  </a:lnTo>
                  <a:lnTo>
                    <a:pt x="3778872" y="806742"/>
                  </a:lnTo>
                  <a:lnTo>
                    <a:pt x="3830028" y="792492"/>
                  </a:lnTo>
                  <a:lnTo>
                    <a:pt x="3878961" y="776655"/>
                  </a:lnTo>
                  <a:lnTo>
                    <a:pt x="3925506" y="759294"/>
                  </a:lnTo>
                  <a:lnTo>
                    <a:pt x="3969537" y="740473"/>
                  </a:lnTo>
                  <a:lnTo>
                    <a:pt x="4010901" y="720280"/>
                  </a:lnTo>
                  <a:lnTo>
                    <a:pt x="4049445" y="698792"/>
                  </a:lnTo>
                  <a:lnTo>
                    <a:pt x="4085018" y="676059"/>
                  </a:lnTo>
                  <a:lnTo>
                    <a:pt x="4117467" y="652170"/>
                  </a:lnTo>
                  <a:lnTo>
                    <a:pt x="4146664" y="627189"/>
                  </a:lnTo>
                  <a:lnTo>
                    <a:pt x="4194670" y="574255"/>
                  </a:lnTo>
                  <a:lnTo>
                    <a:pt x="4227842" y="517829"/>
                  </a:lnTo>
                  <a:lnTo>
                    <a:pt x="4244987" y="458482"/>
                  </a:lnTo>
                  <a:lnTo>
                    <a:pt x="4247185" y="427901"/>
                  </a:lnTo>
                  <a:close/>
                </a:path>
                <a:path w="5603240" h="5119370">
                  <a:moveTo>
                    <a:pt x="4711636" y="1610398"/>
                  </a:moveTo>
                  <a:lnTo>
                    <a:pt x="4702797" y="1549209"/>
                  </a:lnTo>
                  <a:lnTo>
                    <a:pt x="4677067" y="1490649"/>
                  </a:lnTo>
                  <a:lnTo>
                    <a:pt x="4658195" y="1462455"/>
                  </a:lnTo>
                  <a:lnTo>
                    <a:pt x="4658195" y="1610398"/>
                  </a:lnTo>
                  <a:lnTo>
                    <a:pt x="4654601" y="1644281"/>
                  </a:lnTo>
                  <a:lnTo>
                    <a:pt x="4626038" y="1711248"/>
                  </a:lnTo>
                  <a:lnTo>
                    <a:pt x="4601197" y="1744141"/>
                  </a:lnTo>
                  <a:lnTo>
                    <a:pt x="4567783" y="1777631"/>
                  </a:lnTo>
                  <a:lnTo>
                    <a:pt x="4527245" y="1809864"/>
                  </a:lnTo>
                  <a:lnTo>
                    <a:pt x="4480217" y="1840369"/>
                  </a:lnTo>
                  <a:lnTo>
                    <a:pt x="4427359" y="1868678"/>
                  </a:lnTo>
                  <a:lnTo>
                    <a:pt x="4387418" y="1886927"/>
                  </a:lnTo>
                  <a:lnTo>
                    <a:pt x="4345305" y="1903806"/>
                  </a:lnTo>
                  <a:lnTo>
                    <a:pt x="4301121" y="1919274"/>
                  </a:lnTo>
                  <a:lnTo>
                    <a:pt x="4254944" y="1933333"/>
                  </a:lnTo>
                  <a:lnTo>
                    <a:pt x="4206862" y="1945970"/>
                  </a:lnTo>
                  <a:lnTo>
                    <a:pt x="4156976" y="1957133"/>
                  </a:lnTo>
                  <a:lnTo>
                    <a:pt x="4111079" y="1965871"/>
                  </a:lnTo>
                  <a:lnTo>
                    <a:pt x="4064393" y="1973249"/>
                  </a:lnTo>
                  <a:lnTo>
                    <a:pt x="4016984" y="1979295"/>
                  </a:lnTo>
                  <a:lnTo>
                    <a:pt x="3968889" y="1983994"/>
                  </a:lnTo>
                  <a:lnTo>
                    <a:pt x="3920172" y="1987359"/>
                  </a:lnTo>
                  <a:lnTo>
                    <a:pt x="3870871" y="1989366"/>
                  </a:lnTo>
                  <a:lnTo>
                    <a:pt x="3821049" y="1990039"/>
                  </a:lnTo>
                  <a:lnTo>
                    <a:pt x="3771239" y="1989366"/>
                  </a:lnTo>
                  <a:lnTo>
                    <a:pt x="3721989" y="1987359"/>
                  </a:lnTo>
                  <a:lnTo>
                    <a:pt x="3673310" y="1983994"/>
                  </a:lnTo>
                  <a:lnTo>
                    <a:pt x="3625265" y="1979295"/>
                  </a:lnTo>
                  <a:lnTo>
                    <a:pt x="3577856" y="1973249"/>
                  </a:lnTo>
                  <a:lnTo>
                    <a:pt x="3531133" y="1965871"/>
                  </a:lnTo>
                  <a:lnTo>
                    <a:pt x="3485121" y="1957133"/>
                  </a:lnTo>
                  <a:lnTo>
                    <a:pt x="3435235" y="1945970"/>
                  </a:lnTo>
                  <a:lnTo>
                    <a:pt x="3387153" y="1933333"/>
                  </a:lnTo>
                  <a:lnTo>
                    <a:pt x="3340976" y="1919274"/>
                  </a:lnTo>
                  <a:lnTo>
                    <a:pt x="3296793" y="1903806"/>
                  </a:lnTo>
                  <a:lnTo>
                    <a:pt x="3254679" y="1886927"/>
                  </a:lnTo>
                  <a:lnTo>
                    <a:pt x="3214738" y="1868678"/>
                  </a:lnTo>
                  <a:lnTo>
                    <a:pt x="3161868" y="1840369"/>
                  </a:lnTo>
                  <a:lnTo>
                    <a:pt x="3114852" y="1809864"/>
                  </a:lnTo>
                  <a:lnTo>
                    <a:pt x="3074314" y="1777631"/>
                  </a:lnTo>
                  <a:lnTo>
                    <a:pt x="3040888" y="1744141"/>
                  </a:lnTo>
                  <a:lnTo>
                    <a:pt x="3016059" y="1711248"/>
                  </a:lnTo>
                  <a:lnTo>
                    <a:pt x="2987497" y="1644281"/>
                  </a:lnTo>
                  <a:lnTo>
                    <a:pt x="2983890" y="1610398"/>
                  </a:lnTo>
                  <a:lnTo>
                    <a:pt x="2987497" y="1576501"/>
                  </a:lnTo>
                  <a:lnTo>
                    <a:pt x="3016059" y="1509534"/>
                  </a:lnTo>
                  <a:lnTo>
                    <a:pt x="3040888" y="1476641"/>
                  </a:lnTo>
                  <a:lnTo>
                    <a:pt x="3074314" y="1443151"/>
                  </a:lnTo>
                  <a:lnTo>
                    <a:pt x="3114852" y="1410919"/>
                  </a:lnTo>
                  <a:lnTo>
                    <a:pt x="3161868" y="1380413"/>
                  </a:lnTo>
                  <a:lnTo>
                    <a:pt x="3214738" y="1352105"/>
                  </a:lnTo>
                  <a:lnTo>
                    <a:pt x="3254679" y="1333855"/>
                  </a:lnTo>
                  <a:lnTo>
                    <a:pt x="3296793" y="1316977"/>
                  </a:lnTo>
                  <a:lnTo>
                    <a:pt x="3340976" y="1301508"/>
                  </a:lnTo>
                  <a:lnTo>
                    <a:pt x="3387153" y="1287449"/>
                  </a:lnTo>
                  <a:lnTo>
                    <a:pt x="3435235" y="1274813"/>
                  </a:lnTo>
                  <a:lnTo>
                    <a:pt x="3485121" y="1263650"/>
                  </a:lnTo>
                  <a:lnTo>
                    <a:pt x="3531146" y="1255026"/>
                  </a:lnTo>
                  <a:lnTo>
                    <a:pt x="3577920" y="1247686"/>
                  </a:lnTo>
                  <a:lnTo>
                    <a:pt x="3625380" y="1241640"/>
                  </a:lnTo>
                  <a:lnTo>
                    <a:pt x="3673462" y="1236891"/>
                  </a:lnTo>
                  <a:lnTo>
                    <a:pt x="3722141" y="1233487"/>
                  </a:lnTo>
                  <a:lnTo>
                    <a:pt x="3771354" y="1231430"/>
                  </a:lnTo>
                  <a:lnTo>
                    <a:pt x="3821049" y="1230744"/>
                  </a:lnTo>
                  <a:lnTo>
                    <a:pt x="3870744" y="1231417"/>
                  </a:lnTo>
                  <a:lnTo>
                    <a:pt x="3919956" y="1233424"/>
                  </a:lnTo>
                  <a:lnTo>
                    <a:pt x="3968635" y="1236789"/>
                  </a:lnTo>
                  <a:lnTo>
                    <a:pt x="4016718" y="1241488"/>
                  </a:lnTo>
                  <a:lnTo>
                    <a:pt x="4064177" y="1247533"/>
                  </a:lnTo>
                  <a:lnTo>
                    <a:pt x="4110939" y="1254912"/>
                  </a:lnTo>
                  <a:lnTo>
                    <a:pt x="4156976" y="1263650"/>
                  </a:lnTo>
                  <a:lnTo>
                    <a:pt x="4206862" y="1274813"/>
                  </a:lnTo>
                  <a:lnTo>
                    <a:pt x="4254944" y="1287449"/>
                  </a:lnTo>
                  <a:lnTo>
                    <a:pt x="4301121" y="1301508"/>
                  </a:lnTo>
                  <a:lnTo>
                    <a:pt x="4345305" y="1316977"/>
                  </a:lnTo>
                  <a:lnTo>
                    <a:pt x="4387418" y="1333855"/>
                  </a:lnTo>
                  <a:lnTo>
                    <a:pt x="4427359" y="1352105"/>
                  </a:lnTo>
                  <a:lnTo>
                    <a:pt x="4480217" y="1380413"/>
                  </a:lnTo>
                  <a:lnTo>
                    <a:pt x="4527245" y="1410919"/>
                  </a:lnTo>
                  <a:lnTo>
                    <a:pt x="4567783" y="1443151"/>
                  </a:lnTo>
                  <a:lnTo>
                    <a:pt x="4601197" y="1476641"/>
                  </a:lnTo>
                  <a:lnTo>
                    <a:pt x="4626038" y="1509534"/>
                  </a:lnTo>
                  <a:lnTo>
                    <a:pt x="4654601" y="1576501"/>
                  </a:lnTo>
                  <a:lnTo>
                    <a:pt x="4658195" y="1610398"/>
                  </a:lnTo>
                  <a:lnTo>
                    <a:pt x="4658195" y="1462455"/>
                  </a:lnTo>
                  <a:lnTo>
                    <a:pt x="4609465" y="1409014"/>
                  </a:lnTo>
                  <a:lnTo>
                    <a:pt x="4579798" y="1383753"/>
                  </a:lnTo>
                  <a:lnTo>
                    <a:pt x="4546816" y="1359598"/>
                  </a:lnTo>
                  <a:lnTo>
                    <a:pt x="4510659" y="1336598"/>
                  </a:lnTo>
                  <a:lnTo>
                    <a:pt x="4471492" y="1314856"/>
                  </a:lnTo>
                  <a:lnTo>
                    <a:pt x="4429468" y="1294422"/>
                  </a:lnTo>
                  <a:lnTo>
                    <a:pt x="4384713" y="1275384"/>
                  </a:lnTo>
                  <a:lnTo>
                    <a:pt x="4337405" y="1257808"/>
                  </a:lnTo>
                  <a:lnTo>
                    <a:pt x="4287672" y="1241780"/>
                  </a:lnTo>
                  <a:lnTo>
                    <a:pt x="4247908" y="1230744"/>
                  </a:lnTo>
                  <a:lnTo>
                    <a:pt x="4181589" y="1214615"/>
                  </a:lnTo>
                  <a:lnTo>
                    <a:pt x="4125518" y="1203629"/>
                  </a:lnTo>
                  <a:lnTo>
                    <a:pt x="4067645" y="1194473"/>
                  </a:lnTo>
                  <a:lnTo>
                    <a:pt x="4008107" y="1187234"/>
                  </a:lnTo>
                  <a:lnTo>
                    <a:pt x="3947071" y="1181963"/>
                  </a:lnTo>
                  <a:lnTo>
                    <a:pt x="3884663" y="1178750"/>
                  </a:lnTo>
                  <a:lnTo>
                    <a:pt x="3821049" y="1177671"/>
                  </a:lnTo>
                  <a:lnTo>
                    <a:pt x="3757434" y="1178750"/>
                  </a:lnTo>
                  <a:lnTo>
                    <a:pt x="3695027" y="1181963"/>
                  </a:lnTo>
                  <a:lnTo>
                    <a:pt x="3633978" y="1187234"/>
                  </a:lnTo>
                  <a:lnTo>
                    <a:pt x="3574453" y="1194473"/>
                  </a:lnTo>
                  <a:lnTo>
                    <a:pt x="3516579" y="1203629"/>
                  </a:lnTo>
                  <a:lnTo>
                    <a:pt x="3460508" y="1214615"/>
                  </a:lnTo>
                  <a:lnTo>
                    <a:pt x="3406406" y="1227353"/>
                  </a:lnTo>
                  <a:lnTo>
                    <a:pt x="3354425" y="1241780"/>
                  </a:lnTo>
                  <a:lnTo>
                    <a:pt x="3304692" y="1257808"/>
                  </a:lnTo>
                  <a:lnTo>
                    <a:pt x="3257385" y="1275384"/>
                  </a:lnTo>
                  <a:lnTo>
                    <a:pt x="3212630" y="1294422"/>
                  </a:lnTo>
                  <a:lnTo>
                    <a:pt x="3170605" y="1314856"/>
                  </a:lnTo>
                  <a:lnTo>
                    <a:pt x="3131439" y="1336598"/>
                  </a:lnTo>
                  <a:lnTo>
                    <a:pt x="3095282" y="1359598"/>
                  </a:lnTo>
                  <a:lnTo>
                    <a:pt x="3062300" y="1383753"/>
                  </a:lnTo>
                  <a:lnTo>
                    <a:pt x="3032620" y="1409014"/>
                  </a:lnTo>
                  <a:lnTo>
                    <a:pt x="2983839" y="1462532"/>
                  </a:lnTo>
                  <a:lnTo>
                    <a:pt x="2950133" y="1519555"/>
                  </a:lnTo>
                  <a:lnTo>
                    <a:pt x="2932696" y="1579511"/>
                  </a:lnTo>
                  <a:lnTo>
                    <a:pt x="2930461" y="1610398"/>
                  </a:lnTo>
                  <a:lnTo>
                    <a:pt x="2932696" y="1641271"/>
                  </a:lnTo>
                  <a:lnTo>
                    <a:pt x="2950133" y="1701228"/>
                  </a:lnTo>
                  <a:lnTo>
                    <a:pt x="2983839" y="1758251"/>
                  </a:lnTo>
                  <a:lnTo>
                    <a:pt x="3032620" y="1811769"/>
                  </a:lnTo>
                  <a:lnTo>
                    <a:pt x="3062300" y="1837029"/>
                  </a:lnTo>
                  <a:lnTo>
                    <a:pt x="3095282" y="1861185"/>
                  </a:lnTo>
                  <a:lnTo>
                    <a:pt x="3131439" y="1884184"/>
                  </a:lnTo>
                  <a:lnTo>
                    <a:pt x="3170605" y="1905927"/>
                  </a:lnTo>
                  <a:lnTo>
                    <a:pt x="3212630" y="1926361"/>
                  </a:lnTo>
                  <a:lnTo>
                    <a:pt x="3257385" y="1945398"/>
                  </a:lnTo>
                  <a:lnTo>
                    <a:pt x="3304692" y="1962975"/>
                  </a:lnTo>
                  <a:lnTo>
                    <a:pt x="3354425" y="1979015"/>
                  </a:lnTo>
                  <a:lnTo>
                    <a:pt x="3406406" y="1993430"/>
                  </a:lnTo>
                  <a:lnTo>
                    <a:pt x="3460508" y="2006168"/>
                  </a:lnTo>
                  <a:lnTo>
                    <a:pt x="3516579" y="2017153"/>
                  </a:lnTo>
                  <a:lnTo>
                    <a:pt x="3574453" y="2026310"/>
                  </a:lnTo>
                  <a:lnTo>
                    <a:pt x="3633978" y="2033549"/>
                  </a:lnTo>
                  <a:lnTo>
                    <a:pt x="3695027" y="2038819"/>
                  </a:lnTo>
                  <a:lnTo>
                    <a:pt x="3757434" y="2042033"/>
                  </a:lnTo>
                  <a:lnTo>
                    <a:pt x="3821049" y="2043112"/>
                  </a:lnTo>
                  <a:lnTo>
                    <a:pt x="3884663" y="2042033"/>
                  </a:lnTo>
                  <a:lnTo>
                    <a:pt x="3947071" y="2038819"/>
                  </a:lnTo>
                  <a:lnTo>
                    <a:pt x="4008107" y="2033562"/>
                  </a:lnTo>
                  <a:lnTo>
                    <a:pt x="4067645" y="2026335"/>
                  </a:lnTo>
                  <a:lnTo>
                    <a:pt x="4125518" y="2017191"/>
                  </a:lnTo>
                  <a:lnTo>
                    <a:pt x="4181589" y="2006231"/>
                  </a:lnTo>
                  <a:lnTo>
                    <a:pt x="4235691" y="1993506"/>
                  </a:lnTo>
                  <a:lnTo>
                    <a:pt x="4248175" y="1990039"/>
                  </a:lnTo>
                  <a:lnTo>
                    <a:pt x="4287672" y="1979091"/>
                  </a:lnTo>
                  <a:lnTo>
                    <a:pt x="4337405" y="1963077"/>
                  </a:lnTo>
                  <a:lnTo>
                    <a:pt x="4384713" y="1945513"/>
                  </a:lnTo>
                  <a:lnTo>
                    <a:pt x="4429468" y="1926488"/>
                  </a:lnTo>
                  <a:lnTo>
                    <a:pt x="4471492" y="1906066"/>
                  </a:lnTo>
                  <a:lnTo>
                    <a:pt x="4510659" y="1884324"/>
                  </a:lnTo>
                  <a:lnTo>
                    <a:pt x="4546816" y="1861350"/>
                  </a:lnTo>
                  <a:lnTo>
                    <a:pt x="4579798" y="1837182"/>
                  </a:lnTo>
                  <a:lnTo>
                    <a:pt x="4609465" y="1811921"/>
                  </a:lnTo>
                  <a:lnTo>
                    <a:pt x="4658258" y="1758391"/>
                  </a:lnTo>
                  <a:lnTo>
                    <a:pt x="4691964" y="1701330"/>
                  </a:lnTo>
                  <a:lnTo>
                    <a:pt x="4709401" y="1641322"/>
                  </a:lnTo>
                  <a:lnTo>
                    <a:pt x="4711636" y="1610398"/>
                  </a:lnTo>
                  <a:close/>
                </a:path>
                <a:path w="5603240" h="5119370">
                  <a:moveTo>
                    <a:pt x="5603202" y="2922359"/>
                  </a:moveTo>
                  <a:lnTo>
                    <a:pt x="5594401" y="2861170"/>
                  </a:lnTo>
                  <a:lnTo>
                    <a:pt x="5568823" y="2802610"/>
                  </a:lnTo>
                  <a:lnTo>
                    <a:pt x="5550052" y="2774454"/>
                  </a:lnTo>
                  <a:lnTo>
                    <a:pt x="5550052" y="2922359"/>
                  </a:lnTo>
                  <a:lnTo>
                    <a:pt x="5546471" y="2956229"/>
                  </a:lnTo>
                  <a:lnTo>
                    <a:pt x="5518061" y="3023197"/>
                  </a:lnTo>
                  <a:lnTo>
                    <a:pt x="5493359" y="3056090"/>
                  </a:lnTo>
                  <a:lnTo>
                    <a:pt x="5460111" y="3089579"/>
                  </a:lnTo>
                  <a:lnTo>
                    <a:pt x="5419788" y="3121812"/>
                  </a:lnTo>
                  <a:lnTo>
                    <a:pt x="5373027" y="3152317"/>
                  </a:lnTo>
                  <a:lnTo>
                    <a:pt x="5320449" y="3180626"/>
                  </a:lnTo>
                  <a:lnTo>
                    <a:pt x="5280711" y="3198876"/>
                  </a:lnTo>
                  <a:lnTo>
                    <a:pt x="5238826" y="3215741"/>
                  </a:lnTo>
                  <a:lnTo>
                    <a:pt x="5194884" y="3231223"/>
                  </a:lnTo>
                  <a:lnTo>
                    <a:pt x="5148948" y="3245281"/>
                  </a:lnTo>
                  <a:lnTo>
                    <a:pt x="5101133" y="3257905"/>
                  </a:lnTo>
                  <a:lnTo>
                    <a:pt x="5051514" y="3269081"/>
                  </a:lnTo>
                  <a:lnTo>
                    <a:pt x="5005857" y="3277806"/>
                  </a:lnTo>
                  <a:lnTo>
                    <a:pt x="4959426" y="3285198"/>
                  </a:lnTo>
                  <a:lnTo>
                    <a:pt x="4912258" y="3291230"/>
                  </a:lnTo>
                  <a:lnTo>
                    <a:pt x="4864430" y="3295942"/>
                  </a:lnTo>
                  <a:lnTo>
                    <a:pt x="4815967" y="3299295"/>
                  </a:lnTo>
                  <a:lnTo>
                    <a:pt x="4766932" y="3301314"/>
                  </a:lnTo>
                  <a:lnTo>
                    <a:pt x="4717377" y="3301974"/>
                  </a:lnTo>
                  <a:lnTo>
                    <a:pt x="4667834" y="3301314"/>
                  </a:lnTo>
                  <a:lnTo>
                    <a:pt x="4618837" y="3299295"/>
                  </a:lnTo>
                  <a:lnTo>
                    <a:pt x="4570438" y="3295942"/>
                  </a:lnTo>
                  <a:lnTo>
                    <a:pt x="4522635" y="3291230"/>
                  </a:lnTo>
                  <a:lnTo>
                    <a:pt x="4475480" y="3285198"/>
                  </a:lnTo>
                  <a:lnTo>
                    <a:pt x="4429010" y="3277806"/>
                  </a:lnTo>
                  <a:lnTo>
                    <a:pt x="4383240" y="3269081"/>
                  </a:lnTo>
                  <a:lnTo>
                    <a:pt x="4333621" y="3257905"/>
                  </a:lnTo>
                  <a:lnTo>
                    <a:pt x="4285805" y="3245281"/>
                  </a:lnTo>
                  <a:lnTo>
                    <a:pt x="4239869" y="3231223"/>
                  </a:lnTo>
                  <a:lnTo>
                    <a:pt x="4195915" y="3215741"/>
                  </a:lnTo>
                  <a:lnTo>
                    <a:pt x="4154030" y="3198876"/>
                  </a:lnTo>
                  <a:lnTo>
                    <a:pt x="4114304" y="3180626"/>
                  </a:lnTo>
                  <a:lnTo>
                    <a:pt x="4061726" y="3152317"/>
                  </a:lnTo>
                  <a:lnTo>
                    <a:pt x="4014965" y="3121812"/>
                  </a:lnTo>
                  <a:lnTo>
                    <a:pt x="3974642" y="3089579"/>
                  </a:lnTo>
                  <a:lnTo>
                    <a:pt x="3941394" y="3056090"/>
                  </a:lnTo>
                  <a:lnTo>
                    <a:pt x="3916692" y="3023197"/>
                  </a:lnTo>
                  <a:lnTo>
                    <a:pt x="3888282" y="2956229"/>
                  </a:lnTo>
                  <a:lnTo>
                    <a:pt x="3884701" y="2922359"/>
                  </a:lnTo>
                  <a:lnTo>
                    <a:pt x="3888282" y="2888475"/>
                  </a:lnTo>
                  <a:lnTo>
                    <a:pt x="3916692" y="2821508"/>
                  </a:lnTo>
                  <a:lnTo>
                    <a:pt x="3941394" y="2788615"/>
                  </a:lnTo>
                  <a:lnTo>
                    <a:pt x="3974642" y="2755125"/>
                  </a:lnTo>
                  <a:lnTo>
                    <a:pt x="4014965" y="2722892"/>
                  </a:lnTo>
                  <a:lnTo>
                    <a:pt x="4061726" y="2692400"/>
                  </a:lnTo>
                  <a:lnTo>
                    <a:pt x="4114304" y="2664079"/>
                  </a:lnTo>
                  <a:lnTo>
                    <a:pt x="4154030" y="2645829"/>
                  </a:lnTo>
                  <a:lnTo>
                    <a:pt x="4195915" y="2628963"/>
                  </a:lnTo>
                  <a:lnTo>
                    <a:pt x="4239869" y="2613482"/>
                  </a:lnTo>
                  <a:lnTo>
                    <a:pt x="4285805" y="2599423"/>
                  </a:lnTo>
                  <a:lnTo>
                    <a:pt x="4333621" y="2586799"/>
                  </a:lnTo>
                  <a:lnTo>
                    <a:pt x="4383240" y="2575623"/>
                  </a:lnTo>
                  <a:lnTo>
                    <a:pt x="4429023" y="2567013"/>
                  </a:lnTo>
                  <a:lnTo>
                    <a:pt x="4475543" y="2559672"/>
                  </a:lnTo>
                  <a:lnTo>
                    <a:pt x="4522749" y="2553614"/>
                  </a:lnTo>
                  <a:lnTo>
                    <a:pt x="4570577" y="2548877"/>
                  </a:lnTo>
                  <a:lnTo>
                    <a:pt x="4618990" y="2545473"/>
                  </a:lnTo>
                  <a:lnTo>
                    <a:pt x="4667948" y="2543416"/>
                  </a:lnTo>
                  <a:lnTo>
                    <a:pt x="4717377" y="2542730"/>
                  </a:lnTo>
                  <a:lnTo>
                    <a:pt x="4766805" y="2543403"/>
                  </a:lnTo>
                  <a:lnTo>
                    <a:pt x="4815751" y="2545410"/>
                  </a:lnTo>
                  <a:lnTo>
                    <a:pt x="4864176" y="2548775"/>
                  </a:lnTo>
                  <a:lnTo>
                    <a:pt x="4912004" y="2553474"/>
                  </a:lnTo>
                  <a:lnTo>
                    <a:pt x="4959197" y="2559520"/>
                  </a:lnTo>
                  <a:lnTo>
                    <a:pt x="5005717" y="2566898"/>
                  </a:lnTo>
                  <a:lnTo>
                    <a:pt x="5051514" y="2575623"/>
                  </a:lnTo>
                  <a:lnTo>
                    <a:pt x="5101133" y="2586799"/>
                  </a:lnTo>
                  <a:lnTo>
                    <a:pt x="5148948" y="2599423"/>
                  </a:lnTo>
                  <a:lnTo>
                    <a:pt x="5194884" y="2613482"/>
                  </a:lnTo>
                  <a:lnTo>
                    <a:pt x="5238826" y="2628963"/>
                  </a:lnTo>
                  <a:lnTo>
                    <a:pt x="5280711" y="2645829"/>
                  </a:lnTo>
                  <a:lnTo>
                    <a:pt x="5320449" y="2664079"/>
                  </a:lnTo>
                  <a:lnTo>
                    <a:pt x="5373027" y="2692400"/>
                  </a:lnTo>
                  <a:lnTo>
                    <a:pt x="5419788" y="2722892"/>
                  </a:lnTo>
                  <a:lnTo>
                    <a:pt x="5460111" y="2755125"/>
                  </a:lnTo>
                  <a:lnTo>
                    <a:pt x="5493359" y="2788615"/>
                  </a:lnTo>
                  <a:lnTo>
                    <a:pt x="5518061" y="2821508"/>
                  </a:lnTo>
                  <a:lnTo>
                    <a:pt x="5546471" y="2888475"/>
                  </a:lnTo>
                  <a:lnTo>
                    <a:pt x="5550052" y="2922359"/>
                  </a:lnTo>
                  <a:lnTo>
                    <a:pt x="5550052" y="2774454"/>
                  </a:lnTo>
                  <a:lnTo>
                    <a:pt x="5501576" y="2720987"/>
                  </a:lnTo>
                  <a:lnTo>
                    <a:pt x="5472074" y="2695727"/>
                  </a:lnTo>
                  <a:lnTo>
                    <a:pt x="5439257" y="2671572"/>
                  </a:lnTo>
                  <a:lnTo>
                    <a:pt x="5403304" y="2648585"/>
                  </a:lnTo>
                  <a:lnTo>
                    <a:pt x="5364340" y="2626830"/>
                  </a:lnTo>
                  <a:lnTo>
                    <a:pt x="5322532" y="2606408"/>
                  </a:lnTo>
                  <a:lnTo>
                    <a:pt x="5278031" y="2587371"/>
                  </a:lnTo>
                  <a:lnTo>
                    <a:pt x="5230965" y="2569794"/>
                  </a:lnTo>
                  <a:lnTo>
                    <a:pt x="5181511" y="2553754"/>
                  </a:lnTo>
                  <a:lnTo>
                    <a:pt x="5141963" y="2542730"/>
                  </a:lnTo>
                  <a:lnTo>
                    <a:pt x="5075987" y="2526588"/>
                  </a:lnTo>
                  <a:lnTo>
                    <a:pt x="5020221" y="2515616"/>
                  </a:lnTo>
                  <a:lnTo>
                    <a:pt x="4962652" y="2506459"/>
                  </a:lnTo>
                  <a:lnTo>
                    <a:pt x="4903444" y="2499220"/>
                  </a:lnTo>
                  <a:lnTo>
                    <a:pt x="4842726" y="2493962"/>
                  </a:lnTo>
                  <a:lnTo>
                    <a:pt x="4780648" y="2490749"/>
                  </a:lnTo>
                  <a:lnTo>
                    <a:pt x="4717377" y="2489657"/>
                  </a:lnTo>
                  <a:lnTo>
                    <a:pt x="4654105" y="2490749"/>
                  </a:lnTo>
                  <a:lnTo>
                    <a:pt x="4592028" y="2493962"/>
                  </a:lnTo>
                  <a:lnTo>
                    <a:pt x="4531309" y="2499220"/>
                  </a:lnTo>
                  <a:lnTo>
                    <a:pt x="4472089" y="2506459"/>
                  </a:lnTo>
                  <a:lnTo>
                    <a:pt x="4414532" y="2515616"/>
                  </a:lnTo>
                  <a:lnTo>
                    <a:pt x="4358767" y="2526588"/>
                  </a:lnTo>
                  <a:lnTo>
                    <a:pt x="4304957" y="2539339"/>
                  </a:lnTo>
                  <a:lnTo>
                    <a:pt x="4253242" y="2553754"/>
                  </a:lnTo>
                  <a:lnTo>
                    <a:pt x="4203789" y="2569794"/>
                  </a:lnTo>
                  <a:lnTo>
                    <a:pt x="4156722" y="2587371"/>
                  </a:lnTo>
                  <a:lnTo>
                    <a:pt x="4112209" y="2606408"/>
                  </a:lnTo>
                  <a:lnTo>
                    <a:pt x="4070400" y="2626830"/>
                  </a:lnTo>
                  <a:lnTo>
                    <a:pt x="4031450" y="2648585"/>
                  </a:lnTo>
                  <a:lnTo>
                    <a:pt x="3995483" y="2671572"/>
                  </a:lnTo>
                  <a:lnTo>
                    <a:pt x="3962679" y="2695727"/>
                  </a:lnTo>
                  <a:lnTo>
                    <a:pt x="3933164" y="2720987"/>
                  </a:lnTo>
                  <a:lnTo>
                    <a:pt x="3884650" y="2774505"/>
                  </a:lnTo>
                  <a:lnTo>
                    <a:pt x="3851110" y="2831528"/>
                  </a:lnTo>
                  <a:lnTo>
                    <a:pt x="3833774" y="2891472"/>
                  </a:lnTo>
                  <a:lnTo>
                    <a:pt x="3831552" y="2922359"/>
                  </a:lnTo>
                  <a:lnTo>
                    <a:pt x="3833774" y="2953232"/>
                  </a:lnTo>
                  <a:lnTo>
                    <a:pt x="3851110" y="3013176"/>
                  </a:lnTo>
                  <a:lnTo>
                    <a:pt x="3884650" y="3070199"/>
                  </a:lnTo>
                  <a:lnTo>
                    <a:pt x="3933164" y="3123717"/>
                  </a:lnTo>
                  <a:lnTo>
                    <a:pt x="3962679" y="3148977"/>
                  </a:lnTo>
                  <a:lnTo>
                    <a:pt x="3995483" y="3173133"/>
                  </a:lnTo>
                  <a:lnTo>
                    <a:pt x="4031450" y="3196132"/>
                  </a:lnTo>
                  <a:lnTo>
                    <a:pt x="4070400" y="3217875"/>
                  </a:lnTo>
                  <a:lnTo>
                    <a:pt x="4112209" y="3238296"/>
                  </a:lnTo>
                  <a:lnTo>
                    <a:pt x="4156722" y="3257334"/>
                  </a:lnTo>
                  <a:lnTo>
                    <a:pt x="4203789" y="3274911"/>
                  </a:lnTo>
                  <a:lnTo>
                    <a:pt x="4253242" y="3290951"/>
                  </a:lnTo>
                  <a:lnTo>
                    <a:pt x="4304957" y="3305378"/>
                  </a:lnTo>
                  <a:lnTo>
                    <a:pt x="4358767" y="3318116"/>
                  </a:lnTo>
                  <a:lnTo>
                    <a:pt x="4414532" y="3329089"/>
                  </a:lnTo>
                  <a:lnTo>
                    <a:pt x="4472089" y="3338245"/>
                  </a:lnTo>
                  <a:lnTo>
                    <a:pt x="4531309" y="3345484"/>
                  </a:lnTo>
                  <a:lnTo>
                    <a:pt x="4592028" y="3350755"/>
                  </a:lnTo>
                  <a:lnTo>
                    <a:pt x="4654105" y="3353968"/>
                  </a:lnTo>
                  <a:lnTo>
                    <a:pt x="4717377" y="3355048"/>
                  </a:lnTo>
                  <a:lnTo>
                    <a:pt x="4780648" y="3353968"/>
                  </a:lnTo>
                  <a:lnTo>
                    <a:pt x="4842726" y="3350755"/>
                  </a:lnTo>
                  <a:lnTo>
                    <a:pt x="4903444" y="3345497"/>
                  </a:lnTo>
                  <a:lnTo>
                    <a:pt x="4962652" y="3338271"/>
                  </a:lnTo>
                  <a:lnTo>
                    <a:pt x="5020221" y="3329127"/>
                  </a:lnTo>
                  <a:lnTo>
                    <a:pt x="5075987" y="3318167"/>
                  </a:lnTo>
                  <a:lnTo>
                    <a:pt x="5129796" y="3305441"/>
                  </a:lnTo>
                  <a:lnTo>
                    <a:pt x="5142217" y="3301974"/>
                  </a:lnTo>
                  <a:lnTo>
                    <a:pt x="5181511" y="3291027"/>
                  </a:lnTo>
                  <a:lnTo>
                    <a:pt x="5230965" y="3275012"/>
                  </a:lnTo>
                  <a:lnTo>
                    <a:pt x="5278031" y="3257448"/>
                  </a:lnTo>
                  <a:lnTo>
                    <a:pt x="5322532" y="3238423"/>
                  </a:lnTo>
                  <a:lnTo>
                    <a:pt x="5364340" y="3218015"/>
                  </a:lnTo>
                  <a:lnTo>
                    <a:pt x="5403304" y="3196272"/>
                  </a:lnTo>
                  <a:lnTo>
                    <a:pt x="5439257" y="3173285"/>
                  </a:lnTo>
                  <a:lnTo>
                    <a:pt x="5472074" y="3149130"/>
                  </a:lnTo>
                  <a:lnTo>
                    <a:pt x="5501576" y="3123869"/>
                  </a:lnTo>
                  <a:lnTo>
                    <a:pt x="5550103" y="3070339"/>
                  </a:lnTo>
                  <a:lnTo>
                    <a:pt x="5583631" y="3013278"/>
                  </a:lnTo>
                  <a:lnTo>
                    <a:pt x="5600979" y="2953283"/>
                  </a:lnTo>
                  <a:lnTo>
                    <a:pt x="5603202" y="2922359"/>
                  </a:lnTo>
                  <a:close/>
                </a:path>
              </a:pathLst>
            </a:custGeom>
            <a:solidFill>
              <a:srgbClr val="056AF1"/>
            </a:solidFill>
          </p:spPr>
          <p:txBody>
            <a:bodyPr wrap="square" lIns="0" tIns="0" rIns="0" bIns="0" rtlCol="0"/>
            <a:lstStyle/>
            <a:p>
              <a:pPr defTabSz="457200"/>
              <a:endParaRPr sz="900" dirty="0"/>
            </a:p>
          </p:txBody>
        </p:sp>
        <p:sp>
          <p:nvSpPr>
            <p:cNvPr id="71" name="object 11">
              <a:extLst>
                <a:ext uri="{FF2B5EF4-FFF2-40B4-BE49-F238E27FC236}">
                  <a16:creationId xmlns:a16="http://schemas.microsoft.com/office/drawing/2014/main" id="{0BE9B942-A6D8-4F97-84D2-FBB3B0D506FA}"/>
                </a:ext>
              </a:extLst>
            </p:cNvPr>
            <p:cNvSpPr/>
            <p:nvPr/>
          </p:nvSpPr>
          <p:spPr>
            <a:xfrm>
              <a:off x="11081380" y="5413150"/>
              <a:ext cx="3776345" cy="2894965"/>
            </a:xfrm>
            <a:custGeom>
              <a:avLst/>
              <a:gdLst/>
              <a:ahLst/>
              <a:cxnLst/>
              <a:rect l="l" t="t" r="r" b="b"/>
              <a:pathLst>
                <a:path w="3776344" h="2894965">
                  <a:moveTo>
                    <a:pt x="3775823" y="0"/>
                  </a:moveTo>
                  <a:lnTo>
                    <a:pt x="0" y="2894789"/>
                  </a:lnTo>
                </a:path>
              </a:pathLst>
            </a:custGeom>
            <a:ln w="47623">
              <a:solidFill>
                <a:srgbClr val="000000"/>
              </a:solidFill>
            </a:ln>
          </p:spPr>
          <p:txBody>
            <a:bodyPr wrap="square" lIns="0" tIns="0" rIns="0" bIns="0" rtlCol="0"/>
            <a:lstStyle/>
            <a:p>
              <a:pPr defTabSz="457200"/>
              <a:endParaRPr sz="900"/>
            </a:p>
          </p:txBody>
        </p:sp>
        <p:pic>
          <p:nvPicPr>
            <p:cNvPr id="72" name="object 12">
              <a:extLst>
                <a:ext uri="{FF2B5EF4-FFF2-40B4-BE49-F238E27FC236}">
                  <a16:creationId xmlns:a16="http://schemas.microsoft.com/office/drawing/2014/main" id="{34BFA246-0AE4-2DDF-5711-A3D97A7300D4}"/>
                </a:ext>
              </a:extLst>
            </p:cNvPr>
            <p:cNvPicPr/>
            <p:nvPr/>
          </p:nvPicPr>
          <p:blipFill>
            <a:blip r:embed="rId4" cstate="print"/>
            <a:stretch>
              <a:fillRect/>
            </a:stretch>
          </p:blipFill>
          <p:spPr>
            <a:xfrm>
              <a:off x="10963085" y="8241917"/>
              <a:ext cx="166674" cy="162265"/>
            </a:xfrm>
            <a:prstGeom prst="rect">
              <a:avLst/>
            </a:prstGeom>
          </p:spPr>
        </p:pic>
        <p:sp>
          <p:nvSpPr>
            <p:cNvPr id="73" name="object 13">
              <a:extLst>
                <a:ext uri="{FF2B5EF4-FFF2-40B4-BE49-F238E27FC236}">
                  <a16:creationId xmlns:a16="http://schemas.microsoft.com/office/drawing/2014/main" id="{C9D58297-9EBE-8480-41F8-6AEA6A1876E2}"/>
                </a:ext>
              </a:extLst>
            </p:cNvPr>
            <p:cNvSpPr/>
            <p:nvPr/>
          </p:nvSpPr>
          <p:spPr>
            <a:xfrm>
              <a:off x="5217757" y="4558842"/>
              <a:ext cx="10296525" cy="1831975"/>
            </a:xfrm>
            <a:custGeom>
              <a:avLst/>
              <a:gdLst/>
              <a:ahLst/>
              <a:cxnLst/>
              <a:rect l="l" t="t" r="r" b="b"/>
              <a:pathLst>
                <a:path w="10296525" h="1831975">
                  <a:moveTo>
                    <a:pt x="557453" y="690232"/>
                  </a:moveTo>
                  <a:lnTo>
                    <a:pt x="546760" y="647903"/>
                  </a:lnTo>
                  <a:lnTo>
                    <a:pt x="477685" y="561403"/>
                  </a:lnTo>
                  <a:lnTo>
                    <a:pt x="426554" y="497382"/>
                  </a:lnTo>
                  <a:lnTo>
                    <a:pt x="425564" y="496150"/>
                  </a:lnTo>
                  <a:lnTo>
                    <a:pt x="425564" y="665200"/>
                  </a:lnTo>
                  <a:lnTo>
                    <a:pt x="318643" y="725246"/>
                  </a:lnTo>
                  <a:lnTo>
                    <a:pt x="109562" y="785253"/>
                  </a:lnTo>
                  <a:lnTo>
                    <a:pt x="118338" y="623836"/>
                  </a:lnTo>
                  <a:lnTo>
                    <a:pt x="118440" y="624205"/>
                  </a:lnTo>
                  <a:lnTo>
                    <a:pt x="140449" y="664857"/>
                  </a:lnTo>
                  <a:lnTo>
                    <a:pt x="175158" y="692937"/>
                  </a:lnTo>
                  <a:lnTo>
                    <a:pt x="217855" y="705967"/>
                  </a:lnTo>
                  <a:lnTo>
                    <a:pt x="263880" y="701471"/>
                  </a:lnTo>
                  <a:lnTo>
                    <a:pt x="303555" y="680300"/>
                  </a:lnTo>
                  <a:lnTo>
                    <a:pt x="331419" y="647039"/>
                  </a:lnTo>
                  <a:lnTo>
                    <a:pt x="339217" y="623836"/>
                  </a:lnTo>
                  <a:lnTo>
                    <a:pt x="345211" y="605967"/>
                  </a:lnTo>
                  <a:lnTo>
                    <a:pt x="342887" y="565353"/>
                  </a:lnTo>
                  <a:lnTo>
                    <a:pt x="342658" y="561403"/>
                  </a:lnTo>
                  <a:lnTo>
                    <a:pt x="425564" y="665200"/>
                  </a:lnTo>
                  <a:lnTo>
                    <a:pt x="425564" y="496150"/>
                  </a:lnTo>
                  <a:lnTo>
                    <a:pt x="392747" y="455041"/>
                  </a:lnTo>
                  <a:lnTo>
                    <a:pt x="376897" y="441706"/>
                  </a:lnTo>
                  <a:lnTo>
                    <a:pt x="357860" y="435597"/>
                  </a:lnTo>
                  <a:lnTo>
                    <a:pt x="337921" y="436981"/>
                  </a:lnTo>
                  <a:lnTo>
                    <a:pt x="319392" y="446112"/>
                  </a:lnTo>
                  <a:lnTo>
                    <a:pt x="309143" y="456653"/>
                  </a:lnTo>
                  <a:lnTo>
                    <a:pt x="302488" y="469277"/>
                  </a:lnTo>
                  <a:lnTo>
                    <a:pt x="299453" y="483133"/>
                  </a:lnTo>
                  <a:lnTo>
                    <a:pt x="300101" y="497382"/>
                  </a:lnTo>
                  <a:lnTo>
                    <a:pt x="276872" y="483717"/>
                  </a:lnTo>
                  <a:lnTo>
                    <a:pt x="251053" y="475703"/>
                  </a:lnTo>
                  <a:lnTo>
                    <a:pt x="223672" y="473900"/>
                  </a:lnTo>
                  <a:lnTo>
                    <a:pt x="195745" y="478853"/>
                  </a:lnTo>
                  <a:lnTo>
                    <a:pt x="166928" y="492163"/>
                  </a:lnTo>
                  <a:lnTo>
                    <a:pt x="143522" y="511987"/>
                  </a:lnTo>
                  <a:lnTo>
                    <a:pt x="126301" y="536867"/>
                  </a:lnTo>
                  <a:lnTo>
                    <a:pt x="116027" y="565353"/>
                  </a:lnTo>
                  <a:lnTo>
                    <a:pt x="108585" y="552983"/>
                  </a:lnTo>
                  <a:lnTo>
                    <a:pt x="98120" y="543090"/>
                  </a:lnTo>
                  <a:lnTo>
                    <a:pt x="85204" y="536346"/>
                  </a:lnTo>
                  <a:lnTo>
                    <a:pt x="70408" y="533387"/>
                  </a:lnTo>
                  <a:lnTo>
                    <a:pt x="49682" y="536409"/>
                  </a:lnTo>
                  <a:lnTo>
                    <a:pt x="32321" y="546785"/>
                  </a:lnTo>
                  <a:lnTo>
                    <a:pt x="20116" y="562914"/>
                  </a:lnTo>
                  <a:lnTo>
                    <a:pt x="14859" y="583184"/>
                  </a:lnTo>
                  <a:lnTo>
                    <a:pt x="0" y="856551"/>
                  </a:lnTo>
                  <a:lnTo>
                    <a:pt x="5003" y="882091"/>
                  </a:lnTo>
                  <a:lnTo>
                    <a:pt x="20612" y="901268"/>
                  </a:lnTo>
                  <a:lnTo>
                    <a:pt x="43205" y="911326"/>
                  </a:lnTo>
                  <a:lnTo>
                    <a:pt x="69151" y="909510"/>
                  </a:lnTo>
                  <a:lnTo>
                    <a:pt x="160693" y="879500"/>
                  </a:lnTo>
                  <a:lnTo>
                    <a:pt x="226974" y="1219758"/>
                  </a:lnTo>
                  <a:lnTo>
                    <a:pt x="89852" y="1411389"/>
                  </a:lnTo>
                  <a:lnTo>
                    <a:pt x="37020" y="1759572"/>
                  </a:lnTo>
                  <a:lnTo>
                    <a:pt x="38544" y="1784400"/>
                  </a:lnTo>
                  <a:lnTo>
                    <a:pt x="48742" y="1806270"/>
                  </a:lnTo>
                  <a:lnTo>
                    <a:pt x="66128" y="1822805"/>
                  </a:lnTo>
                  <a:lnTo>
                    <a:pt x="89192" y="1831657"/>
                  </a:lnTo>
                  <a:lnTo>
                    <a:pt x="114985" y="1830641"/>
                  </a:lnTo>
                  <a:lnTo>
                    <a:pt x="137414" y="1820011"/>
                  </a:lnTo>
                  <a:lnTo>
                    <a:pt x="154025" y="1801647"/>
                  </a:lnTo>
                  <a:lnTo>
                    <a:pt x="162407" y="1777390"/>
                  </a:lnTo>
                  <a:lnTo>
                    <a:pt x="202107" y="1472107"/>
                  </a:lnTo>
                  <a:lnTo>
                    <a:pt x="369811" y="1232179"/>
                  </a:lnTo>
                  <a:lnTo>
                    <a:pt x="392290" y="1231849"/>
                  </a:lnTo>
                  <a:lnTo>
                    <a:pt x="348919" y="1420431"/>
                  </a:lnTo>
                  <a:lnTo>
                    <a:pt x="347713" y="1427429"/>
                  </a:lnTo>
                  <a:lnTo>
                    <a:pt x="347421" y="1432407"/>
                  </a:lnTo>
                  <a:lnTo>
                    <a:pt x="347319" y="1434706"/>
                  </a:lnTo>
                  <a:lnTo>
                    <a:pt x="347687" y="1441564"/>
                  </a:lnTo>
                  <a:lnTo>
                    <a:pt x="424281" y="1781721"/>
                  </a:lnTo>
                  <a:lnTo>
                    <a:pt x="451383" y="1821510"/>
                  </a:lnTo>
                  <a:lnTo>
                    <a:pt x="498094" y="1831416"/>
                  </a:lnTo>
                  <a:lnTo>
                    <a:pt x="521957" y="1821599"/>
                  </a:lnTo>
                  <a:lnTo>
                    <a:pt x="539356" y="1803895"/>
                  </a:lnTo>
                  <a:lnTo>
                    <a:pt x="548627" y="1780921"/>
                  </a:lnTo>
                  <a:lnTo>
                    <a:pt x="548132" y="1755267"/>
                  </a:lnTo>
                  <a:lnTo>
                    <a:pt x="475564" y="1434706"/>
                  </a:lnTo>
                  <a:lnTo>
                    <a:pt x="520230" y="1231849"/>
                  </a:lnTo>
                  <a:lnTo>
                    <a:pt x="529056" y="1191755"/>
                  </a:lnTo>
                  <a:lnTo>
                    <a:pt x="530504" y="1182941"/>
                  </a:lnTo>
                  <a:lnTo>
                    <a:pt x="530987" y="1174038"/>
                  </a:lnTo>
                  <a:lnTo>
                    <a:pt x="530491" y="1165136"/>
                  </a:lnTo>
                  <a:lnTo>
                    <a:pt x="529031" y="1156322"/>
                  </a:lnTo>
                  <a:lnTo>
                    <a:pt x="463054" y="879500"/>
                  </a:lnTo>
                  <a:lnTo>
                    <a:pt x="447649" y="814819"/>
                  </a:lnTo>
                  <a:lnTo>
                    <a:pt x="444030" y="799642"/>
                  </a:lnTo>
                  <a:lnTo>
                    <a:pt x="374573" y="814819"/>
                  </a:lnTo>
                  <a:lnTo>
                    <a:pt x="427228" y="785253"/>
                  </a:lnTo>
                  <a:lnTo>
                    <a:pt x="530326" y="727367"/>
                  </a:lnTo>
                  <a:lnTo>
                    <a:pt x="548690" y="711034"/>
                  </a:lnTo>
                  <a:lnTo>
                    <a:pt x="557453" y="690232"/>
                  </a:lnTo>
                  <a:close/>
                </a:path>
                <a:path w="10296525" h="1831975">
                  <a:moveTo>
                    <a:pt x="10171519" y="168186"/>
                  </a:moveTo>
                  <a:lnTo>
                    <a:pt x="10162476" y="145440"/>
                  </a:lnTo>
                  <a:lnTo>
                    <a:pt x="10148138" y="109448"/>
                  </a:lnTo>
                  <a:lnTo>
                    <a:pt x="10133838" y="73507"/>
                  </a:lnTo>
                  <a:lnTo>
                    <a:pt x="10132416" y="72885"/>
                  </a:lnTo>
                  <a:lnTo>
                    <a:pt x="10114839" y="65201"/>
                  </a:lnTo>
                  <a:lnTo>
                    <a:pt x="10114839" y="192671"/>
                  </a:lnTo>
                  <a:lnTo>
                    <a:pt x="10114839" y="196545"/>
                  </a:lnTo>
                  <a:lnTo>
                    <a:pt x="10113340" y="200317"/>
                  </a:lnTo>
                  <a:lnTo>
                    <a:pt x="10110559" y="203923"/>
                  </a:lnTo>
                  <a:lnTo>
                    <a:pt x="10091064" y="189585"/>
                  </a:lnTo>
                  <a:lnTo>
                    <a:pt x="10058476" y="178181"/>
                  </a:lnTo>
                  <a:lnTo>
                    <a:pt x="10015741" y="170649"/>
                  </a:lnTo>
                  <a:lnTo>
                    <a:pt x="9965792" y="167932"/>
                  </a:lnTo>
                  <a:lnTo>
                    <a:pt x="9915842" y="170649"/>
                  </a:lnTo>
                  <a:lnTo>
                    <a:pt x="9873094" y="178181"/>
                  </a:lnTo>
                  <a:lnTo>
                    <a:pt x="9840506" y="189585"/>
                  </a:lnTo>
                  <a:lnTo>
                    <a:pt x="9821024" y="203923"/>
                  </a:lnTo>
                  <a:lnTo>
                    <a:pt x="9818243" y="200317"/>
                  </a:lnTo>
                  <a:lnTo>
                    <a:pt x="9816732" y="196545"/>
                  </a:lnTo>
                  <a:lnTo>
                    <a:pt x="9816732" y="192671"/>
                  </a:lnTo>
                  <a:lnTo>
                    <a:pt x="9828454" y="174294"/>
                  </a:lnTo>
                  <a:lnTo>
                    <a:pt x="9860394" y="159283"/>
                  </a:lnTo>
                  <a:lnTo>
                    <a:pt x="9907765" y="149148"/>
                  </a:lnTo>
                  <a:lnTo>
                    <a:pt x="9965792" y="145440"/>
                  </a:lnTo>
                  <a:lnTo>
                    <a:pt x="10023805" y="149148"/>
                  </a:lnTo>
                  <a:lnTo>
                    <a:pt x="10071189" y="159283"/>
                  </a:lnTo>
                  <a:lnTo>
                    <a:pt x="10103129" y="174294"/>
                  </a:lnTo>
                  <a:lnTo>
                    <a:pt x="10114839" y="192671"/>
                  </a:lnTo>
                  <a:lnTo>
                    <a:pt x="10114839" y="65201"/>
                  </a:lnTo>
                  <a:lnTo>
                    <a:pt x="10077145" y="48717"/>
                  </a:lnTo>
                  <a:lnTo>
                    <a:pt x="10033533" y="29641"/>
                  </a:lnTo>
                  <a:lnTo>
                    <a:pt x="10033533" y="72885"/>
                  </a:lnTo>
                  <a:lnTo>
                    <a:pt x="10029546" y="75971"/>
                  </a:lnTo>
                  <a:lnTo>
                    <a:pt x="10019157" y="83248"/>
                  </a:lnTo>
                  <a:lnTo>
                    <a:pt x="10004819" y="91795"/>
                  </a:lnTo>
                  <a:lnTo>
                    <a:pt x="9988918" y="98653"/>
                  </a:lnTo>
                  <a:lnTo>
                    <a:pt x="9984245" y="103111"/>
                  </a:lnTo>
                  <a:lnTo>
                    <a:pt x="9978746" y="106502"/>
                  </a:lnTo>
                  <a:lnTo>
                    <a:pt x="9972535" y="108673"/>
                  </a:lnTo>
                  <a:lnTo>
                    <a:pt x="9965779" y="109448"/>
                  </a:lnTo>
                  <a:lnTo>
                    <a:pt x="9959022" y="108673"/>
                  </a:lnTo>
                  <a:lnTo>
                    <a:pt x="9952825" y="106502"/>
                  </a:lnTo>
                  <a:lnTo>
                    <a:pt x="9947313" y="103111"/>
                  </a:lnTo>
                  <a:lnTo>
                    <a:pt x="9942652" y="98653"/>
                  </a:lnTo>
                  <a:lnTo>
                    <a:pt x="9926752" y="91795"/>
                  </a:lnTo>
                  <a:lnTo>
                    <a:pt x="9912401" y="83248"/>
                  </a:lnTo>
                  <a:lnTo>
                    <a:pt x="9902025" y="75971"/>
                  </a:lnTo>
                  <a:lnTo>
                    <a:pt x="9898024" y="72885"/>
                  </a:lnTo>
                  <a:lnTo>
                    <a:pt x="9901999" y="73507"/>
                  </a:lnTo>
                  <a:lnTo>
                    <a:pt x="9935350" y="78536"/>
                  </a:lnTo>
                  <a:lnTo>
                    <a:pt x="9965792" y="48717"/>
                  </a:lnTo>
                  <a:lnTo>
                    <a:pt x="9977526" y="51054"/>
                  </a:lnTo>
                  <a:lnTo>
                    <a:pt x="9987140" y="57429"/>
                  </a:lnTo>
                  <a:lnTo>
                    <a:pt x="9993681" y="66903"/>
                  </a:lnTo>
                  <a:lnTo>
                    <a:pt x="9996221" y="78536"/>
                  </a:lnTo>
                  <a:lnTo>
                    <a:pt x="10029558" y="73507"/>
                  </a:lnTo>
                  <a:lnTo>
                    <a:pt x="10033533" y="72885"/>
                  </a:lnTo>
                  <a:lnTo>
                    <a:pt x="10033533" y="29641"/>
                  </a:lnTo>
                  <a:lnTo>
                    <a:pt x="9965792" y="0"/>
                  </a:lnTo>
                  <a:lnTo>
                    <a:pt x="9797732" y="73507"/>
                  </a:lnTo>
                  <a:lnTo>
                    <a:pt x="9760052" y="168186"/>
                  </a:lnTo>
                  <a:lnTo>
                    <a:pt x="9823234" y="236232"/>
                  </a:lnTo>
                  <a:lnTo>
                    <a:pt x="9821901" y="243535"/>
                  </a:lnTo>
                  <a:lnTo>
                    <a:pt x="9820923" y="250964"/>
                  </a:lnTo>
                  <a:lnTo>
                    <a:pt x="9820326" y="258495"/>
                  </a:lnTo>
                  <a:lnTo>
                    <a:pt x="9820123" y="266141"/>
                  </a:lnTo>
                  <a:lnTo>
                    <a:pt x="9827552" y="312000"/>
                  </a:lnTo>
                  <a:lnTo>
                    <a:pt x="9848228" y="351828"/>
                  </a:lnTo>
                  <a:lnTo>
                    <a:pt x="9879762" y="383235"/>
                  </a:lnTo>
                  <a:lnTo>
                    <a:pt x="9919754" y="403821"/>
                  </a:lnTo>
                  <a:lnTo>
                    <a:pt x="9965792" y="411226"/>
                  </a:lnTo>
                  <a:lnTo>
                    <a:pt x="10011829" y="403821"/>
                  </a:lnTo>
                  <a:lnTo>
                    <a:pt x="10051821" y="383235"/>
                  </a:lnTo>
                  <a:lnTo>
                    <a:pt x="10083343" y="351828"/>
                  </a:lnTo>
                  <a:lnTo>
                    <a:pt x="10104031" y="312000"/>
                  </a:lnTo>
                  <a:lnTo>
                    <a:pt x="10111448" y="266141"/>
                  </a:lnTo>
                  <a:lnTo>
                    <a:pt x="10111257" y="258495"/>
                  </a:lnTo>
                  <a:lnTo>
                    <a:pt x="10110660" y="250964"/>
                  </a:lnTo>
                  <a:lnTo>
                    <a:pt x="10109683" y="243535"/>
                  </a:lnTo>
                  <a:lnTo>
                    <a:pt x="10108336" y="236232"/>
                  </a:lnTo>
                  <a:lnTo>
                    <a:pt x="10138334" y="203923"/>
                  </a:lnTo>
                  <a:lnTo>
                    <a:pt x="10171519" y="168186"/>
                  </a:lnTo>
                  <a:close/>
                </a:path>
                <a:path w="10296525" h="1831975">
                  <a:moveTo>
                    <a:pt x="10200843" y="1584782"/>
                  </a:moveTo>
                  <a:lnTo>
                    <a:pt x="10144481" y="896505"/>
                  </a:lnTo>
                  <a:lnTo>
                    <a:pt x="10144481" y="891476"/>
                  </a:lnTo>
                  <a:lnTo>
                    <a:pt x="10090734" y="891476"/>
                  </a:lnTo>
                  <a:lnTo>
                    <a:pt x="10090734" y="941844"/>
                  </a:lnTo>
                  <a:lnTo>
                    <a:pt x="10058032" y="941844"/>
                  </a:lnTo>
                  <a:lnTo>
                    <a:pt x="10058032" y="891476"/>
                  </a:lnTo>
                  <a:lnTo>
                    <a:pt x="10042893" y="891476"/>
                  </a:lnTo>
                  <a:lnTo>
                    <a:pt x="10042893" y="941844"/>
                  </a:lnTo>
                  <a:lnTo>
                    <a:pt x="10010203" y="941844"/>
                  </a:lnTo>
                  <a:lnTo>
                    <a:pt x="10010203" y="891476"/>
                  </a:lnTo>
                  <a:lnTo>
                    <a:pt x="9787103" y="891476"/>
                  </a:lnTo>
                  <a:lnTo>
                    <a:pt x="9787103" y="896505"/>
                  </a:lnTo>
                  <a:lnTo>
                    <a:pt x="9730740" y="1584782"/>
                  </a:lnTo>
                  <a:lnTo>
                    <a:pt x="9734550" y="1616862"/>
                  </a:lnTo>
                  <a:lnTo>
                    <a:pt x="9749892" y="1644065"/>
                  </a:lnTo>
                  <a:lnTo>
                    <a:pt x="9774352" y="1663534"/>
                  </a:lnTo>
                  <a:lnTo>
                    <a:pt x="9805518" y="1672475"/>
                  </a:lnTo>
                  <a:lnTo>
                    <a:pt x="9837725" y="1668678"/>
                  </a:lnTo>
                  <a:lnTo>
                    <a:pt x="9865030" y="1653413"/>
                  </a:lnTo>
                  <a:lnTo>
                    <a:pt x="9884588" y="1629054"/>
                  </a:lnTo>
                  <a:lnTo>
                    <a:pt x="9893579" y="1598002"/>
                  </a:lnTo>
                  <a:lnTo>
                    <a:pt x="9942652" y="998626"/>
                  </a:lnTo>
                  <a:lnTo>
                    <a:pt x="9988918" y="998626"/>
                  </a:lnTo>
                  <a:lnTo>
                    <a:pt x="10038004" y="1598002"/>
                  </a:lnTo>
                  <a:lnTo>
                    <a:pt x="10066541" y="1653413"/>
                  </a:lnTo>
                  <a:lnTo>
                    <a:pt x="10126066" y="1672475"/>
                  </a:lnTo>
                  <a:lnTo>
                    <a:pt x="10157231" y="1663534"/>
                  </a:lnTo>
                  <a:lnTo>
                    <a:pt x="10181679" y="1644053"/>
                  </a:lnTo>
                  <a:lnTo>
                    <a:pt x="10197020" y="1616862"/>
                  </a:lnTo>
                  <a:lnTo>
                    <a:pt x="10200843" y="1584782"/>
                  </a:lnTo>
                  <a:close/>
                </a:path>
                <a:path w="10296525" h="1831975">
                  <a:moveTo>
                    <a:pt x="10296093" y="885190"/>
                  </a:moveTo>
                  <a:lnTo>
                    <a:pt x="10294214" y="821410"/>
                  </a:lnTo>
                  <a:lnTo>
                    <a:pt x="10289794" y="762508"/>
                  </a:lnTo>
                  <a:lnTo>
                    <a:pt x="10282860" y="708469"/>
                  </a:lnTo>
                  <a:lnTo>
                    <a:pt x="10273411" y="659345"/>
                  </a:lnTo>
                  <a:lnTo>
                    <a:pt x="10261435" y="615149"/>
                  </a:lnTo>
                  <a:lnTo>
                    <a:pt x="10257574" y="604697"/>
                  </a:lnTo>
                  <a:lnTo>
                    <a:pt x="10246957" y="575906"/>
                  </a:lnTo>
                  <a:lnTo>
                    <a:pt x="10241737" y="565391"/>
                  </a:lnTo>
                  <a:lnTo>
                    <a:pt x="10229964" y="541642"/>
                  </a:lnTo>
                  <a:lnTo>
                    <a:pt x="10210482" y="512356"/>
                  </a:lnTo>
                  <a:lnTo>
                    <a:pt x="10161168" y="467144"/>
                  </a:lnTo>
                  <a:lnTo>
                    <a:pt x="10113721" y="448754"/>
                  </a:lnTo>
                  <a:lnTo>
                    <a:pt x="10094531" y="446849"/>
                  </a:lnTo>
                  <a:lnTo>
                    <a:pt x="10093960" y="446849"/>
                  </a:lnTo>
                  <a:lnTo>
                    <a:pt x="10093960" y="628688"/>
                  </a:lnTo>
                  <a:lnTo>
                    <a:pt x="10081133" y="652691"/>
                  </a:lnTo>
                  <a:lnTo>
                    <a:pt x="10093960" y="676694"/>
                  </a:lnTo>
                  <a:lnTo>
                    <a:pt x="10066693" y="677621"/>
                  </a:lnTo>
                  <a:lnTo>
                    <a:pt x="10052240" y="700684"/>
                  </a:lnTo>
                  <a:lnTo>
                    <a:pt x="10037788" y="677621"/>
                  </a:lnTo>
                  <a:lnTo>
                    <a:pt x="10010508" y="676694"/>
                  </a:lnTo>
                  <a:lnTo>
                    <a:pt x="10023348" y="652691"/>
                  </a:lnTo>
                  <a:lnTo>
                    <a:pt x="10010508" y="628688"/>
                  </a:lnTo>
                  <a:lnTo>
                    <a:pt x="10037788" y="627761"/>
                  </a:lnTo>
                  <a:lnTo>
                    <a:pt x="10051821" y="605370"/>
                  </a:lnTo>
                  <a:lnTo>
                    <a:pt x="10052240" y="604697"/>
                  </a:lnTo>
                  <a:lnTo>
                    <a:pt x="10066693" y="627761"/>
                  </a:lnTo>
                  <a:lnTo>
                    <a:pt x="10093960" y="628688"/>
                  </a:lnTo>
                  <a:lnTo>
                    <a:pt x="10093960" y="446849"/>
                  </a:lnTo>
                  <a:lnTo>
                    <a:pt x="10053777" y="446849"/>
                  </a:lnTo>
                  <a:lnTo>
                    <a:pt x="10038550" y="565391"/>
                  </a:lnTo>
                  <a:lnTo>
                    <a:pt x="9980244" y="495388"/>
                  </a:lnTo>
                  <a:lnTo>
                    <a:pt x="10024224" y="446836"/>
                  </a:lnTo>
                  <a:lnTo>
                    <a:pt x="9907346" y="446836"/>
                  </a:lnTo>
                  <a:lnTo>
                    <a:pt x="9951339" y="495388"/>
                  </a:lnTo>
                  <a:lnTo>
                    <a:pt x="9893033" y="565391"/>
                  </a:lnTo>
                  <a:lnTo>
                    <a:pt x="9877806" y="446849"/>
                  </a:lnTo>
                  <a:lnTo>
                    <a:pt x="9837090" y="446849"/>
                  </a:lnTo>
                  <a:lnTo>
                    <a:pt x="9836048" y="446938"/>
                  </a:lnTo>
                  <a:lnTo>
                    <a:pt x="9834994" y="447001"/>
                  </a:lnTo>
                  <a:lnTo>
                    <a:pt x="9795967" y="454698"/>
                  </a:lnTo>
                  <a:lnTo>
                    <a:pt x="9743072" y="488099"/>
                  </a:lnTo>
                  <a:lnTo>
                    <a:pt x="9701593" y="541629"/>
                  </a:lnTo>
                  <a:lnTo>
                    <a:pt x="9684614" y="575906"/>
                  </a:lnTo>
                  <a:lnTo>
                    <a:pt x="9670136" y="615149"/>
                  </a:lnTo>
                  <a:lnTo>
                    <a:pt x="9658159" y="659345"/>
                  </a:lnTo>
                  <a:lnTo>
                    <a:pt x="9648711" y="708469"/>
                  </a:lnTo>
                  <a:lnTo>
                    <a:pt x="9641764" y="762495"/>
                  </a:lnTo>
                  <a:lnTo>
                    <a:pt x="9637357" y="821410"/>
                  </a:lnTo>
                  <a:lnTo>
                    <a:pt x="9635477" y="885177"/>
                  </a:lnTo>
                  <a:lnTo>
                    <a:pt x="9636112" y="953795"/>
                  </a:lnTo>
                  <a:lnTo>
                    <a:pt x="9639300" y="1027214"/>
                  </a:lnTo>
                  <a:lnTo>
                    <a:pt x="9655861" y="1062494"/>
                  </a:lnTo>
                  <a:lnTo>
                    <a:pt x="9692018" y="1076782"/>
                  </a:lnTo>
                  <a:lnTo>
                    <a:pt x="9693059" y="1076782"/>
                  </a:lnTo>
                  <a:lnTo>
                    <a:pt x="9731553" y="1059129"/>
                  </a:lnTo>
                  <a:lnTo>
                    <a:pt x="9744837" y="1021067"/>
                  </a:lnTo>
                  <a:lnTo>
                    <a:pt x="9741535" y="939330"/>
                  </a:lnTo>
                  <a:lnTo>
                    <a:pt x="9741548" y="867156"/>
                  </a:lnTo>
                  <a:lnTo>
                    <a:pt x="9744443" y="804075"/>
                  </a:lnTo>
                  <a:lnTo>
                    <a:pt x="9749790" y="749477"/>
                  </a:lnTo>
                  <a:lnTo>
                    <a:pt x="9757156" y="702843"/>
                  </a:lnTo>
                  <a:lnTo>
                    <a:pt x="9766109" y="663651"/>
                  </a:lnTo>
                  <a:lnTo>
                    <a:pt x="9787103" y="605370"/>
                  </a:lnTo>
                  <a:lnTo>
                    <a:pt x="9787103" y="862520"/>
                  </a:lnTo>
                  <a:lnTo>
                    <a:pt x="10010203" y="862520"/>
                  </a:lnTo>
                  <a:lnTo>
                    <a:pt x="10010203" y="846543"/>
                  </a:lnTo>
                  <a:lnTo>
                    <a:pt x="10042893" y="846543"/>
                  </a:lnTo>
                  <a:lnTo>
                    <a:pt x="10042893" y="862520"/>
                  </a:lnTo>
                  <a:lnTo>
                    <a:pt x="10058032" y="862520"/>
                  </a:lnTo>
                  <a:lnTo>
                    <a:pt x="10058032" y="846543"/>
                  </a:lnTo>
                  <a:lnTo>
                    <a:pt x="10090734" y="846543"/>
                  </a:lnTo>
                  <a:lnTo>
                    <a:pt x="10090734" y="862520"/>
                  </a:lnTo>
                  <a:lnTo>
                    <a:pt x="10144468" y="862520"/>
                  </a:lnTo>
                  <a:lnTo>
                    <a:pt x="10144468" y="846543"/>
                  </a:lnTo>
                  <a:lnTo>
                    <a:pt x="10144468" y="700684"/>
                  </a:lnTo>
                  <a:lnTo>
                    <a:pt x="10144468" y="605409"/>
                  </a:lnTo>
                  <a:lnTo>
                    <a:pt x="10155314" y="631317"/>
                  </a:lnTo>
                  <a:lnTo>
                    <a:pt x="10174402" y="702818"/>
                  </a:lnTo>
                  <a:lnTo>
                    <a:pt x="10181768" y="749439"/>
                  </a:lnTo>
                  <a:lnTo>
                    <a:pt x="10187114" y="804049"/>
                  </a:lnTo>
                  <a:lnTo>
                    <a:pt x="10190010" y="867156"/>
                  </a:lnTo>
                  <a:lnTo>
                    <a:pt x="10190023" y="939330"/>
                  </a:lnTo>
                  <a:lnTo>
                    <a:pt x="10186733" y="1021054"/>
                  </a:lnTo>
                  <a:lnTo>
                    <a:pt x="10189680" y="1041755"/>
                  </a:lnTo>
                  <a:lnTo>
                    <a:pt x="10216109" y="1071359"/>
                  </a:lnTo>
                  <a:lnTo>
                    <a:pt x="10238499" y="1076794"/>
                  </a:lnTo>
                  <a:lnTo>
                    <a:pt x="10239553" y="1076794"/>
                  </a:lnTo>
                  <a:lnTo>
                    <a:pt x="10275710" y="1062494"/>
                  </a:lnTo>
                  <a:lnTo>
                    <a:pt x="10292270" y="1027214"/>
                  </a:lnTo>
                  <a:lnTo>
                    <a:pt x="10295445" y="953795"/>
                  </a:lnTo>
                  <a:lnTo>
                    <a:pt x="10296093" y="885190"/>
                  </a:lnTo>
                  <a:close/>
                </a:path>
              </a:pathLst>
            </a:custGeom>
            <a:solidFill>
              <a:srgbClr val="056AF1"/>
            </a:solidFill>
          </p:spPr>
          <p:txBody>
            <a:bodyPr wrap="square" lIns="0" tIns="0" rIns="0" bIns="0" rtlCol="0"/>
            <a:lstStyle/>
            <a:p>
              <a:pPr defTabSz="457200"/>
              <a:endParaRPr sz="900"/>
            </a:p>
          </p:txBody>
        </p:sp>
      </p:grpSp>
      <p:grpSp>
        <p:nvGrpSpPr>
          <p:cNvPr id="74" name="object 14">
            <a:extLst>
              <a:ext uri="{FF2B5EF4-FFF2-40B4-BE49-F238E27FC236}">
                <a16:creationId xmlns:a16="http://schemas.microsoft.com/office/drawing/2014/main" id="{A0D02FEB-831E-8993-ED29-25D2D2BD35FF}"/>
              </a:ext>
            </a:extLst>
          </p:cNvPr>
          <p:cNvGrpSpPr/>
          <p:nvPr/>
        </p:nvGrpSpPr>
        <p:grpSpPr>
          <a:xfrm>
            <a:off x="2220933" y="3352449"/>
            <a:ext cx="336550" cy="700723"/>
            <a:chOff x="4441865" y="4990398"/>
            <a:chExt cx="673100" cy="1401445"/>
          </a:xfrm>
        </p:grpSpPr>
        <p:pic>
          <p:nvPicPr>
            <p:cNvPr id="75" name="object 15">
              <a:extLst>
                <a:ext uri="{FF2B5EF4-FFF2-40B4-BE49-F238E27FC236}">
                  <a16:creationId xmlns:a16="http://schemas.microsoft.com/office/drawing/2014/main" id="{F1EF101F-522D-1A2D-C48D-A628054A2091}"/>
                </a:ext>
              </a:extLst>
            </p:cNvPr>
            <p:cNvPicPr/>
            <p:nvPr/>
          </p:nvPicPr>
          <p:blipFill>
            <a:blip r:embed="rId5" cstate="print"/>
            <a:stretch>
              <a:fillRect/>
            </a:stretch>
          </p:blipFill>
          <p:spPr>
            <a:xfrm>
              <a:off x="4731345" y="4990398"/>
              <a:ext cx="244488" cy="244184"/>
            </a:xfrm>
            <a:prstGeom prst="rect">
              <a:avLst/>
            </a:prstGeom>
          </p:spPr>
        </p:pic>
        <p:sp>
          <p:nvSpPr>
            <p:cNvPr id="76" name="object 16">
              <a:extLst>
                <a:ext uri="{FF2B5EF4-FFF2-40B4-BE49-F238E27FC236}">
                  <a16:creationId xmlns:a16="http://schemas.microsoft.com/office/drawing/2014/main" id="{4938684A-431A-FD12-C2B3-F1151CE87D64}"/>
                </a:ext>
              </a:extLst>
            </p:cNvPr>
            <p:cNvSpPr/>
            <p:nvPr/>
          </p:nvSpPr>
          <p:spPr>
            <a:xfrm>
              <a:off x="4441865" y="5197226"/>
              <a:ext cx="673100" cy="1194435"/>
            </a:xfrm>
            <a:custGeom>
              <a:avLst/>
              <a:gdLst/>
              <a:ahLst/>
              <a:cxnLst/>
              <a:rect l="l" t="t" r="r" b="b"/>
              <a:pathLst>
                <a:path w="673100" h="1194435">
                  <a:moveTo>
                    <a:pt x="66711" y="1194131"/>
                  </a:moveTo>
                  <a:lnTo>
                    <a:pt x="40723" y="1188815"/>
                  </a:lnTo>
                  <a:lnTo>
                    <a:pt x="18840" y="1173845"/>
                  </a:lnTo>
                  <a:lnTo>
                    <a:pt x="4886" y="1152394"/>
                  </a:lnTo>
                  <a:lnTo>
                    <a:pt x="0" y="1127278"/>
                  </a:lnTo>
                  <a:lnTo>
                    <a:pt x="5322" y="1101311"/>
                  </a:lnTo>
                  <a:lnTo>
                    <a:pt x="126108" y="816671"/>
                  </a:lnTo>
                  <a:lnTo>
                    <a:pt x="100367" y="572867"/>
                  </a:lnTo>
                  <a:lnTo>
                    <a:pt x="99800" y="565314"/>
                  </a:lnTo>
                  <a:lnTo>
                    <a:pt x="99686" y="557749"/>
                  </a:lnTo>
                  <a:lnTo>
                    <a:pt x="100026" y="550192"/>
                  </a:lnTo>
                  <a:lnTo>
                    <a:pt x="156238" y="136126"/>
                  </a:lnTo>
                  <a:lnTo>
                    <a:pt x="188282" y="81319"/>
                  </a:lnTo>
                  <a:lnTo>
                    <a:pt x="249717" y="65203"/>
                  </a:lnTo>
                  <a:lnTo>
                    <a:pt x="396325" y="85260"/>
                  </a:lnTo>
                  <a:lnTo>
                    <a:pt x="415750" y="90354"/>
                  </a:lnTo>
                  <a:lnTo>
                    <a:pt x="432840" y="99606"/>
                  </a:lnTo>
                  <a:lnTo>
                    <a:pt x="447105" y="112366"/>
                  </a:lnTo>
                  <a:lnTo>
                    <a:pt x="458056" y="127982"/>
                  </a:lnTo>
                  <a:lnTo>
                    <a:pt x="445600" y="161558"/>
                  </a:lnTo>
                  <a:lnTo>
                    <a:pt x="404004" y="141782"/>
                  </a:lnTo>
                  <a:lnTo>
                    <a:pt x="485041" y="211381"/>
                  </a:lnTo>
                  <a:lnTo>
                    <a:pt x="547883" y="42016"/>
                  </a:lnTo>
                  <a:lnTo>
                    <a:pt x="561360" y="20245"/>
                  </a:lnTo>
                  <a:lnTo>
                    <a:pt x="581449" y="5831"/>
                  </a:lnTo>
                  <a:lnTo>
                    <a:pt x="605479" y="0"/>
                  </a:lnTo>
                  <a:lnTo>
                    <a:pt x="630779" y="3974"/>
                  </a:lnTo>
                  <a:lnTo>
                    <a:pt x="652561" y="17450"/>
                  </a:lnTo>
                  <a:lnTo>
                    <a:pt x="666980" y="37529"/>
                  </a:lnTo>
                  <a:lnTo>
                    <a:pt x="672814" y="61546"/>
                  </a:lnTo>
                  <a:lnTo>
                    <a:pt x="668843" y="86838"/>
                  </a:lnTo>
                  <a:lnTo>
                    <a:pt x="573785" y="343064"/>
                  </a:lnTo>
                  <a:lnTo>
                    <a:pt x="555946" y="369100"/>
                  </a:lnTo>
                  <a:lnTo>
                    <a:pt x="529401" y="383070"/>
                  </a:lnTo>
                  <a:lnTo>
                    <a:pt x="499417" y="383659"/>
                  </a:lnTo>
                  <a:lnTo>
                    <a:pt x="471261" y="369553"/>
                  </a:lnTo>
                  <a:lnTo>
                    <a:pt x="319917" y="239568"/>
                  </a:lnTo>
                  <a:lnTo>
                    <a:pt x="435552" y="410269"/>
                  </a:lnTo>
                  <a:lnTo>
                    <a:pt x="410587" y="592564"/>
                  </a:lnTo>
                  <a:lnTo>
                    <a:pt x="447326" y="805318"/>
                  </a:lnTo>
                  <a:lnTo>
                    <a:pt x="447620" y="807993"/>
                  </a:lnTo>
                  <a:lnTo>
                    <a:pt x="463555" y="1124003"/>
                  </a:lnTo>
                  <a:lnTo>
                    <a:pt x="459622" y="1150219"/>
                  </a:lnTo>
                  <a:lnTo>
                    <a:pt x="446396" y="1172129"/>
                  </a:lnTo>
                  <a:lnTo>
                    <a:pt x="425915" y="1187482"/>
                  </a:lnTo>
                  <a:lnTo>
                    <a:pt x="400218" y="1194030"/>
                  </a:lnTo>
                  <a:lnTo>
                    <a:pt x="374044" y="1190120"/>
                  </a:lnTo>
                  <a:lnTo>
                    <a:pt x="352115" y="1176926"/>
                  </a:lnTo>
                  <a:lnTo>
                    <a:pt x="336722" y="1156458"/>
                  </a:lnTo>
                  <a:lnTo>
                    <a:pt x="330152" y="1130729"/>
                  </a:lnTo>
                  <a:lnTo>
                    <a:pt x="314552" y="821418"/>
                  </a:lnTo>
                  <a:lnTo>
                    <a:pt x="273144" y="581599"/>
                  </a:lnTo>
                  <a:lnTo>
                    <a:pt x="234974" y="576371"/>
                  </a:lnTo>
                  <a:lnTo>
                    <a:pt x="260742" y="819800"/>
                  </a:lnTo>
                  <a:lnTo>
                    <a:pt x="261103" y="828258"/>
                  </a:lnTo>
                  <a:lnTo>
                    <a:pt x="128276" y="1153434"/>
                  </a:lnTo>
                  <a:lnTo>
                    <a:pt x="91844" y="1189241"/>
                  </a:lnTo>
                  <a:lnTo>
                    <a:pt x="66711" y="1194131"/>
                  </a:lnTo>
                  <a:close/>
                </a:path>
              </a:pathLst>
            </a:custGeom>
            <a:solidFill>
              <a:srgbClr val="056AF1"/>
            </a:solidFill>
          </p:spPr>
          <p:txBody>
            <a:bodyPr wrap="square" lIns="0" tIns="0" rIns="0" bIns="0" rtlCol="0"/>
            <a:lstStyle/>
            <a:p>
              <a:pPr defTabSz="457200"/>
              <a:endParaRPr sz="900"/>
            </a:p>
          </p:txBody>
        </p:sp>
      </p:grpSp>
      <p:sp>
        <p:nvSpPr>
          <p:cNvPr id="77" name="object 17">
            <a:extLst>
              <a:ext uri="{FF2B5EF4-FFF2-40B4-BE49-F238E27FC236}">
                <a16:creationId xmlns:a16="http://schemas.microsoft.com/office/drawing/2014/main" id="{671A65F8-E5C8-84C6-5EDC-5D4486BD82E4}"/>
              </a:ext>
            </a:extLst>
          </p:cNvPr>
          <p:cNvSpPr/>
          <p:nvPr/>
        </p:nvSpPr>
        <p:spPr>
          <a:xfrm>
            <a:off x="4786252" y="5110101"/>
            <a:ext cx="890588" cy="432753"/>
          </a:xfrm>
          <a:custGeom>
            <a:avLst/>
            <a:gdLst/>
            <a:ahLst/>
            <a:cxnLst/>
            <a:rect l="l" t="t" r="r" b="b"/>
            <a:pathLst>
              <a:path w="1781175" h="865504">
                <a:moveTo>
                  <a:pt x="890587" y="865445"/>
                </a:moveTo>
                <a:lnTo>
                  <a:pt x="826973" y="864358"/>
                </a:lnTo>
                <a:lnTo>
                  <a:pt x="764567" y="861145"/>
                </a:lnTo>
                <a:lnTo>
                  <a:pt x="703522" y="855879"/>
                </a:lnTo>
                <a:lnTo>
                  <a:pt x="643987" y="848635"/>
                </a:lnTo>
                <a:lnTo>
                  <a:pt x="586112" y="839486"/>
                </a:lnTo>
                <a:lnTo>
                  <a:pt x="530049" y="828504"/>
                </a:lnTo>
                <a:lnTo>
                  <a:pt x="475948" y="815765"/>
                </a:lnTo>
                <a:lnTo>
                  <a:pt x="423959" y="801340"/>
                </a:lnTo>
                <a:lnTo>
                  <a:pt x="374234" y="785304"/>
                </a:lnTo>
                <a:lnTo>
                  <a:pt x="326921" y="767729"/>
                </a:lnTo>
                <a:lnTo>
                  <a:pt x="282173" y="748690"/>
                </a:lnTo>
                <a:lnTo>
                  <a:pt x="240140" y="728260"/>
                </a:lnTo>
                <a:lnTo>
                  <a:pt x="200972" y="706512"/>
                </a:lnTo>
                <a:lnTo>
                  <a:pt x="164820" y="683520"/>
                </a:lnTo>
                <a:lnTo>
                  <a:pt x="131834" y="659358"/>
                </a:lnTo>
                <a:lnTo>
                  <a:pt x="102165" y="634098"/>
                </a:lnTo>
                <a:lnTo>
                  <a:pt x="53379" y="580579"/>
                </a:lnTo>
                <a:lnTo>
                  <a:pt x="19668" y="523553"/>
                </a:lnTo>
                <a:lnTo>
                  <a:pt x="2235" y="463607"/>
                </a:lnTo>
                <a:lnTo>
                  <a:pt x="0" y="432722"/>
                </a:lnTo>
                <a:lnTo>
                  <a:pt x="2235" y="401838"/>
                </a:lnTo>
                <a:lnTo>
                  <a:pt x="19668" y="341892"/>
                </a:lnTo>
                <a:lnTo>
                  <a:pt x="53379" y="284865"/>
                </a:lnTo>
                <a:lnTo>
                  <a:pt x="102165" y="231347"/>
                </a:lnTo>
                <a:lnTo>
                  <a:pt x="131834" y="206087"/>
                </a:lnTo>
                <a:lnTo>
                  <a:pt x="164820" y="181924"/>
                </a:lnTo>
                <a:lnTo>
                  <a:pt x="200972" y="158932"/>
                </a:lnTo>
                <a:lnTo>
                  <a:pt x="240140" y="137184"/>
                </a:lnTo>
                <a:lnTo>
                  <a:pt x="282173" y="116754"/>
                </a:lnTo>
                <a:lnTo>
                  <a:pt x="326921" y="97715"/>
                </a:lnTo>
                <a:lnTo>
                  <a:pt x="374234" y="80141"/>
                </a:lnTo>
                <a:lnTo>
                  <a:pt x="423959" y="64105"/>
                </a:lnTo>
                <a:lnTo>
                  <a:pt x="475948" y="49680"/>
                </a:lnTo>
                <a:lnTo>
                  <a:pt x="530049" y="36940"/>
                </a:lnTo>
                <a:lnTo>
                  <a:pt x="586112" y="25959"/>
                </a:lnTo>
                <a:lnTo>
                  <a:pt x="643987" y="16809"/>
                </a:lnTo>
                <a:lnTo>
                  <a:pt x="703522" y="9565"/>
                </a:lnTo>
                <a:lnTo>
                  <a:pt x="764567" y="4300"/>
                </a:lnTo>
                <a:lnTo>
                  <a:pt x="826973" y="1087"/>
                </a:lnTo>
                <a:lnTo>
                  <a:pt x="890587" y="0"/>
                </a:lnTo>
                <a:lnTo>
                  <a:pt x="954201" y="1087"/>
                </a:lnTo>
                <a:lnTo>
                  <a:pt x="1016607" y="4300"/>
                </a:lnTo>
                <a:lnTo>
                  <a:pt x="1077652" y="9565"/>
                </a:lnTo>
                <a:lnTo>
                  <a:pt x="1137187" y="16809"/>
                </a:lnTo>
                <a:lnTo>
                  <a:pt x="1195062" y="25959"/>
                </a:lnTo>
                <a:lnTo>
                  <a:pt x="1251125" y="36940"/>
                </a:lnTo>
                <a:lnTo>
                  <a:pt x="1305226" y="49680"/>
                </a:lnTo>
                <a:lnTo>
                  <a:pt x="1317454" y="53073"/>
                </a:lnTo>
                <a:lnTo>
                  <a:pt x="890587" y="53073"/>
                </a:lnTo>
                <a:lnTo>
                  <a:pt x="840890" y="53763"/>
                </a:lnTo>
                <a:lnTo>
                  <a:pt x="791678" y="55821"/>
                </a:lnTo>
                <a:lnTo>
                  <a:pt x="743003" y="59228"/>
                </a:lnTo>
                <a:lnTo>
                  <a:pt x="694913" y="63966"/>
                </a:lnTo>
                <a:lnTo>
                  <a:pt x="647459" y="70016"/>
                </a:lnTo>
                <a:lnTo>
                  <a:pt x="600691" y="77359"/>
                </a:lnTo>
                <a:lnTo>
                  <a:pt x="554657" y="85978"/>
                </a:lnTo>
                <a:lnTo>
                  <a:pt x="504770" y="97150"/>
                </a:lnTo>
                <a:lnTo>
                  <a:pt x="456693" y="109776"/>
                </a:lnTo>
                <a:lnTo>
                  <a:pt x="410516" y="123837"/>
                </a:lnTo>
                <a:lnTo>
                  <a:pt x="366328" y="139313"/>
                </a:lnTo>
                <a:lnTo>
                  <a:pt x="324218" y="156185"/>
                </a:lnTo>
                <a:lnTo>
                  <a:pt x="284275" y="174433"/>
                </a:lnTo>
                <a:lnTo>
                  <a:pt x="231413" y="202750"/>
                </a:lnTo>
                <a:lnTo>
                  <a:pt x="184396" y="233256"/>
                </a:lnTo>
                <a:lnTo>
                  <a:pt x="143857" y="265487"/>
                </a:lnTo>
                <a:lnTo>
                  <a:pt x="110432" y="298978"/>
                </a:lnTo>
                <a:lnTo>
                  <a:pt x="85596" y="331867"/>
                </a:lnTo>
                <a:lnTo>
                  <a:pt x="57030" y="398838"/>
                </a:lnTo>
                <a:lnTo>
                  <a:pt x="53435" y="432722"/>
                </a:lnTo>
                <a:lnTo>
                  <a:pt x="57030" y="466606"/>
                </a:lnTo>
                <a:lnTo>
                  <a:pt x="85596" y="533578"/>
                </a:lnTo>
                <a:lnTo>
                  <a:pt x="110432" y="566467"/>
                </a:lnTo>
                <a:lnTo>
                  <a:pt x="143857" y="599958"/>
                </a:lnTo>
                <a:lnTo>
                  <a:pt x="184396" y="632189"/>
                </a:lnTo>
                <a:lnTo>
                  <a:pt x="231413" y="662695"/>
                </a:lnTo>
                <a:lnTo>
                  <a:pt x="284275" y="691011"/>
                </a:lnTo>
                <a:lnTo>
                  <a:pt x="324218" y="709259"/>
                </a:lnTo>
                <a:lnTo>
                  <a:pt x="366328" y="726131"/>
                </a:lnTo>
                <a:lnTo>
                  <a:pt x="410516" y="741608"/>
                </a:lnTo>
                <a:lnTo>
                  <a:pt x="456693" y="755669"/>
                </a:lnTo>
                <a:lnTo>
                  <a:pt x="504770" y="768295"/>
                </a:lnTo>
                <a:lnTo>
                  <a:pt x="554657" y="779467"/>
                </a:lnTo>
                <a:lnTo>
                  <a:pt x="600672" y="788197"/>
                </a:lnTo>
                <a:lnTo>
                  <a:pt x="647397" y="795584"/>
                </a:lnTo>
                <a:lnTo>
                  <a:pt x="694801" y="801627"/>
                </a:lnTo>
                <a:lnTo>
                  <a:pt x="742853" y="806328"/>
                </a:lnTo>
                <a:lnTo>
                  <a:pt x="791523" y="809686"/>
                </a:lnTo>
                <a:lnTo>
                  <a:pt x="840778" y="811700"/>
                </a:lnTo>
                <a:lnTo>
                  <a:pt x="890587" y="812372"/>
                </a:lnTo>
                <a:lnTo>
                  <a:pt x="1317713" y="812372"/>
                </a:lnTo>
                <a:lnTo>
                  <a:pt x="1305226" y="815833"/>
                </a:lnTo>
                <a:lnTo>
                  <a:pt x="1251125" y="828558"/>
                </a:lnTo>
                <a:lnTo>
                  <a:pt x="1195062" y="839525"/>
                </a:lnTo>
                <a:lnTo>
                  <a:pt x="1137187" y="848662"/>
                </a:lnTo>
                <a:lnTo>
                  <a:pt x="1077652" y="855895"/>
                </a:lnTo>
                <a:lnTo>
                  <a:pt x="1016607" y="861152"/>
                </a:lnTo>
                <a:lnTo>
                  <a:pt x="954201" y="864360"/>
                </a:lnTo>
                <a:lnTo>
                  <a:pt x="890587" y="865445"/>
                </a:lnTo>
                <a:close/>
              </a:path>
              <a:path w="1781175" h="865504">
                <a:moveTo>
                  <a:pt x="1317713" y="812372"/>
                </a:moveTo>
                <a:lnTo>
                  <a:pt x="890587" y="812372"/>
                </a:lnTo>
                <a:lnTo>
                  <a:pt x="940415" y="811700"/>
                </a:lnTo>
                <a:lnTo>
                  <a:pt x="989714" y="809686"/>
                </a:lnTo>
                <a:lnTo>
                  <a:pt x="1038433" y="806328"/>
                </a:lnTo>
                <a:lnTo>
                  <a:pt x="1086523" y="801627"/>
                </a:lnTo>
                <a:lnTo>
                  <a:pt x="1133933" y="795584"/>
                </a:lnTo>
                <a:lnTo>
                  <a:pt x="1180614" y="788197"/>
                </a:lnTo>
                <a:lnTo>
                  <a:pt x="1226517" y="779467"/>
                </a:lnTo>
                <a:lnTo>
                  <a:pt x="1276404" y="768295"/>
                </a:lnTo>
                <a:lnTo>
                  <a:pt x="1324481" y="755669"/>
                </a:lnTo>
                <a:lnTo>
                  <a:pt x="1370658" y="741608"/>
                </a:lnTo>
                <a:lnTo>
                  <a:pt x="1414846" y="726131"/>
                </a:lnTo>
                <a:lnTo>
                  <a:pt x="1456956" y="709259"/>
                </a:lnTo>
                <a:lnTo>
                  <a:pt x="1496899" y="691011"/>
                </a:lnTo>
                <a:lnTo>
                  <a:pt x="1549761" y="662695"/>
                </a:lnTo>
                <a:lnTo>
                  <a:pt x="1596778" y="632189"/>
                </a:lnTo>
                <a:lnTo>
                  <a:pt x="1637317" y="599958"/>
                </a:lnTo>
                <a:lnTo>
                  <a:pt x="1670742" y="566467"/>
                </a:lnTo>
                <a:lnTo>
                  <a:pt x="1695578" y="533578"/>
                </a:lnTo>
                <a:lnTo>
                  <a:pt x="1724144" y="466606"/>
                </a:lnTo>
                <a:lnTo>
                  <a:pt x="1727739" y="432722"/>
                </a:lnTo>
                <a:lnTo>
                  <a:pt x="1724144" y="398838"/>
                </a:lnTo>
                <a:lnTo>
                  <a:pt x="1695578" y="331867"/>
                </a:lnTo>
                <a:lnTo>
                  <a:pt x="1670742" y="298978"/>
                </a:lnTo>
                <a:lnTo>
                  <a:pt x="1637317" y="265487"/>
                </a:lnTo>
                <a:lnTo>
                  <a:pt x="1596778" y="233256"/>
                </a:lnTo>
                <a:lnTo>
                  <a:pt x="1549761" y="202750"/>
                </a:lnTo>
                <a:lnTo>
                  <a:pt x="1496899" y="174433"/>
                </a:lnTo>
                <a:lnTo>
                  <a:pt x="1456956" y="156185"/>
                </a:lnTo>
                <a:lnTo>
                  <a:pt x="1414846" y="139313"/>
                </a:lnTo>
                <a:lnTo>
                  <a:pt x="1370658" y="123837"/>
                </a:lnTo>
                <a:lnTo>
                  <a:pt x="1324481" y="109776"/>
                </a:lnTo>
                <a:lnTo>
                  <a:pt x="1276404" y="97150"/>
                </a:lnTo>
                <a:lnTo>
                  <a:pt x="1226517" y="85978"/>
                </a:lnTo>
                <a:lnTo>
                  <a:pt x="1180483" y="77248"/>
                </a:lnTo>
                <a:lnTo>
                  <a:pt x="1133715" y="69861"/>
                </a:lnTo>
                <a:lnTo>
                  <a:pt x="1086261" y="63817"/>
                </a:lnTo>
                <a:lnTo>
                  <a:pt x="1038171" y="59116"/>
                </a:lnTo>
                <a:lnTo>
                  <a:pt x="989496" y="55759"/>
                </a:lnTo>
                <a:lnTo>
                  <a:pt x="940284" y="53744"/>
                </a:lnTo>
                <a:lnTo>
                  <a:pt x="890587" y="53073"/>
                </a:lnTo>
                <a:lnTo>
                  <a:pt x="1317454" y="53073"/>
                </a:lnTo>
                <a:lnTo>
                  <a:pt x="1357215" y="64105"/>
                </a:lnTo>
                <a:lnTo>
                  <a:pt x="1406940" y="80141"/>
                </a:lnTo>
                <a:lnTo>
                  <a:pt x="1454253" y="97715"/>
                </a:lnTo>
                <a:lnTo>
                  <a:pt x="1499001" y="116754"/>
                </a:lnTo>
                <a:lnTo>
                  <a:pt x="1541034" y="137184"/>
                </a:lnTo>
                <a:lnTo>
                  <a:pt x="1580202" y="158932"/>
                </a:lnTo>
                <a:lnTo>
                  <a:pt x="1616354" y="181924"/>
                </a:lnTo>
                <a:lnTo>
                  <a:pt x="1649340" y="206087"/>
                </a:lnTo>
                <a:lnTo>
                  <a:pt x="1679009" y="231347"/>
                </a:lnTo>
                <a:lnTo>
                  <a:pt x="1727795" y="284865"/>
                </a:lnTo>
                <a:lnTo>
                  <a:pt x="1761506" y="341892"/>
                </a:lnTo>
                <a:lnTo>
                  <a:pt x="1778939" y="401838"/>
                </a:lnTo>
                <a:lnTo>
                  <a:pt x="1781175" y="432722"/>
                </a:lnTo>
                <a:lnTo>
                  <a:pt x="1778939" y="463649"/>
                </a:lnTo>
                <a:lnTo>
                  <a:pt x="1761506" y="523658"/>
                </a:lnTo>
                <a:lnTo>
                  <a:pt x="1727795" y="580721"/>
                </a:lnTo>
                <a:lnTo>
                  <a:pt x="1679009" y="634254"/>
                </a:lnTo>
                <a:lnTo>
                  <a:pt x="1649340" y="659515"/>
                </a:lnTo>
                <a:lnTo>
                  <a:pt x="1616354" y="683674"/>
                </a:lnTo>
                <a:lnTo>
                  <a:pt x="1580202" y="706660"/>
                </a:lnTo>
                <a:lnTo>
                  <a:pt x="1541034" y="728398"/>
                </a:lnTo>
                <a:lnTo>
                  <a:pt x="1499001" y="748817"/>
                </a:lnTo>
                <a:lnTo>
                  <a:pt x="1454253" y="767843"/>
                </a:lnTo>
                <a:lnTo>
                  <a:pt x="1406940" y="785403"/>
                </a:lnTo>
                <a:lnTo>
                  <a:pt x="1357215" y="801424"/>
                </a:lnTo>
                <a:lnTo>
                  <a:pt x="1317713" y="812372"/>
                </a:lnTo>
                <a:close/>
              </a:path>
            </a:pathLst>
          </a:custGeom>
          <a:solidFill>
            <a:srgbClr val="056AF1"/>
          </a:solidFill>
        </p:spPr>
        <p:txBody>
          <a:bodyPr wrap="square" lIns="0" tIns="0" rIns="0" bIns="0" rtlCol="0"/>
          <a:lstStyle/>
          <a:p>
            <a:pPr defTabSz="457200"/>
            <a:endParaRPr sz="900"/>
          </a:p>
        </p:txBody>
      </p:sp>
      <p:grpSp>
        <p:nvGrpSpPr>
          <p:cNvPr id="78" name="object 18">
            <a:extLst>
              <a:ext uri="{FF2B5EF4-FFF2-40B4-BE49-F238E27FC236}">
                <a16:creationId xmlns:a16="http://schemas.microsoft.com/office/drawing/2014/main" id="{58B9737A-465A-539A-B033-6C2B47B05BBA}"/>
              </a:ext>
            </a:extLst>
          </p:cNvPr>
          <p:cNvGrpSpPr/>
          <p:nvPr/>
        </p:nvGrpSpPr>
        <p:grpSpPr>
          <a:xfrm>
            <a:off x="4276680" y="3196605"/>
            <a:ext cx="924243" cy="397510"/>
            <a:chOff x="8553359" y="4678709"/>
            <a:chExt cx="1848485" cy="795020"/>
          </a:xfrm>
        </p:grpSpPr>
        <p:pic>
          <p:nvPicPr>
            <p:cNvPr id="79" name="object 19">
              <a:extLst>
                <a:ext uri="{FF2B5EF4-FFF2-40B4-BE49-F238E27FC236}">
                  <a16:creationId xmlns:a16="http://schemas.microsoft.com/office/drawing/2014/main" id="{72760554-ED6D-F30D-A5EF-46E149A1FF1B}"/>
                </a:ext>
              </a:extLst>
            </p:cNvPr>
            <p:cNvPicPr/>
            <p:nvPr/>
          </p:nvPicPr>
          <p:blipFill>
            <a:blip r:embed="rId6" cstate="print"/>
            <a:stretch>
              <a:fillRect/>
            </a:stretch>
          </p:blipFill>
          <p:spPr>
            <a:xfrm>
              <a:off x="8553359" y="5256592"/>
              <a:ext cx="203675" cy="216624"/>
            </a:xfrm>
            <a:prstGeom prst="rect">
              <a:avLst/>
            </a:prstGeom>
          </p:spPr>
        </p:pic>
        <p:pic>
          <p:nvPicPr>
            <p:cNvPr id="80" name="object 20">
              <a:extLst>
                <a:ext uri="{FF2B5EF4-FFF2-40B4-BE49-F238E27FC236}">
                  <a16:creationId xmlns:a16="http://schemas.microsoft.com/office/drawing/2014/main" id="{8551C55B-8EC8-7CC1-633D-E0B6E6411582}"/>
                </a:ext>
              </a:extLst>
            </p:cNvPr>
            <p:cNvPicPr/>
            <p:nvPr/>
          </p:nvPicPr>
          <p:blipFill>
            <a:blip r:embed="rId7" cstate="print"/>
            <a:stretch>
              <a:fillRect/>
            </a:stretch>
          </p:blipFill>
          <p:spPr>
            <a:xfrm>
              <a:off x="9942461" y="4809704"/>
              <a:ext cx="127570" cy="77677"/>
            </a:xfrm>
            <a:prstGeom prst="rect">
              <a:avLst/>
            </a:prstGeom>
          </p:spPr>
        </p:pic>
        <p:pic>
          <p:nvPicPr>
            <p:cNvPr id="81" name="object 21">
              <a:extLst>
                <a:ext uri="{FF2B5EF4-FFF2-40B4-BE49-F238E27FC236}">
                  <a16:creationId xmlns:a16="http://schemas.microsoft.com/office/drawing/2014/main" id="{C0F85AC1-3C8A-38E0-0DC6-622FC8742727}"/>
                </a:ext>
              </a:extLst>
            </p:cNvPr>
            <p:cNvPicPr/>
            <p:nvPr/>
          </p:nvPicPr>
          <p:blipFill>
            <a:blip r:embed="rId8" cstate="print"/>
            <a:stretch>
              <a:fillRect/>
            </a:stretch>
          </p:blipFill>
          <p:spPr>
            <a:xfrm>
              <a:off x="10274112" y="4678709"/>
              <a:ext cx="127570" cy="77677"/>
            </a:xfrm>
            <a:prstGeom prst="rect">
              <a:avLst/>
            </a:prstGeom>
          </p:spPr>
        </p:pic>
        <p:pic>
          <p:nvPicPr>
            <p:cNvPr id="82" name="object 22">
              <a:extLst>
                <a:ext uri="{FF2B5EF4-FFF2-40B4-BE49-F238E27FC236}">
                  <a16:creationId xmlns:a16="http://schemas.microsoft.com/office/drawing/2014/main" id="{70E68D61-8B8D-2D4A-CEF8-2007A6FC787A}"/>
                </a:ext>
              </a:extLst>
            </p:cNvPr>
            <p:cNvPicPr/>
            <p:nvPr/>
          </p:nvPicPr>
          <p:blipFill>
            <a:blip r:embed="rId9" cstate="print"/>
            <a:stretch>
              <a:fillRect/>
            </a:stretch>
          </p:blipFill>
          <p:spPr>
            <a:xfrm>
              <a:off x="9610821" y="4940691"/>
              <a:ext cx="127502" cy="77672"/>
            </a:xfrm>
            <a:prstGeom prst="rect">
              <a:avLst/>
            </a:prstGeom>
          </p:spPr>
        </p:pic>
        <p:pic>
          <p:nvPicPr>
            <p:cNvPr id="83" name="object 23">
              <a:extLst>
                <a:ext uri="{FF2B5EF4-FFF2-40B4-BE49-F238E27FC236}">
                  <a16:creationId xmlns:a16="http://schemas.microsoft.com/office/drawing/2014/main" id="{591DB501-24E1-1B34-0892-5AE2D0F98BF2}"/>
                </a:ext>
              </a:extLst>
            </p:cNvPr>
            <p:cNvPicPr/>
            <p:nvPr/>
          </p:nvPicPr>
          <p:blipFill>
            <a:blip r:embed="rId10" cstate="print"/>
            <a:stretch>
              <a:fillRect/>
            </a:stretch>
          </p:blipFill>
          <p:spPr>
            <a:xfrm>
              <a:off x="10108281" y="4744213"/>
              <a:ext cx="127570" cy="77677"/>
            </a:xfrm>
            <a:prstGeom prst="rect">
              <a:avLst/>
            </a:prstGeom>
          </p:spPr>
        </p:pic>
        <p:pic>
          <p:nvPicPr>
            <p:cNvPr id="84" name="object 24">
              <a:extLst>
                <a:ext uri="{FF2B5EF4-FFF2-40B4-BE49-F238E27FC236}">
                  <a16:creationId xmlns:a16="http://schemas.microsoft.com/office/drawing/2014/main" id="{7C9C359C-68A6-F95C-DFD9-59F3EC093831}"/>
                </a:ext>
              </a:extLst>
            </p:cNvPr>
            <p:cNvPicPr/>
            <p:nvPr/>
          </p:nvPicPr>
          <p:blipFill>
            <a:blip r:embed="rId11" cstate="print"/>
            <a:stretch>
              <a:fillRect/>
            </a:stretch>
          </p:blipFill>
          <p:spPr>
            <a:xfrm>
              <a:off x="9776641" y="4875200"/>
              <a:ext cx="127502" cy="77672"/>
            </a:xfrm>
            <a:prstGeom prst="rect">
              <a:avLst/>
            </a:prstGeom>
          </p:spPr>
        </p:pic>
        <p:pic>
          <p:nvPicPr>
            <p:cNvPr id="85" name="object 25">
              <a:extLst>
                <a:ext uri="{FF2B5EF4-FFF2-40B4-BE49-F238E27FC236}">
                  <a16:creationId xmlns:a16="http://schemas.microsoft.com/office/drawing/2014/main" id="{62F7A502-5C6D-B5C2-7F13-09F8AD56EC5D}"/>
                </a:ext>
              </a:extLst>
            </p:cNvPr>
            <p:cNvPicPr/>
            <p:nvPr/>
          </p:nvPicPr>
          <p:blipFill>
            <a:blip r:embed="rId12" cstate="print"/>
            <a:stretch>
              <a:fillRect/>
            </a:stretch>
          </p:blipFill>
          <p:spPr>
            <a:xfrm>
              <a:off x="8947461" y="5202680"/>
              <a:ext cx="127570" cy="77677"/>
            </a:xfrm>
            <a:prstGeom prst="rect">
              <a:avLst/>
            </a:prstGeom>
          </p:spPr>
        </p:pic>
        <p:pic>
          <p:nvPicPr>
            <p:cNvPr id="86" name="object 26">
              <a:extLst>
                <a:ext uri="{FF2B5EF4-FFF2-40B4-BE49-F238E27FC236}">
                  <a16:creationId xmlns:a16="http://schemas.microsoft.com/office/drawing/2014/main" id="{3F57A08E-F59C-D04A-3DEA-77D144554D22}"/>
                </a:ext>
              </a:extLst>
            </p:cNvPr>
            <p:cNvPicPr/>
            <p:nvPr/>
          </p:nvPicPr>
          <p:blipFill>
            <a:blip r:embed="rId13" cstate="print"/>
            <a:stretch>
              <a:fillRect/>
            </a:stretch>
          </p:blipFill>
          <p:spPr>
            <a:xfrm>
              <a:off x="9444932" y="5006195"/>
              <a:ext cx="127570" cy="77677"/>
            </a:xfrm>
            <a:prstGeom prst="rect">
              <a:avLst/>
            </a:prstGeom>
          </p:spPr>
        </p:pic>
        <p:pic>
          <p:nvPicPr>
            <p:cNvPr id="87" name="object 27">
              <a:extLst>
                <a:ext uri="{FF2B5EF4-FFF2-40B4-BE49-F238E27FC236}">
                  <a16:creationId xmlns:a16="http://schemas.microsoft.com/office/drawing/2014/main" id="{D161FEFC-DBF6-F39D-8CBF-D272C23DEAFE}"/>
                </a:ext>
              </a:extLst>
            </p:cNvPr>
            <p:cNvPicPr/>
            <p:nvPr/>
          </p:nvPicPr>
          <p:blipFill>
            <a:blip r:embed="rId11" cstate="print"/>
            <a:stretch>
              <a:fillRect/>
            </a:stretch>
          </p:blipFill>
          <p:spPr>
            <a:xfrm>
              <a:off x="8781641" y="5268176"/>
              <a:ext cx="127502" cy="77672"/>
            </a:xfrm>
            <a:prstGeom prst="rect">
              <a:avLst/>
            </a:prstGeom>
          </p:spPr>
        </p:pic>
        <p:pic>
          <p:nvPicPr>
            <p:cNvPr id="88" name="object 28">
              <a:extLst>
                <a:ext uri="{FF2B5EF4-FFF2-40B4-BE49-F238E27FC236}">
                  <a16:creationId xmlns:a16="http://schemas.microsoft.com/office/drawing/2014/main" id="{F7DF06CF-C9D4-7A2F-7761-CD98527E6328}"/>
                </a:ext>
              </a:extLst>
            </p:cNvPr>
            <p:cNvPicPr/>
            <p:nvPr/>
          </p:nvPicPr>
          <p:blipFill>
            <a:blip r:embed="rId13" cstate="print"/>
            <a:stretch>
              <a:fillRect/>
            </a:stretch>
          </p:blipFill>
          <p:spPr>
            <a:xfrm>
              <a:off x="9279112" y="5071685"/>
              <a:ext cx="127570" cy="77677"/>
            </a:xfrm>
            <a:prstGeom prst="rect">
              <a:avLst/>
            </a:prstGeom>
          </p:spPr>
        </p:pic>
        <p:pic>
          <p:nvPicPr>
            <p:cNvPr id="89" name="object 29">
              <a:extLst>
                <a:ext uri="{FF2B5EF4-FFF2-40B4-BE49-F238E27FC236}">
                  <a16:creationId xmlns:a16="http://schemas.microsoft.com/office/drawing/2014/main" id="{994DCC22-FB6C-BBDB-75DA-E58D7967E90D}"/>
                </a:ext>
              </a:extLst>
            </p:cNvPr>
            <p:cNvPicPr/>
            <p:nvPr/>
          </p:nvPicPr>
          <p:blipFill>
            <a:blip r:embed="rId14" cstate="print"/>
            <a:stretch>
              <a:fillRect/>
            </a:stretch>
          </p:blipFill>
          <p:spPr>
            <a:xfrm>
              <a:off x="9113292" y="5137176"/>
              <a:ext cx="127570" cy="77677"/>
            </a:xfrm>
            <a:prstGeom prst="rect">
              <a:avLst/>
            </a:prstGeom>
          </p:spPr>
        </p:pic>
      </p:grpSp>
      <p:sp>
        <p:nvSpPr>
          <p:cNvPr id="90" name="object 31">
            <a:extLst>
              <a:ext uri="{FF2B5EF4-FFF2-40B4-BE49-F238E27FC236}">
                <a16:creationId xmlns:a16="http://schemas.microsoft.com/office/drawing/2014/main" id="{945A26FC-559A-F6B8-8D04-B0D502B9E3D9}"/>
              </a:ext>
            </a:extLst>
          </p:cNvPr>
          <p:cNvSpPr txBox="1"/>
          <p:nvPr/>
        </p:nvSpPr>
        <p:spPr>
          <a:xfrm>
            <a:off x="3980896" y="3626139"/>
            <a:ext cx="349250" cy="264368"/>
          </a:xfrm>
          <a:prstGeom prst="rect">
            <a:avLst/>
          </a:prstGeom>
        </p:spPr>
        <p:txBody>
          <a:bodyPr vert="horz" wrap="square" lIns="0" tIns="6033" rIns="0" bIns="0" rtlCol="0">
            <a:spAutoFit/>
          </a:bodyPr>
          <a:lstStyle/>
          <a:p>
            <a:pPr marL="6350" marR="2540" indent="7938" defTabSz="457200">
              <a:lnSpc>
                <a:spcPct val="116700"/>
              </a:lnSpc>
              <a:spcBef>
                <a:spcPts val="48"/>
              </a:spcBef>
            </a:pPr>
            <a:r>
              <a:rPr sz="750" b="1" spc="-5" dirty="0">
                <a:solidFill>
                  <a:srgbClr val="3B3B3B"/>
                </a:solidFill>
                <a:latin typeface="Arial"/>
                <a:cs typeface="Arial"/>
              </a:rPr>
              <a:t>Extract frames</a:t>
            </a:r>
            <a:endParaRPr sz="750">
              <a:latin typeface="Arial"/>
              <a:cs typeface="Arial"/>
            </a:endParaRPr>
          </a:p>
        </p:txBody>
      </p:sp>
      <p:sp>
        <p:nvSpPr>
          <p:cNvPr id="91" name="object 32">
            <a:extLst>
              <a:ext uri="{FF2B5EF4-FFF2-40B4-BE49-F238E27FC236}">
                <a16:creationId xmlns:a16="http://schemas.microsoft.com/office/drawing/2014/main" id="{145F8297-013D-536F-078D-A3F2DFBE82B9}"/>
              </a:ext>
            </a:extLst>
          </p:cNvPr>
          <p:cNvSpPr txBox="1"/>
          <p:nvPr/>
        </p:nvSpPr>
        <p:spPr>
          <a:xfrm>
            <a:off x="5814258" y="3648174"/>
            <a:ext cx="446088" cy="264047"/>
          </a:xfrm>
          <a:prstGeom prst="rect">
            <a:avLst/>
          </a:prstGeom>
        </p:spPr>
        <p:txBody>
          <a:bodyPr vert="horz" wrap="square" lIns="0" tIns="5715" rIns="0" bIns="0" rtlCol="0">
            <a:spAutoFit/>
          </a:bodyPr>
          <a:lstStyle/>
          <a:p>
            <a:pPr marL="6350" marR="2540" indent="15875" defTabSz="457200">
              <a:lnSpc>
                <a:spcPct val="116700"/>
              </a:lnSpc>
              <a:spcBef>
                <a:spcPts val="45"/>
              </a:spcBef>
            </a:pPr>
            <a:r>
              <a:rPr sz="750" b="1" spc="-5" dirty="0">
                <a:solidFill>
                  <a:srgbClr val="3B3B3B"/>
                </a:solidFill>
                <a:latin typeface="Arial"/>
                <a:cs typeface="Arial"/>
              </a:rPr>
              <a:t>Violence detection</a:t>
            </a:r>
            <a:endParaRPr sz="750">
              <a:latin typeface="Arial"/>
              <a:cs typeface="Arial"/>
            </a:endParaRPr>
          </a:p>
        </p:txBody>
      </p:sp>
      <p:sp>
        <p:nvSpPr>
          <p:cNvPr id="92" name="object 33">
            <a:extLst>
              <a:ext uri="{FF2B5EF4-FFF2-40B4-BE49-F238E27FC236}">
                <a16:creationId xmlns:a16="http://schemas.microsoft.com/office/drawing/2014/main" id="{E43CB2A6-C2CD-D774-B1FA-932299CE5592}"/>
              </a:ext>
            </a:extLst>
          </p:cNvPr>
          <p:cNvSpPr txBox="1"/>
          <p:nvPr/>
        </p:nvSpPr>
        <p:spPr>
          <a:xfrm>
            <a:off x="4162594" y="4538762"/>
            <a:ext cx="1113473" cy="632866"/>
          </a:xfrm>
          <a:prstGeom prst="rect">
            <a:avLst/>
          </a:prstGeom>
        </p:spPr>
        <p:txBody>
          <a:bodyPr vert="horz" wrap="square" lIns="0" tIns="5715" rIns="0" bIns="0" rtlCol="0">
            <a:spAutoFit/>
          </a:bodyPr>
          <a:lstStyle/>
          <a:p>
            <a:pPr marL="6350" marR="503872" indent="167323" defTabSz="457200">
              <a:lnSpc>
                <a:spcPct val="116100"/>
              </a:lnSpc>
              <a:spcBef>
                <a:spcPts val="45"/>
              </a:spcBef>
            </a:pPr>
            <a:r>
              <a:rPr sz="700" b="1" spc="-5" dirty="0">
                <a:solidFill>
                  <a:srgbClr val="3B3B3B"/>
                </a:solidFill>
                <a:latin typeface="Arial"/>
                <a:cs typeface="Arial"/>
              </a:rPr>
              <a:t>Image Enhancement</a:t>
            </a:r>
            <a:endParaRPr sz="700" dirty="0">
              <a:latin typeface="Arial"/>
              <a:cs typeface="Arial"/>
            </a:endParaRPr>
          </a:p>
          <a:p>
            <a:pPr defTabSz="457200"/>
            <a:endParaRPr sz="700" dirty="0">
              <a:latin typeface="Arial"/>
              <a:cs typeface="Arial"/>
            </a:endParaRPr>
          </a:p>
          <a:p>
            <a:pPr defTabSz="457200">
              <a:spcBef>
                <a:spcPts val="268"/>
              </a:spcBef>
            </a:pPr>
            <a:endParaRPr sz="700" dirty="0">
              <a:latin typeface="Arial"/>
              <a:cs typeface="Arial"/>
            </a:endParaRPr>
          </a:p>
          <a:p>
            <a:pPr marL="759143" marR="2540" indent="62230" defTabSz="457200">
              <a:lnSpc>
                <a:spcPct val="116700"/>
              </a:lnSpc>
            </a:pPr>
            <a:endParaRPr sz="750" dirty="0">
              <a:latin typeface="Arial"/>
              <a:cs typeface="Arial"/>
            </a:endParaRPr>
          </a:p>
        </p:txBody>
      </p:sp>
      <p:sp>
        <p:nvSpPr>
          <p:cNvPr id="93" name="object 34">
            <a:extLst>
              <a:ext uri="{FF2B5EF4-FFF2-40B4-BE49-F238E27FC236}">
                <a16:creationId xmlns:a16="http://schemas.microsoft.com/office/drawing/2014/main" id="{686860E8-7A61-F310-AB89-587F27307BE4}"/>
              </a:ext>
            </a:extLst>
          </p:cNvPr>
          <p:cNvSpPr txBox="1"/>
          <p:nvPr/>
        </p:nvSpPr>
        <p:spPr>
          <a:xfrm>
            <a:off x="1120574" y="4114700"/>
            <a:ext cx="1691323" cy="347660"/>
          </a:xfrm>
          <a:prstGeom prst="rect">
            <a:avLst/>
          </a:prstGeom>
        </p:spPr>
        <p:txBody>
          <a:bodyPr vert="horz" wrap="square" lIns="0" tIns="6033" rIns="0" bIns="0" rtlCol="0">
            <a:spAutoFit/>
          </a:bodyPr>
          <a:lstStyle/>
          <a:p>
            <a:pPr marL="624840" marR="2540" indent="-618808" defTabSz="457200">
              <a:lnSpc>
                <a:spcPct val="115599"/>
              </a:lnSpc>
              <a:spcBef>
                <a:spcPts val="48"/>
              </a:spcBef>
            </a:pPr>
            <a:r>
              <a:rPr sz="1000" b="1" dirty="0">
                <a:solidFill>
                  <a:srgbClr val="1D3C58"/>
                </a:solidFill>
                <a:latin typeface="Arial"/>
                <a:cs typeface="Arial"/>
              </a:rPr>
              <a:t>People</a:t>
            </a:r>
            <a:r>
              <a:rPr sz="1000" b="1" spc="-8" dirty="0">
                <a:solidFill>
                  <a:srgbClr val="1D3C58"/>
                </a:solidFill>
                <a:latin typeface="Arial"/>
                <a:cs typeface="Arial"/>
              </a:rPr>
              <a:t> </a:t>
            </a:r>
            <a:r>
              <a:rPr sz="1000" b="1" dirty="0">
                <a:solidFill>
                  <a:srgbClr val="1D3C58"/>
                </a:solidFill>
                <a:latin typeface="Arial"/>
                <a:cs typeface="Arial"/>
              </a:rPr>
              <a:t>involved</a:t>
            </a:r>
            <a:r>
              <a:rPr sz="1000" b="1" spc="-5" dirty="0">
                <a:solidFill>
                  <a:srgbClr val="1D3C58"/>
                </a:solidFill>
                <a:latin typeface="Arial"/>
                <a:cs typeface="Arial"/>
              </a:rPr>
              <a:t> </a:t>
            </a:r>
            <a:r>
              <a:rPr sz="1000" b="1" dirty="0">
                <a:solidFill>
                  <a:srgbClr val="1D3C58"/>
                </a:solidFill>
                <a:latin typeface="Arial"/>
                <a:cs typeface="Arial"/>
              </a:rPr>
              <a:t>in</a:t>
            </a:r>
            <a:r>
              <a:rPr sz="1000" b="1" spc="-5" dirty="0">
                <a:solidFill>
                  <a:srgbClr val="1D3C58"/>
                </a:solidFill>
                <a:latin typeface="Arial"/>
                <a:cs typeface="Arial"/>
              </a:rPr>
              <a:t> </a:t>
            </a:r>
            <a:r>
              <a:rPr sz="1000" b="1" dirty="0">
                <a:solidFill>
                  <a:srgbClr val="1D3C58"/>
                </a:solidFill>
                <a:latin typeface="Arial"/>
                <a:cs typeface="Arial"/>
              </a:rPr>
              <a:t>a</a:t>
            </a:r>
            <a:r>
              <a:rPr sz="1000" b="1" spc="-5" dirty="0">
                <a:solidFill>
                  <a:srgbClr val="1D3C58"/>
                </a:solidFill>
                <a:latin typeface="Arial"/>
                <a:cs typeface="Arial"/>
              </a:rPr>
              <a:t> violent activity</a:t>
            </a:r>
            <a:endParaRPr sz="1000">
              <a:latin typeface="Arial"/>
              <a:cs typeface="Arial"/>
            </a:endParaRPr>
          </a:p>
        </p:txBody>
      </p:sp>
      <p:sp>
        <p:nvSpPr>
          <p:cNvPr id="94" name="object 35">
            <a:extLst>
              <a:ext uri="{FF2B5EF4-FFF2-40B4-BE49-F238E27FC236}">
                <a16:creationId xmlns:a16="http://schemas.microsoft.com/office/drawing/2014/main" id="{D54CF07A-9559-1422-233D-A5BC35BA8B7A}"/>
              </a:ext>
            </a:extLst>
          </p:cNvPr>
          <p:cNvSpPr txBox="1"/>
          <p:nvPr/>
        </p:nvSpPr>
        <p:spPr>
          <a:xfrm>
            <a:off x="7032039" y="4000523"/>
            <a:ext cx="1314450" cy="161262"/>
          </a:xfrm>
          <a:prstGeom prst="rect">
            <a:avLst/>
          </a:prstGeom>
        </p:spPr>
        <p:txBody>
          <a:bodyPr vert="horz" wrap="square" lIns="0" tIns="7302" rIns="0" bIns="0" rtlCol="0">
            <a:spAutoFit/>
          </a:bodyPr>
          <a:lstStyle/>
          <a:p>
            <a:pPr marL="6350" defTabSz="457200">
              <a:spcBef>
                <a:spcPts val="57"/>
              </a:spcBef>
            </a:pPr>
            <a:r>
              <a:rPr lang="en-IN" sz="1000" b="1" dirty="0">
                <a:solidFill>
                  <a:srgbClr val="1D3C58"/>
                </a:solidFill>
                <a:latin typeface="Arial"/>
                <a:cs typeface="Arial"/>
              </a:rPr>
              <a:t>Concerned Authority</a:t>
            </a:r>
            <a:endParaRPr sz="1000" dirty="0">
              <a:latin typeface="Arial"/>
              <a:cs typeface="Arial"/>
            </a:endParaRPr>
          </a:p>
        </p:txBody>
      </p:sp>
      <p:sp>
        <p:nvSpPr>
          <p:cNvPr id="95" name="object 36">
            <a:extLst>
              <a:ext uri="{FF2B5EF4-FFF2-40B4-BE49-F238E27FC236}">
                <a16:creationId xmlns:a16="http://schemas.microsoft.com/office/drawing/2014/main" id="{44486B5A-CA1F-088E-0398-9A20F8D0389A}"/>
              </a:ext>
            </a:extLst>
          </p:cNvPr>
          <p:cNvSpPr txBox="1"/>
          <p:nvPr/>
        </p:nvSpPr>
        <p:spPr>
          <a:xfrm>
            <a:off x="4194360" y="2108215"/>
            <a:ext cx="1811020" cy="1176156"/>
          </a:xfrm>
          <a:prstGeom prst="rect">
            <a:avLst/>
          </a:prstGeom>
        </p:spPr>
        <p:txBody>
          <a:bodyPr vert="horz" wrap="square" lIns="0" tIns="8890" rIns="0" bIns="0" rtlCol="0">
            <a:spAutoFit/>
          </a:bodyPr>
          <a:lstStyle/>
          <a:p>
            <a:pPr marL="6350" defTabSz="457200">
              <a:spcBef>
                <a:spcPts val="70"/>
              </a:spcBef>
            </a:pPr>
            <a:r>
              <a:rPr sz="800" b="1" dirty="0">
                <a:solidFill>
                  <a:srgbClr val="3B3B3B"/>
                </a:solidFill>
                <a:latin typeface="Arial"/>
                <a:cs typeface="Arial"/>
              </a:rPr>
              <a:t>Real</a:t>
            </a:r>
            <a:r>
              <a:rPr sz="800" b="1" spc="38" dirty="0">
                <a:solidFill>
                  <a:srgbClr val="3B3B3B"/>
                </a:solidFill>
                <a:latin typeface="Arial"/>
                <a:cs typeface="Arial"/>
              </a:rPr>
              <a:t> </a:t>
            </a:r>
            <a:r>
              <a:rPr sz="800" b="1" dirty="0">
                <a:solidFill>
                  <a:srgbClr val="3B3B3B"/>
                </a:solidFill>
                <a:latin typeface="Arial"/>
                <a:cs typeface="Arial"/>
              </a:rPr>
              <a:t>time</a:t>
            </a:r>
            <a:r>
              <a:rPr sz="800" b="1" spc="38" dirty="0">
                <a:solidFill>
                  <a:srgbClr val="3B3B3B"/>
                </a:solidFill>
                <a:latin typeface="Arial"/>
                <a:cs typeface="Arial"/>
              </a:rPr>
              <a:t> </a:t>
            </a:r>
            <a:r>
              <a:rPr sz="800" b="1" dirty="0">
                <a:solidFill>
                  <a:srgbClr val="3B3B3B"/>
                </a:solidFill>
                <a:latin typeface="Arial"/>
                <a:cs typeface="Arial"/>
              </a:rPr>
              <a:t>Violence</a:t>
            </a:r>
            <a:r>
              <a:rPr sz="800" b="1" spc="38" dirty="0">
                <a:solidFill>
                  <a:srgbClr val="3B3B3B"/>
                </a:solidFill>
                <a:latin typeface="Arial"/>
                <a:cs typeface="Arial"/>
              </a:rPr>
              <a:t> </a:t>
            </a:r>
            <a:r>
              <a:rPr sz="800" b="1" dirty="0">
                <a:solidFill>
                  <a:srgbClr val="3B3B3B"/>
                </a:solidFill>
                <a:latin typeface="Arial"/>
                <a:cs typeface="Arial"/>
              </a:rPr>
              <a:t>detection</a:t>
            </a:r>
            <a:r>
              <a:rPr sz="800" b="1" spc="38" dirty="0">
                <a:solidFill>
                  <a:srgbClr val="3B3B3B"/>
                </a:solidFill>
                <a:latin typeface="Arial"/>
                <a:cs typeface="Arial"/>
              </a:rPr>
              <a:t> </a:t>
            </a:r>
            <a:r>
              <a:rPr sz="800" b="1" spc="-5" dirty="0">
                <a:solidFill>
                  <a:srgbClr val="3B3B3B"/>
                </a:solidFill>
                <a:latin typeface="Arial"/>
                <a:cs typeface="Arial"/>
              </a:rPr>
              <a:t>system</a:t>
            </a:r>
            <a:endParaRPr sz="800" dirty="0">
              <a:latin typeface="Arial"/>
              <a:cs typeface="Arial"/>
            </a:endParaRPr>
          </a:p>
          <a:p>
            <a:pPr defTabSz="457200">
              <a:spcBef>
                <a:spcPts val="295"/>
              </a:spcBef>
            </a:pPr>
            <a:endParaRPr sz="800" dirty="0">
              <a:latin typeface="Arial"/>
              <a:cs typeface="Arial"/>
            </a:endParaRPr>
          </a:p>
          <a:p>
            <a:pPr marL="917257" marR="374968" indent="11430" defTabSz="457200">
              <a:lnSpc>
                <a:spcPct val="117200"/>
              </a:lnSpc>
              <a:spcBef>
                <a:spcPts val="3"/>
              </a:spcBef>
            </a:pPr>
            <a:r>
              <a:rPr sz="800" b="1" dirty="0">
                <a:solidFill>
                  <a:srgbClr val="3B3B3B"/>
                </a:solidFill>
                <a:latin typeface="Arial"/>
                <a:cs typeface="Arial"/>
              </a:rPr>
              <a:t>Feed</a:t>
            </a:r>
            <a:r>
              <a:rPr sz="800" b="1" spc="40" dirty="0">
                <a:solidFill>
                  <a:srgbClr val="3B3B3B"/>
                </a:solidFill>
                <a:latin typeface="Arial"/>
                <a:cs typeface="Arial"/>
              </a:rPr>
              <a:t> </a:t>
            </a:r>
            <a:r>
              <a:rPr sz="800" b="1" spc="-10" dirty="0">
                <a:solidFill>
                  <a:srgbClr val="3B3B3B"/>
                </a:solidFill>
                <a:latin typeface="Arial"/>
                <a:cs typeface="Arial"/>
              </a:rPr>
              <a:t>Real </a:t>
            </a:r>
            <a:r>
              <a:rPr sz="800" b="1" dirty="0">
                <a:solidFill>
                  <a:srgbClr val="3B3B3B"/>
                </a:solidFill>
                <a:latin typeface="Arial"/>
                <a:cs typeface="Arial"/>
              </a:rPr>
              <a:t>time</a:t>
            </a:r>
            <a:r>
              <a:rPr sz="800" b="1" spc="33" dirty="0">
                <a:solidFill>
                  <a:srgbClr val="3B3B3B"/>
                </a:solidFill>
                <a:latin typeface="Arial"/>
                <a:cs typeface="Arial"/>
              </a:rPr>
              <a:t> </a:t>
            </a:r>
            <a:r>
              <a:rPr sz="800" b="1" spc="-5" dirty="0">
                <a:solidFill>
                  <a:srgbClr val="3B3B3B"/>
                </a:solidFill>
                <a:latin typeface="Arial"/>
                <a:cs typeface="Arial"/>
              </a:rPr>
              <a:t>video</a:t>
            </a:r>
            <a:endParaRPr sz="800" dirty="0">
              <a:latin typeface="Arial"/>
              <a:cs typeface="Arial"/>
            </a:endParaRPr>
          </a:p>
          <a:p>
            <a:pPr defTabSz="457200"/>
            <a:endParaRPr sz="800" dirty="0">
              <a:latin typeface="Arial"/>
              <a:cs typeface="Arial"/>
            </a:endParaRPr>
          </a:p>
          <a:p>
            <a:pPr defTabSz="457200">
              <a:spcBef>
                <a:spcPts val="535"/>
              </a:spcBef>
            </a:pPr>
            <a:endParaRPr sz="800" dirty="0">
              <a:latin typeface="Arial"/>
              <a:cs typeface="Arial"/>
            </a:endParaRPr>
          </a:p>
          <a:p>
            <a:pPr marL="1197928" marR="199073" indent="56198" defTabSz="457200">
              <a:lnSpc>
                <a:spcPct val="117400"/>
              </a:lnSpc>
            </a:pPr>
            <a:r>
              <a:rPr sz="825" b="1" spc="-5" dirty="0">
                <a:solidFill>
                  <a:srgbClr val="3B3B3B"/>
                </a:solidFill>
                <a:latin typeface="Arial"/>
                <a:cs typeface="Arial"/>
              </a:rPr>
              <a:t>Detect humans</a:t>
            </a:r>
            <a:endParaRPr sz="825" dirty="0">
              <a:latin typeface="Arial"/>
              <a:cs typeface="Arial"/>
            </a:endParaRPr>
          </a:p>
        </p:txBody>
      </p:sp>
      <p:pic>
        <p:nvPicPr>
          <p:cNvPr id="96" name="object 37">
            <a:extLst>
              <a:ext uri="{FF2B5EF4-FFF2-40B4-BE49-F238E27FC236}">
                <a16:creationId xmlns:a16="http://schemas.microsoft.com/office/drawing/2014/main" id="{00E3C07B-8DD5-D2A0-3BA1-EBA7AC7FAF7D}"/>
              </a:ext>
            </a:extLst>
          </p:cNvPr>
          <p:cNvPicPr/>
          <p:nvPr/>
        </p:nvPicPr>
        <p:blipFill>
          <a:blip r:embed="rId15" cstate="print"/>
          <a:stretch>
            <a:fillRect/>
          </a:stretch>
        </p:blipFill>
        <p:spPr>
          <a:xfrm>
            <a:off x="5488058" y="3774674"/>
            <a:ext cx="104691" cy="118367"/>
          </a:xfrm>
          <a:prstGeom prst="rect">
            <a:avLst/>
          </a:prstGeom>
        </p:spPr>
      </p:pic>
      <p:sp>
        <p:nvSpPr>
          <p:cNvPr id="97" name="object 38">
            <a:extLst>
              <a:ext uri="{FF2B5EF4-FFF2-40B4-BE49-F238E27FC236}">
                <a16:creationId xmlns:a16="http://schemas.microsoft.com/office/drawing/2014/main" id="{1221C081-F919-34D7-8A11-F45248DE1981}"/>
              </a:ext>
            </a:extLst>
          </p:cNvPr>
          <p:cNvSpPr/>
          <p:nvPr/>
        </p:nvSpPr>
        <p:spPr>
          <a:xfrm>
            <a:off x="5301659" y="3800107"/>
            <a:ext cx="70168" cy="28575"/>
          </a:xfrm>
          <a:custGeom>
            <a:avLst/>
            <a:gdLst/>
            <a:ahLst/>
            <a:cxnLst/>
            <a:rect l="l" t="t" r="r" b="b"/>
            <a:pathLst>
              <a:path w="140334" h="57150">
                <a:moveTo>
                  <a:pt x="113913" y="56911"/>
                </a:moveTo>
                <a:lnTo>
                  <a:pt x="20736" y="46588"/>
                </a:lnTo>
                <a:lnTo>
                  <a:pt x="0" y="20710"/>
                </a:lnTo>
                <a:lnTo>
                  <a:pt x="2849" y="11845"/>
                </a:lnTo>
                <a:lnTo>
                  <a:pt x="8686" y="4997"/>
                </a:lnTo>
                <a:lnTo>
                  <a:pt x="16654" y="828"/>
                </a:lnTo>
                <a:lnTo>
                  <a:pt x="25897" y="0"/>
                </a:lnTo>
                <a:lnTo>
                  <a:pt x="119074" y="10323"/>
                </a:lnTo>
                <a:lnTo>
                  <a:pt x="127950" y="13158"/>
                </a:lnTo>
                <a:lnTo>
                  <a:pt x="134808" y="18970"/>
                </a:lnTo>
                <a:lnTo>
                  <a:pt x="138984" y="26928"/>
                </a:lnTo>
                <a:lnTo>
                  <a:pt x="139810" y="36200"/>
                </a:lnTo>
                <a:lnTo>
                  <a:pt x="136974" y="45067"/>
                </a:lnTo>
                <a:lnTo>
                  <a:pt x="131158" y="51918"/>
                </a:lnTo>
                <a:lnTo>
                  <a:pt x="123194" y="56087"/>
                </a:lnTo>
                <a:lnTo>
                  <a:pt x="113913" y="56911"/>
                </a:lnTo>
                <a:close/>
              </a:path>
            </a:pathLst>
          </a:custGeom>
          <a:solidFill>
            <a:srgbClr val="000000"/>
          </a:solidFill>
        </p:spPr>
        <p:txBody>
          <a:bodyPr wrap="square" lIns="0" tIns="0" rIns="0" bIns="0" rtlCol="0"/>
          <a:lstStyle/>
          <a:p>
            <a:pPr defTabSz="457200"/>
            <a:endParaRPr sz="900"/>
          </a:p>
        </p:txBody>
      </p:sp>
      <p:sp>
        <p:nvSpPr>
          <p:cNvPr id="98" name="object 39">
            <a:extLst>
              <a:ext uri="{FF2B5EF4-FFF2-40B4-BE49-F238E27FC236}">
                <a16:creationId xmlns:a16="http://schemas.microsoft.com/office/drawing/2014/main" id="{6753FE92-B6CB-FD23-F6FA-9DEB45263F80}"/>
              </a:ext>
            </a:extLst>
          </p:cNvPr>
          <p:cNvSpPr/>
          <p:nvPr/>
        </p:nvSpPr>
        <p:spPr>
          <a:xfrm>
            <a:off x="5394881" y="3810431"/>
            <a:ext cx="70168" cy="28575"/>
          </a:xfrm>
          <a:custGeom>
            <a:avLst/>
            <a:gdLst/>
            <a:ahLst/>
            <a:cxnLst/>
            <a:rect l="l" t="t" r="r" b="b"/>
            <a:pathLst>
              <a:path w="140334" h="57150">
                <a:moveTo>
                  <a:pt x="113822" y="56911"/>
                </a:moveTo>
                <a:lnTo>
                  <a:pt x="20645" y="46588"/>
                </a:lnTo>
                <a:lnTo>
                  <a:pt x="0" y="20720"/>
                </a:lnTo>
                <a:lnTo>
                  <a:pt x="2834" y="11854"/>
                </a:lnTo>
                <a:lnTo>
                  <a:pt x="8641" y="5002"/>
                </a:lnTo>
                <a:lnTo>
                  <a:pt x="16578" y="829"/>
                </a:lnTo>
                <a:lnTo>
                  <a:pt x="25807" y="0"/>
                </a:lnTo>
                <a:lnTo>
                  <a:pt x="118983" y="10323"/>
                </a:lnTo>
                <a:lnTo>
                  <a:pt x="127859" y="13158"/>
                </a:lnTo>
                <a:lnTo>
                  <a:pt x="134717" y="18970"/>
                </a:lnTo>
                <a:lnTo>
                  <a:pt x="138893" y="26928"/>
                </a:lnTo>
                <a:lnTo>
                  <a:pt x="139720" y="36200"/>
                </a:lnTo>
                <a:lnTo>
                  <a:pt x="136883" y="45067"/>
                </a:lnTo>
                <a:lnTo>
                  <a:pt x="131067" y="51918"/>
                </a:lnTo>
                <a:lnTo>
                  <a:pt x="123103" y="56087"/>
                </a:lnTo>
                <a:lnTo>
                  <a:pt x="113822" y="56911"/>
                </a:lnTo>
                <a:close/>
              </a:path>
            </a:pathLst>
          </a:custGeom>
          <a:solidFill>
            <a:srgbClr val="000000"/>
          </a:solidFill>
        </p:spPr>
        <p:txBody>
          <a:bodyPr wrap="square" lIns="0" tIns="0" rIns="0" bIns="0" rtlCol="0"/>
          <a:lstStyle/>
          <a:p>
            <a:pPr defTabSz="457200"/>
            <a:endParaRPr sz="900"/>
          </a:p>
        </p:txBody>
      </p:sp>
      <p:sp>
        <p:nvSpPr>
          <p:cNvPr id="99" name="object 40">
            <a:extLst>
              <a:ext uri="{FF2B5EF4-FFF2-40B4-BE49-F238E27FC236}">
                <a16:creationId xmlns:a16="http://schemas.microsoft.com/office/drawing/2014/main" id="{B1CECAA4-9A13-1CB0-7FA5-852E8B99E713}"/>
              </a:ext>
            </a:extLst>
          </p:cNvPr>
          <p:cNvSpPr/>
          <p:nvPr/>
        </p:nvSpPr>
        <p:spPr>
          <a:xfrm>
            <a:off x="5208482" y="3789784"/>
            <a:ext cx="70168" cy="28575"/>
          </a:xfrm>
          <a:custGeom>
            <a:avLst/>
            <a:gdLst/>
            <a:ahLst/>
            <a:cxnLst/>
            <a:rect l="l" t="t" r="r" b="b"/>
            <a:pathLst>
              <a:path w="140334" h="57150">
                <a:moveTo>
                  <a:pt x="113913" y="56911"/>
                </a:moveTo>
                <a:lnTo>
                  <a:pt x="20736" y="46588"/>
                </a:lnTo>
                <a:lnTo>
                  <a:pt x="0" y="20710"/>
                </a:lnTo>
                <a:lnTo>
                  <a:pt x="2836" y="11844"/>
                </a:lnTo>
                <a:lnTo>
                  <a:pt x="8652" y="4993"/>
                </a:lnTo>
                <a:lnTo>
                  <a:pt x="16616" y="823"/>
                </a:lnTo>
                <a:lnTo>
                  <a:pt x="25897" y="0"/>
                </a:lnTo>
                <a:lnTo>
                  <a:pt x="119074" y="10323"/>
                </a:lnTo>
                <a:lnTo>
                  <a:pt x="127912" y="13154"/>
                </a:lnTo>
                <a:lnTo>
                  <a:pt x="134774" y="18967"/>
                </a:lnTo>
                <a:lnTo>
                  <a:pt x="138971" y="26926"/>
                </a:lnTo>
                <a:lnTo>
                  <a:pt x="139810" y="36200"/>
                </a:lnTo>
                <a:lnTo>
                  <a:pt x="136961" y="45066"/>
                </a:lnTo>
                <a:lnTo>
                  <a:pt x="131124" y="51914"/>
                </a:lnTo>
                <a:lnTo>
                  <a:pt x="123155" y="56083"/>
                </a:lnTo>
                <a:lnTo>
                  <a:pt x="113913" y="56911"/>
                </a:lnTo>
                <a:close/>
              </a:path>
            </a:pathLst>
          </a:custGeom>
          <a:solidFill>
            <a:srgbClr val="000000"/>
          </a:solidFill>
        </p:spPr>
        <p:txBody>
          <a:bodyPr wrap="square" lIns="0" tIns="0" rIns="0" bIns="0" rtlCol="0"/>
          <a:lstStyle/>
          <a:p>
            <a:pPr defTabSz="457200"/>
            <a:endParaRPr sz="900"/>
          </a:p>
        </p:txBody>
      </p:sp>
      <p:grpSp>
        <p:nvGrpSpPr>
          <p:cNvPr id="100" name="object 41">
            <a:extLst>
              <a:ext uri="{FF2B5EF4-FFF2-40B4-BE49-F238E27FC236}">
                <a16:creationId xmlns:a16="http://schemas.microsoft.com/office/drawing/2014/main" id="{6FDA70CE-8D58-0C7B-6010-ADC3BED63602}"/>
              </a:ext>
            </a:extLst>
          </p:cNvPr>
          <p:cNvGrpSpPr/>
          <p:nvPr/>
        </p:nvGrpSpPr>
        <p:grpSpPr>
          <a:xfrm>
            <a:off x="4804799" y="3920592"/>
            <a:ext cx="858203" cy="679450"/>
            <a:chOff x="9609597" y="6126683"/>
            <a:chExt cx="1716405" cy="1358900"/>
          </a:xfrm>
        </p:grpSpPr>
        <p:sp>
          <p:nvSpPr>
            <p:cNvPr id="101" name="object 42">
              <a:extLst>
                <a:ext uri="{FF2B5EF4-FFF2-40B4-BE49-F238E27FC236}">
                  <a16:creationId xmlns:a16="http://schemas.microsoft.com/office/drawing/2014/main" id="{3466C668-B98A-CBD1-EFD3-DF3CD190BA85}"/>
                </a:ext>
              </a:extLst>
            </p:cNvPr>
            <p:cNvSpPr/>
            <p:nvPr/>
          </p:nvSpPr>
          <p:spPr>
            <a:xfrm>
              <a:off x="9609597" y="7267442"/>
              <a:ext cx="226695" cy="217804"/>
            </a:xfrm>
            <a:custGeom>
              <a:avLst/>
              <a:gdLst/>
              <a:ahLst/>
              <a:cxnLst/>
              <a:rect l="l" t="t" r="r" b="b"/>
              <a:pathLst>
                <a:path w="226695" h="217804">
                  <a:moveTo>
                    <a:pt x="59170" y="9376"/>
                  </a:moveTo>
                  <a:lnTo>
                    <a:pt x="66036" y="3981"/>
                  </a:lnTo>
                  <a:lnTo>
                    <a:pt x="69623" y="2248"/>
                  </a:lnTo>
                  <a:lnTo>
                    <a:pt x="73615" y="1644"/>
                  </a:lnTo>
                  <a:lnTo>
                    <a:pt x="82463" y="0"/>
                  </a:lnTo>
                  <a:lnTo>
                    <a:pt x="91516" y="3380"/>
                  </a:lnTo>
                  <a:lnTo>
                    <a:pt x="143373" y="69379"/>
                  </a:lnTo>
                  <a:lnTo>
                    <a:pt x="144045" y="68851"/>
                  </a:lnTo>
                  <a:lnTo>
                    <a:pt x="152653" y="64523"/>
                  </a:lnTo>
                  <a:lnTo>
                    <a:pt x="161954" y="63856"/>
                  </a:lnTo>
                  <a:lnTo>
                    <a:pt x="170842" y="66725"/>
                  </a:lnTo>
                  <a:lnTo>
                    <a:pt x="178210" y="73005"/>
                  </a:lnTo>
                  <a:lnTo>
                    <a:pt x="182568" y="81650"/>
                  </a:lnTo>
                  <a:lnTo>
                    <a:pt x="183253" y="90964"/>
                  </a:lnTo>
                  <a:lnTo>
                    <a:pt x="180405" y="99844"/>
                  </a:lnTo>
                  <a:lnTo>
                    <a:pt x="174163" y="107183"/>
                  </a:lnTo>
                  <a:lnTo>
                    <a:pt x="173491" y="107711"/>
                  </a:lnTo>
                  <a:lnTo>
                    <a:pt x="225289" y="173636"/>
                  </a:lnTo>
                  <a:lnTo>
                    <a:pt x="202082" y="205860"/>
                  </a:lnTo>
                  <a:lnTo>
                    <a:pt x="19309" y="217516"/>
                  </a:lnTo>
                  <a:lnTo>
                    <a:pt x="11892" y="214374"/>
                  </a:lnTo>
                  <a:lnTo>
                    <a:pt x="1492" y="201137"/>
                  </a:lnTo>
                  <a:lnTo>
                    <a:pt x="0" y="193247"/>
                  </a:lnTo>
                  <a:lnTo>
                    <a:pt x="2486" y="185503"/>
                  </a:lnTo>
                  <a:lnTo>
                    <a:pt x="56167" y="13544"/>
                  </a:lnTo>
                  <a:lnTo>
                    <a:pt x="59170" y="9376"/>
                  </a:lnTo>
                  <a:close/>
                </a:path>
              </a:pathLst>
            </a:custGeom>
            <a:solidFill>
              <a:srgbClr val="000000"/>
            </a:solidFill>
          </p:spPr>
          <p:txBody>
            <a:bodyPr wrap="square" lIns="0" tIns="0" rIns="0" bIns="0" rtlCol="0"/>
            <a:lstStyle/>
            <a:p>
              <a:pPr defTabSz="457200"/>
              <a:endParaRPr sz="900"/>
            </a:p>
          </p:txBody>
        </p:sp>
        <p:pic>
          <p:nvPicPr>
            <p:cNvPr id="102" name="object 43">
              <a:extLst>
                <a:ext uri="{FF2B5EF4-FFF2-40B4-BE49-F238E27FC236}">
                  <a16:creationId xmlns:a16="http://schemas.microsoft.com/office/drawing/2014/main" id="{1428938F-8FE2-9F47-B1CC-E51F693638AA}"/>
                </a:ext>
              </a:extLst>
            </p:cNvPr>
            <p:cNvPicPr/>
            <p:nvPr/>
          </p:nvPicPr>
          <p:blipFill>
            <a:blip r:embed="rId16" cstate="print"/>
            <a:stretch>
              <a:fillRect/>
            </a:stretch>
          </p:blipFill>
          <p:spPr>
            <a:xfrm>
              <a:off x="10894319" y="6367606"/>
              <a:ext cx="125051" cy="108627"/>
            </a:xfrm>
            <a:prstGeom prst="rect">
              <a:avLst/>
            </a:prstGeom>
          </p:spPr>
        </p:pic>
        <p:pic>
          <p:nvPicPr>
            <p:cNvPr id="103" name="object 44">
              <a:extLst>
                <a:ext uri="{FF2B5EF4-FFF2-40B4-BE49-F238E27FC236}">
                  <a16:creationId xmlns:a16="http://schemas.microsoft.com/office/drawing/2014/main" id="{C7780249-4C1E-CD82-7360-F7F981C76040}"/>
                </a:ext>
              </a:extLst>
            </p:cNvPr>
            <p:cNvPicPr/>
            <p:nvPr/>
          </p:nvPicPr>
          <p:blipFill>
            <a:blip r:embed="rId17" cstate="print"/>
            <a:stretch>
              <a:fillRect/>
            </a:stretch>
          </p:blipFill>
          <p:spPr>
            <a:xfrm>
              <a:off x="11200949" y="6126683"/>
              <a:ext cx="125051" cy="108627"/>
            </a:xfrm>
            <a:prstGeom prst="rect">
              <a:avLst/>
            </a:prstGeom>
          </p:spPr>
        </p:pic>
        <p:pic>
          <p:nvPicPr>
            <p:cNvPr id="104" name="object 45">
              <a:extLst>
                <a:ext uri="{FF2B5EF4-FFF2-40B4-BE49-F238E27FC236}">
                  <a16:creationId xmlns:a16="http://schemas.microsoft.com/office/drawing/2014/main" id="{381F787B-EBCC-2466-18CA-B8D40C2B91CC}"/>
                </a:ext>
              </a:extLst>
            </p:cNvPr>
            <p:cNvPicPr/>
            <p:nvPr/>
          </p:nvPicPr>
          <p:blipFill>
            <a:blip r:embed="rId18" cstate="print"/>
            <a:stretch>
              <a:fillRect/>
            </a:stretch>
          </p:blipFill>
          <p:spPr>
            <a:xfrm>
              <a:off x="11047620" y="6247155"/>
              <a:ext cx="125051" cy="108627"/>
            </a:xfrm>
            <a:prstGeom prst="rect">
              <a:avLst/>
            </a:prstGeom>
          </p:spPr>
        </p:pic>
        <p:pic>
          <p:nvPicPr>
            <p:cNvPr id="105" name="object 46">
              <a:extLst>
                <a:ext uri="{FF2B5EF4-FFF2-40B4-BE49-F238E27FC236}">
                  <a16:creationId xmlns:a16="http://schemas.microsoft.com/office/drawing/2014/main" id="{170AA470-B03D-94EF-2AAB-0ECACD31014F}"/>
                </a:ext>
              </a:extLst>
            </p:cNvPr>
            <p:cNvPicPr/>
            <p:nvPr/>
          </p:nvPicPr>
          <p:blipFill>
            <a:blip r:embed="rId19" cstate="print"/>
            <a:stretch>
              <a:fillRect/>
            </a:stretch>
          </p:blipFill>
          <p:spPr>
            <a:xfrm>
              <a:off x="10587717" y="6608537"/>
              <a:ext cx="125014" cy="108598"/>
            </a:xfrm>
            <a:prstGeom prst="rect">
              <a:avLst/>
            </a:prstGeom>
          </p:spPr>
        </p:pic>
        <p:pic>
          <p:nvPicPr>
            <p:cNvPr id="106" name="object 47">
              <a:extLst>
                <a:ext uri="{FF2B5EF4-FFF2-40B4-BE49-F238E27FC236}">
                  <a16:creationId xmlns:a16="http://schemas.microsoft.com/office/drawing/2014/main" id="{5E8D83EE-F840-AE3C-E114-35605BC49DBD}"/>
                </a:ext>
              </a:extLst>
            </p:cNvPr>
            <p:cNvPicPr/>
            <p:nvPr/>
          </p:nvPicPr>
          <p:blipFill>
            <a:blip r:embed="rId20" cstate="print"/>
            <a:stretch>
              <a:fillRect/>
            </a:stretch>
          </p:blipFill>
          <p:spPr>
            <a:xfrm>
              <a:off x="9974439" y="7090368"/>
              <a:ext cx="125051" cy="108627"/>
            </a:xfrm>
            <a:prstGeom prst="rect">
              <a:avLst/>
            </a:prstGeom>
          </p:spPr>
        </p:pic>
        <p:pic>
          <p:nvPicPr>
            <p:cNvPr id="107" name="object 48">
              <a:extLst>
                <a:ext uri="{FF2B5EF4-FFF2-40B4-BE49-F238E27FC236}">
                  <a16:creationId xmlns:a16="http://schemas.microsoft.com/office/drawing/2014/main" id="{719AB19A-19A5-E06E-370A-8A38503CC0A5}"/>
                </a:ext>
              </a:extLst>
            </p:cNvPr>
            <p:cNvPicPr/>
            <p:nvPr/>
          </p:nvPicPr>
          <p:blipFill>
            <a:blip r:embed="rId21" cstate="print"/>
            <a:stretch>
              <a:fillRect/>
            </a:stretch>
          </p:blipFill>
          <p:spPr>
            <a:xfrm>
              <a:off x="10741018" y="6488086"/>
              <a:ext cx="125014" cy="108598"/>
            </a:xfrm>
            <a:prstGeom prst="rect">
              <a:avLst/>
            </a:prstGeom>
          </p:spPr>
        </p:pic>
        <p:pic>
          <p:nvPicPr>
            <p:cNvPr id="108" name="object 49">
              <a:extLst>
                <a:ext uri="{FF2B5EF4-FFF2-40B4-BE49-F238E27FC236}">
                  <a16:creationId xmlns:a16="http://schemas.microsoft.com/office/drawing/2014/main" id="{33D5B5F0-11ED-954C-6153-BD21A5F68D17}"/>
                </a:ext>
              </a:extLst>
            </p:cNvPr>
            <p:cNvPicPr/>
            <p:nvPr/>
          </p:nvPicPr>
          <p:blipFill>
            <a:blip r:embed="rId17" cstate="print"/>
            <a:stretch>
              <a:fillRect/>
            </a:stretch>
          </p:blipFill>
          <p:spPr>
            <a:xfrm>
              <a:off x="10434370" y="6728994"/>
              <a:ext cx="125051" cy="108627"/>
            </a:xfrm>
            <a:prstGeom prst="rect">
              <a:avLst/>
            </a:prstGeom>
          </p:spPr>
        </p:pic>
        <p:sp>
          <p:nvSpPr>
            <p:cNvPr id="109" name="object 50">
              <a:extLst>
                <a:ext uri="{FF2B5EF4-FFF2-40B4-BE49-F238E27FC236}">
                  <a16:creationId xmlns:a16="http://schemas.microsoft.com/office/drawing/2014/main" id="{8BA59CF7-2C97-AC5B-135D-9275DB049F0A}"/>
                </a:ext>
              </a:extLst>
            </p:cNvPr>
            <p:cNvSpPr/>
            <p:nvPr/>
          </p:nvSpPr>
          <p:spPr>
            <a:xfrm>
              <a:off x="9821138" y="7210848"/>
              <a:ext cx="125095" cy="109220"/>
            </a:xfrm>
            <a:custGeom>
              <a:avLst/>
              <a:gdLst/>
              <a:ahLst/>
              <a:cxnLst/>
              <a:rect l="l" t="t" r="r" b="b"/>
              <a:pathLst>
                <a:path w="125095" h="109220">
                  <a:moveTo>
                    <a:pt x="9155" y="65220"/>
                  </a:moveTo>
                  <a:lnTo>
                    <a:pt x="85806" y="4995"/>
                  </a:lnTo>
                  <a:lnTo>
                    <a:pt x="94414" y="666"/>
                  </a:lnTo>
                  <a:lnTo>
                    <a:pt x="103715" y="0"/>
                  </a:lnTo>
                  <a:lnTo>
                    <a:pt x="112603" y="2869"/>
                  </a:lnTo>
                  <a:lnTo>
                    <a:pt x="119971" y="9148"/>
                  </a:lnTo>
                  <a:lnTo>
                    <a:pt x="124329" y="17793"/>
                  </a:lnTo>
                  <a:lnTo>
                    <a:pt x="125014" y="27108"/>
                  </a:lnTo>
                  <a:lnTo>
                    <a:pt x="122166" y="35987"/>
                  </a:lnTo>
                  <a:lnTo>
                    <a:pt x="115924" y="43326"/>
                  </a:lnTo>
                  <a:lnTo>
                    <a:pt x="39273" y="103552"/>
                  </a:lnTo>
                  <a:lnTo>
                    <a:pt x="30622" y="107914"/>
                  </a:lnTo>
                  <a:lnTo>
                    <a:pt x="21299" y="108598"/>
                  </a:lnTo>
                  <a:lnTo>
                    <a:pt x="12403" y="105735"/>
                  </a:lnTo>
                  <a:lnTo>
                    <a:pt x="5033" y="99457"/>
                  </a:lnTo>
                  <a:lnTo>
                    <a:pt x="676" y="90811"/>
                  </a:lnTo>
                  <a:lnTo>
                    <a:pt x="0" y="81490"/>
                  </a:lnTo>
                  <a:lnTo>
                    <a:pt x="2870" y="72593"/>
                  </a:lnTo>
                  <a:lnTo>
                    <a:pt x="9155" y="65220"/>
                  </a:lnTo>
                  <a:close/>
                </a:path>
              </a:pathLst>
            </a:custGeom>
            <a:solidFill>
              <a:srgbClr val="000000"/>
            </a:solidFill>
          </p:spPr>
          <p:txBody>
            <a:bodyPr wrap="square" lIns="0" tIns="0" rIns="0" bIns="0" rtlCol="0"/>
            <a:lstStyle/>
            <a:p>
              <a:pPr defTabSz="457200"/>
              <a:endParaRPr sz="900"/>
            </a:p>
          </p:txBody>
        </p:sp>
        <p:pic>
          <p:nvPicPr>
            <p:cNvPr id="110" name="object 51">
              <a:extLst>
                <a:ext uri="{FF2B5EF4-FFF2-40B4-BE49-F238E27FC236}">
                  <a16:creationId xmlns:a16="http://schemas.microsoft.com/office/drawing/2014/main" id="{91244264-EE15-B791-C777-4C82922C6AD8}"/>
                </a:ext>
              </a:extLst>
            </p:cNvPr>
            <p:cNvPicPr/>
            <p:nvPr/>
          </p:nvPicPr>
          <p:blipFill>
            <a:blip r:embed="rId17" cstate="print"/>
            <a:stretch>
              <a:fillRect/>
            </a:stretch>
          </p:blipFill>
          <p:spPr>
            <a:xfrm>
              <a:off x="10281069" y="6849445"/>
              <a:ext cx="125051" cy="108627"/>
            </a:xfrm>
            <a:prstGeom prst="rect">
              <a:avLst/>
            </a:prstGeom>
          </p:spPr>
        </p:pic>
        <p:pic>
          <p:nvPicPr>
            <p:cNvPr id="111" name="object 52">
              <a:extLst>
                <a:ext uri="{FF2B5EF4-FFF2-40B4-BE49-F238E27FC236}">
                  <a16:creationId xmlns:a16="http://schemas.microsoft.com/office/drawing/2014/main" id="{4F61BDA7-D926-DA9F-297E-DEB88C416BB4}"/>
                </a:ext>
              </a:extLst>
            </p:cNvPr>
            <p:cNvPicPr/>
            <p:nvPr/>
          </p:nvPicPr>
          <p:blipFill>
            <a:blip r:embed="rId17" cstate="print"/>
            <a:stretch>
              <a:fillRect/>
            </a:stretch>
          </p:blipFill>
          <p:spPr>
            <a:xfrm>
              <a:off x="10127768" y="6969896"/>
              <a:ext cx="125051" cy="108627"/>
            </a:xfrm>
            <a:prstGeom prst="rect">
              <a:avLst/>
            </a:prstGeom>
          </p:spPr>
        </p:pic>
      </p:grpSp>
      <p:grpSp>
        <p:nvGrpSpPr>
          <p:cNvPr id="112" name="object 53">
            <a:extLst>
              <a:ext uri="{FF2B5EF4-FFF2-40B4-BE49-F238E27FC236}">
                <a16:creationId xmlns:a16="http://schemas.microsoft.com/office/drawing/2014/main" id="{BCF0C546-7DFC-4907-702C-54AA2EEA10F3}"/>
              </a:ext>
            </a:extLst>
          </p:cNvPr>
          <p:cNvGrpSpPr/>
          <p:nvPr/>
        </p:nvGrpSpPr>
        <p:grpSpPr>
          <a:xfrm>
            <a:off x="2833678" y="3054558"/>
            <a:ext cx="2351723" cy="753428"/>
            <a:chOff x="5667355" y="4394615"/>
            <a:chExt cx="4703445" cy="1506855"/>
          </a:xfrm>
        </p:grpSpPr>
        <p:sp>
          <p:nvSpPr>
            <p:cNvPr id="166" name="object 54">
              <a:extLst>
                <a:ext uri="{FF2B5EF4-FFF2-40B4-BE49-F238E27FC236}">
                  <a16:creationId xmlns:a16="http://schemas.microsoft.com/office/drawing/2014/main" id="{F33C588D-3BE7-C71E-6A75-169D357E5073}"/>
                </a:ext>
              </a:extLst>
            </p:cNvPr>
            <p:cNvSpPr/>
            <p:nvPr/>
          </p:nvSpPr>
          <p:spPr>
            <a:xfrm>
              <a:off x="9112389" y="5720536"/>
              <a:ext cx="1258570" cy="180975"/>
            </a:xfrm>
            <a:custGeom>
              <a:avLst/>
              <a:gdLst/>
              <a:ahLst/>
              <a:cxnLst/>
              <a:rect l="l" t="t" r="r" b="b"/>
              <a:pathLst>
                <a:path w="1258570" h="180975">
                  <a:moveTo>
                    <a:pt x="139814" y="36207"/>
                  </a:moveTo>
                  <a:lnTo>
                    <a:pt x="25895" y="0"/>
                  </a:lnTo>
                  <a:lnTo>
                    <a:pt x="16611" y="825"/>
                  </a:lnTo>
                  <a:lnTo>
                    <a:pt x="8648" y="4991"/>
                  </a:lnTo>
                  <a:lnTo>
                    <a:pt x="2832" y="11849"/>
                  </a:lnTo>
                  <a:lnTo>
                    <a:pt x="0" y="20713"/>
                  </a:lnTo>
                  <a:lnTo>
                    <a:pt x="825" y="29984"/>
                  </a:lnTo>
                  <a:lnTo>
                    <a:pt x="5003" y="37947"/>
                  </a:lnTo>
                  <a:lnTo>
                    <a:pt x="11861" y="43751"/>
                  </a:lnTo>
                  <a:lnTo>
                    <a:pt x="20739" y="46596"/>
                  </a:lnTo>
                  <a:lnTo>
                    <a:pt x="113919" y="56908"/>
                  </a:lnTo>
                  <a:lnTo>
                    <a:pt x="123151" y="56083"/>
                  </a:lnTo>
                  <a:lnTo>
                    <a:pt x="131127" y="51917"/>
                  </a:lnTo>
                  <a:lnTo>
                    <a:pt x="136956" y="45072"/>
                  </a:lnTo>
                  <a:lnTo>
                    <a:pt x="139814" y="36207"/>
                  </a:lnTo>
                  <a:close/>
                </a:path>
                <a:path w="1258570" h="180975">
                  <a:moveTo>
                    <a:pt x="326161" y="56845"/>
                  </a:moveTo>
                  <a:lnTo>
                    <a:pt x="212255" y="20650"/>
                  </a:lnTo>
                  <a:lnTo>
                    <a:pt x="203009" y="21475"/>
                  </a:lnTo>
                  <a:lnTo>
                    <a:pt x="195046" y="25641"/>
                  </a:lnTo>
                  <a:lnTo>
                    <a:pt x="189204" y="32499"/>
                  </a:lnTo>
                  <a:lnTo>
                    <a:pt x="186359" y="41363"/>
                  </a:lnTo>
                  <a:lnTo>
                    <a:pt x="187198" y="50634"/>
                  </a:lnTo>
                  <a:lnTo>
                    <a:pt x="191389" y="58597"/>
                  </a:lnTo>
                  <a:lnTo>
                    <a:pt x="198247" y="64401"/>
                  </a:lnTo>
                  <a:lnTo>
                    <a:pt x="207086" y="67233"/>
                  </a:lnTo>
                  <a:lnTo>
                    <a:pt x="300266" y="77558"/>
                  </a:lnTo>
                  <a:lnTo>
                    <a:pt x="309549" y="76733"/>
                  </a:lnTo>
                  <a:lnTo>
                    <a:pt x="317512" y="72567"/>
                  </a:lnTo>
                  <a:lnTo>
                    <a:pt x="323329" y="65709"/>
                  </a:lnTo>
                  <a:lnTo>
                    <a:pt x="326161" y="56845"/>
                  </a:lnTo>
                  <a:close/>
                </a:path>
                <a:path w="1258570" h="180975">
                  <a:moveTo>
                    <a:pt x="512521" y="77495"/>
                  </a:moveTo>
                  <a:lnTo>
                    <a:pt x="398602" y="41300"/>
                  </a:lnTo>
                  <a:lnTo>
                    <a:pt x="389356" y="42125"/>
                  </a:lnTo>
                  <a:lnTo>
                    <a:pt x="381393" y="46291"/>
                  </a:lnTo>
                  <a:lnTo>
                    <a:pt x="375551" y="53136"/>
                  </a:lnTo>
                  <a:lnTo>
                    <a:pt x="372706" y="62001"/>
                  </a:lnTo>
                  <a:lnTo>
                    <a:pt x="373545" y="71285"/>
                  </a:lnTo>
                  <a:lnTo>
                    <a:pt x="377748" y="79235"/>
                  </a:lnTo>
                  <a:lnTo>
                    <a:pt x="384606" y="85051"/>
                  </a:lnTo>
                  <a:lnTo>
                    <a:pt x="393446" y="87884"/>
                  </a:lnTo>
                  <a:lnTo>
                    <a:pt x="486625" y="98209"/>
                  </a:lnTo>
                  <a:lnTo>
                    <a:pt x="495896" y="97383"/>
                  </a:lnTo>
                  <a:lnTo>
                    <a:pt x="503872" y="93218"/>
                  </a:lnTo>
                  <a:lnTo>
                    <a:pt x="509676" y="86360"/>
                  </a:lnTo>
                  <a:lnTo>
                    <a:pt x="512521" y="77495"/>
                  </a:lnTo>
                  <a:close/>
                </a:path>
                <a:path w="1258570" h="180975">
                  <a:moveTo>
                    <a:pt x="698868" y="98145"/>
                  </a:moveTo>
                  <a:lnTo>
                    <a:pt x="584962" y="61937"/>
                  </a:lnTo>
                  <a:lnTo>
                    <a:pt x="575729" y="62776"/>
                  </a:lnTo>
                  <a:lnTo>
                    <a:pt x="567791" y="66941"/>
                  </a:lnTo>
                  <a:lnTo>
                    <a:pt x="561987" y="73799"/>
                  </a:lnTo>
                  <a:lnTo>
                    <a:pt x="559155" y="82664"/>
                  </a:lnTo>
                  <a:lnTo>
                    <a:pt x="559981" y="91935"/>
                  </a:lnTo>
                  <a:lnTo>
                    <a:pt x="564146" y="99885"/>
                  </a:lnTo>
                  <a:lnTo>
                    <a:pt x="570979" y="105702"/>
                  </a:lnTo>
                  <a:lnTo>
                    <a:pt x="579793" y="108534"/>
                  </a:lnTo>
                  <a:lnTo>
                    <a:pt x="672973" y="118859"/>
                  </a:lnTo>
                  <a:lnTo>
                    <a:pt x="682256" y="118033"/>
                  </a:lnTo>
                  <a:lnTo>
                    <a:pt x="690219" y="113855"/>
                  </a:lnTo>
                  <a:lnTo>
                    <a:pt x="696036" y="107010"/>
                  </a:lnTo>
                  <a:lnTo>
                    <a:pt x="698868" y="98145"/>
                  </a:lnTo>
                  <a:close/>
                </a:path>
                <a:path w="1258570" h="180975">
                  <a:moveTo>
                    <a:pt x="885228" y="118783"/>
                  </a:moveTo>
                  <a:lnTo>
                    <a:pt x="771309" y="82588"/>
                  </a:lnTo>
                  <a:lnTo>
                    <a:pt x="762088" y="83413"/>
                  </a:lnTo>
                  <a:lnTo>
                    <a:pt x="754151" y="87591"/>
                  </a:lnTo>
                  <a:lnTo>
                    <a:pt x="748347" y="94437"/>
                  </a:lnTo>
                  <a:lnTo>
                    <a:pt x="745502" y="103314"/>
                  </a:lnTo>
                  <a:lnTo>
                    <a:pt x="746328" y="112585"/>
                  </a:lnTo>
                  <a:lnTo>
                    <a:pt x="750493" y="120535"/>
                  </a:lnTo>
                  <a:lnTo>
                    <a:pt x="757326" y="126352"/>
                  </a:lnTo>
                  <a:lnTo>
                    <a:pt x="766152" y="129171"/>
                  </a:lnTo>
                  <a:lnTo>
                    <a:pt x="859332" y="139496"/>
                  </a:lnTo>
                  <a:lnTo>
                    <a:pt x="868603" y="138671"/>
                  </a:lnTo>
                  <a:lnTo>
                    <a:pt x="876579" y="134505"/>
                  </a:lnTo>
                  <a:lnTo>
                    <a:pt x="882396" y="127660"/>
                  </a:lnTo>
                  <a:lnTo>
                    <a:pt x="885228" y="118783"/>
                  </a:lnTo>
                  <a:close/>
                </a:path>
                <a:path w="1258570" h="180975">
                  <a:moveTo>
                    <a:pt x="1071676" y="139446"/>
                  </a:moveTo>
                  <a:lnTo>
                    <a:pt x="957757" y="103238"/>
                  </a:lnTo>
                  <a:lnTo>
                    <a:pt x="948474" y="104063"/>
                  </a:lnTo>
                  <a:lnTo>
                    <a:pt x="940511" y="108242"/>
                  </a:lnTo>
                  <a:lnTo>
                    <a:pt x="934694" y="115087"/>
                  </a:lnTo>
                  <a:lnTo>
                    <a:pt x="931862" y="123952"/>
                  </a:lnTo>
                  <a:lnTo>
                    <a:pt x="932688" y="133223"/>
                  </a:lnTo>
                  <a:lnTo>
                    <a:pt x="936866" y="141185"/>
                  </a:lnTo>
                  <a:lnTo>
                    <a:pt x="943724" y="147002"/>
                  </a:lnTo>
                  <a:lnTo>
                    <a:pt x="952601" y="149834"/>
                  </a:lnTo>
                  <a:lnTo>
                    <a:pt x="1045768" y="160159"/>
                  </a:lnTo>
                  <a:lnTo>
                    <a:pt x="1055014" y="159334"/>
                  </a:lnTo>
                  <a:lnTo>
                    <a:pt x="1062990" y="155155"/>
                  </a:lnTo>
                  <a:lnTo>
                    <a:pt x="1068819" y="148310"/>
                  </a:lnTo>
                  <a:lnTo>
                    <a:pt x="1071676" y="139446"/>
                  </a:lnTo>
                  <a:close/>
                </a:path>
                <a:path w="1258570" h="180975">
                  <a:moveTo>
                    <a:pt x="1258023" y="160096"/>
                  </a:moveTo>
                  <a:lnTo>
                    <a:pt x="1144117" y="123888"/>
                  </a:lnTo>
                  <a:lnTo>
                    <a:pt x="1134833" y="124714"/>
                  </a:lnTo>
                  <a:lnTo>
                    <a:pt x="1126871" y="128879"/>
                  </a:lnTo>
                  <a:lnTo>
                    <a:pt x="1121054" y="135737"/>
                  </a:lnTo>
                  <a:lnTo>
                    <a:pt x="1118209" y="144602"/>
                  </a:lnTo>
                  <a:lnTo>
                    <a:pt x="1119035" y="153873"/>
                  </a:lnTo>
                  <a:lnTo>
                    <a:pt x="1123213" y="161836"/>
                  </a:lnTo>
                  <a:lnTo>
                    <a:pt x="1130071" y="167640"/>
                  </a:lnTo>
                  <a:lnTo>
                    <a:pt x="1138948" y="170484"/>
                  </a:lnTo>
                  <a:lnTo>
                    <a:pt x="1232128" y="180797"/>
                  </a:lnTo>
                  <a:lnTo>
                    <a:pt x="1241374" y="179971"/>
                  </a:lnTo>
                  <a:lnTo>
                    <a:pt x="1249337" y="175806"/>
                  </a:lnTo>
                  <a:lnTo>
                    <a:pt x="1255179" y="168960"/>
                  </a:lnTo>
                  <a:lnTo>
                    <a:pt x="1258023" y="160096"/>
                  </a:lnTo>
                  <a:close/>
                </a:path>
              </a:pathLst>
            </a:custGeom>
            <a:solidFill>
              <a:srgbClr val="000000"/>
            </a:solidFill>
          </p:spPr>
          <p:txBody>
            <a:bodyPr wrap="square" lIns="0" tIns="0" rIns="0" bIns="0" rtlCol="0"/>
            <a:lstStyle/>
            <a:p>
              <a:pPr defTabSz="457200"/>
              <a:endParaRPr sz="900"/>
            </a:p>
          </p:txBody>
        </p:sp>
        <p:sp>
          <p:nvSpPr>
            <p:cNvPr id="178" name="object 55">
              <a:extLst>
                <a:ext uri="{FF2B5EF4-FFF2-40B4-BE49-F238E27FC236}">
                  <a16:creationId xmlns:a16="http://schemas.microsoft.com/office/drawing/2014/main" id="{428F3CD9-F7A1-C1E1-E698-7438393EBB1B}"/>
                </a:ext>
              </a:extLst>
            </p:cNvPr>
            <p:cNvSpPr/>
            <p:nvPr/>
          </p:nvSpPr>
          <p:spPr>
            <a:xfrm>
              <a:off x="5691168" y="4493730"/>
              <a:ext cx="4473575" cy="1380490"/>
            </a:xfrm>
            <a:custGeom>
              <a:avLst/>
              <a:gdLst/>
              <a:ahLst/>
              <a:cxnLst/>
              <a:rect l="l" t="t" r="r" b="b"/>
              <a:pathLst>
                <a:path w="4473575" h="1380489">
                  <a:moveTo>
                    <a:pt x="0" y="1380304"/>
                  </a:moveTo>
                  <a:lnTo>
                    <a:pt x="4473371" y="0"/>
                  </a:lnTo>
                </a:path>
              </a:pathLst>
            </a:custGeom>
            <a:ln w="47628">
              <a:solidFill>
                <a:srgbClr val="000000"/>
              </a:solidFill>
            </a:ln>
          </p:spPr>
          <p:txBody>
            <a:bodyPr wrap="square" lIns="0" tIns="0" rIns="0" bIns="0" rtlCol="0"/>
            <a:lstStyle/>
            <a:p>
              <a:pPr defTabSz="457200"/>
              <a:endParaRPr sz="900"/>
            </a:p>
          </p:txBody>
        </p:sp>
        <p:pic>
          <p:nvPicPr>
            <p:cNvPr id="179" name="object 56">
              <a:extLst>
                <a:ext uri="{FF2B5EF4-FFF2-40B4-BE49-F238E27FC236}">
                  <a16:creationId xmlns:a16="http://schemas.microsoft.com/office/drawing/2014/main" id="{356576AB-320E-0758-6714-D6DCA633B019}"/>
                </a:ext>
              </a:extLst>
            </p:cNvPr>
            <p:cNvPicPr/>
            <p:nvPr/>
          </p:nvPicPr>
          <p:blipFill>
            <a:blip r:embed="rId22" cstate="print"/>
            <a:stretch>
              <a:fillRect/>
            </a:stretch>
          </p:blipFill>
          <p:spPr>
            <a:xfrm>
              <a:off x="10142423" y="4394615"/>
              <a:ext cx="159814" cy="184177"/>
            </a:xfrm>
            <a:prstGeom prst="rect">
              <a:avLst/>
            </a:prstGeom>
          </p:spPr>
        </p:pic>
      </p:grpSp>
      <p:sp>
        <p:nvSpPr>
          <p:cNvPr id="180" name="object 57">
            <a:extLst>
              <a:ext uri="{FF2B5EF4-FFF2-40B4-BE49-F238E27FC236}">
                <a16:creationId xmlns:a16="http://schemas.microsoft.com/office/drawing/2014/main" id="{242E5248-46EB-D5D1-ADFC-5F44A4DA8E52}"/>
              </a:ext>
            </a:extLst>
          </p:cNvPr>
          <p:cNvSpPr txBox="1"/>
          <p:nvPr/>
        </p:nvSpPr>
        <p:spPr>
          <a:xfrm rot="19200000">
            <a:off x="4921355" y="4219092"/>
            <a:ext cx="309340" cy="89768"/>
          </a:xfrm>
          <a:prstGeom prst="rect">
            <a:avLst/>
          </a:prstGeom>
        </p:spPr>
        <p:txBody>
          <a:bodyPr vert="horz" wrap="square" lIns="0" tIns="0" rIns="0" bIns="0" rtlCol="0">
            <a:spAutoFit/>
          </a:bodyPr>
          <a:lstStyle/>
          <a:p>
            <a:pPr defTabSz="457200">
              <a:lnSpc>
                <a:spcPts val="668"/>
              </a:lnSpc>
            </a:pPr>
            <a:r>
              <a:rPr sz="650" b="1" spc="-5" dirty="0">
                <a:solidFill>
                  <a:srgbClr val="3B3B3B"/>
                </a:solidFill>
                <a:latin typeface="Arial"/>
                <a:cs typeface="Arial"/>
              </a:rPr>
              <a:t>inclu</a:t>
            </a:r>
            <a:r>
              <a:rPr sz="975" b="1" spc="-8" baseline="2136" dirty="0">
                <a:solidFill>
                  <a:srgbClr val="3B3B3B"/>
                </a:solidFill>
                <a:latin typeface="Arial"/>
                <a:cs typeface="Arial"/>
              </a:rPr>
              <a:t>de</a:t>
            </a:r>
            <a:endParaRPr sz="975" baseline="2136">
              <a:latin typeface="Arial"/>
              <a:cs typeface="Arial"/>
            </a:endParaRPr>
          </a:p>
        </p:txBody>
      </p:sp>
      <p:sp>
        <p:nvSpPr>
          <p:cNvPr id="181" name="object 60">
            <a:extLst>
              <a:ext uri="{FF2B5EF4-FFF2-40B4-BE49-F238E27FC236}">
                <a16:creationId xmlns:a16="http://schemas.microsoft.com/office/drawing/2014/main" id="{BE7A4DE3-49BB-EA76-39C3-539FF0B12B71}"/>
              </a:ext>
            </a:extLst>
          </p:cNvPr>
          <p:cNvSpPr txBox="1">
            <a:spLocks/>
          </p:cNvSpPr>
          <p:nvPr/>
        </p:nvSpPr>
        <p:spPr>
          <a:xfrm>
            <a:off x="4190569" y="4064537"/>
            <a:ext cx="68580" cy="147861"/>
          </a:xfrm>
          <a:prstGeom prst="rect">
            <a:avLst/>
          </a:prstGeom>
        </p:spPr>
        <p:txBody>
          <a:bodyPr vert="horz" wrap="square" lIns="0" tIns="0" rIns="0" bIns="0" rtlCol="0">
            <a:spAutoFit/>
          </a:bodyPr>
          <a:lstStyle>
            <a:defPPr>
              <a:defRPr kern="0"/>
            </a:defPPr>
            <a:lvl1pPr>
              <a:defRPr sz="950" b="0" i="0">
                <a:solidFill>
                  <a:srgbClr val="B3A787"/>
                </a:solidFill>
                <a:latin typeface="Palatino Linotype"/>
                <a:cs typeface="Palatino Linotype"/>
              </a:defRPr>
            </a:lvl1pPr>
          </a:lstStyle>
          <a:p>
            <a:pPr marL="19050" defTabSz="457200">
              <a:lnSpc>
                <a:spcPts val="1238"/>
              </a:lnSpc>
            </a:pPr>
            <a:r>
              <a:rPr lang="en-IN" spc="8">
                <a:solidFill>
                  <a:prstClr val="white"/>
                </a:solidFill>
              </a:rPr>
              <a:t>6</a:t>
            </a:r>
            <a:endParaRPr lang="en-IN" spc="8" dirty="0">
              <a:solidFill>
                <a:prstClr val="white"/>
              </a:solidFill>
            </a:endParaRPr>
          </a:p>
        </p:txBody>
      </p:sp>
      <p:sp>
        <p:nvSpPr>
          <p:cNvPr id="182" name="object 58">
            <a:extLst>
              <a:ext uri="{FF2B5EF4-FFF2-40B4-BE49-F238E27FC236}">
                <a16:creationId xmlns:a16="http://schemas.microsoft.com/office/drawing/2014/main" id="{634CF74F-690F-C1FC-9AC3-98BBC873F60F}"/>
              </a:ext>
            </a:extLst>
          </p:cNvPr>
          <p:cNvSpPr txBox="1"/>
          <p:nvPr/>
        </p:nvSpPr>
        <p:spPr>
          <a:xfrm rot="360000">
            <a:off x="4725104" y="3616018"/>
            <a:ext cx="309645" cy="89768"/>
          </a:xfrm>
          <a:prstGeom prst="rect">
            <a:avLst/>
          </a:prstGeom>
        </p:spPr>
        <p:txBody>
          <a:bodyPr vert="horz" wrap="square" lIns="0" tIns="0" rIns="0" bIns="0" rtlCol="0">
            <a:spAutoFit/>
          </a:bodyPr>
          <a:lstStyle/>
          <a:p>
            <a:pPr defTabSz="457200">
              <a:lnSpc>
                <a:spcPts val="668"/>
              </a:lnSpc>
            </a:pPr>
            <a:r>
              <a:rPr sz="975" b="1" spc="-8" baseline="2136" dirty="0">
                <a:solidFill>
                  <a:srgbClr val="3B3B3B"/>
                </a:solidFill>
                <a:latin typeface="Arial"/>
                <a:cs typeface="Arial"/>
              </a:rPr>
              <a:t>incl</a:t>
            </a:r>
            <a:r>
              <a:rPr sz="650" b="1" spc="-5" dirty="0">
                <a:solidFill>
                  <a:srgbClr val="3B3B3B"/>
                </a:solidFill>
                <a:latin typeface="Arial"/>
                <a:cs typeface="Arial"/>
              </a:rPr>
              <a:t>ude</a:t>
            </a:r>
            <a:endParaRPr sz="650">
              <a:latin typeface="Arial"/>
              <a:cs typeface="Arial"/>
            </a:endParaRPr>
          </a:p>
        </p:txBody>
      </p:sp>
      <p:sp>
        <p:nvSpPr>
          <p:cNvPr id="183" name="object 59">
            <a:extLst>
              <a:ext uri="{FF2B5EF4-FFF2-40B4-BE49-F238E27FC236}">
                <a16:creationId xmlns:a16="http://schemas.microsoft.com/office/drawing/2014/main" id="{00B54F92-8AF4-B9DE-B4F2-E9D5CBCBE7CB}"/>
              </a:ext>
            </a:extLst>
          </p:cNvPr>
          <p:cNvSpPr txBox="1"/>
          <p:nvPr/>
        </p:nvSpPr>
        <p:spPr>
          <a:xfrm rot="20280000">
            <a:off x="4423392" y="3330328"/>
            <a:ext cx="309951" cy="89768"/>
          </a:xfrm>
          <a:prstGeom prst="rect">
            <a:avLst/>
          </a:prstGeom>
        </p:spPr>
        <p:txBody>
          <a:bodyPr vert="horz" wrap="square" lIns="0" tIns="0" rIns="0" bIns="0" rtlCol="0">
            <a:spAutoFit/>
          </a:bodyPr>
          <a:lstStyle/>
          <a:p>
            <a:pPr defTabSz="457200">
              <a:lnSpc>
                <a:spcPts val="668"/>
              </a:lnSpc>
            </a:pPr>
            <a:r>
              <a:rPr sz="650" b="1" spc="-5" dirty="0">
                <a:solidFill>
                  <a:srgbClr val="3B3B3B"/>
                </a:solidFill>
                <a:latin typeface="Arial"/>
                <a:cs typeface="Arial"/>
              </a:rPr>
              <a:t>inc</a:t>
            </a:r>
            <a:r>
              <a:rPr sz="975" b="1" spc="-8" baseline="2136" dirty="0">
                <a:solidFill>
                  <a:srgbClr val="3B3B3B"/>
                </a:solidFill>
                <a:latin typeface="Arial"/>
                <a:cs typeface="Arial"/>
              </a:rPr>
              <a:t>lude</a:t>
            </a:r>
            <a:endParaRPr sz="975" baseline="2136">
              <a:latin typeface="Arial"/>
              <a:cs typeface="Arial"/>
            </a:endParaRPr>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grpSp>
        <p:nvGrpSpPr>
          <p:cNvPr id="20" name="object 41">
            <a:extLst>
              <a:ext uri="{FF2B5EF4-FFF2-40B4-BE49-F238E27FC236}">
                <a16:creationId xmlns:a16="http://schemas.microsoft.com/office/drawing/2014/main" id="{E3BFC4F4-234F-1F9F-E6A2-57A07B116A52}"/>
              </a:ext>
            </a:extLst>
          </p:cNvPr>
          <p:cNvGrpSpPr/>
          <p:nvPr/>
        </p:nvGrpSpPr>
        <p:grpSpPr>
          <a:xfrm rot="14322111">
            <a:off x="4079346" y="4789471"/>
            <a:ext cx="723449" cy="434530"/>
            <a:chOff x="9609597" y="6126683"/>
            <a:chExt cx="1716405" cy="1358900"/>
          </a:xfrm>
        </p:grpSpPr>
        <p:sp>
          <p:nvSpPr>
            <p:cNvPr id="21" name="object 42">
              <a:extLst>
                <a:ext uri="{FF2B5EF4-FFF2-40B4-BE49-F238E27FC236}">
                  <a16:creationId xmlns:a16="http://schemas.microsoft.com/office/drawing/2014/main" id="{89D213A4-4673-83E4-ACAE-229EBD36C921}"/>
                </a:ext>
              </a:extLst>
            </p:cNvPr>
            <p:cNvSpPr/>
            <p:nvPr/>
          </p:nvSpPr>
          <p:spPr>
            <a:xfrm>
              <a:off x="9609597" y="7267442"/>
              <a:ext cx="226695" cy="217804"/>
            </a:xfrm>
            <a:custGeom>
              <a:avLst/>
              <a:gdLst/>
              <a:ahLst/>
              <a:cxnLst/>
              <a:rect l="l" t="t" r="r" b="b"/>
              <a:pathLst>
                <a:path w="226695" h="217804">
                  <a:moveTo>
                    <a:pt x="59170" y="9376"/>
                  </a:moveTo>
                  <a:lnTo>
                    <a:pt x="66036" y="3981"/>
                  </a:lnTo>
                  <a:lnTo>
                    <a:pt x="69623" y="2248"/>
                  </a:lnTo>
                  <a:lnTo>
                    <a:pt x="73615" y="1644"/>
                  </a:lnTo>
                  <a:lnTo>
                    <a:pt x="82463" y="0"/>
                  </a:lnTo>
                  <a:lnTo>
                    <a:pt x="91516" y="3380"/>
                  </a:lnTo>
                  <a:lnTo>
                    <a:pt x="143373" y="69379"/>
                  </a:lnTo>
                  <a:lnTo>
                    <a:pt x="144045" y="68851"/>
                  </a:lnTo>
                  <a:lnTo>
                    <a:pt x="152653" y="64523"/>
                  </a:lnTo>
                  <a:lnTo>
                    <a:pt x="161954" y="63856"/>
                  </a:lnTo>
                  <a:lnTo>
                    <a:pt x="170842" y="66725"/>
                  </a:lnTo>
                  <a:lnTo>
                    <a:pt x="178210" y="73005"/>
                  </a:lnTo>
                  <a:lnTo>
                    <a:pt x="182568" y="81650"/>
                  </a:lnTo>
                  <a:lnTo>
                    <a:pt x="183253" y="90964"/>
                  </a:lnTo>
                  <a:lnTo>
                    <a:pt x="180405" y="99844"/>
                  </a:lnTo>
                  <a:lnTo>
                    <a:pt x="174163" y="107183"/>
                  </a:lnTo>
                  <a:lnTo>
                    <a:pt x="173491" y="107711"/>
                  </a:lnTo>
                  <a:lnTo>
                    <a:pt x="225289" y="173636"/>
                  </a:lnTo>
                  <a:lnTo>
                    <a:pt x="202082" y="205860"/>
                  </a:lnTo>
                  <a:lnTo>
                    <a:pt x="19309" y="217516"/>
                  </a:lnTo>
                  <a:lnTo>
                    <a:pt x="11892" y="214374"/>
                  </a:lnTo>
                  <a:lnTo>
                    <a:pt x="1492" y="201137"/>
                  </a:lnTo>
                  <a:lnTo>
                    <a:pt x="0" y="193247"/>
                  </a:lnTo>
                  <a:lnTo>
                    <a:pt x="2486" y="185503"/>
                  </a:lnTo>
                  <a:lnTo>
                    <a:pt x="56167" y="13544"/>
                  </a:lnTo>
                  <a:lnTo>
                    <a:pt x="59170" y="9376"/>
                  </a:lnTo>
                  <a:close/>
                </a:path>
              </a:pathLst>
            </a:custGeom>
            <a:solidFill>
              <a:srgbClr val="000000"/>
            </a:solidFill>
          </p:spPr>
          <p:txBody>
            <a:bodyPr wrap="square" lIns="0" tIns="0" rIns="0" bIns="0" rtlCol="0"/>
            <a:lstStyle/>
            <a:p>
              <a:pPr defTabSz="457200"/>
              <a:endParaRPr sz="900"/>
            </a:p>
          </p:txBody>
        </p:sp>
        <p:pic>
          <p:nvPicPr>
            <p:cNvPr id="22" name="object 43">
              <a:extLst>
                <a:ext uri="{FF2B5EF4-FFF2-40B4-BE49-F238E27FC236}">
                  <a16:creationId xmlns:a16="http://schemas.microsoft.com/office/drawing/2014/main" id="{978436DE-F105-E514-0A6B-A7D6315471C3}"/>
                </a:ext>
              </a:extLst>
            </p:cNvPr>
            <p:cNvPicPr/>
            <p:nvPr/>
          </p:nvPicPr>
          <p:blipFill>
            <a:blip r:embed="rId16" cstate="print"/>
            <a:stretch>
              <a:fillRect/>
            </a:stretch>
          </p:blipFill>
          <p:spPr>
            <a:xfrm>
              <a:off x="10894319" y="6367606"/>
              <a:ext cx="125051" cy="108627"/>
            </a:xfrm>
            <a:prstGeom prst="rect">
              <a:avLst/>
            </a:prstGeom>
          </p:spPr>
        </p:pic>
        <p:pic>
          <p:nvPicPr>
            <p:cNvPr id="23" name="object 44">
              <a:extLst>
                <a:ext uri="{FF2B5EF4-FFF2-40B4-BE49-F238E27FC236}">
                  <a16:creationId xmlns:a16="http://schemas.microsoft.com/office/drawing/2014/main" id="{765F53B5-57BC-C97B-9E83-FB9543F2C74C}"/>
                </a:ext>
              </a:extLst>
            </p:cNvPr>
            <p:cNvPicPr/>
            <p:nvPr/>
          </p:nvPicPr>
          <p:blipFill>
            <a:blip r:embed="rId17" cstate="print"/>
            <a:stretch>
              <a:fillRect/>
            </a:stretch>
          </p:blipFill>
          <p:spPr>
            <a:xfrm>
              <a:off x="11200949" y="6126683"/>
              <a:ext cx="125051" cy="108627"/>
            </a:xfrm>
            <a:prstGeom prst="rect">
              <a:avLst/>
            </a:prstGeom>
          </p:spPr>
        </p:pic>
        <p:pic>
          <p:nvPicPr>
            <p:cNvPr id="24" name="object 45">
              <a:extLst>
                <a:ext uri="{FF2B5EF4-FFF2-40B4-BE49-F238E27FC236}">
                  <a16:creationId xmlns:a16="http://schemas.microsoft.com/office/drawing/2014/main" id="{6E5E07D8-EC24-CC05-7202-33F6E0829B79}"/>
                </a:ext>
              </a:extLst>
            </p:cNvPr>
            <p:cNvPicPr/>
            <p:nvPr/>
          </p:nvPicPr>
          <p:blipFill>
            <a:blip r:embed="rId18" cstate="print"/>
            <a:stretch>
              <a:fillRect/>
            </a:stretch>
          </p:blipFill>
          <p:spPr>
            <a:xfrm>
              <a:off x="11047620" y="6247155"/>
              <a:ext cx="125051" cy="108627"/>
            </a:xfrm>
            <a:prstGeom prst="rect">
              <a:avLst/>
            </a:prstGeom>
          </p:spPr>
        </p:pic>
        <p:pic>
          <p:nvPicPr>
            <p:cNvPr id="25" name="object 46">
              <a:extLst>
                <a:ext uri="{FF2B5EF4-FFF2-40B4-BE49-F238E27FC236}">
                  <a16:creationId xmlns:a16="http://schemas.microsoft.com/office/drawing/2014/main" id="{BDCB5076-584A-EBC2-7856-9006B9EC729E}"/>
                </a:ext>
              </a:extLst>
            </p:cNvPr>
            <p:cNvPicPr/>
            <p:nvPr/>
          </p:nvPicPr>
          <p:blipFill>
            <a:blip r:embed="rId19" cstate="print"/>
            <a:stretch>
              <a:fillRect/>
            </a:stretch>
          </p:blipFill>
          <p:spPr>
            <a:xfrm>
              <a:off x="10587717" y="6608537"/>
              <a:ext cx="125014" cy="108598"/>
            </a:xfrm>
            <a:prstGeom prst="rect">
              <a:avLst/>
            </a:prstGeom>
          </p:spPr>
        </p:pic>
        <p:pic>
          <p:nvPicPr>
            <p:cNvPr id="26" name="object 47">
              <a:extLst>
                <a:ext uri="{FF2B5EF4-FFF2-40B4-BE49-F238E27FC236}">
                  <a16:creationId xmlns:a16="http://schemas.microsoft.com/office/drawing/2014/main" id="{DA2A2243-A5BD-67AE-6B30-BB9BCE50B2A4}"/>
                </a:ext>
              </a:extLst>
            </p:cNvPr>
            <p:cNvPicPr/>
            <p:nvPr/>
          </p:nvPicPr>
          <p:blipFill>
            <a:blip r:embed="rId20" cstate="print"/>
            <a:stretch>
              <a:fillRect/>
            </a:stretch>
          </p:blipFill>
          <p:spPr>
            <a:xfrm>
              <a:off x="9974439" y="7090368"/>
              <a:ext cx="125051" cy="108627"/>
            </a:xfrm>
            <a:prstGeom prst="rect">
              <a:avLst/>
            </a:prstGeom>
          </p:spPr>
        </p:pic>
        <p:pic>
          <p:nvPicPr>
            <p:cNvPr id="27" name="object 48">
              <a:extLst>
                <a:ext uri="{FF2B5EF4-FFF2-40B4-BE49-F238E27FC236}">
                  <a16:creationId xmlns:a16="http://schemas.microsoft.com/office/drawing/2014/main" id="{FBAB93DD-2B31-DDB1-A2EA-D0D417CA38F0}"/>
                </a:ext>
              </a:extLst>
            </p:cNvPr>
            <p:cNvPicPr/>
            <p:nvPr/>
          </p:nvPicPr>
          <p:blipFill>
            <a:blip r:embed="rId21" cstate="print"/>
            <a:stretch>
              <a:fillRect/>
            </a:stretch>
          </p:blipFill>
          <p:spPr>
            <a:xfrm>
              <a:off x="10741018" y="6488086"/>
              <a:ext cx="125014" cy="108598"/>
            </a:xfrm>
            <a:prstGeom prst="rect">
              <a:avLst/>
            </a:prstGeom>
          </p:spPr>
        </p:pic>
        <p:pic>
          <p:nvPicPr>
            <p:cNvPr id="28" name="object 49">
              <a:extLst>
                <a:ext uri="{FF2B5EF4-FFF2-40B4-BE49-F238E27FC236}">
                  <a16:creationId xmlns:a16="http://schemas.microsoft.com/office/drawing/2014/main" id="{E39AB6C1-4115-521E-6242-B0719446C9BC}"/>
                </a:ext>
              </a:extLst>
            </p:cNvPr>
            <p:cNvPicPr/>
            <p:nvPr/>
          </p:nvPicPr>
          <p:blipFill>
            <a:blip r:embed="rId17" cstate="print"/>
            <a:stretch>
              <a:fillRect/>
            </a:stretch>
          </p:blipFill>
          <p:spPr>
            <a:xfrm>
              <a:off x="10434370" y="6728994"/>
              <a:ext cx="125051" cy="108627"/>
            </a:xfrm>
            <a:prstGeom prst="rect">
              <a:avLst/>
            </a:prstGeom>
          </p:spPr>
        </p:pic>
        <p:sp>
          <p:nvSpPr>
            <p:cNvPr id="29" name="object 50">
              <a:extLst>
                <a:ext uri="{FF2B5EF4-FFF2-40B4-BE49-F238E27FC236}">
                  <a16:creationId xmlns:a16="http://schemas.microsoft.com/office/drawing/2014/main" id="{1E32CD84-B7BB-3631-886B-A836E6B002A2}"/>
                </a:ext>
              </a:extLst>
            </p:cNvPr>
            <p:cNvSpPr/>
            <p:nvPr/>
          </p:nvSpPr>
          <p:spPr>
            <a:xfrm>
              <a:off x="9821138" y="7210848"/>
              <a:ext cx="125095" cy="109220"/>
            </a:xfrm>
            <a:custGeom>
              <a:avLst/>
              <a:gdLst/>
              <a:ahLst/>
              <a:cxnLst/>
              <a:rect l="l" t="t" r="r" b="b"/>
              <a:pathLst>
                <a:path w="125095" h="109220">
                  <a:moveTo>
                    <a:pt x="9155" y="65220"/>
                  </a:moveTo>
                  <a:lnTo>
                    <a:pt x="85806" y="4995"/>
                  </a:lnTo>
                  <a:lnTo>
                    <a:pt x="94414" y="666"/>
                  </a:lnTo>
                  <a:lnTo>
                    <a:pt x="103715" y="0"/>
                  </a:lnTo>
                  <a:lnTo>
                    <a:pt x="112603" y="2869"/>
                  </a:lnTo>
                  <a:lnTo>
                    <a:pt x="119971" y="9148"/>
                  </a:lnTo>
                  <a:lnTo>
                    <a:pt x="124329" y="17793"/>
                  </a:lnTo>
                  <a:lnTo>
                    <a:pt x="125014" y="27108"/>
                  </a:lnTo>
                  <a:lnTo>
                    <a:pt x="122166" y="35987"/>
                  </a:lnTo>
                  <a:lnTo>
                    <a:pt x="115924" y="43326"/>
                  </a:lnTo>
                  <a:lnTo>
                    <a:pt x="39273" y="103552"/>
                  </a:lnTo>
                  <a:lnTo>
                    <a:pt x="30622" y="107914"/>
                  </a:lnTo>
                  <a:lnTo>
                    <a:pt x="21299" y="108598"/>
                  </a:lnTo>
                  <a:lnTo>
                    <a:pt x="12403" y="105735"/>
                  </a:lnTo>
                  <a:lnTo>
                    <a:pt x="5033" y="99457"/>
                  </a:lnTo>
                  <a:lnTo>
                    <a:pt x="676" y="90811"/>
                  </a:lnTo>
                  <a:lnTo>
                    <a:pt x="0" y="81490"/>
                  </a:lnTo>
                  <a:lnTo>
                    <a:pt x="2870" y="72593"/>
                  </a:lnTo>
                  <a:lnTo>
                    <a:pt x="9155" y="65220"/>
                  </a:lnTo>
                  <a:close/>
                </a:path>
              </a:pathLst>
            </a:custGeom>
            <a:solidFill>
              <a:srgbClr val="000000"/>
            </a:solidFill>
          </p:spPr>
          <p:txBody>
            <a:bodyPr wrap="square" lIns="0" tIns="0" rIns="0" bIns="0" rtlCol="0"/>
            <a:lstStyle/>
            <a:p>
              <a:pPr defTabSz="457200"/>
              <a:endParaRPr sz="900"/>
            </a:p>
          </p:txBody>
        </p:sp>
        <p:pic>
          <p:nvPicPr>
            <p:cNvPr id="30" name="object 51">
              <a:extLst>
                <a:ext uri="{FF2B5EF4-FFF2-40B4-BE49-F238E27FC236}">
                  <a16:creationId xmlns:a16="http://schemas.microsoft.com/office/drawing/2014/main" id="{084A831F-5957-9508-0DE3-5E144A3F8777}"/>
                </a:ext>
              </a:extLst>
            </p:cNvPr>
            <p:cNvPicPr/>
            <p:nvPr/>
          </p:nvPicPr>
          <p:blipFill>
            <a:blip r:embed="rId17" cstate="print"/>
            <a:stretch>
              <a:fillRect/>
            </a:stretch>
          </p:blipFill>
          <p:spPr>
            <a:xfrm>
              <a:off x="10281069" y="6849445"/>
              <a:ext cx="125051" cy="108627"/>
            </a:xfrm>
            <a:prstGeom prst="rect">
              <a:avLst/>
            </a:prstGeom>
          </p:spPr>
        </p:pic>
        <p:pic>
          <p:nvPicPr>
            <p:cNvPr id="31" name="object 52">
              <a:extLst>
                <a:ext uri="{FF2B5EF4-FFF2-40B4-BE49-F238E27FC236}">
                  <a16:creationId xmlns:a16="http://schemas.microsoft.com/office/drawing/2014/main" id="{2929C89D-2CDF-2FAD-D65E-256C0767280C}"/>
                </a:ext>
              </a:extLst>
            </p:cNvPr>
            <p:cNvPicPr/>
            <p:nvPr/>
          </p:nvPicPr>
          <p:blipFill>
            <a:blip r:embed="rId17" cstate="print"/>
            <a:stretch>
              <a:fillRect/>
            </a:stretch>
          </p:blipFill>
          <p:spPr>
            <a:xfrm>
              <a:off x="10127768" y="6969896"/>
              <a:ext cx="125051" cy="108627"/>
            </a:xfrm>
            <a:prstGeom prst="rect">
              <a:avLst/>
            </a:prstGeom>
          </p:spPr>
        </p:pic>
      </p:grpSp>
      <p:sp>
        <p:nvSpPr>
          <p:cNvPr id="35" name="TextBox 34">
            <a:extLst>
              <a:ext uri="{FF2B5EF4-FFF2-40B4-BE49-F238E27FC236}">
                <a16:creationId xmlns:a16="http://schemas.microsoft.com/office/drawing/2014/main" id="{3EF292A0-A6B5-4143-B8EE-9C9B9B749EAF}"/>
              </a:ext>
            </a:extLst>
          </p:cNvPr>
          <p:cNvSpPr txBox="1"/>
          <p:nvPr/>
        </p:nvSpPr>
        <p:spPr>
          <a:xfrm>
            <a:off x="4886336" y="5221269"/>
            <a:ext cx="914365" cy="200055"/>
          </a:xfrm>
          <a:prstGeom prst="rect">
            <a:avLst/>
          </a:prstGeom>
          <a:noFill/>
        </p:spPr>
        <p:txBody>
          <a:bodyPr wrap="square" rtlCol="0">
            <a:spAutoFit/>
          </a:bodyPr>
          <a:lstStyle/>
          <a:p>
            <a:r>
              <a:rPr lang="en-IN" sz="700" dirty="0"/>
              <a:t>Alert </a:t>
            </a:r>
            <a:r>
              <a:rPr lang="en-IN" sz="700" dirty="0">
                <a:latin typeface="Arial" panose="020B0604020202020204" pitchFamily="34" charset="0"/>
                <a:cs typeface="Arial" panose="020B0604020202020204" pitchFamily="34" charset="0"/>
              </a:rPr>
              <a:t>System</a:t>
            </a:r>
          </a:p>
        </p:txBody>
      </p:sp>
      <p:sp>
        <p:nvSpPr>
          <p:cNvPr id="36" name="TextBox 35">
            <a:extLst>
              <a:ext uri="{FF2B5EF4-FFF2-40B4-BE49-F238E27FC236}">
                <a16:creationId xmlns:a16="http://schemas.microsoft.com/office/drawing/2014/main" id="{2D725796-97F5-86EB-69BD-1C3861684CEA}"/>
              </a:ext>
            </a:extLst>
          </p:cNvPr>
          <p:cNvSpPr txBox="1"/>
          <p:nvPr/>
        </p:nvSpPr>
        <p:spPr>
          <a:xfrm>
            <a:off x="3656260" y="5891728"/>
            <a:ext cx="4572000" cy="338554"/>
          </a:xfrm>
          <a:prstGeom prst="rect">
            <a:avLst/>
          </a:prstGeom>
          <a:noFill/>
        </p:spPr>
        <p:txBody>
          <a:bodyPr wrap="square">
            <a:spAutoFit/>
          </a:bodyPr>
          <a:lstStyle/>
          <a:p>
            <a:r>
              <a:rPr lang="en-US" sz="1600" dirty="0">
                <a:latin typeface="Palatino Linotype" panose="02040502050505030304" pitchFamily="18" charset="0"/>
              </a:rPr>
              <a:t>Figure 2 : Use Case Diagram</a:t>
            </a:r>
            <a:endParaRPr lang="en-IN" sz="1600" dirty="0">
              <a:latin typeface="Palatino Linotype" panose="02040502050505030304" pitchFamily="18" charset="0"/>
            </a:endParaRPr>
          </a:p>
        </p:txBody>
      </p:sp>
    </p:spTree>
    <p:extLst>
      <p:ext uri="{BB962C8B-B14F-4D97-AF65-F5344CB8AC3E}">
        <p14:creationId xmlns:p14="http://schemas.microsoft.com/office/powerpoint/2010/main" val="83635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en-IN" spc="-10" dirty="0"/>
              <a:t>Methodology</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17</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9" name="TextBox 8">
            <a:extLst>
              <a:ext uri="{FF2B5EF4-FFF2-40B4-BE49-F238E27FC236}">
                <a16:creationId xmlns:a16="http://schemas.microsoft.com/office/drawing/2014/main" id="{ECF53EA0-0241-82DC-53F4-8D73635C1629}"/>
              </a:ext>
            </a:extLst>
          </p:cNvPr>
          <p:cNvSpPr txBox="1"/>
          <p:nvPr/>
        </p:nvSpPr>
        <p:spPr>
          <a:xfrm>
            <a:off x="1106306" y="1273572"/>
            <a:ext cx="7848600" cy="2170979"/>
          </a:xfrm>
          <a:prstGeom prst="rect">
            <a:avLst/>
          </a:prstGeom>
          <a:noFill/>
        </p:spPr>
        <p:txBody>
          <a:bodyPr wrap="square">
            <a:spAutoFit/>
          </a:bodyPr>
          <a:lstStyle/>
          <a:p>
            <a:pPr marL="12700" marR="5080" algn="just">
              <a:lnSpc>
                <a:spcPct val="150000"/>
              </a:lnSpc>
              <a:spcBef>
                <a:spcPts val="100"/>
              </a:spcBef>
            </a:pPr>
            <a:r>
              <a:rPr lang="en-US" sz="1800" dirty="0">
                <a:latin typeface="Times New Roman" panose="02020603050405020304" pitchFamily="18" charset="0"/>
                <a:cs typeface="Times New Roman" panose="02020603050405020304" pitchFamily="18" charset="0"/>
              </a:rPr>
              <a:t>⬡  A dataset having 1000 videos each of violence category and non-violence</a:t>
            </a:r>
          </a:p>
          <a:p>
            <a:pPr marL="12700" marR="5080" algn="just">
              <a:lnSpc>
                <a:spcPct val="150000"/>
              </a:lnSpc>
              <a:spcBef>
                <a:spcPts val="100"/>
              </a:spcBef>
            </a:pPr>
            <a:r>
              <a:rPr lang="en-US" sz="1800" dirty="0">
                <a:latin typeface="Times New Roman" panose="02020603050405020304" pitchFamily="18" charset="0"/>
                <a:cs typeface="Times New Roman" panose="02020603050405020304" pitchFamily="18" charset="0"/>
              </a:rPr>
              <a:t> category was chosen</a:t>
            </a:r>
          </a:p>
          <a:p>
            <a:pPr marL="12700" marR="5080" algn="just">
              <a:lnSpc>
                <a:spcPct val="150000"/>
              </a:lnSpc>
              <a:spcBef>
                <a:spcPts val="100"/>
              </a:spcBef>
            </a:pPr>
            <a:r>
              <a:rPr lang="en-US" sz="1800" dirty="0">
                <a:latin typeface="Times New Roman" panose="02020603050405020304" pitchFamily="18" charset="0"/>
                <a:cs typeface="Times New Roman" panose="02020603050405020304" pitchFamily="18" charset="0"/>
              </a:rPr>
              <a:t>⬡ A model was trained using MobileNetV2 using the dataset</a:t>
            </a:r>
          </a:p>
          <a:p>
            <a:pPr marL="12700" marR="5080" algn="just">
              <a:lnSpc>
                <a:spcPct val="150000"/>
              </a:lnSpc>
              <a:spcBef>
                <a:spcPts val="100"/>
              </a:spcBef>
            </a:pPr>
            <a:r>
              <a:rPr lang="en-US" sz="1800" dirty="0">
                <a:latin typeface="Times New Roman" panose="02020603050405020304" pitchFamily="18" charset="0"/>
                <a:cs typeface="Times New Roman" panose="02020603050405020304" pitchFamily="18" charset="0"/>
              </a:rPr>
              <a:t>⬡ Real-time video footage is given as input</a:t>
            </a:r>
          </a:p>
          <a:p>
            <a:pPr marL="12700" marR="5080" algn="just">
              <a:lnSpc>
                <a:spcPct val="150000"/>
              </a:lnSpc>
              <a:spcBef>
                <a:spcPts val="100"/>
              </a:spcBef>
            </a:pPr>
            <a:r>
              <a:rPr lang="en-US" sz="1800" dirty="0">
                <a:latin typeface="Times New Roman" panose="02020603050405020304" pitchFamily="18" charset="0"/>
                <a:cs typeface="Times New Roman" panose="02020603050405020304" pitchFamily="18" charset="0"/>
              </a:rPr>
              <a:t>⬡ Output is obtained as image frames </a:t>
            </a:r>
          </a:p>
        </p:txBody>
      </p:sp>
    </p:spTree>
    <p:extLst>
      <p:ext uri="{BB962C8B-B14F-4D97-AF65-F5344CB8AC3E}">
        <p14:creationId xmlns:p14="http://schemas.microsoft.com/office/powerpoint/2010/main" val="466661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en-IN" spc="-10" dirty="0"/>
              <a:t>1</a:t>
            </a:r>
            <a:r>
              <a:rPr lang="en-IN" spc="-10" baseline="30000" dirty="0"/>
              <a:t>st</a:t>
            </a:r>
            <a:r>
              <a:rPr lang="en-IN" spc="-10" dirty="0"/>
              <a:t> Phase(Model Training)</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18</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pic>
        <p:nvPicPr>
          <p:cNvPr id="148" name="Picture 147">
            <a:extLst>
              <a:ext uri="{FF2B5EF4-FFF2-40B4-BE49-F238E27FC236}">
                <a16:creationId xmlns:a16="http://schemas.microsoft.com/office/drawing/2014/main" id="{932E16AD-4E7E-CCCE-0081-44786BADF042}"/>
              </a:ext>
            </a:extLst>
          </p:cNvPr>
          <p:cNvPicPr>
            <a:picLocks noChangeAspect="1"/>
          </p:cNvPicPr>
          <p:nvPr/>
        </p:nvPicPr>
        <p:blipFill rotWithShape="1">
          <a:blip r:embed="rId3"/>
          <a:srcRect t="15383"/>
          <a:stretch/>
        </p:blipFill>
        <p:spPr>
          <a:xfrm>
            <a:off x="1195713" y="1752428"/>
            <a:ext cx="7795936" cy="3353143"/>
          </a:xfrm>
          <a:prstGeom prst="rect">
            <a:avLst/>
          </a:prstGeom>
        </p:spPr>
      </p:pic>
      <p:sp>
        <p:nvSpPr>
          <p:cNvPr id="149" name="TextBox 148">
            <a:extLst>
              <a:ext uri="{FF2B5EF4-FFF2-40B4-BE49-F238E27FC236}">
                <a16:creationId xmlns:a16="http://schemas.microsoft.com/office/drawing/2014/main" id="{69569A37-A1DC-7F06-886F-219FF2DA2E06}"/>
              </a:ext>
            </a:extLst>
          </p:cNvPr>
          <p:cNvSpPr txBox="1"/>
          <p:nvPr/>
        </p:nvSpPr>
        <p:spPr>
          <a:xfrm>
            <a:off x="3352800" y="5533622"/>
            <a:ext cx="4572000" cy="338554"/>
          </a:xfrm>
          <a:prstGeom prst="rect">
            <a:avLst/>
          </a:prstGeom>
          <a:noFill/>
        </p:spPr>
        <p:txBody>
          <a:bodyPr wrap="square">
            <a:spAutoFit/>
          </a:bodyPr>
          <a:lstStyle/>
          <a:p>
            <a:r>
              <a:rPr lang="en-US" sz="1600" dirty="0">
                <a:latin typeface="Palatino Linotype" panose="02040502050505030304" pitchFamily="18" charset="0"/>
              </a:rPr>
              <a:t>Figure 3 : Methodology of Model Training</a:t>
            </a:r>
            <a:endParaRPr lang="en-IN" sz="1600" dirty="0">
              <a:latin typeface="Palatino Linotype" panose="02040502050505030304" pitchFamily="18" charset="0"/>
            </a:endParaRPr>
          </a:p>
        </p:txBody>
      </p:sp>
    </p:spTree>
    <p:extLst>
      <p:ext uri="{BB962C8B-B14F-4D97-AF65-F5344CB8AC3E}">
        <p14:creationId xmlns:p14="http://schemas.microsoft.com/office/powerpoint/2010/main" val="1722614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Program code</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19</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pic>
        <p:nvPicPr>
          <p:cNvPr id="7" name="Picture 6">
            <a:extLst>
              <a:ext uri="{FF2B5EF4-FFF2-40B4-BE49-F238E27FC236}">
                <a16:creationId xmlns:a16="http://schemas.microsoft.com/office/drawing/2014/main" id="{CC0A8B6E-6EC4-D646-1F4C-5061598A1CAB}"/>
              </a:ext>
            </a:extLst>
          </p:cNvPr>
          <p:cNvPicPr>
            <a:picLocks noChangeAspect="1"/>
          </p:cNvPicPr>
          <p:nvPr/>
        </p:nvPicPr>
        <p:blipFill>
          <a:blip r:embed="rId3"/>
          <a:stretch>
            <a:fillRect/>
          </a:stretch>
        </p:blipFill>
        <p:spPr>
          <a:xfrm>
            <a:off x="1981200" y="914400"/>
            <a:ext cx="5562600" cy="5291569"/>
          </a:xfrm>
          <a:prstGeom prst="rect">
            <a:avLst/>
          </a:prstGeom>
        </p:spPr>
      </p:pic>
      <p:sp>
        <p:nvSpPr>
          <p:cNvPr id="8" name="TextBox 7">
            <a:extLst>
              <a:ext uri="{FF2B5EF4-FFF2-40B4-BE49-F238E27FC236}">
                <a16:creationId xmlns:a16="http://schemas.microsoft.com/office/drawing/2014/main" id="{D70F5F43-F457-A67A-6FB9-36D8489643CC}"/>
              </a:ext>
            </a:extLst>
          </p:cNvPr>
          <p:cNvSpPr txBox="1"/>
          <p:nvPr/>
        </p:nvSpPr>
        <p:spPr>
          <a:xfrm>
            <a:off x="3656260" y="5891728"/>
            <a:ext cx="4572000" cy="338554"/>
          </a:xfrm>
          <a:prstGeom prst="rect">
            <a:avLst/>
          </a:prstGeom>
          <a:noFill/>
        </p:spPr>
        <p:txBody>
          <a:bodyPr wrap="square">
            <a:spAutoFit/>
          </a:bodyPr>
          <a:lstStyle/>
          <a:p>
            <a:r>
              <a:rPr lang="en-US" sz="1600" dirty="0">
                <a:latin typeface="Palatino Linotype" panose="02040502050505030304" pitchFamily="18" charset="0"/>
              </a:rPr>
              <a:t>Figure 2 : Use Case Diagram</a:t>
            </a:r>
            <a:endParaRPr lang="en-IN" sz="1600" dirty="0">
              <a:latin typeface="Palatino Linotype" panose="02040502050505030304" pitchFamily="18" charset="0"/>
            </a:endParaRPr>
          </a:p>
        </p:txBody>
      </p:sp>
      <p:sp>
        <p:nvSpPr>
          <p:cNvPr id="10" name="TextBox 9">
            <a:extLst>
              <a:ext uri="{FF2B5EF4-FFF2-40B4-BE49-F238E27FC236}">
                <a16:creationId xmlns:a16="http://schemas.microsoft.com/office/drawing/2014/main" id="{6F2C438D-8536-3862-E7F4-28AA430ACE17}"/>
              </a:ext>
            </a:extLst>
          </p:cNvPr>
          <p:cNvSpPr txBox="1"/>
          <p:nvPr/>
        </p:nvSpPr>
        <p:spPr>
          <a:xfrm>
            <a:off x="2971800" y="6274773"/>
            <a:ext cx="4572000" cy="338554"/>
          </a:xfrm>
          <a:prstGeom prst="rect">
            <a:avLst/>
          </a:prstGeom>
          <a:noFill/>
        </p:spPr>
        <p:txBody>
          <a:bodyPr wrap="square">
            <a:spAutoFit/>
          </a:bodyPr>
          <a:lstStyle/>
          <a:p>
            <a:r>
              <a:rPr lang="en-US" sz="1600" dirty="0">
                <a:latin typeface="Palatino Linotype" panose="02040502050505030304" pitchFamily="18" charset="0"/>
              </a:rPr>
              <a:t>Figure 4 : Code snippet for Preprocessing</a:t>
            </a:r>
            <a:endParaRPr lang="en-IN" sz="1600" dirty="0">
              <a:latin typeface="Palatino Linotype" panose="02040502050505030304" pitchFamily="18" charset="0"/>
            </a:endParaRPr>
          </a:p>
        </p:txBody>
      </p:sp>
    </p:spTree>
    <p:extLst>
      <p:ext uri="{BB962C8B-B14F-4D97-AF65-F5344CB8AC3E}">
        <p14:creationId xmlns:p14="http://schemas.microsoft.com/office/powerpoint/2010/main" val="201300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200" y="980727"/>
            <a:ext cx="4422140" cy="5103961"/>
          </a:xfrm>
          <a:prstGeom prst="rect">
            <a:avLst/>
          </a:prstGeom>
        </p:spPr>
        <p:txBody>
          <a:bodyPr vert="horz" wrap="square" lIns="0" tIns="165100" rIns="0" bIns="0" rtlCol="0">
            <a:spAutoFit/>
          </a:bodyPr>
          <a:lstStyle/>
          <a:p>
            <a:pPr marL="236220" indent="-223520">
              <a:lnSpc>
                <a:spcPct val="100000"/>
              </a:lnSpc>
              <a:spcBef>
                <a:spcPts val="1300"/>
              </a:spcBef>
              <a:buFont typeface="Arial"/>
              <a:buChar char="•"/>
              <a:tabLst>
                <a:tab pos="236220" algn="l"/>
              </a:tabLst>
            </a:pPr>
            <a:r>
              <a:rPr sz="2000" spc="-10" dirty="0">
                <a:latin typeface="Palatino Linotype"/>
                <a:cs typeface="Palatino Linotype"/>
              </a:rPr>
              <a:t>Introduction</a:t>
            </a:r>
            <a:endParaRPr lang="en-IN" sz="2000" spc="-10" dirty="0">
              <a:latin typeface="Palatino Linotype"/>
              <a:cs typeface="Palatino Linotype"/>
            </a:endParaRPr>
          </a:p>
          <a:p>
            <a:pPr marL="236220" indent="-223520">
              <a:lnSpc>
                <a:spcPct val="100000"/>
              </a:lnSpc>
              <a:spcBef>
                <a:spcPts val="1300"/>
              </a:spcBef>
              <a:buFont typeface="Arial"/>
              <a:buChar char="•"/>
              <a:tabLst>
                <a:tab pos="236220" algn="l"/>
              </a:tabLst>
            </a:pPr>
            <a:r>
              <a:rPr lang="en-IN" sz="2000" spc="-10" dirty="0">
                <a:latin typeface="Palatino Linotype"/>
                <a:cs typeface="Palatino Linotype"/>
              </a:rPr>
              <a:t>Literature Review</a:t>
            </a:r>
            <a:endParaRPr sz="2000" dirty="0">
              <a:latin typeface="Palatino Linotype"/>
              <a:cs typeface="Palatino Linotype"/>
            </a:endParaRPr>
          </a:p>
          <a:p>
            <a:pPr marL="236220" indent="-223520">
              <a:lnSpc>
                <a:spcPct val="100000"/>
              </a:lnSpc>
              <a:spcBef>
                <a:spcPts val="1200"/>
              </a:spcBef>
              <a:buFont typeface="Arial"/>
              <a:buChar char="•"/>
              <a:tabLst>
                <a:tab pos="236220" algn="l"/>
              </a:tabLst>
            </a:pPr>
            <a:r>
              <a:rPr sz="2000" dirty="0">
                <a:latin typeface="Palatino Linotype"/>
                <a:cs typeface="Palatino Linotype"/>
              </a:rPr>
              <a:t>Problem</a:t>
            </a:r>
            <a:r>
              <a:rPr sz="2000" spc="-114" dirty="0">
                <a:latin typeface="Palatino Linotype"/>
                <a:cs typeface="Palatino Linotype"/>
              </a:rPr>
              <a:t> </a:t>
            </a:r>
            <a:r>
              <a:rPr sz="2000" spc="-10" dirty="0">
                <a:latin typeface="Palatino Linotype"/>
                <a:cs typeface="Palatino Linotype"/>
              </a:rPr>
              <a:t>Statement</a:t>
            </a:r>
            <a:endParaRPr sz="2000" dirty="0">
              <a:latin typeface="Palatino Linotype"/>
              <a:cs typeface="Palatino Linotype"/>
            </a:endParaRPr>
          </a:p>
          <a:p>
            <a:pPr marL="236220" indent="-223520">
              <a:lnSpc>
                <a:spcPct val="100000"/>
              </a:lnSpc>
              <a:spcBef>
                <a:spcPts val="1200"/>
              </a:spcBef>
              <a:buFont typeface="Arial"/>
              <a:buChar char="•"/>
              <a:tabLst>
                <a:tab pos="236220" algn="l"/>
              </a:tabLst>
            </a:pPr>
            <a:r>
              <a:rPr sz="2000" spc="-10" dirty="0">
                <a:latin typeface="Palatino Linotype"/>
                <a:cs typeface="Palatino Linotype"/>
              </a:rPr>
              <a:t>Objectives</a:t>
            </a:r>
            <a:endParaRPr lang="en-IN" sz="2000" spc="-10" dirty="0">
              <a:latin typeface="Palatino Linotype"/>
              <a:cs typeface="Palatino Linotype"/>
            </a:endParaRPr>
          </a:p>
          <a:p>
            <a:pPr marL="236220" indent="-223520">
              <a:lnSpc>
                <a:spcPct val="100000"/>
              </a:lnSpc>
              <a:spcBef>
                <a:spcPts val="1200"/>
              </a:spcBef>
              <a:buFont typeface="Arial"/>
              <a:buChar char="•"/>
              <a:tabLst>
                <a:tab pos="236220" algn="l"/>
              </a:tabLst>
            </a:pPr>
            <a:r>
              <a:rPr lang="en-IN" sz="2000" spc="-10" dirty="0">
                <a:latin typeface="Palatino Linotype"/>
                <a:cs typeface="Palatino Linotype"/>
              </a:rPr>
              <a:t>System Design</a:t>
            </a:r>
            <a:endParaRPr sz="2000" dirty="0">
              <a:latin typeface="Palatino Linotype"/>
              <a:cs typeface="Palatino Linotype"/>
            </a:endParaRPr>
          </a:p>
          <a:p>
            <a:pPr marL="236220" indent="-223520">
              <a:lnSpc>
                <a:spcPct val="100000"/>
              </a:lnSpc>
              <a:spcBef>
                <a:spcPts val="1200"/>
              </a:spcBef>
              <a:buFont typeface="Arial"/>
              <a:buChar char="•"/>
              <a:tabLst>
                <a:tab pos="236220" algn="l"/>
              </a:tabLst>
            </a:pPr>
            <a:r>
              <a:rPr sz="2000" spc="-10" dirty="0">
                <a:latin typeface="Palatino Linotype"/>
                <a:cs typeface="Palatino Linotype"/>
              </a:rPr>
              <a:t>Architecture</a:t>
            </a:r>
            <a:r>
              <a:rPr lang="en-IN" sz="2000" spc="-10" dirty="0">
                <a:latin typeface="Palatino Linotype"/>
                <a:cs typeface="Palatino Linotype"/>
              </a:rPr>
              <a:t> Diagram</a:t>
            </a:r>
            <a:endParaRPr sz="2000" dirty="0">
              <a:latin typeface="Palatino Linotype"/>
              <a:cs typeface="Palatino Linotype"/>
            </a:endParaRPr>
          </a:p>
          <a:p>
            <a:pPr marL="236220" indent="-223520">
              <a:lnSpc>
                <a:spcPct val="100000"/>
              </a:lnSpc>
              <a:spcBef>
                <a:spcPts val="1200"/>
              </a:spcBef>
              <a:buFont typeface="Arial"/>
              <a:buChar char="•"/>
              <a:tabLst>
                <a:tab pos="236220" algn="l"/>
              </a:tabLst>
            </a:pPr>
            <a:r>
              <a:rPr lang="en-US" sz="2000" spc="-10" dirty="0">
                <a:latin typeface="Palatino Linotype"/>
                <a:cs typeface="Palatino Linotype"/>
              </a:rPr>
              <a:t>Use Case Diagram</a:t>
            </a:r>
          </a:p>
          <a:p>
            <a:pPr marL="236220" indent="-223520">
              <a:lnSpc>
                <a:spcPct val="100000"/>
              </a:lnSpc>
              <a:spcBef>
                <a:spcPts val="1200"/>
              </a:spcBef>
              <a:buFont typeface="Arial"/>
              <a:buChar char="•"/>
              <a:tabLst>
                <a:tab pos="236220" algn="l"/>
              </a:tabLst>
            </a:pPr>
            <a:r>
              <a:rPr lang="en-US" sz="2000" spc="-10" dirty="0">
                <a:latin typeface="Palatino Linotype"/>
                <a:cs typeface="Palatino Linotype"/>
              </a:rPr>
              <a:t>Methodology</a:t>
            </a:r>
          </a:p>
          <a:p>
            <a:pPr marL="236220" indent="-223520">
              <a:lnSpc>
                <a:spcPct val="100000"/>
              </a:lnSpc>
              <a:spcBef>
                <a:spcPts val="1200"/>
              </a:spcBef>
              <a:buFont typeface="Arial"/>
              <a:buChar char="•"/>
              <a:tabLst>
                <a:tab pos="236220" algn="l"/>
              </a:tabLst>
            </a:pPr>
            <a:r>
              <a:rPr lang="en-US" sz="2000" spc="-10" dirty="0">
                <a:latin typeface="Palatino Linotype"/>
                <a:cs typeface="Palatino Linotype"/>
              </a:rPr>
              <a:t>1st Phase(Model Training)</a:t>
            </a:r>
          </a:p>
          <a:p>
            <a:pPr marL="236220" indent="-223520">
              <a:lnSpc>
                <a:spcPct val="100000"/>
              </a:lnSpc>
              <a:spcBef>
                <a:spcPts val="1200"/>
              </a:spcBef>
              <a:buFont typeface="Arial"/>
              <a:buChar char="•"/>
              <a:tabLst>
                <a:tab pos="236220" algn="l"/>
              </a:tabLst>
            </a:pPr>
            <a:r>
              <a:rPr lang="en-US" sz="2000" dirty="0">
                <a:latin typeface="Palatino Linotype"/>
                <a:cs typeface="Palatino Linotype"/>
              </a:rPr>
              <a:t>Program Code</a:t>
            </a:r>
          </a:p>
          <a:p>
            <a:pPr marL="236220" indent="-223520">
              <a:lnSpc>
                <a:spcPct val="100000"/>
              </a:lnSpc>
              <a:spcBef>
                <a:spcPts val="1200"/>
              </a:spcBef>
              <a:buFont typeface="Arial"/>
              <a:buChar char="•"/>
              <a:tabLst>
                <a:tab pos="236220" algn="l"/>
              </a:tabLst>
            </a:pPr>
            <a:r>
              <a:rPr lang="en-IN" sz="2000" dirty="0">
                <a:latin typeface="Palatino Linotype"/>
                <a:cs typeface="Palatino Linotype"/>
              </a:rPr>
              <a:t>Output of Phase 1 </a:t>
            </a: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260985">
              <a:lnSpc>
                <a:spcPct val="100000"/>
              </a:lnSpc>
              <a:spcBef>
                <a:spcPts val="100"/>
              </a:spcBef>
            </a:pPr>
            <a:r>
              <a:rPr spc="-10" dirty="0"/>
              <a:t>Outline</a:t>
            </a:r>
          </a:p>
        </p:txBody>
      </p:sp>
      <p:pic>
        <p:nvPicPr>
          <p:cNvPr id="4" name="object 4"/>
          <p:cNvPicPr/>
          <p:nvPr/>
        </p:nvPicPr>
        <p:blipFill>
          <a:blip r:embed="rId2" cstate="print"/>
          <a:stretch>
            <a:fillRect/>
          </a:stretch>
        </p:blipFill>
        <p:spPr>
          <a:xfrm>
            <a:off x="0" y="0"/>
            <a:ext cx="1035595" cy="980727"/>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2</a:t>
            </a:fld>
            <a:endParaRPr spc="-25" dirty="0"/>
          </a:p>
        </p:txBody>
      </p:sp>
      <p:sp>
        <p:nvSpPr>
          <p:cNvPr id="8" name="object 11">
            <a:extLst>
              <a:ext uri="{FF2B5EF4-FFF2-40B4-BE49-F238E27FC236}">
                <a16:creationId xmlns:a16="http://schemas.microsoft.com/office/drawing/2014/main" id="{508F13F6-B085-AE65-8E4C-C745041CB885}"/>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Program code</a:t>
            </a:r>
            <a:r>
              <a:rPr lang="en-IN" spc="160" dirty="0"/>
              <a:t> (</a:t>
            </a:r>
            <a:r>
              <a:rPr lang="en-IN" spc="160" dirty="0" err="1"/>
              <a:t>cont</a:t>
            </a:r>
            <a:r>
              <a:rPr lang="en-IN" spc="160" dirty="0"/>
              <a:t>…)</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20</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pic>
        <p:nvPicPr>
          <p:cNvPr id="8" name="Picture 7">
            <a:extLst>
              <a:ext uri="{FF2B5EF4-FFF2-40B4-BE49-F238E27FC236}">
                <a16:creationId xmlns:a16="http://schemas.microsoft.com/office/drawing/2014/main" id="{F988BB1C-6FFF-E44F-4F4B-D572F6B3A730}"/>
              </a:ext>
            </a:extLst>
          </p:cNvPr>
          <p:cNvPicPr>
            <a:picLocks noChangeAspect="1"/>
          </p:cNvPicPr>
          <p:nvPr/>
        </p:nvPicPr>
        <p:blipFill>
          <a:blip r:embed="rId3"/>
          <a:stretch>
            <a:fillRect/>
          </a:stretch>
        </p:blipFill>
        <p:spPr>
          <a:xfrm>
            <a:off x="1981200" y="980728"/>
            <a:ext cx="5257800" cy="5096776"/>
          </a:xfrm>
          <a:prstGeom prst="rect">
            <a:avLst/>
          </a:prstGeom>
        </p:spPr>
      </p:pic>
      <p:sp>
        <p:nvSpPr>
          <p:cNvPr id="9" name="TextBox 8">
            <a:extLst>
              <a:ext uri="{FF2B5EF4-FFF2-40B4-BE49-F238E27FC236}">
                <a16:creationId xmlns:a16="http://schemas.microsoft.com/office/drawing/2014/main" id="{7E34FA7A-2406-572E-AC6E-E591156B23D2}"/>
              </a:ext>
            </a:extLst>
          </p:cNvPr>
          <p:cNvSpPr txBox="1"/>
          <p:nvPr/>
        </p:nvSpPr>
        <p:spPr>
          <a:xfrm>
            <a:off x="2468430" y="6188866"/>
            <a:ext cx="5099411" cy="338554"/>
          </a:xfrm>
          <a:prstGeom prst="rect">
            <a:avLst/>
          </a:prstGeom>
          <a:noFill/>
        </p:spPr>
        <p:txBody>
          <a:bodyPr wrap="square">
            <a:spAutoFit/>
          </a:bodyPr>
          <a:lstStyle/>
          <a:p>
            <a:r>
              <a:rPr lang="en-US" sz="1600" dirty="0">
                <a:latin typeface="Palatino Linotype" panose="02040502050505030304" pitchFamily="18" charset="0"/>
              </a:rPr>
              <a:t>Figure 5 : Code snippet to get summary of Model</a:t>
            </a:r>
            <a:endParaRPr lang="en-IN" sz="1600" dirty="0">
              <a:latin typeface="Palatino Linotype" panose="02040502050505030304" pitchFamily="18" charset="0"/>
            </a:endParaRPr>
          </a:p>
        </p:txBody>
      </p:sp>
    </p:spTree>
    <p:extLst>
      <p:ext uri="{BB962C8B-B14F-4D97-AF65-F5344CB8AC3E}">
        <p14:creationId xmlns:p14="http://schemas.microsoft.com/office/powerpoint/2010/main" val="2245195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Program code</a:t>
            </a:r>
            <a:r>
              <a:rPr lang="en-IN" spc="160" dirty="0"/>
              <a:t> (</a:t>
            </a:r>
            <a:r>
              <a:rPr lang="en-IN" spc="160" dirty="0" err="1"/>
              <a:t>cont</a:t>
            </a:r>
            <a:r>
              <a:rPr lang="en-IN" spc="160" dirty="0"/>
              <a:t>…)</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21</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pic>
        <p:nvPicPr>
          <p:cNvPr id="7" name="Picture 6">
            <a:extLst>
              <a:ext uri="{FF2B5EF4-FFF2-40B4-BE49-F238E27FC236}">
                <a16:creationId xmlns:a16="http://schemas.microsoft.com/office/drawing/2014/main" id="{08325C0B-A4A0-36FE-1D93-607EF006C75A}"/>
              </a:ext>
            </a:extLst>
          </p:cNvPr>
          <p:cNvPicPr>
            <a:picLocks noChangeAspect="1"/>
          </p:cNvPicPr>
          <p:nvPr/>
        </p:nvPicPr>
        <p:blipFill>
          <a:blip r:embed="rId3"/>
          <a:stretch>
            <a:fillRect/>
          </a:stretch>
        </p:blipFill>
        <p:spPr>
          <a:xfrm>
            <a:off x="1307470" y="1447800"/>
            <a:ext cx="7647436" cy="4663844"/>
          </a:xfrm>
          <a:prstGeom prst="rect">
            <a:avLst/>
          </a:prstGeom>
        </p:spPr>
      </p:pic>
      <p:sp>
        <p:nvSpPr>
          <p:cNvPr id="13" name="TextBox 12">
            <a:extLst>
              <a:ext uri="{FF2B5EF4-FFF2-40B4-BE49-F238E27FC236}">
                <a16:creationId xmlns:a16="http://schemas.microsoft.com/office/drawing/2014/main" id="{295550C3-080D-DEDC-4A9E-BB9F689F8A0D}"/>
              </a:ext>
            </a:extLst>
          </p:cNvPr>
          <p:cNvSpPr txBox="1"/>
          <p:nvPr/>
        </p:nvSpPr>
        <p:spPr>
          <a:xfrm>
            <a:off x="2971800" y="6274773"/>
            <a:ext cx="4572000" cy="338554"/>
          </a:xfrm>
          <a:prstGeom prst="rect">
            <a:avLst/>
          </a:prstGeom>
          <a:noFill/>
        </p:spPr>
        <p:txBody>
          <a:bodyPr wrap="square">
            <a:spAutoFit/>
          </a:bodyPr>
          <a:lstStyle/>
          <a:p>
            <a:r>
              <a:rPr lang="en-US" sz="1600" dirty="0">
                <a:latin typeface="Palatino Linotype" panose="02040502050505030304" pitchFamily="18" charset="0"/>
              </a:rPr>
              <a:t>Figure 5 : Different layers of model</a:t>
            </a:r>
            <a:endParaRPr lang="en-IN" sz="1600" dirty="0">
              <a:latin typeface="Palatino Linotype" panose="02040502050505030304" pitchFamily="18" charset="0"/>
            </a:endParaRPr>
          </a:p>
        </p:txBody>
      </p:sp>
    </p:spTree>
    <p:extLst>
      <p:ext uri="{BB962C8B-B14F-4D97-AF65-F5344CB8AC3E}">
        <p14:creationId xmlns:p14="http://schemas.microsoft.com/office/powerpoint/2010/main" val="1861343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Program code</a:t>
            </a:r>
            <a:r>
              <a:rPr lang="en-IN" spc="160" dirty="0"/>
              <a:t> (</a:t>
            </a:r>
            <a:r>
              <a:rPr lang="en-IN" spc="160" dirty="0" err="1"/>
              <a:t>cont</a:t>
            </a:r>
            <a:r>
              <a:rPr lang="en-IN" spc="160" dirty="0"/>
              <a:t>…)</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22</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pic>
        <p:nvPicPr>
          <p:cNvPr id="8" name="Picture 7">
            <a:extLst>
              <a:ext uri="{FF2B5EF4-FFF2-40B4-BE49-F238E27FC236}">
                <a16:creationId xmlns:a16="http://schemas.microsoft.com/office/drawing/2014/main" id="{F6F6C5C6-6604-57EB-F40F-4F30B277A12B}"/>
              </a:ext>
            </a:extLst>
          </p:cNvPr>
          <p:cNvPicPr>
            <a:picLocks noChangeAspect="1"/>
          </p:cNvPicPr>
          <p:nvPr/>
        </p:nvPicPr>
        <p:blipFill>
          <a:blip r:embed="rId3"/>
          <a:stretch>
            <a:fillRect/>
          </a:stretch>
        </p:blipFill>
        <p:spPr>
          <a:xfrm>
            <a:off x="1196017" y="998580"/>
            <a:ext cx="5121084" cy="1882303"/>
          </a:xfrm>
          <a:prstGeom prst="rect">
            <a:avLst/>
          </a:prstGeom>
        </p:spPr>
      </p:pic>
      <p:pic>
        <p:nvPicPr>
          <p:cNvPr id="10" name="Picture 9">
            <a:extLst>
              <a:ext uri="{FF2B5EF4-FFF2-40B4-BE49-F238E27FC236}">
                <a16:creationId xmlns:a16="http://schemas.microsoft.com/office/drawing/2014/main" id="{C6D121A3-D156-C21A-7C06-43F19DAE610F}"/>
              </a:ext>
            </a:extLst>
          </p:cNvPr>
          <p:cNvPicPr>
            <a:picLocks noChangeAspect="1"/>
          </p:cNvPicPr>
          <p:nvPr/>
        </p:nvPicPr>
        <p:blipFill>
          <a:blip r:embed="rId4"/>
          <a:stretch>
            <a:fillRect/>
          </a:stretch>
        </p:blipFill>
        <p:spPr>
          <a:xfrm>
            <a:off x="1196016" y="2944513"/>
            <a:ext cx="7719383" cy="3630638"/>
          </a:xfrm>
          <a:prstGeom prst="rect">
            <a:avLst/>
          </a:prstGeom>
        </p:spPr>
      </p:pic>
    </p:spTree>
    <p:extLst>
      <p:ext uri="{BB962C8B-B14F-4D97-AF65-F5344CB8AC3E}">
        <p14:creationId xmlns:p14="http://schemas.microsoft.com/office/powerpoint/2010/main" val="3265240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Program code</a:t>
            </a:r>
            <a:r>
              <a:rPr lang="en-IN" spc="160" dirty="0"/>
              <a:t> (</a:t>
            </a:r>
            <a:r>
              <a:rPr lang="en-IN" spc="160" dirty="0" err="1"/>
              <a:t>cont</a:t>
            </a:r>
            <a:r>
              <a:rPr lang="en-IN" spc="160" dirty="0"/>
              <a:t>…)</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23</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pic>
        <p:nvPicPr>
          <p:cNvPr id="7" name="Picture 6">
            <a:extLst>
              <a:ext uri="{FF2B5EF4-FFF2-40B4-BE49-F238E27FC236}">
                <a16:creationId xmlns:a16="http://schemas.microsoft.com/office/drawing/2014/main" id="{64BB7565-CCA4-F321-C0A9-F189D92E8499}"/>
              </a:ext>
            </a:extLst>
          </p:cNvPr>
          <p:cNvPicPr>
            <a:picLocks noChangeAspect="1"/>
          </p:cNvPicPr>
          <p:nvPr/>
        </p:nvPicPr>
        <p:blipFill>
          <a:blip r:embed="rId3"/>
          <a:stretch>
            <a:fillRect/>
          </a:stretch>
        </p:blipFill>
        <p:spPr>
          <a:xfrm>
            <a:off x="1981200" y="986947"/>
            <a:ext cx="5429072" cy="5533880"/>
          </a:xfrm>
          <a:prstGeom prst="rect">
            <a:avLst/>
          </a:prstGeom>
        </p:spPr>
      </p:pic>
    </p:spTree>
    <p:extLst>
      <p:ext uri="{BB962C8B-B14F-4D97-AF65-F5344CB8AC3E}">
        <p14:creationId xmlns:p14="http://schemas.microsoft.com/office/powerpoint/2010/main" val="1008153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Program code</a:t>
            </a:r>
            <a:r>
              <a:rPr lang="en-IN" spc="160" dirty="0"/>
              <a:t> (</a:t>
            </a:r>
            <a:r>
              <a:rPr lang="en-IN" spc="160" dirty="0" err="1"/>
              <a:t>cont</a:t>
            </a:r>
            <a:r>
              <a:rPr lang="en-IN" spc="160" dirty="0"/>
              <a:t>…)</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24</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pic>
        <p:nvPicPr>
          <p:cNvPr id="8" name="Picture 7">
            <a:extLst>
              <a:ext uri="{FF2B5EF4-FFF2-40B4-BE49-F238E27FC236}">
                <a16:creationId xmlns:a16="http://schemas.microsoft.com/office/drawing/2014/main" id="{D6C6CDE2-E569-4098-573F-73C1613F5D2A}"/>
              </a:ext>
            </a:extLst>
          </p:cNvPr>
          <p:cNvPicPr>
            <a:picLocks noChangeAspect="1"/>
          </p:cNvPicPr>
          <p:nvPr/>
        </p:nvPicPr>
        <p:blipFill>
          <a:blip r:embed="rId3"/>
          <a:stretch>
            <a:fillRect/>
          </a:stretch>
        </p:blipFill>
        <p:spPr>
          <a:xfrm>
            <a:off x="1942185" y="1600200"/>
            <a:ext cx="5959356" cy="3017782"/>
          </a:xfrm>
          <a:prstGeom prst="rect">
            <a:avLst/>
          </a:prstGeom>
        </p:spPr>
      </p:pic>
      <p:sp>
        <p:nvSpPr>
          <p:cNvPr id="9" name="TextBox 8">
            <a:extLst>
              <a:ext uri="{FF2B5EF4-FFF2-40B4-BE49-F238E27FC236}">
                <a16:creationId xmlns:a16="http://schemas.microsoft.com/office/drawing/2014/main" id="{5CB4DC13-F187-BFEA-12F4-E38680BBB3BF}"/>
              </a:ext>
            </a:extLst>
          </p:cNvPr>
          <p:cNvSpPr txBox="1"/>
          <p:nvPr/>
        </p:nvSpPr>
        <p:spPr>
          <a:xfrm>
            <a:off x="2895600" y="5144546"/>
            <a:ext cx="4572000" cy="338554"/>
          </a:xfrm>
          <a:prstGeom prst="rect">
            <a:avLst/>
          </a:prstGeom>
          <a:noFill/>
        </p:spPr>
        <p:txBody>
          <a:bodyPr wrap="square">
            <a:spAutoFit/>
          </a:bodyPr>
          <a:lstStyle/>
          <a:p>
            <a:r>
              <a:rPr lang="en-US" sz="1600" dirty="0">
                <a:latin typeface="Palatino Linotype" panose="02040502050505030304" pitchFamily="18" charset="0"/>
              </a:rPr>
              <a:t>Figure 6 : Violence Detection System Code</a:t>
            </a:r>
          </a:p>
        </p:txBody>
      </p:sp>
    </p:spTree>
    <p:extLst>
      <p:ext uri="{BB962C8B-B14F-4D97-AF65-F5344CB8AC3E}">
        <p14:creationId xmlns:p14="http://schemas.microsoft.com/office/powerpoint/2010/main" val="249951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Output of Phase 1</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25</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pic>
        <p:nvPicPr>
          <p:cNvPr id="1030" name="Picture 6">
            <a:extLst>
              <a:ext uri="{FF2B5EF4-FFF2-40B4-BE49-F238E27FC236}">
                <a16:creationId xmlns:a16="http://schemas.microsoft.com/office/drawing/2014/main" id="{1EE4483E-3DF3-0DA9-BD55-C892A1745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524000"/>
            <a:ext cx="4027383" cy="4038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7DCF273-CCCE-E2FA-E51A-C1F47045BD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0934" y="1499118"/>
            <a:ext cx="3573972" cy="40386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576E5E-84C7-2F51-F8F6-2622C87F9CE8}"/>
              </a:ext>
            </a:extLst>
          </p:cNvPr>
          <p:cNvSpPr txBox="1"/>
          <p:nvPr/>
        </p:nvSpPr>
        <p:spPr>
          <a:xfrm>
            <a:off x="2971800" y="5762137"/>
            <a:ext cx="4572000" cy="338554"/>
          </a:xfrm>
          <a:prstGeom prst="rect">
            <a:avLst/>
          </a:prstGeom>
          <a:noFill/>
        </p:spPr>
        <p:txBody>
          <a:bodyPr wrap="square">
            <a:spAutoFit/>
          </a:bodyPr>
          <a:lstStyle/>
          <a:p>
            <a:r>
              <a:rPr lang="en-US" sz="1600" dirty="0">
                <a:latin typeface="Palatino Linotype" panose="02040502050505030304" pitchFamily="18" charset="0"/>
              </a:rPr>
              <a:t>Figure 7 : Violence Detection System Output</a:t>
            </a:r>
          </a:p>
        </p:txBody>
      </p:sp>
    </p:spTree>
    <p:extLst>
      <p:ext uri="{BB962C8B-B14F-4D97-AF65-F5344CB8AC3E}">
        <p14:creationId xmlns:p14="http://schemas.microsoft.com/office/powerpoint/2010/main" val="1570993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en-IN" spc="-10" dirty="0"/>
              <a:t>2</a:t>
            </a:r>
            <a:r>
              <a:rPr lang="en-IN" spc="-10" baseline="30000" dirty="0"/>
              <a:t>nd</a:t>
            </a:r>
            <a:r>
              <a:rPr lang="en-IN" spc="-10" dirty="0"/>
              <a:t> Phase(Alert System)</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26</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pic>
        <p:nvPicPr>
          <p:cNvPr id="7" name="Picture 6">
            <a:extLst>
              <a:ext uri="{FF2B5EF4-FFF2-40B4-BE49-F238E27FC236}">
                <a16:creationId xmlns:a16="http://schemas.microsoft.com/office/drawing/2014/main" id="{E1C837BB-9986-625F-CCD5-E8D5605B6875}"/>
              </a:ext>
            </a:extLst>
          </p:cNvPr>
          <p:cNvPicPr>
            <a:picLocks noChangeAspect="1"/>
          </p:cNvPicPr>
          <p:nvPr/>
        </p:nvPicPr>
        <p:blipFill>
          <a:blip r:embed="rId3"/>
          <a:stretch>
            <a:fillRect/>
          </a:stretch>
        </p:blipFill>
        <p:spPr>
          <a:xfrm>
            <a:off x="1075648" y="1466369"/>
            <a:ext cx="7933107" cy="4465707"/>
          </a:xfrm>
          <a:prstGeom prst="rect">
            <a:avLst/>
          </a:prstGeom>
        </p:spPr>
      </p:pic>
      <p:sp>
        <p:nvSpPr>
          <p:cNvPr id="8" name="TextBox 7">
            <a:extLst>
              <a:ext uri="{FF2B5EF4-FFF2-40B4-BE49-F238E27FC236}">
                <a16:creationId xmlns:a16="http://schemas.microsoft.com/office/drawing/2014/main" id="{D7182F5D-CB08-E452-7EC4-101A7C680DED}"/>
              </a:ext>
            </a:extLst>
          </p:cNvPr>
          <p:cNvSpPr txBox="1"/>
          <p:nvPr/>
        </p:nvSpPr>
        <p:spPr>
          <a:xfrm>
            <a:off x="3124200" y="5946875"/>
            <a:ext cx="4572000" cy="338554"/>
          </a:xfrm>
          <a:prstGeom prst="rect">
            <a:avLst/>
          </a:prstGeom>
          <a:noFill/>
        </p:spPr>
        <p:txBody>
          <a:bodyPr wrap="square">
            <a:spAutoFit/>
          </a:bodyPr>
          <a:lstStyle/>
          <a:p>
            <a:r>
              <a:rPr lang="en-US" sz="1600" dirty="0">
                <a:latin typeface="Palatino Linotype" panose="02040502050505030304" pitchFamily="18" charset="0"/>
              </a:rPr>
              <a:t>Figure 8 : Methodology of Alert system</a:t>
            </a:r>
            <a:endParaRPr lang="en-IN" sz="1600" dirty="0">
              <a:latin typeface="Palatino Linotype" panose="02040502050505030304" pitchFamily="18" charset="0"/>
            </a:endParaRPr>
          </a:p>
        </p:txBody>
      </p:sp>
    </p:spTree>
    <p:extLst>
      <p:ext uri="{BB962C8B-B14F-4D97-AF65-F5344CB8AC3E}">
        <p14:creationId xmlns:p14="http://schemas.microsoft.com/office/powerpoint/2010/main" val="1688047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Program code</a:t>
            </a:r>
            <a:r>
              <a:rPr lang="en-IN" spc="160" dirty="0"/>
              <a:t> </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27</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pic>
        <p:nvPicPr>
          <p:cNvPr id="8" name="Picture 7">
            <a:extLst>
              <a:ext uri="{FF2B5EF4-FFF2-40B4-BE49-F238E27FC236}">
                <a16:creationId xmlns:a16="http://schemas.microsoft.com/office/drawing/2014/main" id="{7D3930F4-A8DE-0704-EE81-BB6BAE4A563B}"/>
              </a:ext>
            </a:extLst>
          </p:cNvPr>
          <p:cNvPicPr>
            <a:picLocks noChangeAspect="1"/>
          </p:cNvPicPr>
          <p:nvPr/>
        </p:nvPicPr>
        <p:blipFill>
          <a:blip r:embed="rId3"/>
          <a:stretch>
            <a:fillRect/>
          </a:stretch>
        </p:blipFill>
        <p:spPr>
          <a:xfrm>
            <a:off x="1207806" y="845245"/>
            <a:ext cx="3810330" cy="1607959"/>
          </a:xfrm>
          <a:prstGeom prst="rect">
            <a:avLst/>
          </a:prstGeom>
        </p:spPr>
      </p:pic>
      <p:pic>
        <p:nvPicPr>
          <p:cNvPr id="12" name="Picture 11">
            <a:extLst>
              <a:ext uri="{FF2B5EF4-FFF2-40B4-BE49-F238E27FC236}">
                <a16:creationId xmlns:a16="http://schemas.microsoft.com/office/drawing/2014/main" id="{CB60385F-FE09-3CBA-B4A7-AB2F3662F8F4}"/>
              </a:ext>
            </a:extLst>
          </p:cNvPr>
          <p:cNvPicPr>
            <a:picLocks noChangeAspect="1"/>
          </p:cNvPicPr>
          <p:nvPr/>
        </p:nvPicPr>
        <p:blipFill>
          <a:blip r:embed="rId4"/>
          <a:stretch>
            <a:fillRect/>
          </a:stretch>
        </p:blipFill>
        <p:spPr>
          <a:xfrm>
            <a:off x="1229929" y="2453204"/>
            <a:ext cx="7783843" cy="3815925"/>
          </a:xfrm>
          <a:prstGeom prst="rect">
            <a:avLst/>
          </a:prstGeom>
        </p:spPr>
      </p:pic>
      <p:sp>
        <p:nvSpPr>
          <p:cNvPr id="13" name="TextBox 12">
            <a:extLst>
              <a:ext uri="{FF2B5EF4-FFF2-40B4-BE49-F238E27FC236}">
                <a16:creationId xmlns:a16="http://schemas.microsoft.com/office/drawing/2014/main" id="{3D99B80B-994D-AA22-0634-18CE17540E18}"/>
              </a:ext>
            </a:extLst>
          </p:cNvPr>
          <p:cNvSpPr txBox="1"/>
          <p:nvPr/>
        </p:nvSpPr>
        <p:spPr>
          <a:xfrm>
            <a:off x="2635863" y="6269129"/>
            <a:ext cx="4572000" cy="338554"/>
          </a:xfrm>
          <a:prstGeom prst="rect">
            <a:avLst/>
          </a:prstGeom>
          <a:noFill/>
        </p:spPr>
        <p:txBody>
          <a:bodyPr wrap="square">
            <a:spAutoFit/>
          </a:bodyPr>
          <a:lstStyle/>
          <a:p>
            <a:r>
              <a:rPr lang="en-US" sz="1600" dirty="0">
                <a:latin typeface="Palatino Linotype" panose="02040502050505030304" pitchFamily="18" charset="0"/>
              </a:rPr>
              <a:t>Figure 9 : Violence Alert System Code</a:t>
            </a:r>
          </a:p>
        </p:txBody>
      </p:sp>
    </p:spTree>
    <p:extLst>
      <p:ext uri="{BB962C8B-B14F-4D97-AF65-F5344CB8AC3E}">
        <p14:creationId xmlns:p14="http://schemas.microsoft.com/office/powerpoint/2010/main" val="952684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Output of Phase 2</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28</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pic>
        <p:nvPicPr>
          <p:cNvPr id="7" name="Picture 6">
            <a:extLst>
              <a:ext uri="{FF2B5EF4-FFF2-40B4-BE49-F238E27FC236}">
                <a16:creationId xmlns:a16="http://schemas.microsoft.com/office/drawing/2014/main" id="{63C00BCE-D1F9-9A5D-F995-0E85107DEDCB}"/>
              </a:ext>
            </a:extLst>
          </p:cNvPr>
          <p:cNvPicPr>
            <a:picLocks noChangeAspect="1"/>
          </p:cNvPicPr>
          <p:nvPr/>
        </p:nvPicPr>
        <p:blipFill>
          <a:blip r:embed="rId3"/>
          <a:stretch>
            <a:fillRect/>
          </a:stretch>
        </p:blipFill>
        <p:spPr>
          <a:xfrm>
            <a:off x="1676400" y="1275852"/>
            <a:ext cx="4343776" cy="4846740"/>
          </a:xfrm>
          <a:prstGeom prst="rect">
            <a:avLst/>
          </a:prstGeom>
        </p:spPr>
      </p:pic>
      <p:sp>
        <p:nvSpPr>
          <p:cNvPr id="11" name="TextBox 10">
            <a:extLst>
              <a:ext uri="{FF2B5EF4-FFF2-40B4-BE49-F238E27FC236}">
                <a16:creationId xmlns:a16="http://schemas.microsoft.com/office/drawing/2014/main" id="{BFA610B4-5474-3ACD-23B2-CBDF8EDC5C81}"/>
              </a:ext>
            </a:extLst>
          </p:cNvPr>
          <p:cNvSpPr txBox="1"/>
          <p:nvPr/>
        </p:nvSpPr>
        <p:spPr>
          <a:xfrm>
            <a:off x="2635863" y="6233533"/>
            <a:ext cx="4572000" cy="338554"/>
          </a:xfrm>
          <a:prstGeom prst="rect">
            <a:avLst/>
          </a:prstGeom>
          <a:noFill/>
        </p:spPr>
        <p:txBody>
          <a:bodyPr wrap="square">
            <a:spAutoFit/>
          </a:bodyPr>
          <a:lstStyle/>
          <a:p>
            <a:r>
              <a:rPr lang="en-US" sz="1600" dirty="0">
                <a:latin typeface="Palatino Linotype" panose="02040502050505030304" pitchFamily="18" charset="0"/>
              </a:rPr>
              <a:t>Figure 10 : Violence Alert System Output</a:t>
            </a:r>
          </a:p>
        </p:txBody>
      </p:sp>
    </p:spTree>
    <p:extLst>
      <p:ext uri="{BB962C8B-B14F-4D97-AF65-F5344CB8AC3E}">
        <p14:creationId xmlns:p14="http://schemas.microsoft.com/office/powerpoint/2010/main" val="3062843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1120820"/>
          </a:xfrm>
          <a:prstGeom prst="rect">
            <a:avLst/>
          </a:prstGeom>
        </p:spPr>
        <p:txBody>
          <a:bodyPr vert="horz" wrap="square" lIns="0" tIns="12700" rIns="0" bIns="0" rtlCol="0">
            <a:spAutoFit/>
          </a:bodyPr>
          <a:lstStyle/>
          <a:p>
            <a:pPr marL="260985">
              <a:lnSpc>
                <a:spcPct val="100000"/>
              </a:lnSpc>
              <a:spcBef>
                <a:spcPts val="100"/>
              </a:spcBef>
            </a:pPr>
            <a:r>
              <a:rPr lang="en-IN" spc="-10" dirty="0"/>
              <a:t>3</a:t>
            </a:r>
            <a:r>
              <a:rPr lang="en-IN" spc="-10" baseline="30000" dirty="0"/>
              <a:t>rd</a:t>
            </a:r>
            <a:r>
              <a:rPr lang="en-IN" spc="-10" dirty="0"/>
              <a:t> Phase(Image Enhancement and Face Detection)</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29</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53" name="TextBox 52">
            <a:extLst>
              <a:ext uri="{FF2B5EF4-FFF2-40B4-BE49-F238E27FC236}">
                <a16:creationId xmlns:a16="http://schemas.microsoft.com/office/drawing/2014/main" id="{B3AA9FB4-011C-0946-8CCD-5B182BDA2192}"/>
              </a:ext>
            </a:extLst>
          </p:cNvPr>
          <p:cNvSpPr txBox="1"/>
          <p:nvPr/>
        </p:nvSpPr>
        <p:spPr>
          <a:xfrm>
            <a:off x="1284514" y="1981200"/>
            <a:ext cx="7848600" cy="1729833"/>
          </a:xfrm>
          <a:prstGeom prst="rect">
            <a:avLst/>
          </a:prstGeom>
          <a:noFill/>
        </p:spPr>
        <p:txBody>
          <a:bodyPr wrap="square">
            <a:spAutoFit/>
          </a:bodyPr>
          <a:lstStyle/>
          <a:p>
            <a:pPr marL="12700" marR="5080" algn="just">
              <a:lnSpc>
                <a:spcPct val="150000"/>
              </a:lnSpc>
              <a:spcBef>
                <a:spcPts val="100"/>
              </a:spcBef>
            </a:pPr>
            <a:r>
              <a:rPr lang="en-US" sz="1800" dirty="0">
                <a:latin typeface="Times New Roman" panose="02020603050405020304" pitchFamily="18" charset="0"/>
                <a:cs typeface="Times New Roman" panose="02020603050405020304" pitchFamily="18" charset="0"/>
              </a:rPr>
              <a:t>⬡ Sharpness and color of obtained output frames is slightly improved</a:t>
            </a:r>
          </a:p>
          <a:p>
            <a:pPr marL="12700" marR="5080" algn="just">
              <a:lnSpc>
                <a:spcPct val="150000"/>
              </a:lnSpc>
              <a:spcBef>
                <a:spcPts val="100"/>
              </a:spcBef>
            </a:pPr>
            <a:r>
              <a:rPr lang="en-US" sz="1800" dirty="0">
                <a:latin typeface="Times New Roman" panose="02020603050405020304" pitchFamily="18" charset="0"/>
                <a:cs typeface="Times New Roman" panose="02020603050405020304" pitchFamily="18" charset="0"/>
              </a:rPr>
              <a:t>⬡ Uses inbuilt functions – Python PIL Library</a:t>
            </a:r>
          </a:p>
          <a:p>
            <a:pPr marL="12700" marR="5080" algn="just">
              <a:lnSpc>
                <a:spcPct val="150000"/>
              </a:lnSpc>
              <a:spcBef>
                <a:spcPts val="100"/>
              </a:spcBef>
            </a:pPr>
            <a:r>
              <a:rPr lang="en-US" sz="1800" dirty="0">
                <a:latin typeface="Times New Roman" panose="02020603050405020304" pitchFamily="18" charset="0"/>
                <a:cs typeface="Times New Roman" panose="02020603050405020304" pitchFamily="18" charset="0"/>
              </a:rPr>
              <a:t>⬡ Helps authorities in face detection &amp; cross-checking</a:t>
            </a:r>
          </a:p>
          <a:p>
            <a:pPr marL="12700" marR="5080" algn="just">
              <a:lnSpc>
                <a:spcPct val="150000"/>
              </a:lnSpc>
              <a:spcBef>
                <a:spcPts val="100"/>
              </a:spcBef>
            </a:pPr>
            <a:r>
              <a:rPr lang="en-US" sz="1800" dirty="0">
                <a:latin typeface="Times New Roman" panose="02020603050405020304" pitchFamily="18" charset="0"/>
                <a:cs typeface="Times New Roman" panose="02020603050405020304" pitchFamily="18" charset="0"/>
              </a:rPr>
              <a:t>⬡ Output is obtained as image frames </a:t>
            </a:r>
          </a:p>
        </p:txBody>
      </p:sp>
      <p:sp>
        <p:nvSpPr>
          <p:cNvPr id="54" name="TextBox 53">
            <a:extLst>
              <a:ext uri="{FF2B5EF4-FFF2-40B4-BE49-F238E27FC236}">
                <a16:creationId xmlns:a16="http://schemas.microsoft.com/office/drawing/2014/main" id="{04C11207-E33A-7865-CC37-0BF1AD637C00}"/>
              </a:ext>
            </a:extLst>
          </p:cNvPr>
          <p:cNvSpPr txBox="1"/>
          <p:nvPr/>
        </p:nvSpPr>
        <p:spPr>
          <a:xfrm>
            <a:off x="1408726" y="1524000"/>
            <a:ext cx="5220674" cy="400110"/>
          </a:xfrm>
          <a:prstGeom prst="rect">
            <a:avLst/>
          </a:prstGeom>
          <a:noFill/>
        </p:spPr>
        <p:txBody>
          <a:bodyPr wrap="square" rtlCol="0">
            <a:spAutoFit/>
          </a:bodyPr>
          <a:lstStyle/>
          <a:p>
            <a:r>
              <a:rPr lang="en-IN" sz="2000" b="1" dirty="0"/>
              <a:t>Image Enhancement:</a:t>
            </a:r>
          </a:p>
        </p:txBody>
      </p:sp>
      <p:sp>
        <p:nvSpPr>
          <p:cNvPr id="55" name="TextBox 54">
            <a:extLst>
              <a:ext uri="{FF2B5EF4-FFF2-40B4-BE49-F238E27FC236}">
                <a16:creationId xmlns:a16="http://schemas.microsoft.com/office/drawing/2014/main" id="{40881661-A77C-6651-ED03-6EDC31ACA25E}"/>
              </a:ext>
            </a:extLst>
          </p:cNvPr>
          <p:cNvSpPr txBox="1"/>
          <p:nvPr/>
        </p:nvSpPr>
        <p:spPr>
          <a:xfrm>
            <a:off x="1408726" y="3768123"/>
            <a:ext cx="5220674" cy="400110"/>
          </a:xfrm>
          <a:prstGeom prst="rect">
            <a:avLst/>
          </a:prstGeom>
          <a:noFill/>
        </p:spPr>
        <p:txBody>
          <a:bodyPr wrap="square" rtlCol="0">
            <a:spAutoFit/>
          </a:bodyPr>
          <a:lstStyle/>
          <a:p>
            <a:r>
              <a:rPr lang="en-IN" sz="2000" b="1" dirty="0"/>
              <a:t>Face Detection:</a:t>
            </a:r>
          </a:p>
        </p:txBody>
      </p:sp>
      <p:sp>
        <p:nvSpPr>
          <p:cNvPr id="57" name="TextBox 56">
            <a:extLst>
              <a:ext uri="{FF2B5EF4-FFF2-40B4-BE49-F238E27FC236}">
                <a16:creationId xmlns:a16="http://schemas.microsoft.com/office/drawing/2014/main" id="{AF1A9B46-970A-FCEE-119F-FF0C0CFAB3D6}"/>
              </a:ext>
            </a:extLst>
          </p:cNvPr>
          <p:cNvSpPr txBox="1"/>
          <p:nvPr/>
        </p:nvSpPr>
        <p:spPr>
          <a:xfrm>
            <a:off x="1284514" y="4168233"/>
            <a:ext cx="7848600" cy="1314334"/>
          </a:xfrm>
          <a:prstGeom prst="rect">
            <a:avLst/>
          </a:prstGeom>
          <a:noFill/>
        </p:spPr>
        <p:txBody>
          <a:bodyPr wrap="square">
            <a:spAutoFit/>
          </a:bodyPr>
          <a:lstStyle/>
          <a:p>
            <a:pPr marL="12700" marR="5080" algn="just">
              <a:lnSpc>
                <a:spcPct val="150000"/>
              </a:lnSpc>
              <a:spcBef>
                <a:spcPts val="100"/>
              </a:spcBef>
            </a:pPr>
            <a:r>
              <a:rPr lang="en-US" sz="1800" dirty="0">
                <a:latin typeface="Times New Roman" panose="02020603050405020304" pitchFamily="18" charset="0"/>
                <a:cs typeface="Times New Roman" panose="02020603050405020304" pitchFamily="18" charset="0"/>
              </a:rPr>
              <a:t>⬡ MTCNN and </a:t>
            </a:r>
            <a:r>
              <a:rPr lang="en-US" sz="1800" dirty="0" err="1">
                <a:latin typeface="Times New Roman" panose="02020603050405020304" pitchFamily="18" charset="0"/>
                <a:cs typeface="Times New Roman" panose="02020603050405020304" pitchFamily="18" charset="0"/>
              </a:rPr>
              <a:t>Pyplot</a:t>
            </a:r>
            <a:r>
              <a:rPr lang="en-US" sz="1800" dirty="0">
                <a:latin typeface="Times New Roman" panose="02020603050405020304" pitchFamily="18" charset="0"/>
                <a:cs typeface="Times New Roman" panose="02020603050405020304" pitchFamily="18" charset="0"/>
              </a:rPr>
              <a:t> are used</a:t>
            </a:r>
          </a:p>
          <a:p>
            <a:pPr marL="12700" marR="5080" algn="just">
              <a:lnSpc>
                <a:spcPct val="150000"/>
              </a:lnSpc>
              <a:spcBef>
                <a:spcPts val="100"/>
              </a:spcBef>
            </a:pPr>
            <a:r>
              <a:rPr lang="en-US" sz="1800" dirty="0">
                <a:latin typeface="Times New Roman" panose="02020603050405020304" pitchFamily="18" charset="0"/>
                <a:cs typeface="Times New Roman" panose="02020603050405020304" pitchFamily="18" charset="0"/>
              </a:rPr>
              <a:t>⬡ MTCNN consists of 3 stages of CNN for face detection and face alignment</a:t>
            </a:r>
          </a:p>
          <a:p>
            <a:pPr marL="12700" marR="5080" algn="just">
              <a:lnSpc>
                <a:spcPct val="150000"/>
              </a:lnSpc>
              <a:spcBef>
                <a:spcPts val="100"/>
              </a:spcBef>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Pyplot</a:t>
            </a:r>
            <a:r>
              <a:rPr lang="en-US" sz="1800" dirty="0">
                <a:latin typeface="Times New Roman" panose="02020603050405020304" pitchFamily="18" charset="0"/>
                <a:cs typeface="Times New Roman" panose="02020603050405020304" pitchFamily="18" charset="0"/>
              </a:rPr>
              <a:t> is a submodule of the </a:t>
            </a:r>
            <a:r>
              <a:rPr lang="en-US" sz="1800" dirty="0" err="1">
                <a:latin typeface="Times New Roman" panose="02020603050405020304" pitchFamily="18" charset="0"/>
                <a:cs typeface="Times New Roman" panose="02020603050405020304" pitchFamily="18" charset="0"/>
              </a:rPr>
              <a:t>matplot</a:t>
            </a:r>
            <a:r>
              <a:rPr lang="en-US" sz="1800" dirty="0">
                <a:latin typeface="Times New Roman" panose="02020603050405020304" pitchFamily="18" charset="0"/>
                <a:cs typeface="Times New Roman" panose="02020603050405020304" pitchFamily="18" charset="0"/>
              </a:rPr>
              <a:t> library</a:t>
            </a:r>
          </a:p>
        </p:txBody>
      </p:sp>
    </p:spTree>
    <p:extLst>
      <p:ext uri="{BB962C8B-B14F-4D97-AF65-F5344CB8AC3E}">
        <p14:creationId xmlns:p14="http://schemas.microsoft.com/office/powerpoint/2010/main" val="2801445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200" y="980727"/>
            <a:ext cx="4422140" cy="5398914"/>
          </a:xfrm>
          <a:prstGeom prst="rect">
            <a:avLst/>
          </a:prstGeom>
        </p:spPr>
        <p:txBody>
          <a:bodyPr vert="horz" wrap="square" lIns="0" tIns="165100" rIns="0" bIns="0" rtlCol="0">
            <a:spAutoFit/>
          </a:bodyPr>
          <a:lstStyle/>
          <a:p>
            <a:pPr marL="236220" indent="-223520">
              <a:spcBef>
                <a:spcPts val="1200"/>
              </a:spcBef>
              <a:buFont typeface="Arial"/>
              <a:buChar char="•"/>
              <a:tabLst>
                <a:tab pos="236220" algn="l"/>
              </a:tabLst>
            </a:pPr>
            <a:r>
              <a:rPr lang="en-IN" sz="2000" spc="-25" dirty="0">
                <a:latin typeface="Palatino Linotype"/>
                <a:cs typeface="Palatino Linotype"/>
              </a:rPr>
              <a:t>2nd Phase(Alert System)</a:t>
            </a:r>
            <a:endParaRPr lang="en-US" sz="2000" dirty="0">
              <a:latin typeface="Palatino Linotype"/>
              <a:cs typeface="Palatino Linotype"/>
            </a:endParaRPr>
          </a:p>
          <a:p>
            <a:pPr marL="236220" indent="-223520">
              <a:lnSpc>
                <a:spcPct val="100000"/>
              </a:lnSpc>
              <a:spcBef>
                <a:spcPts val="1200"/>
              </a:spcBef>
              <a:buFont typeface="Arial"/>
              <a:buChar char="•"/>
              <a:tabLst>
                <a:tab pos="236220" algn="l"/>
              </a:tabLst>
            </a:pPr>
            <a:r>
              <a:rPr lang="en-US" sz="2000" dirty="0">
                <a:latin typeface="Palatino Linotype"/>
                <a:cs typeface="Palatino Linotype"/>
              </a:rPr>
              <a:t>Program Code</a:t>
            </a:r>
          </a:p>
          <a:p>
            <a:pPr marL="236220" indent="-223520">
              <a:lnSpc>
                <a:spcPct val="100000"/>
              </a:lnSpc>
              <a:spcBef>
                <a:spcPts val="1200"/>
              </a:spcBef>
              <a:buFont typeface="Arial"/>
              <a:buChar char="•"/>
              <a:tabLst>
                <a:tab pos="236220" algn="l"/>
              </a:tabLst>
            </a:pPr>
            <a:r>
              <a:rPr lang="en-IN" sz="2000" dirty="0">
                <a:latin typeface="Palatino Linotype"/>
                <a:cs typeface="Palatino Linotype"/>
              </a:rPr>
              <a:t>Output of Phase 2</a:t>
            </a:r>
          </a:p>
          <a:p>
            <a:pPr marL="236220" indent="-223520">
              <a:lnSpc>
                <a:spcPct val="100000"/>
              </a:lnSpc>
              <a:spcBef>
                <a:spcPts val="1200"/>
              </a:spcBef>
              <a:buFont typeface="Arial"/>
              <a:buChar char="•"/>
              <a:tabLst>
                <a:tab pos="236220" algn="l"/>
              </a:tabLst>
            </a:pPr>
            <a:r>
              <a:rPr lang="en-US" sz="2000" spc="-10" dirty="0">
                <a:latin typeface="Palatino Linotype"/>
                <a:cs typeface="Palatino Linotype"/>
              </a:rPr>
              <a:t>3rd Phase(Image Enhancement and Face Detection)</a:t>
            </a:r>
            <a:endParaRPr lang="en-IN" sz="2000" dirty="0">
              <a:latin typeface="Palatino Linotype"/>
              <a:cs typeface="Palatino Linotype"/>
            </a:endParaRPr>
          </a:p>
          <a:p>
            <a:pPr marL="236220" indent="-223520">
              <a:lnSpc>
                <a:spcPct val="100000"/>
              </a:lnSpc>
              <a:spcBef>
                <a:spcPts val="1200"/>
              </a:spcBef>
              <a:buFont typeface="Arial"/>
              <a:buChar char="•"/>
              <a:tabLst>
                <a:tab pos="236220" algn="l"/>
              </a:tabLst>
            </a:pPr>
            <a:r>
              <a:rPr lang="en-IN" sz="2000" dirty="0">
                <a:latin typeface="Palatino Linotype"/>
                <a:cs typeface="Palatino Linotype"/>
              </a:rPr>
              <a:t>Program Code</a:t>
            </a:r>
          </a:p>
          <a:p>
            <a:pPr marL="236220" indent="-223520">
              <a:lnSpc>
                <a:spcPct val="100000"/>
              </a:lnSpc>
              <a:spcBef>
                <a:spcPts val="1200"/>
              </a:spcBef>
              <a:buFont typeface="Arial"/>
              <a:buChar char="•"/>
              <a:tabLst>
                <a:tab pos="236220" algn="l"/>
              </a:tabLst>
            </a:pPr>
            <a:r>
              <a:rPr lang="en-IN" sz="2000" dirty="0">
                <a:latin typeface="Palatino Linotype"/>
                <a:cs typeface="Palatino Linotype"/>
              </a:rPr>
              <a:t>Output of Phase 3</a:t>
            </a:r>
          </a:p>
          <a:p>
            <a:pPr marL="236220" indent="-223520">
              <a:lnSpc>
                <a:spcPct val="100000"/>
              </a:lnSpc>
              <a:spcBef>
                <a:spcPts val="1200"/>
              </a:spcBef>
              <a:buFont typeface="Arial"/>
              <a:buChar char="•"/>
              <a:tabLst>
                <a:tab pos="236220" algn="l"/>
              </a:tabLst>
            </a:pPr>
            <a:r>
              <a:rPr lang="en-US" sz="2000" spc="-10" dirty="0">
                <a:latin typeface="Palatino Linotype"/>
                <a:cs typeface="Palatino Linotype"/>
              </a:rPr>
              <a:t>Results</a:t>
            </a:r>
          </a:p>
          <a:p>
            <a:pPr marL="236220" indent="-223520">
              <a:lnSpc>
                <a:spcPct val="100000"/>
              </a:lnSpc>
              <a:spcBef>
                <a:spcPts val="1200"/>
              </a:spcBef>
              <a:buFont typeface="Arial"/>
              <a:buChar char="•"/>
              <a:tabLst>
                <a:tab pos="236220" algn="l"/>
              </a:tabLst>
            </a:pPr>
            <a:r>
              <a:rPr lang="en-US" sz="2000" spc="-10" dirty="0">
                <a:latin typeface="Palatino Linotype"/>
                <a:cs typeface="Palatino Linotype"/>
              </a:rPr>
              <a:t>Conclusion</a:t>
            </a:r>
          </a:p>
          <a:p>
            <a:pPr marL="236220" indent="-223520">
              <a:lnSpc>
                <a:spcPct val="100000"/>
              </a:lnSpc>
              <a:spcBef>
                <a:spcPts val="1200"/>
              </a:spcBef>
              <a:buFont typeface="Arial"/>
              <a:buChar char="•"/>
              <a:tabLst>
                <a:tab pos="236220" algn="l"/>
              </a:tabLst>
            </a:pPr>
            <a:r>
              <a:rPr lang="en-US" sz="2000" spc="-10" dirty="0">
                <a:latin typeface="Palatino Linotype"/>
                <a:cs typeface="Palatino Linotype"/>
              </a:rPr>
              <a:t>Future Scope</a:t>
            </a:r>
          </a:p>
          <a:p>
            <a:pPr marL="236220" indent="-223520">
              <a:lnSpc>
                <a:spcPct val="100000"/>
              </a:lnSpc>
              <a:spcBef>
                <a:spcPts val="1200"/>
              </a:spcBef>
              <a:buFont typeface="Arial"/>
              <a:buChar char="•"/>
              <a:tabLst>
                <a:tab pos="236220" algn="l"/>
              </a:tabLst>
            </a:pPr>
            <a:r>
              <a:rPr lang="en-US" sz="2000" spc="-10" dirty="0">
                <a:latin typeface="Palatino Linotype"/>
                <a:cs typeface="Palatino Linotype"/>
              </a:rPr>
              <a:t>Work Contribution of Each Member</a:t>
            </a:r>
          </a:p>
          <a:p>
            <a:pPr marL="236220" indent="-223520">
              <a:lnSpc>
                <a:spcPct val="100000"/>
              </a:lnSpc>
              <a:spcBef>
                <a:spcPts val="1200"/>
              </a:spcBef>
              <a:buFont typeface="Arial"/>
              <a:buChar char="•"/>
              <a:tabLst>
                <a:tab pos="236220" algn="l"/>
              </a:tabLst>
            </a:pPr>
            <a:r>
              <a:rPr lang="en-US" sz="2000" spc="-10" dirty="0">
                <a:latin typeface="Palatino Linotype"/>
                <a:cs typeface="Palatino Linotype"/>
              </a:rPr>
              <a:t>References</a:t>
            </a:r>
          </a:p>
        </p:txBody>
      </p:sp>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spc="-10" dirty="0"/>
              <a:t>Outline</a:t>
            </a:r>
            <a:r>
              <a:rPr lang="en-IN" spc="-10" dirty="0"/>
              <a:t> </a:t>
            </a:r>
            <a:r>
              <a:rPr lang="en-IN" spc="160" dirty="0"/>
              <a:t>(</a:t>
            </a:r>
            <a:r>
              <a:rPr lang="en-IN" spc="160" dirty="0" err="1"/>
              <a:t>cont</a:t>
            </a:r>
            <a:r>
              <a:rPr lang="en-IN" spc="160" dirty="0"/>
              <a:t>…)</a:t>
            </a:r>
            <a:endParaRPr spc="-10" dirty="0"/>
          </a:p>
        </p:txBody>
      </p:sp>
      <p:pic>
        <p:nvPicPr>
          <p:cNvPr id="4" name="object 4"/>
          <p:cNvPicPr/>
          <p:nvPr/>
        </p:nvPicPr>
        <p:blipFill>
          <a:blip r:embed="rId2" cstate="print"/>
          <a:stretch>
            <a:fillRect/>
          </a:stretch>
        </p:blipFill>
        <p:spPr>
          <a:xfrm>
            <a:off x="0" y="0"/>
            <a:ext cx="1035595" cy="980727"/>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3</a:t>
            </a:fld>
            <a:endParaRPr spc="-25" dirty="0"/>
          </a:p>
        </p:txBody>
      </p:sp>
      <p:sp>
        <p:nvSpPr>
          <p:cNvPr id="8" name="object 11">
            <a:extLst>
              <a:ext uri="{FF2B5EF4-FFF2-40B4-BE49-F238E27FC236}">
                <a16:creationId xmlns:a16="http://schemas.microsoft.com/office/drawing/2014/main" id="{508F13F6-B085-AE65-8E4C-C745041CB885}"/>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Tree>
    <p:extLst>
      <p:ext uri="{BB962C8B-B14F-4D97-AF65-F5344CB8AC3E}">
        <p14:creationId xmlns:p14="http://schemas.microsoft.com/office/powerpoint/2010/main" val="2674726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Program code</a:t>
            </a:r>
            <a:r>
              <a:rPr lang="en-IN" spc="160" dirty="0"/>
              <a:t> </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30</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pic>
        <p:nvPicPr>
          <p:cNvPr id="7" name="Picture 6">
            <a:extLst>
              <a:ext uri="{FF2B5EF4-FFF2-40B4-BE49-F238E27FC236}">
                <a16:creationId xmlns:a16="http://schemas.microsoft.com/office/drawing/2014/main" id="{A52937CA-4DDB-FD06-31D4-EF9744F3E2C4}"/>
              </a:ext>
            </a:extLst>
          </p:cNvPr>
          <p:cNvPicPr>
            <a:picLocks noChangeAspect="1"/>
          </p:cNvPicPr>
          <p:nvPr/>
        </p:nvPicPr>
        <p:blipFill>
          <a:blip r:embed="rId3"/>
          <a:stretch>
            <a:fillRect/>
          </a:stretch>
        </p:blipFill>
        <p:spPr>
          <a:xfrm>
            <a:off x="1393175" y="980727"/>
            <a:ext cx="4496190" cy="2255715"/>
          </a:xfrm>
          <a:prstGeom prst="rect">
            <a:avLst/>
          </a:prstGeom>
        </p:spPr>
      </p:pic>
      <p:pic>
        <p:nvPicPr>
          <p:cNvPr id="10" name="Picture 9">
            <a:extLst>
              <a:ext uri="{FF2B5EF4-FFF2-40B4-BE49-F238E27FC236}">
                <a16:creationId xmlns:a16="http://schemas.microsoft.com/office/drawing/2014/main" id="{0FCA973F-B22C-D8DB-4D70-480C3C99524C}"/>
              </a:ext>
            </a:extLst>
          </p:cNvPr>
          <p:cNvPicPr>
            <a:picLocks noChangeAspect="1"/>
          </p:cNvPicPr>
          <p:nvPr/>
        </p:nvPicPr>
        <p:blipFill rotWithShape="1">
          <a:blip r:embed="rId4"/>
          <a:srcRect r="1666"/>
          <a:stretch/>
        </p:blipFill>
        <p:spPr>
          <a:xfrm>
            <a:off x="1393175" y="3236442"/>
            <a:ext cx="4496190" cy="3017782"/>
          </a:xfrm>
          <a:prstGeom prst="rect">
            <a:avLst/>
          </a:prstGeom>
        </p:spPr>
      </p:pic>
      <p:sp>
        <p:nvSpPr>
          <p:cNvPr id="11" name="TextBox 10">
            <a:extLst>
              <a:ext uri="{FF2B5EF4-FFF2-40B4-BE49-F238E27FC236}">
                <a16:creationId xmlns:a16="http://schemas.microsoft.com/office/drawing/2014/main" id="{A8A7B613-AB94-63B2-29EE-E45C14015DD1}"/>
              </a:ext>
            </a:extLst>
          </p:cNvPr>
          <p:cNvSpPr txBox="1"/>
          <p:nvPr/>
        </p:nvSpPr>
        <p:spPr>
          <a:xfrm>
            <a:off x="1524000" y="6254224"/>
            <a:ext cx="5746137" cy="338554"/>
          </a:xfrm>
          <a:prstGeom prst="rect">
            <a:avLst/>
          </a:prstGeom>
          <a:noFill/>
        </p:spPr>
        <p:txBody>
          <a:bodyPr wrap="square">
            <a:spAutoFit/>
          </a:bodyPr>
          <a:lstStyle/>
          <a:p>
            <a:r>
              <a:rPr lang="en-US" sz="1600" dirty="0">
                <a:latin typeface="Palatino Linotype" panose="02040502050505030304" pitchFamily="18" charset="0"/>
              </a:rPr>
              <a:t>Figure 11 : Image Enhancement and Face Detection Code</a:t>
            </a:r>
          </a:p>
        </p:txBody>
      </p:sp>
    </p:spTree>
    <p:extLst>
      <p:ext uri="{BB962C8B-B14F-4D97-AF65-F5344CB8AC3E}">
        <p14:creationId xmlns:p14="http://schemas.microsoft.com/office/powerpoint/2010/main" val="1058299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Program code</a:t>
            </a:r>
            <a:r>
              <a:rPr lang="en-IN" spc="160" dirty="0"/>
              <a:t> (</a:t>
            </a:r>
            <a:r>
              <a:rPr lang="en-IN" spc="160" dirty="0" err="1"/>
              <a:t>cont</a:t>
            </a:r>
            <a:r>
              <a:rPr lang="en-IN" spc="160" dirty="0"/>
              <a:t>…)</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31</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pic>
        <p:nvPicPr>
          <p:cNvPr id="8" name="Picture 7">
            <a:extLst>
              <a:ext uri="{FF2B5EF4-FFF2-40B4-BE49-F238E27FC236}">
                <a16:creationId xmlns:a16="http://schemas.microsoft.com/office/drawing/2014/main" id="{67556A5C-96DE-4256-95F0-1235054E20D1}"/>
              </a:ext>
            </a:extLst>
          </p:cNvPr>
          <p:cNvPicPr>
            <a:picLocks noChangeAspect="1"/>
          </p:cNvPicPr>
          <p:nvPr/>
        </p:nvPicPr>
        <p:blipFill>
          <a:blip r:embed="rId3"/>
          <a:stretch>
            <a:fillRect/>
          </a:stretch>
        </p:blipFill>
        <p:spPr>
          <a:xfrm>
            <a:off x="1676400" y="1219200"/>
            <a:ext cx="3909399" cy="1577477"/>
          </a:xfrm>
          <a:prstGeom prst="rect">
            <a:avLst/>
          </a:prstGeom>
        </p:spPr>
      </p:pic>
      <p:pic>
        <p:nvPicPr>
          <p:cNvPr id="11" name="Picture 10">
            <a:extLst>
              <a:ext uri="{FF2B5EF4-FFF2-40B4-BE49-F238E27FC236}">
                <a16:creationId xmlns:a16="http://schemas.microsoft.com/office/drawing/2014/main" id="{46A44DBD-197E-413B-2951-B90086C18194}"/>
              </a:ext>
            </a:extLst>
          </p:cNvPr>
          <p:cNvPicPr>
            <a:picLocks noChangeAspect="1"/>
          </p:cNvPicPr>
          <p:nvPr/>
        </p:nvPicPr>
        <p:blipFill rotWithShape="1">
          <a:blip r:embed="rId4"/>
          <a:srcRect r="3374"/>
          <a:stretch/>
        </p:blipFill>
        <p:spPr>
          <a:xfrm>
            <a:off x="1682620" y="2796677"/>
            <a:ext cx="7309029" cy="3604123"/>
          </a:xfrm>
          <a:prstGeom prst="rect">
            <a:avLst/>
          </a:prstGeom>
        </p:spPr>
      </p:pic>
    </p:spTree>
    <p:extLst>
      <p:ext uri="{BB962C8B-B14F-4D97-AF65-F5344CB8AC3E}">
        <p14:creationId xmlns:p14="http://schemas.microsoft.com/office/powerpoint/2010/main" val="1137321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35595" cy="980727"/>
          </a:xfrm>
          <a:prstGeom prst="rect">
            <a:avLst/>
          </a:prstGeom>
        </p:spPr>
      </p:pic>
      <p:sp>
        <p:nvSpPr>
          <p:cNvPr id="3" name="object 3"/>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pt-BR" spc="-10" dirty="0"/>
              <a:t>Output of Phase 3</a:t>
            </a:r>
            <a:endParaRPr lang="en-IN"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32</a:t>
            </a:fld>
            <a:endParaRPr spc="-25" dirty="0"/>
          </a:p>
        </p:txBody>
      </p:sp>
      <p:sp>
        <p:nvSpPr>
          <p:cNvPr id="4" name="object 11">
            <a:extLst>
              <a:ext uri="{FF2B5EF4-FFF2-40B4-BE49-F238E27FC236}">
                <a16:creationId xmlns:a16="http://schemas.microsoft.com/office/drawing/2014/main" id="{ABE6CF88-00DB-3C21-AC82-E196626AA819}"/>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pic>
        <p:nvPicPr>
          <p:cNvPr id="8" name="Picture 7">
            <a:extLst>
              <a:ext uri="{FF2B5EF4-FFF2-40B4-BE49-F238E27FC236}">
                <a16:creationId xmlns:a16="http://schemas.microsoft.com/office/drawing/2014/main" id="{160C2B07-CCEE-C5F8-0DA1-15CE7E08E058}"/>
              </a:ext>
            </a:extLst>
          </p:cNvPr>
          <p:cNvPicPr>
            <a:picLocks noChangeAspect="1"/>
          </p:cNvPicPr>
          <p:nvPr/>
        </p:nvPicPr>
        <p:blipFill rotWithShape="1">
          <a:blip r:embed="rId3"/>
          <a:srcRect r="3981"/>
          <a:stretch/>
        </p:blipFill>
        <p:spPr>
          <a:xfrm>
            <a:off x="1295400" y="1425239"/>
            <a:ext cx="3733800" cy="4265986"/>
          </a:xfrm>
          <a:prstGeom prst="rect">
            <a:avLst/>
          </a:prstGeom>
        </p:spPr>
      </p:pic>
      <p:pic>
        <p:nvPicPr>
          <p:cNvPr id="10" name="Picture 9">
            <a:extLst>
              <a:ext uri="{FF2B5EF4-FFF2-40B4-BE49-F238E27FC236}">
                <a16:creationId xmlns:a16="http://schemas.microsoft.com/office/drawing/2014/main" id="{FB816FFB-1FA3-3D60-2C53-254D4B606228}"/>
              </a:ext>
            </a:extLst>
          </p:cNvPr>
          <p:cNvPicPr>
            <a:picLocks noChangeAspect="1"/>
          </p:cNvPicPr>
          <p:nvPr/>
        </p:nvPicPr>
        <p:blipFill rotWithShape="1">
          <a:blip r:embed="rId4"/>
          <a:srcRect r="6020"/>
          <a:stretch/>
        </p:blipFill>
        <p:spPr>
          <a:xfrm>
            <a:off x="5139777" y="1425239"/>
            <a:ext cx="3815129" cy="3048000"/>
          </a:xfrm>
          <a:prstGeom prst="rect">
            <a:avLst/>
          </a:prstGeom>
        </p:spPr>
      </p:pic>
      <p:sp>
        <p:nvSpPr>
          <p:cNvPr id="11" name="TextBox 10">
            <a:extLst>
              <a:ext uri="{FF2B5EF4-FFF2-40B4-BE49-F238E27FC236}">
                <a16:creationId xmlns:a16="http://schemas.microsoft.com/office/drawing/2014/main" id="{FA932621-AD6E-879B-32DC-ADDF3CB95162}"/>
              </a:ext>
            </a:extLst>
          </p:cNvPr>
          <p:cNvSpPr txBox="1"/>
          <p:nvPr/>
        </p:nvSpPr>
        <p:spPr>
          <a:xfrm>
            <a:off x="1854110" y="5985894"/>
            <a:ext cx="6135506" cy="338554"/>
          </a:xfrm>
          <a:prstGeom prst="rect">
            <a:avLst/>
          </a:prstGeom>
          <a:noFill/>
        </p:spPr>
        <p:txBody>
          <a:bodyPr wrap="square">
            <a:spAutoFit/>
          </a:bodyPr>
          <a:lstStyle/>
          <a:p>
            <a:r>
              <a:rPr lang="en-US" sz="1600" dirty="0">
                <a:latin typeface="Palatino Linotype" panose="02040502050505030304" pitchFamily="18" charset="0"/>
              </a:rPr>
              <a:t>Figure 12 : Image Enhancement and Face Detection Output</a:t>
            </a:r>
            <a:endParaRPr lang="en-IN" sz="1600" dirty="0">
              <a:latin typeface="Palatino Linotype" panose="02040502050505030304" pitchFamily="18" charset="0"/>
            </a:endParaRPr>
          </a:p>
        </p:txBody>
      </p:sp>
    </p:spTree>
    <p:extLst>
      <p:ext uri="{BB962C8B-B14F-4D97-AF65-F5344CB8AC3E}">
        <p14:creationId xmlns:p14="http://schemas.microsoft.com/office/powerpoint/2010/main" val="1265633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1035595" cy="980727"/>
          </a:xfrm>
          <a:prstGeom prst="rect">
            <a:avLst/>
          </a:prstGeom>
        </p:spPr>
      </p:pic>
      <p:sp>
        <p:nvSpPr>
          <p:cNvPr id="4" name="object 4"/>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en-IN" spc="-10" dirty="0"/>
              <a:t>Results</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33</a:t>
            </a:fld>
            <a:endParaRPr spc="-25" dirty="0"/>
          </a:p>
        </p:txBody>
      </p:sp>
      <p:sp>
        <p:nvSpPr>
          <p:cNvPr id="14" name="TextBox 13">
            <a:extLst>
              <a:ext uri="{FF2B5EF4-FFF2-40B4-BE49-F238E27FC236}">
                <a16:creationId xmlns:a16="http://schemas.microsoft.com/office/drawing/2014/main" id="{38F4DB9C-C7A6-EA16-5D02-5613325F50B1}"/>
              </a:ext>
            </a:extLst>
          </p:cNvPr>
          <p:cNvSpPr txBox="1"/>
          <p:nvPr/>
        </p:nvSpPr>
        <p:spPr>
          <a:xfrm>
            <a:off x="2662334" y="6176840"/>
            <a:ext cx="5186265" cy="338554"/>
          </a:xfrm>
          <a:prstGeom prst="rect">
            <a:avLst/>
          </a:prstGeom>
          <a:noFill/>
        </p:spPr>
        <p:txBody>
          <a:bodyPr wrap="square">
            <a:spAutoFit/>
          </a:bodyPr>
          <a:lstStyle/>
          <a:p>
            <a:r>
              <a:rPr lang="en-US" sz="1600" dirty="0">
                <a:latin typeface="Palatino Linotype" panose="02040502050505030304" pitchFamily="18" charset="0"/>
              </a:rPr>
              <a:t>Figure 13 : Accuracy and Error of the training set</a:t>
            </a:r>
            <a:endParaRPr lang="en-IN" sz="1600" dirty="0">
              <a:latin typeface="Palatino Linotype" panose="02040502050505030304" pitchFamily="18" charset="0"/>
            </a:endParaRPr>
          </a:p>
        </p:txBody>
      </p:sp>
      <p:sp>
        <p:nvSpPr>
          <p:cNvPr id="7" name="object 11">
            <a:extLst>
              <a:ext uri="{FF2B5EF4-FFF2-40B4-BE49-F238E27FC236}">
                <a16:creationId xmlns:a16="http://schemas.microsoft.com/office/drawing/2014/main" id="{90BF9CDA-DC7A-2750-F0AF-EA0A85AA9CFA}"/>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8" name="AutoShape 2">
            <a:extLst>
              <a:ext uri="{FF2B5EF4-FFF2-40B4-BE49-F238E27FC236}">
                <a16:creationId xmlns:a16="http://schemas.microsoft.com/office/drawing/2014/main" id="{2A012008-FF87-B2D4-3C76-7D2713EB4E92}"/>
              </a:ext>
            </a:extLst>
          </p:cNvPr>
          <p:cNvSpPr>
            <a:spLocks noChangeAspect="1" noChangeArrowheads="1"/>
          </p:cNvSpPr>
          <p:nvPr/>
        </p:nvSpPr>
        <p:spPr bwMode="auto">
          <a:xfrm>
            <a:off x="2852738" y="1481138"/>
            <a:ext cx="3438525" cy="3895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a:extLst>
              <a:ext uri="{FF2B5EF4-FFF2-40B4-BE49-F238E27FC236}">
                <a16:creationId xmlns:a16="http://schemas.microsoft.com/office/drawing/2014/main" id="{EA148A10-B74F-2629-9775-2214596D3F00}"/>
              </a:ext>
            </a:extLst>
          </p:cNvPr>
          <p:cNvPicPr>
            <a:picLocks noChangeAspect="1"/>
          </p:cNvPicPr>
          <p:nvPr/>
        </p:nvPicPr>
        <p:blipFill rotWithShape="1">
          <a:blip r:embed="rId3"/>
          <a:srcRect r="17888"/>
          <a:stretch/>
        </p:blipFill>
        <p:spPr>
          <a:xfrm>
            <a:off x="2667000" y="990932"/>
            <a:ext cx="4495800" cy="518590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1035595" cy="980727"/>
          </a:xfrm>
          <a:prstGeom prst="rect">
            <a:avLst/>
          </a:prstGeom>
        </p:spPr>
      </p:pic>
      <p:sp>
        <p:nvSpPr>
          <p:cNvPr id="4" name="object 4"/>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en-IN" spc="-10" dirty="0"/>
              <a:t>Results</a:t>
            </a:r>
            <a:r>
              <a:rPr lang="en-IN" spc="160" dirty="0"/>
              <a:t> (</a:t>
            </a:r>
            <a:r>
              <a:rPr lang="en-IN" spc="160" dirty="0" err="1"/>
              <a:t>cont</a:t>
            </a:r>
            <a:r>
              <a:rPr lang="en-IN" spc="160" dirty="0"/>
              <a:t>…)</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34</a:t>
            </a:fld>
            <a:endParaRPr spc="-25" dirty="0"/>
          </a:p>
        </p:txBody>
      </p:sp>
      <p:sp>
        <p:nvSpPr>
          <p:cNvPr id="14" name="TextBox 13">
            <a:extLst>
              <a:ext uri="{FF2B5EF4-FFF2-40B4-BE49-F238E27FC236}">
                <a16:creationId xmlns:a16="http://schemas.microsoft.com/office/drawing/2014/main" id="{38F4DB9C-C7A6-EA16-5D02-5613325F50B1}"/>
              </a:ext>
            </a:extLst>
          </p:cNvPr>
          <p:cNvSpPr txBox="1"/>
          <p:nvPr/>
        </p:nvSpPr>
        <p:spPr>
          <a:xfrm>
            <a:off x="2547460" y="5929059"/>
            <a:ext cx="4996339" cy="338554"/>
          </a:xfrm>
          <a:prstGeom prst="rect">
            <a:avLst/>
          </a:prstGeom>
          <a:noFill/>
        </p:spPr>
        <p:txBody>
          <a:bodyPr wrap="square">
            <a:spAutoFit/>
          </a:bodyPr>
          <a:lstStyle/>
          <a:p>
            <a:r>
              <a:rPr lang="en-US" sz="1600" dirty="0">
                <a:latin typeface="Palatino Linotype" panose="02040502050505030304" pitchFamily="18" charset="0"/>
              </a:rPr>
              <a:t>Figure  14 : Confusion matrix of the trained model</a:t>
            </a:r>
            <a:endParaRPr lang="en-IN" sz="1600" dirty="0">
              <a:latin typeface="Palatino Linotype" panose="02040502050505030304" pitchFamily="18" charset="0"/>
            </a:endParaRPr>
          </a:p>
        </p:txBody>
      </p:sp>
      <p:sp>
        <p:nvSpPr>
          <p:cNvPr id="7" name="object 11">
            <a:extLst>
              <a:ext uri="{FF2B5EF4-FFF2-40B4-BE49-F238E27FC236}">
                <a16:creationId xmlns:a16="http://schemas.microsoft.com/office/drawing/2014/main" id="{90BF9CDA-DC7A-2750-F0AF-EA0A85AA9CFA}"/>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8" name="AutoShape 2">
            <a:extLst>
              <a:ext uri="{FF2B5EF4-FFF2-40B4-BE49-F238E27FC236}">
                <a16:creationId xmlns:a16="http://schemas.microsoft.com/office/drawing/2014/main" id="{2A012008-FF87-B2D4-3C76-7D2713EB4E92}"/>
              </a:ext>
            </a:extLst>
          </p:cNvPr>
          <p:cNvSpPr>
            <a:spLocks noChangeAspect="1" noChangeArrowheads="1"/>
          </p:cNvSpPr>
          <p:nvPr/>
        </p:nvSpPr>
        <p:spPr bwMode="auto">
          <a:xfrm>
            <a:off x="2852738" y="1481138"/>
            <a:ext cx="3438525" cy="3895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423FD175-EC99-9D27-4AF8-8C2821C1D73B}"/>
              </a:ext>
            </a:extLst>
          </p:cNvPr>
          <p:cNvPicPr>
            <a:picLocks noChangeAspect="1"/>
          </p:cNvPicPr>
          <p:nvPr/>
        </p:nvPicPr>
        <p:blipFill>
          <a:blip r:embed="rId3"/>
          <a:stretch>
            <a:fillRect/>
          </a:stretch>
        </p:blipFill>
        <p:spPr>
          <a:xfrm>
            <a:off x="2471057" y="1161853"/>
            <a:ext cx="4724809" cy="4534293"/>
          </a:xfrm>
          <a:prstGeom prst="rect">
            <a:avLst/>
          </a:prstGeom>
        </p:spPr>
      </p:pic>
    </p:spTree>
    <p:extLst>
      <p:ext uri="{BB962C8B-B14F-4D97-AF65-F5344CB8AC3E}">
        <p14:creationId xmlns:p14="http://schemas.microsoft.com/office/powerpoint/2010/main" val="390881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1035595" cy="980727"/>
          </a:xfrm>
          <a:prstGeom prst="rect">
            <a:avLst/>
          </a:prstGeom>
        </p:spPr>
      </p:pic>
      <p:sp>
        <p:nvSpPr>
          <p:cNvPr id="4" name="object 4"/>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en-IN" spc="-10" dirty="0"/>
              <a:t>Results</a:t>
            </a:r>
            <a:r>
              <a:rPr lang="en-IN" spc="160" dirty="0"/>
              <a:t> (</a:t>
            </a:r>
            <a:r>
              <a:rPr lang="en-IN" spc="160" dirty="0" err="1"/>
              <a:t>cont</a:t>
            </a:r>
            <a:r>
              <a:rPr lang="en-IN" spc="160" dirty="0"/>
              <a:t>…)</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35</a:t>
            </a:fld>
            <a:endParaRPr spc="-25" dirty="0"/>
          </a:p>
        </p:txBody>
      </p:sp>
      <p:sp>
        <p:nvSpPr>
          <p:cNvPr id="14" name="TextBox 13">
            <a:extLst>
              <a:ext uri="{FF2B5EF4-FFF2-40B4-BE49-F238E27FC236}">
                <a16:creationId xmlns:a16="http://schemas.microsoft.com/office/drawing/2014/main" id="{38F4DB9C-C7A6-EA16-5D02-5613325F50B1}"/>
              </a:ext>
            </a:extLst>
          </p:cNvPr>
          <p:cNvSpPr txBox="1"/>
          <p:nvPr/>
        </p:nvSpPr>
        <p:spPr>
          <a:xfrm>
            <a:off x="1911963" y="5901810"/>
            <a:ext cx="6019799" cy="584775"/>
          </a:xfrm>
          <a:prstGeom prst="rect">
            <a:avLst/>
          </a:prstGeom>
          <a:noFill/>
        </p:spPr>
        <p:txBody>
          <a:bodyPr wrap="square">
            <a:spAutoFit/>
          </a:bodyPr>
          <a:lstStyle/>
          <a:p>
            <a:r>
              <a:rPr lang="en-US" sz="1600" dirty="0">
                <a:latin typeface="Palatino Linotype" panose="02040502050505030304" pitchFamily="18" charset="0"/>
              </a:rPr>
              <a:t>Figure  15 : Comparison of Training and Testing accuracy of 		   </a:t>
            </a:r>
            <a:r>
              <a:rPr lang="en-US" sz="1600" dirty="0" err="1">
                <a:latin typeface="Palatino Linotype" panose="02040502050505030304" pitchFamily="18" charset="0"/>
              </a:rPr>
              <a:t>MobileNet</a:t>
            </a:r>
            <a:r>
              <a:rPr lang="en-US" sz="1600" dirty="0">
                <a:latin typeface="Palatino Linotype" panose="02040502050505030304" pitchFamily="18" charset="0"/>
              </a:rPr>
              <a:t> v2 and CNN- LSTM Models</a:t>
            </a:r>
            <a:endParaRPr lang="en-IN" sz="1600" dirty="0">
              <a:latin typeface="Palatino Linotype" panose="02040502050505030304" pitchFamily="18" charset="0"/>
            </a:endParaRPr>
          </a:p>
        </p:txBody>
      </p:sp>
      <p:sp>
        <p:nvSpPr>
          <p:cNvPr id="7" name="object 11">
            <a:extLst>
              <a:ext uri="{FF2B5EF4-FFF2-40B4-BE49-F238E27FC236}">
                <a16:creationId xmlns:a16="http://schemas.microsoft.com/office/drawing/2014/main" id="{90BF9CDA-DC7A-2750-F0AF-EA0A85AA9CFA}"/>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8" name="AutoShape 2">
            <a:extLst>
              <a:ext uri="{FF2B5EF4-FFF2-40B4-BE49-F238E27FC236}">
                <a16:creationId xmlns:a16="http://schemas.microsoft.com/office/drawing/2014/main" id="{2A012008-FF87-B2D4-3C76-7D2713EB4E92}"/>
              </a:ext>
            </a:extLst>
          </p:cNvPr>
          <p:cNvSpPr>
            <a:spLocks noChangeAspect="1" noChangeArrowheads="1"/>
          </p:cNvSpPr>
          <p:nvPr/>
        </p:nvSpPr>
        <p:spPr bwMode="auto">
          <a:xfrm>
            <a:off x="2852738" y="1481138"/>
            <a:ext cx="3438525" cy="3895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AB416B17-D5CF-BD0E-EAE5-0BD0BA1B6113}"/>
              </a:ext>
            </a:extLst>
          </p:cNvPr>
          <p:cNvPicPr>
            <a:picLocks noChangeAspect="1"/>
          </p:cNvPicPr>
          <p:nvPr/>
        </p:nvPicPr>
        <p:blipFill>
          <a:blip r:embed="rId3"/>
          <a:stretch>
            <a:fillRect/>
          </a:stretch>
        </p:blipFill>
        <p:spPr>
          <a:xfrm>
            <a:off x="1143000" y="1140163"/>
            <a:ext cx="2956816" cy="2827265"/>
          </a:xfrm>
          <a:prstGeom prst="rect">
            <a:avLst/>
          </a:prstGeom>
        </p:spPr>
      </p:pic>
      <p:pic>
        <p:nvPicPr>
          <p:cNvPr id="12" name="Picture 11">
            <a:extLst>
              <a:ext uri="{FF2B5EF4-FFF2-40B4-BE49-F238E27FC236}">
                <a16:creationId xmlns:a16="http://schemas.microsoft.com/office/drawing/2014/main" id="{8F98096B-CC6A-CDC8-6314-D013E3B247F4}"/>
              </a:ext>
            </a:extLst>
          </p:cNvPr>
          <p:cNvPicPr>
            <a:picLocks noChangeAspect="1"/>
          </p:cNvPicPr>
          <p:nvPr/>
        </p:nvPicPr>
        <p:blipFill>
          <a:blip r:embed="rId4"/>
          <a:stretch>
            <a:fillRect/>
          </a:stretch>
        </p:blipFill>
        <p:spPr>
          <a:xfrm>
            <a:off x="4572000" y="663802"/>
            <a:ext cx="4176122" cy="5296359"/>
          </a:xfrm>
          <a:prstGeom prst="rect">
            <a:avLst/>
          </a:prstGeom>
        </p:spPr>
      </p:pic>
    </p:spTree>
    <p:extLst>
      <p:ext uri="{BB962C8B-B14F-4D97-AF65-F5344CB8AC3E}">
        <p14:creationId xmlns:p14="http://schemas.microsoft.com/office/powerpoint/2010/main" val="3109275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1035595" cy="980727"/>
          </a:xfrm>
          <a:prstGeom prst="rect">
            <a:avLst/>
          </a:prstGeom>
        </p:spPr>
      </p:pic>
      <p:sp>
        <p:nvSpPr>
          <p:cNvPr id="4" name="object 4"/>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en-IN" spc="-10" dirty="0"/>
              <a:t>Conclusion</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36</a:t>
            </a:fld>
            <a:endParaRPr spc="-25" dirty="0"/>
          </a:p>
        </p:txBody>
      </p:sp>
      <p:sp>
        <p:nvSpPr>
          <p:cNvPr id="7" name="object 11">
            <a:extLst>
              <a:ext uri="{FF2B5EF4-FFF2-40B4-BE49-F238E27FC236}">
                <a16:creationId xmlns:a16="http://schemas.microsoft.com/office/drawing/2014/main" id="{90BF9CDA-DC7A-2750-F0AF-EA0A85AA9CFA}"/>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8" name="AutoShape 2">
            <a:extLst>
              <a:ext uri="{FF2B5EF4-FFF2-40B4-BE49-F238E27FC236}">
                <a16:creationId xmlns:a16="http://schemas.microsoft.com/office/drawing/2014/main" id="{2A012008-FF87-B2D4-3C76-7D2713EB4E92}"/>
              </a:ext>
            </a:extLst>
          </p:cNvPr>
          <p:cNvSpPr>
            <a:spLocks noChangeAspect="1" noChangeArrowheads="1"/>
          </p:cNvSpPr>
          <p:nvPr/>
        </p:nvSpPr>
        <p:spPr bwMode="auto">
          <a:xfrm>
            <a:off x="2852738" y="1481138"/>
            <a:ext cx="3438525" cy="3895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object 2">
            <a:extLst>
              <a:ext uri="{FF2B5EF4-FFF2-40B4-BE49-F238E27FC236}">
                <a16:creationId xmlns:a16="http://schemas.microsoft.com/office/drawing/2014/main" id="{D69D3DB0-F52C-5BA0-E4A0-96A28638A650}"/>
              </a:ext>
            </a:extLst>
          </p:cNvPr>
          <p:cNvSpPr txBox="1"/>
          <p:nvPr/>
        </p:nvSpPr>
        <p:spPr>
          <a:xfrm>
            <a:off x="1100504" y="979172"/>
            <a:ext cx="7891145" cy="5505674"/>
          </a:xfrm>
          <a:prstGeom prst="rect">
            <a:avLst/>
          </a:prstGeom>
        </p:spPr>
        <p:txBody>
          <a:bodyPr vert="horz" wrap="square" lIns="0" tIns="12700" rIns="0" bIns="0" rtlCol="0">
            <a:spAutoFit/>
          </a:bodyPr>
          <a:lstStyle/>
          <a:p>
            <a:pPr marL="12700" marR="5080" algn="just">
              <a:lnSpc>
                <a:spcPct val="150000"/>
              </a:lnSpc>
              <a:spcBef>
                <a:spcPts val="100"/>
              </a:spcBef>
            </a:pPr>
            <a:r>
              <a:rPr lang="en-US" sz="2000" dirty="0">
                <a:latin typeface="Palatino Linotype"/>
                <a:cs typeface="Palatino Linotype"/>
              </a:rPr>
              <a:t>Violence scene detection in real-time is a challenging problem due to the diverse content and large variations quality. In this research, we use the </a:t>
            </a:r>
            <a:r>
              <a:rPr lang="en-US" sz="2000" dirty="0" err="1">
                <a:latin typeface="Palatino Linotype"/>
                <a:cs typeface="Palatino Linotype"/>
              </a:rPr>
              <a:t>MobileNet</a:t>
            </a:r>
            <a:r>
              <a:rPr lang="en-US" sz="2000" dirty="0">
                <a:latin typeface="Palatino Linotype"/>
                <a:cs typeface="Palatino Linotype"/>
              </a:rPr>
              <a:t> v2 model to offer an innovative and efficient technique for identifying violent events in real-time surveillance footage. The proposed network has a good recognition accuracy in typical benchmark datasets, indicating that it can learn discriminative motion saliency maps successfully. It’s also computationally efficient, making it ideal for use in time-critical applications and low-end devices. Here, we had also shown the working of an Alert system that is integrated with the pretrained model. In comparison to other state-of the-art approaches, this methodology will give a far superior option.</a:t>
            </a:r>
          </a:p>
        </p:txBody>
      </p:sp>
    </p:spTree>
    <p:extLst>
      <p:ext uri="{BB962C8B-B14F-4D97-AF65-F5344CB8AC3E}">
        <p14:creationId xmlns:p14="http://schemas.microsoft.com/office/powerpoint/2010/main" val="3020681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1035595" cy="980727"/>
          </a:xfrm>
          <a:prstGeom prst="rect">
            <a:avLst/>
          </a:prstGeom>
        </p:spPr>
      </p:pic>
      <p:sp>
        <p:nvSpPr>
          <p:cNvPr id="4" name="object 4"/>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en-IN" spc="-10" dirty="0"/>
              <a:t>Future Scope</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37</a:t>
            </a:fld>
            <a:endParaRPr spc="-25" dirty="0"/>
          </a:p>
        </p:txBody>
      </p:sp>
      <p:sp>
        <p:nvSpPr>
          <p:cNvPr id="7" name="object 11">
            <a:extLst>
              <a:ext uri="{FF2B5EF4-FFF2-40B4-BE49-F238E27FC236}">
                <a16:creationId xmlns:a16="http://schemas.microsoft.com/office/drawing/2014/main" id="{90BF9CDA-DC7A-2750-F0AF-EA0A85AA9CFA}"/>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
        <p:nvSpPr>
          <p:cNvPr id="8" name="AutoShape 2">
            <a:extLst>
              <a:ext uri="{FF2B5EF4-FFF2-40B4-BE49-F238E27FC236}">
                <a16:creationId xmlns:a16="http://schemas.microsoft.com/office/drawing/2014/main" id="{2A012008-FF87-B2D4-3C76-7D2713EB4E92}"/>
              </a:ext>
            </a:extLst>
          </p:cNvPr>
          <p:cNvSpPr>
            <a:spLocks noChangeAspect="1" noChangeArrowheads="1"/>
          </p:cNvSpPr>
          <p:nvPr/>
        </p:nvSpPr>
        <p:spPr bwMode="auto">
          <a:xfrm>
            <a:off x="2852738" y="1481138"/>
            <a:ext cx="3438525" cy="3895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object 2">
            <a:extLst>
              <a:ext uri="{FF2B5EF4-FFF2-40B4-BE49-F238E27FC236}">
                <a16:creationId xmlns:a16="http://schemas.microsoft.com/office/drawing/2014/main" id="{D69D3DB0-F52C-5BA0-E4A0-96A28638A650}"/>
              </a:ext>
            </a:extLst>
          </p:cNvPr>
          <p:cNvSpPr txBox="1"/>
          <p:nvPr/>
        </p:nvSpPr>
        <p:spPr>
          <a:xfrm>
            <a:off x="1143000" y="1219200"/>
            <a:ext cx="7891145" cy="1825180"/>
          </a:xfrm>
          <a:prstGeom prst="rect">
            <a:avLst/>
          </a:prstGeom>
        </p:spPr>
        <p:txBody>
          <a:bodyPr vert="horz" wrap="square" lIns="0" tIns="12700" rIns="0" bIns="0" rtlCol="0">
            <a:spAutoFit/>
          </a:bodyPr>
          <a:lstStyle/>
          <a:p>
            <a:pPr marL="12700" marR="5080" algn="just">
              <a:lnSpc>
                <a:spcPct val="150000"/>
              </a:lnSpc>
              <a:spcBef>
                <a:spcPts val="100"/>
              </a:spcBef>
            </a:pPr>
            <a:r>
              <a:rPr lang="en-US" sz="2000" dirty="0">
                <a:latin typeface="Palatino Linotype"/>
                <a:cs typeface="Palatino Linotype"/>
              </a:rPr>
              <a:t>This model could be upgraded to work in multiple cameras connected by a single network in a concurrent fashion. A short video of the violent activity could be incorporated along with the alert message</a:t>
            </a:r>
          </a:p>
        </p:txBody>
      </p:sp>
    </p:spTree>
    <p:extLst>
      <p:ext uri="{BB962C8B-B14F-4D97-AF65-F5344CB8AC3E}">
        <p14:creationId xmlns:p14="http://schemas.microsoft.com/office/powerpoint/2010/main" val="1885098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51560" y="0"/>
          <a:ext cx="7986395" cy="5601334"/>
        </p:xfrm>
        <a:graphic>
          <a:graphicData uri="http://schemas.openxmlformats.org/drawingml/2006/table">
            <a:tbl>
              <a:tblPr firstRow="1" bandRow="1">
                <a:tableStyleId>{2D5ABB26-0587-4C30-8999-92F81FD0307C}</a:tableStyleId>
              </a:tblPr>
              <a:tblGrid>
                <a:gridCol w="843915">
                  <a:extLst>
                    <a:ext uri="{9D8B030D-6E8A-4147-A177-3AD203B41FA5}">
                      <a16:colId xmlns:a16="http://schemas.microsoft.com/office/drawing/2014/main" val="20000"/>
                    </a:ext>
                  </a:extLst>
                </a:gridCol>
                <a:gridCol w="1594485">
                  <a:extLst>
                    <a:ext uri="{9D8B030D-6E8A-4147-A177-3AD203B41FA5}">
                      <a16:colId xmlns:a16="http://schemas.microsoft.com/office/drawing/2014/main" val="20001"/>
                    </a:ext>
                  </a:extLst>
                </a:gridCol>
                <a:gridCol w="3442970">
                  <a:extLst>
                    <a:ext uri="{9D8B030D-6E8A-4147-A177-3AD203B41FA5}">
                      <a16:colId xmlns:a16="http://schemas.microsoft.com/office/drawing/2014/main" val="20002"/>
                    </a:ext>
                  </a:extLst>
                </a:gridCol>
                <a:gridCol w="2105025">
                  <a:extLst>
                    <a:ext uri="{9D8B030D-6E8A-4147-A177-3AD203B41FA5}">
                      <a16:colId xmlns:a16="http://schemas.microsoft.com/office/drawing/2014/main" val="20003"/>
                    </a:ext>
                  </a:extLst>
                </a:gridCol>
              </a:tblGrid>
              <a:tr h="1141730">
                <a:tc gridSpan="4">
                  <a:txBody>
                    <a:bodyPr/>
                    <a:lstStyle/>
                    <a:p>
                      <a:pPr marL="254000">
                        <a:lnSpc>
                          <a:spcPct val="100000"/>
                        </a:lnSpc>
                        <a:spcBef>
                          <a:spcPts val="1490"/>
                        </a:spcBef>
                      </a:pPr>
                      <a:r>
                        <a:rPr sz="3600" spc="135" dirty="0">
                          <a:solidFill>
                            <a:srgbClr val="552214"/>
                          </a:solidFill>
                          <a:latin typeface="Calibri"/>
                          <a:cs typeface="Calibri"/>
                        </a:rPr>
                        <a:t>Work</a:t>
                      </a:r>
                      <a:r>
                        <a:rPr sz="3600" spc="190" dirty="0">
                          <a:solidFill>
                            <a:srgbClr val="552214"/>
                          </a:solidFill>
                          <a:latin typeface="Calibri"/>
                          <a:cs typeface="Calibri"/>
                        </a:rPr>
                        <a:t> </a:t>
                      </a:r>
                      <a:r>
                        <a:rPr sz="3600" dirty="0">
                          <a:solidFill>
                            <a:srgbClr val="552214"/>
                          </a:solidFill>
                          <a:latin typeface="Calibri"/>
                          <a:cs typeface="Calibri"/>
                        </a:rPr>
                        <a:t>Contribution</a:t>
                      </a:r>
                      <a:r>
                        <a:rPr sz="3600" spc="195" dirty="0">
                          <a:solidFill>
                            <a:srgbClr val="552214"/>
                          </a:solidFill>
                          <a:latin typeface="Calibri"/>
                          <a:cs typeface="Calibri"/>
                        </a:rPr>
                        <a:t> </a:t>
                      </a:r>
                      <a:r>
                        <a:rPr sz="3600" dirty="0">
                          <a:solidFill>
                            <a:srgbClr val="552214"/>
                          </a:solidFill>
                          <a:latin typeface="Calibri"/>
                          <a:cs typeface="Calibri"/>
                        </a:rPr>
                        <a:t>of</a:t>
                      </a:r>
                      <a:r>
                        <a:rPr sz="3600" spc="195" dirty="0">
                          <a:solidFill>
                            <a:srgbClr val="552214"/>
                          </a:solidFill>
                          <a:latin typeface="Calibri"/>
                          <a:cs typeface="Calibri"/>
                        </a:rPr>
                        <a:t> </a:t>
                      </a:r>
                      <a:r>
                        <a:rPr sz="3600" dirty="0">
                          <a:solidFill>
                            <a:srgbClr val="552214"/>
                          </a:solidFill>
                          <a:latin typeface="Calibri"/>
                          <a:cs typeface="Calibri"/>
                        </a:rPr>
                        <a:t>Each</a:t>
                      </a:r>
                      <a:r>
                        <a:rPr sz="3600" spc="195" dirty="0">
                          <a:solidFill>
                            <a:srgbClr val="552214"/>
                          </a:solidFill>
                          <a:latin typeface="Calibri"/>
                          <a:cs typeface="Calibri"/>
                        </a:rPr>
                        <a:t> </a:t>
                      </a:r>
                      <a:r>
                        <a:rPr sz="3600" spc="-10" dirty="0">
                          <a:solidFill>
                            <a:srgbClr val="552214"/>
                          </a:solidFill>
                          <a:latin typeface="Calibri"/>
                          <a:cs typeface="Calibri"/>
                        </a:rPr>
                        <a:t>Member</a:t>
                      </a:r>
                      <a:endParaRPr sz="3600" dirty="0">
                        <a:latin typeface="Calibri"/>
                        <a:cs typeface="Calibri"/>
                      </a:endParaRPr>
                    </a:p>
                  </a:txBody>
                  <a:tcPr marL="0" marR="0" marT="189230" marB="0">
                    <a:solidFill>
                      <a:srgbClr val="FFFF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558165">
                <a:tc>
                  <a:txBody>
                    <a:bodyPr/>
                    <a:lstStyle/>
                    <a:p>
                      <a:pPr marL="139700">
                        <a:lnSpc>
                          <a:spcPct val="100000"/>
                        </a:lnSpc>
                        <a:spcBef>
                          <a:spcPts val="225"/>
                        </a:spcBef>
                      </a:pPr>
                      <a:r>
                        <a:rPr sz="1800" dirty="0">
                          <a:solidFill>
                            <a:srgbClr val="FFFFFF"/>
                          </a:solidFill>
                          <a:latin typeface="Palatino Linotype"/>
                          <a:cs typeface="Palatino Linotype"/>
                        </a:rPr>
                        <a:t>S.</a:t>
                      </a:r>
                      <a:r>
                        <a:rPr sz="1800" spc="-15" dirty="0">
                          <a:solidFill>
                            <a:srgbClr val="FFFFFF"/>
                          </a:solidFill>
                          <a:latin typeface="Palatino Linotype"/>
                          <a:cs typeface="Palatino Linotype"/>
                        </a:rPr>
                        <a:t> </a:t>
                      </a:r>
                      <a:r>
                        <a:rPr sz="1800" spc="-25" dirty="0">
                          <a:solidFill>
                            <a:srgbClr val="FFFFFF"/>
                          </a:solidFill>
                          <a:latin typeface="Palatino Linotype"/>
                          <a:cs typeface="Palatino Linotype"/>
                        </a:rPr>
                        <a:t>No.</a:t>
                      </a:r>
                      <a:endParaRPr sz="1800" dirty="0">
                        <a:latin typeface="Palatino Linotype"/>
                        <a:cs typeface="Palatino Linotype"/>
                      </a:endParaRPr>
                    </a:p>
                  </a:txBody>
                  <a:tcPr marL="0" marR="0" marT="28575" marB="0">
                    <a:solidFill>
                      <a:srgbClr val="3791A7"/>
                    </a:solidFill>
                  </a:tcPr>
                </a:tc>
                <a:tc>
                  <a:txBody>
                    <a:bodyPr/>
                    <a:lstStyle/>
                    <a:p>
                      <a:pPr marL="106045">
                        <a:lnSpc>
                          <a:spcPct val="100000"/>
                        </a:lnSpc>
                        <a:spcBef>
                          <a:spcPts val="225"/>
                        </a:spcBef>
                      </a:pPr>
                      <a:r>
                        <a:rPr sz="1800" dirty="0">
                          <a:solidFill>
                            <a:srgbClr val="FFFFFF"/>
                          </a:solidFill>
                          <a:latin typeface="Palatino Linotype"/>
                          <a:cs typeface="Palatino Linotype"/>
                        </a:rPr>
                        <a:t>Roll</a:t>
                      </a:r>
                      <a:r>
                        <a:rPr sz="1800" spc="-35" dirty="0">
                          <a:solidFill>
                            <a:srgbClr val="FFFFFF"/>
                          </a:solidFill>
                          <a:latin typeface="Palatino Linotype"/>
                          <a:cs typeface="Palatino Linotype"/>
                        </a:rPr>
                        <a:t> </a:t>
                      </a:r>
                      <a:r>
                        <a:rPr sz="1800" spc="-10" dirty="0">
                          <a:solidFill>
                            <a:srgbClr val="FFFFFF"/>
                          </a:solidFill>
                          <a:latin typeface="Palatino Linotype"/>
                          <a:cs typeface="Palatino Linotype"/>
                        </a:rPr>
                        <a:t>Number</a:t>
                      </a:r>
                      <a:endParaRPr sz="1800">
                        <a:latin typeface="Palatino Linotype"/>
                        <a:cs typeface="Palatino Linotype"/>
                      </a:endParaRPr>
                    </a:p>
                  </a:txBody>
                  <a:tcPr marL="0" marR="0" marT="28575" marB="0">
                    <a:solidFill>
                      <a:srgbClr val="3791A7"/>
                    </a:solidFill>
                  </a:tcPr>
                </a:tc>
                <a:tc>
                  <a:txBody>
                    <a:bodyPr/>
                    <a:lstStyle/>
                    <a:p>
                      <a:pPr marL="1189990">
                        <a:lnSpc>
                          <a:spcPct val="100000"/>
                        </a:lnSpc>
                        <a:spcBef>
                          <a:spcPts val="225"/>
                        </a:spcBef>
                      </a:pPr>
                      <a:r>
                        <a:rPr sz="1800" spc="-35" dirty="0">
                          <a:solidFill>
                            <a:srgbClr val="FFFFFF"/>
                          </a:solidFill>
                          <a:latin typeface="Palatino Linotype"/>
                          <a:cs typeface="Palatino Linotype"/>
                        </a:rPr>
                        <a:t>Work</a:t>
                      </a:r>
                      <a:r>
                        <a:rPr sz="1800" spc="-55" dirty="0">
                          <a:solidFill>
                            <a:srgbClr val="FFFFFF"/>
                          </a:solidFill>
                          <a:latin typeface="Palatino Linotype"/>
                          <a:cs typeface="Palatino Linotype"/>
                        </a:rPr>
                        <a:t> </a:t>
                      </a:r>
                      <a:r>
                        <a:rPr sz="1800" spc="-20" dirty="0">
                          <a:solidFill>
                            <a:srgbClr val="FFFFFF"/>
                          </a:solidFill>
                          <a:latin typeface="Palatino Linotype"/>
                          <a:cs typeface="Palatino Linotype"/>
                        </a:rPr>
                        <a:t>Done</a:t>
                      </a:r>
                      <a:endParaRPr sz="1800">
                        <a:latin typeface="Palatino Linotype"/>
                        <a:cs typeface="Palatino Linotype"/>
                      </a:endParaRPr>
                    </a:p>
                  </a:txBody>
                  <a:tcPr marL="0" marR="0" marT="28575" marB="0">
                    <a:solidFill>
                      <a:srgbClr val="3791A7"/>
                    </a:solidFill>
                  </a:tcPr>
                </a:tc>
                <a:tc>
                  <a:txBody>
                    <a:bodyPr/>
                    <a:lstStyle/>
                    <a:p>
                      <a:pPr marL="273685">
                        <a:lnSpc>
                          <a:spcPct val="100000"/>
                        </a:lnSpc>
                        <a:spcBef>
                          <a:spcPts val="225"/>
                        </a:spcBef>
                      </a:pPr>
                      <a:r>
                        <a:rPr sz="1800" dirty="0">
                          <a:solidFill>
                            <a:srgbClr val="FFFFFF"/>
                          </a:solidFill>
                          <a:latin typeface="Palatino Linotype"/>
                          <a:cs typeface="Palatino Linotype"/>
                        </a:rPr>
                        <a:t>Contribution</a:t>
                      </a:r>
                      <a:r>
                        <a:rPr sz="1800" spc="-105" dirty="0">
                          <a:solidFill>
                            <a:srgbClr val="FFFFFF"/>
                          </a:solidFill>
                          <a:latin typeface="Palatino Linotype"/>
                          <a:cs typeface="Palatino Linotype"/>
                        </a:rPr>
                        <a:t> </a:t>
                      </a:r>
                      <a:r>
                        <a:rPr sz="1800" spc="-25" dirty="0">
                          <a:solidFill>
                            <a:srgbClr val="FFFFFF"/>
                          </a:solidFill>
                          <a:latin typeface="Palatino Linotype"/>
                          <a:cs typeface="Palatino Linotype"/>
                        </a:rPr>
                        <a:t>(%)</a:t>
                      </a:r>
                      <a:endParaRPr sz="1800">
                        <a:latin typeface="Palatino Linotype"/>
                        <a:cs typeface="Palatino Linotype"/>
                      </a:endParaRPr>
                    </a:p>
                  </a:txBody>
                  <a:tcPr marL="0" marR="0" marT="28575" marB="0">
                    <a:solidFill>
                      <a:srgbClr val="3791A7"/>
                    </a:solidFill>
                  </a:tcPr>
                </a:tc>
                <a:extLst>
                  <a:ext uri="{0D108BD9-81ED-4DB2-BD59-A6C34878D82A}">
                    <a16:rowId xmlns:a16="http://schemas.microsoft.com/office/drawing/2014/main" val="10001"/>
                  </a:ext>
                </a:extLst>
              </a:tr>
              <a:tr h="793750">
                <a:tc>
                  <a:txBody>
                    <a:bodyPr/>
                    <a:lstStyle/>
                    <a:p>
                      <a:pPr marL="41910" algn="ctr">
                        <a:lnSpc>
                          <a:spcPct val="100000"/>
                        </a:lnSpc>
                        <a:spcBef>
                          <a:spcPts val="225"/>
                        </a:spcBef>
                      </a:pPr>
                      <a:r>
                        <a:rPr sz="1800" spc="-25" dirty="0">
                          <a:latin typeface="Palatino Linotype"/>
                          <a:cs typeface="Palatino Linotype"/>
                        </a:rPr>
                        <a:t>1.</a:t>
                      </a:r>
                      <a:endParaRPr sz="1800">
                        <a:latin typeface="Palatino Linotype"/>
                        <a:cs typeface="Palatino Linotype"/>
                      </a:endParaRPr>
                    </a:p>
                  </a:txBody>
                  <a:tcPr marL="0" marR="0" marT="28575" marB="0">
                    <a:solidFill>
                      <a:srgbClr val="CCDBE1"/>
                    </a:solidFill>
                  </a:tcPr>
                </a:tc>
                <a:tc>
                  <a:txBody>
                    <a:bodyPr/>
                    <a:lstStyle/>
                    <a:p>
                      <a:pPr marL="97790">
                        <a:lnSpc>
                          <a:spcPct val="100000"/>
                        </a:lnSpc>
                        <a:spcBef>
                          <a:spcPts val="235"/>
                        </a:spcBef>
                      </a:pPr>
                      <a:r>
                        <a:rPr sz="1600" spc="-10" dirty="0">
                          <a:latin typeface="Palatino Linotype"/>
                          <a:cs typeface="Palatino Linotype"/>
                        </a:rPr>
                        <a:t>201139</a:t>
                      </a:r>
                      <a:endParaRPr sz="1600">
                        <a:latin typeface="Palatino Linotype"/>
                        <a:cs typeface="Palatino Linotype"/>
                      </a:endParaRPr>
                    </a:p>
                  </a:txBody>
                  <a:tcPr marL="0" marR="0" marT="29845" marB="0">
                    <a:solidFill>
                      <a:srgbClr val="CCDBE1"/>
                    </a:solidFill>
                  </a:tcPr>
                </a:tc>
                <a:tc>
                  <a:txBody>
                    <a:bodyPr/>
                    <a:lstStyle/>
                    <a:p>
                      <a:pPr marL="472440" indent="-308610">
                        <a:lnSpc>
                          <a:spcPct val="100000"/>
                        </a:lnSpc>
                        <a:spcBef>
                          <a:spcPts val="625"/>
                        </a:spcBef>
                        <a:buSzPct val="128571"/>
                        <a:buFont typeface="Arial"/>
                        <a:buChar char="•"/>
                        <a:tabLst>
                          <a:tab pos="472440" algn="l"/>
                        </a:tabLst>
                      </a:pPr>
                      <a:r>
                        <a:rPr sz="1400" dirty="0">
                          <a:latin typeface="Times New Roman"/>
                          <a:cs typeface="Times New Roman"/>
                        </a:rPr>
                        <a:t>Literature</a:t>
                      </a:r>
                      <a:r>
                        <a:rPr sz="1400" spc="-50" dirty="0">
                          <a:latin typeface="Times New Roman"/>
                          <a:cs typeface="Times New Roman"/>
                        </a:rPr>
                        <a:t> </a:t>
                      </a:r>
                      <a:r>
                        <a:rPr sz="1400" spc="-10" dirty="0">
                          <a:latin typeface="Times New Roman"/>
                          <a:cs typeface="Times New Roman"/>
                        </a:rPr>
                        <a:t>review</a:t>
                      </a:r>
                      <a:endParaRPr sz="1400">
                        <a:latin typeface="Times New Roman"/>
                        <a:cs typeface="Times New Roman"/>
                      </a:endParaRPr>
                    </a:p>
                    <a:p>
                      <a:pPr marL="472440" indent="-308610">
                        <a:lnSpc>
                          <a:spcPct val="100000"/>
                        </a:lnSpc>
                        <a:spcBef>
                          <a:spcPts val="1560"/>
                        </a:spcBef>
                        <a:buSzPct val="128571"/>
                        <a:buFont typeface="Arial"/>
                        <a:buChar char="•"/>
                        <a:tabLst>
                          <a:tab pos="472440" algn="l"/>
                        </a:tabLst>
                      </a:pPr>
                      <a:r>
                        <a:rPr sz="1400" spc="-20" dirty="0">
                          <a:latin typeface="Times New Roman"/>
                          <a:cs typeface="Times New Roman"/>
                        </a:rPr>
                        <a:t>Data</a:t>
                      </a:r>
                      <a:r>
                        <a:rPr sz="1400" spc="-80" dirty="0">
                          <a:latin typeface="Times New Roman"/>
                          <a:cs typeface="Times New Roman"/>
                        </a:rPr>
                        <a:t> </a:t>
                      </a:r>
                      <a:r>
                        <a:rPr sz="1400" spc="-10" dirty="0">
                          <a:latin typeface="Times New Roman"/>
                          <a:cs typeface="Times New Roman"/>
                        </a:rPr>
                        <a:t>Analytics</a:t>
                      </a:r>
                      <a:r>
                        <a:rPr sz="1400" spc="-20" dirty="0">
                          <a:latin typeface="Times New Roman"/>
                          <a:cs typeface="Times New Roman"/>
                        </a:rPr>
                        <a:t> </a:t>
                      </a:r>
                      <a:r>
                        <a:rPr sz="1400" dirty="0">
                          <a:latin typeface="Times New Roman"/>
                          <a:cs typeface="Times New Roman"/>
                        </a:rPr>
                        <a:t>and</a:t>
                      </a:r>
                      <a:r>
                        <a:rPr sz="1400" spc="-5" dirty="0">
                          <a:latin typeface="Times New Roman"/>
                          <a:cs typeface="Times New Roman"/>
                        </a:rPr>
                        <a:t> </a:t>
                      </a:r>
                      <a:r>
                        <a:rPr sz="1400" dirty="0">
                          <a:latin typeface="Times New Roman"/>
                          <a:cs typeface="Times New Roman"/>
                        </a:rPr>
                        <a:t>data</a:t>
                      </a:r>
                      <a:r>
                        <a:rPr sz="1400" spc="-10" dirty="0">
                          <a:latin typeface="Times New Roman"/>
                          <a:cs typeface="Times New Roman"/>
                        </a:rPr>
                        <a:t> visualization</a:t>
                      </a:r>
                      <a:endParaRPr sz="1400">
                        <a:latin typeface="Times New Roman"/>
                        <a:cs typeface="Times New Roman"/>
                      </a:endParaRPr>
                    </a:p>
                  </a:txBody>
                  <a:tcPr marL="0" marR="0" marT="79375" marB="0">
                    <a:solidFill>
                      <a:srgbClr val="CCDBE1"/>
                    </a:solidFill>
                  </a:tcPr>
                </a:tc>
                <a:tc>
                  <a:txBody>
                    <a:bodyPr/>
                    <a:lstStyle/>
                    <a:p>
                      <a:pPr marL="245110">
                        <a:lnSpc>
                          <a:spcPct val="100000"/>
                        </a:lnSpc>
                        <a:spcBef>
                          <a:spcPts val="225"/>
                        </a:spcBef>
                      </a:pPr>
                      <a:r>
                        <a:rPr sz="1800" spc="-10" dirty="0">
                          <a:latin typeface="Palatino Linotype"/>
                          <a:cs typeface="Palatino Linotype"/>
                        </a:rPr>
                        <a:t>33.33%</a:t>
                      </a:r>
                      <a:endParaRPr sz="1800">
                        <a:latin typeface="Palatino Linotype"/>
                        <a:cs typeface="Palatino Linotype"/>
                      </a:endParaRPr>
                    </a:p>
                  </a:txBody>
                  <a:tcPr marL="0" marR="0" marT="28575" marB="0">
                    <a:solidFill>
                      <a:srgbClr val="CCDBE1"/>
                    </a:solidFill>
                  </a:tcPr>
                </a:tc>
                <a:extLst>
                  <a:ext uri="{0D108BD9-81ED-4DB2-BD59-A6C34878D82A}">
                    <a16:rowId xmlns:a16="http://schemas.microsoft.com/office/drawing/2014/main" val="10002"/>
                  </a:ext>
                </a:extLst>
              </a:tr>
              <a:tr h="506730">
                <a:tc>
                  <a:txBody>
                    <a:bodyPr/>
                    <a:lstStyle/>
                    <a:p>
                      <a:pPr>
                        <a:lnSpc>
                          <a:spcPct val="100000"/>
                        </a:lnSpc>
                      </a:pPr>
                      <a:endParaRPr sz="1500">
                        <a:latin typeface="Times New Roman"/>
                        <a:cs typeface="Times New Roman"/>
                      </a:endParaRPr>
                    </a:p>
                  </a:txBody>
                  <a:tcPr marL="0" marR="0" marT="0" marB="0">
                    <a:solidFill>
                      <a:srgbClr val="CCDBE1"/>
                    </a:solidFill>
                  </a:tcPr>
                </a:tc>
                <a:tc>
                  <a:txBody>
                    <a:bodyPr/>
                    <a:lstStyle/>
                    <a:p>
                      <a:pPr>
                        <a:lnSpc>
                          <a:spcPct val="100000"/>
                        </a:lnSpc>
                      </a:pPr>
                      <a:endParaRPr sz="1500">
                        <a:latin typeface="Times New Roman"/>
                        <a:cs typeface="Times New Roman"/>
                      </a:endParaRPr>
                    </a:p>
                  </a:txBody>
                  <a:tcPr marL="0" marR="0" marT="0" marB="0">
                    <a:solidFill>
                      <a:srgbClr val="CCDBE1"/>
                    </a:solidFill>
                  </a:tcPr>
                </a:tc>
                <a:tc>
                  <a:txBody>
                    <a:bodyPr/>
                    <a:lstStyle/>
                    <a:p>
                      <a:pPr marL="472440" indent="-290830">
                        <a:lnSpc>
                          <a:spcPct val="100000"/>
                        </a:lnSpc>
                        <a:spcBef>
                          <a:spcPts val="470"/>
                        </a:spcBef>
                        <a:buFont typeface="Arial"/>
                        <a:buChar char="•"/>
                        <a:tabLst>
                          <a:tab pos="472440" algn="l"/>
                        </a:tabLst>
                      </a:pPr>
                      <a:r>
                        <a:rPr sz="1400" dirty="0">
                          <a:latin typeface="Times New Roman"/>
                          <a:cs typeface="Times New Roman"/>
                        </a:rPr>
                        <a:t>Model</a:t>
                      </a:r>
                      <a:r>
                        <a:rPr sz="1400" spc="-45" dirty="0">
                          <a:latin typeface="Times New Roman"/>
                          <a:cs typeface="Times New Roman"/>
                        </a:rPr>
                        <a:t> </a:t>
                      </a:r>
                      <a:r>
                        <a:rPr sz="1400" dirty="0">
                          <a:latin typeface="Times New Roman"/>
                          <a:cs typeface="Times New Roman"/>
                        </a:rPr>
                        <a:t>Designing</a:t>
                      </a:r>
                      <a:r>
                        <a:rPr sz="1400" spc="-40" dirty="0">
                          <a:latin typeface="Times New Roman"/>
                          <a:cs typeface="Times New Roman"/>
                        </a:rPr>
                        <a:t> </a:t>
                      </a:r>
                      <a:r>
                        <a:rPr sz="1400" dirty="0">
                          <a:latin typeface="Times New Roman"/>
                          <a:cs typeface="Times New Roman"/>
                        </a:rPr>
                        <a:t>&amp;</a:t>
                      </a:r>
                      <a:r>
                        <a:rPr sz="1400" spc="-40" dirty="0">
                          <a:latin typeface="Times New Roman"/>
                          <a:cs typeface="Times New Roman"/>
                        </a:rPr>
                        <a:t> </a:t>
                      </a:r>
                      <a:r>
                        <a:rPr sz="1400" spc="-10" dirty="0">
                          <a:latin typeface="Times New Roman"/>
                          <a:cs typeface="Times New Roman"/>
                        </a:rPr>
                        <a:t>Hypertuning</a:t>
                      </a:r>
                      <a:endParaRPr sz="1400">
                        <a:latin typeface="Times New Roman"/>
                        <a:cs typeface="Times New Roman"/>
                      </a:endParaRPr>
                    </a:p>
                  </a:txBody>
                  <a:tcPr marL="0" marR="0" marT="59690" marB="0">
                    <a:solidFill>
                      <a:srgbClr val="CCDBE1"/>
                    </a:solidFill>
                  </a:tcPr>
                </a:tc>
                <a:tc>
                  <a:txBody>
                    <a:bodyPr/>
                    <a:lstStyle/>
                    <a:p>
                      <a:pPr>
                        <a:lnSpc>
                          <a:spcPct val="100000"/>
                        </a:lnSpc>
                      </a:pPr>
                      <a:endParaRPr sz="1500">
                        <a:latin typeface="Times New Roman"/>
                        <a:cs typeface="Times New Roman"/>
                      </a:endParaRPr>
                    </a:p>
                  </a:txBody>
                  <a:tcPr marL="0" marR="0" marT="0" marB="0">
                    <a:solidFill>
                      <a:srgbClr val="CCDBE1"/>
                    </a:solidFill>
                  </a:tcPr>
                </a:tc>
                <a:extLst>
                  <a:ext uri="{0D108BD9-81ED-4DB2-BD59-A6C34878D82A}">
                    <a16:rowId xmlns:a16="http://schemas.microsoft.com/office/drawing/2014/main" val="10003"/>
                  </a:ext>
                </a:extLst>
              </a:tr>
              <a:tr h="795020">
                <a:tc>
                  <a:txBody>
                    <a:bodyPr/>
                    <a:lstStyle/>
                    <a:p>
                      <a:pPr marL="41910" algn="ctr">
                        <a:lnSpc>
                          <a:spcPct val="100000"/>
                        </a:lnSpc>
                        <a:spcBef>
                          <a:spcPts val="225"/>
                        </a:spcBef>
                      </a:pPr>
                      <a:r>
                        <a:rPr sz="1800" spc="-25" dirty="0">
                          <a:latin typeface="Palatino Linotype"/>
                          <a:cs typeface="Palatino Linotype"/>
                        </a:rPr>
                        <a:t>2.</a:t>
                      </a:r>
                      <a:endParaRPr sz="1800">
                        <a:latin typeface="Palatino Linotype"/>
                        <a:cs typeface="Palatino Linotype"/>
                      </a:endParaRPr>
                    </a:p>
                  </a:txBody>
                  <a:tcPr marL="0" marR="0" marT="28575" marB="0">
                    <a:solidFill>
                      <a:srgbClr val="E7EEF0"/>
                    </a:solidFill>
                  </a:tcPr>
                </a:tc>
                <a:tc>
                  <a:txBody>
                    <a:bodyPr/>
                    <a:lstStyle/>
                    <a:p>
                      <a:pPr marL="97790">
                        <a:lnSpc>
                          <a:spcPct val="100000"/>
                        </a:lnSpc>
                        <a:spcBef>
                          <a:spcPts val="235"/>
                        </a:spcBef>
                      </a:pPr>
                      <a:r>
                        <a:rPr sz="1600" spc="-10" dirty="0">
                          <a:latin typeface="Palatino Linotype"/>
                          <a:cs typeface="Palatino Linotype"/>
                        </a:rPr>
                        <a:t>201144</a:t>
                      </a:r>
                      <a:endParaRPr sz="1600">
                        <a:latin typeface="Palatino Linotype"/>
                        <a:cs typeface="Palatino Linotype"/>
                      </a:endParaRPr>
                    </a:p>
                  </a:txBody>
                  <a:tcPr marL="0" marR="0" marT="29845" marB="0">
                    <a:solidFill>
                      <a:srgbClr val="E7EEF0"/>
                    </a:solidFill>
                  </a:tcPr>
                </a:tc>
                <a:tc>
                  <a:txBody>
                    <a:bodyPr/>
                    <a:lstStyle/>
                    <a:p>
                      <a:pPr marL="472440" indent="-308610">
                        <a:lnSpc>
                          <a:spcPct val="100000"/>
                        </a:lnSpc>
                        <a:spcBef>
                          <a:spcPts val="625"/>
                        </a:spcBef>
                        <a:buSzPct val="128571"/>
                        <a:buFont typeface="Arial"/>
                        <a:buChar char="•"/>
                        <a:tabLst>
                          <a:tab pos="472440" algn="l"/>
                        </a:tabLst>
                      </a:pPr>
                      <a:r>
                        <a:rPr sz="1400" dirty="0">
                          <a:latin typeface="Times New Roman"/>
                          <a:cs typeface="Times New Roman"/>
                        </a:rPr>
                        <a:t>Literature</a:t>
                      </a:r>
                      <a:r>
                        <a:rPr sz="1400" spc="-50" dirty="0">
                          <a:latin typeface="Times New Roman"/>
                          <a:cs typeface="Times New Roman"/>
                        </a:rPr>
                        <a:t> </a:t>
                      </a:r>
                      <a:r>
                        <a:rPr sz="1400" spc="-10" dirty="0">
                          <a:latin typeface="Times New Roman"/>
                          <a:cs typeface="Times New Roman"/>
                        </a:rPr>
                        <a:t>review</a:t>
                      </a:r>
                      <a:endParaRPr sz="1400">
                        <a:latin typeface="Times New Roman"/>
                        <a:cs typeface="Times New Roman"/>
                      </a:endParaRPr>
                    </a:p>
                    <a:p>
                      <a:pPr marL="472440" indent="-308610">
                        <a:lnSpc>
                          <a:spcPct val="100000"/>
                        </a:lnSpc>
                        <a:spcBef>
                          <a:spcPts val="1560"/>
                        </a:spcBef>
                        <a:buSzPct val="128571"/>
                        <a:buFont typeface="Arial"/>
                        <a:buChar char="•"/>
                        <a:tabLst>
                          <a:tab pos="472440" algn="l"/>
                        </a:tabLst>
                      </a:pPr>
                      <a:r>
                        <a:rPr sz="1400" dirty="0">
                          <a:latin typeface="Times New Roman"/>
                          <a:cs typeface="Times New Roman"/>
                        </a:rPr>
                        <a:t>Data</a:t>
                      </a:r>
                      <a:r>
                        <a:rPr sz="1400" spc="-45" dirty="0">
                          <a:latin typeface="Times New Roman"/>
                          <a:cs typeface="Times New Roman"/>
                        </a:rPr>
                        <a:t> </a:t>
                      </a:r>
                      <a:r>
                        <a:rPr sz="1400" dirty="0">
                          <a:latin typeface="Times New Roman"/>
                          <a:cs typeface="Times New Roman"/>
                        </a:rPr>
                        <a:t>Generation</a:t>
                      </a:r>
                      <a:r>
                        <a:rPr sz="1400" spc="-35" dirty="0">
                          <a:latin typeface="Times New Roman"/>
                          <a:cs typeface="Times New Roman"/>
                        </a:rPr>
                        <a:t> </a:t>
                      </a:r>
                      <a:r>
                        <a:rPr sz="1400" dirty="0">
                          <a:latin typeface="Times New Roman"/>
                          <a:cs typeface="Times New Roman"/>
                        </a:rPr>
                        <a:t>&amp;</a:t>
                      </a:r>
                      <a:r>
                        <a:rPr sz="1400" spc="-40" dirty="0">
                          <a:latin typeface="Times New Roman"/>
                          <a:cs typeface="Times New Roman"/>
                        </a:rPr>
                        <a:t> </a:t>
                      </a:r>
                      <a:r>
                        <a:rPr sz="1400" dirty="0">
                          <a:latin typeface="Times New Roman"/>
                          <a:cs typeface="Times New Roman"/>
                        </a:rPr>
                        <a:t>code</a:t>
                      </a:r>
                      <a:r>
                        <a:rPr sz="1400" spc="-45" dirty="0">
                          <a:latin typeface="Times New Roman"/>
                          <a:cs typeface="Times New Roman"/>
                        </a:rPr>
                        <a:t> </a:t>
                      </a:r>
                      <a:r>
                        <a:rPr sz="1400" spc="-10" dirty="0">
                          <a:latin typeface="Times New Roman"/>
                          <a:cs typeface="Times New Roman"/>
                        </a:rPr>
                        <a:t>optimization</a:t>
                      </a:r>
                      <a:endParaRPr sz="1400">
                        <a:latin typeface="Times New Roman"/>
                        <a:cs typeface="Times New Roman"/>
                      </a:endParaRPr>
                    </a:p>
                  </a:txBody>
                  <a:tcPr marL="0" marR="0" marT="79375" marB="0">
                    <a:solidFill>
                      <a:srgbClr val="E7EEF0"/>
                    </a:solidFill>
                  </a:tcPr>
                </a:tc>
                <a:tc>
                  <a:txBody>
                    <a:bodyPr/>
                    <a:lstStyle/>
                    <a:p>
                      <a:pPr marL="245110">
                        <a:lnSpc>
                          <a:spcPct val="100000"/>
                        </a:lnSpc>
                        <a:spcBef>
                          <a:spcPts val="225"/>
                        </a:spcBef>
                      </a:pPr>
                      <a:r>
                        <a:rPr sz="1800" spc="-10" dirty="0">
                          <a:latin typeface="Palatino Linotype"/>
                          <a:cs typeface="Palatino Linotype"/>
                        </a:rPr>
                        <a:t>33.33%</a:t>
                      </a:r>
                      <a:endParaRPr sz="1800">
                        <a:latin typeface="Palatino Linotype"/>
                        <a:cs typeface="Palatino Linotype"/>
                      </a:endParaRPr>
                    </a:p>
                  </a:txBody>
                  <a:tcPr marL="0" marR="0" marT="28575" marB="0">
                    <a:solidFill>
                      <a:srgbClr val="E7EEF0"/>
                    </a:solidFill>
                  </a:tcPr>
                </a:tc>
                <a:extLst>
                  <a:ext uri="{0D108BD9-81ED-4DB2-BD59-A6C34878D82A}">
                    <a16:rowId xmlns:a16="http://schemas.microsoft.com/office/drawing/2014/main" val="10004"/>
                  </a:ext>
                </a:extLst>
              </a:tr>
              <a:tr h="505459">
                <a:tc>
                  <a:txBody>
                    <a:bodyPr/>
                    <a:lstStyle/>
                    <a:p>
                      <a:pPr>
                        <a:lnSpc>
                          <a:spcPct val="100000"/>
                        </a:lnSpc>
                      </a:pPr>
                      <a:endParaRPr sz="1500">
                        <a:latin typeface="Times New Roman"/>
                        <a:cs typeface="Times New Roman"/>
                      </a:endParaRPr>
                    </a:p>
                  </a:txBody>
                  <a:tcPr marL="0" marR="0" marT="0" marB="0">
                    <a:solidFill>
                      <a:srgbClr val="E7EEF0"/>
                    </a:solidFill>
                  </a:tcPr>
                </a:tc>
                <a:tc>
                  <a:txBody>
                    <a:bodyPr/>
                    <a:lstStyle/>
                    <a:p>
                      <a:pPr>
                        <a:lnSpc>
                          <a:spcPct val="100000"/>
                        </a:lnSpc>
                      </a:pPr>
                      <a:endParaRPr sz="1500">
                        <a:latin typeface="Times New Roman"/>
                        <a:cs typeface="Times New Roman"/>
                      </a:endParaRPr>
                    </a:p>
                  </a:txBody>
                  <a:tcPr marL="0" marR="0" marT="0" marB="0">
                    <a:solidFill>
                      <a:srgbClr val="E7EEF0"/>
                    </a:solidFill>
                  </a:tcPr>
                </a:tc>
                <a:tc>
                  <a:txBody>
                    <a:bodyPr/>
                    <a:lstStyle/>
                    <a:p>
                      <a:pPr marL="472440" indent="-308610">
                        <a:lnSpc>
                          <a:spcPct val="100000"/>
                        </a:lnSpc>
                        <a:spcBef>
                          <a:spcPts val="845"/>
                        </a:spcBef>
                        <a:buSzPct val="128571"/>
                        <a:buFont typeface="Arial"/>
                        <a:buChar char="•"/>
                        <a:tabLst>
                          <a:tab pos="472440" algn="l"/>
                        </a:tabLst>
                      </a:pPr>
                      <a:r>
                        <a:rPr sz="1400" dirty="0">
                          <a:latin typeface="Times New Roman"/>
                          <a:cs typeface="Times New Roman"/>
                        </a:rPr>
                        <a:t>Model</a:t>
                      </a:r>
                      <a:r>
                        <a:rPr sz="1400" spc="-45" dirty="0">
                          <a:latin typeface="Times New Roman"/>
                          <a:cs typeface="Times New Roman"/>
                        </a:rPr>
                        <a:t> </a:t>
                      </a:r>
                      <a:r>
                        <a:rPr sz="1400" dirty="0">
                          <a:latin typeface="Times New Roman"/>
                          <a:cs typeface="Times New Roman"/>
                        </a:rPr>
                        <a:t>Designing</a:t>
                      </a:r>
                      <a:r>
                        <a:rPr sz="1400" spc="-40" dirty="0">
                          <a:latin typeface="Times New Roman"/>
                          <a:cs typeface="Times New Roman"/>
                        </a:rPr>
                        <a:t> </a:t>
                      </a:r>
                      <a:r>
                        <a:rPr sz="1400" dirty="0">
                          <a:latin typeface="Times New Roman"/>
                          <a:cs typeface="Times New Roman"/>
                        </a:rPr>
                        <a:t>&amp;</a:t>
                      </a:r>
                      <a:r>
                        <a:rPr sz="1400" spc="-40" dirty="0">
                          <a:latin typeface="Times New Roman"/>
                          <a:cs typeface="Times New Roman"/>
                        </a:rPr>
                        <a:t> </a:t>
                      </a:r>
                      <a:r>
                        <a:rPr sz="1400" spc="-10" dirty="0">
                          <a:latin typeface="Times New Roman"/>
                          <a:cs typeface="Times New Roman"/>
                        </a:rPr>
                        <a:t>Hypertuning</a:t>
                      </a:r>
                      <a:endParaRPr sz="1400">
                        <a:latin typeface="Times New Roman"/>
                        <a:cs typeface="Times New Roman"/>
                      </a:endParaRPr>
                    </a:p>
                  </a:txBody>
                  <a:tcPr marL="0" marR="0" marT="107315" marB="0">
                    <a:solidFill>
                      <a:srgbClr val="E7EEF0"/>
                    </a:solidFill>
                  </a:tcPr>
                </a:tc>
                <a:tc>
                  <a:txBody>
                    <a:bodyPr/>
                    <a:lstStyle/>
                    <a:p>
                      <a:pPr>
                        <a:lnSpc>
                          <a:spcPct val="100000"/>
                        </a:lnSpc>
                      </a:pPr>
                      <a:endParaRPr sz="1500">
                        <a:latin typeface="Times New Roman"/>
                        <a:cs typeface="Times New Roman"/>
                      </a:endParaRPr>
                    </a:p>
                  </a:txBody>
                  <a:tcPr marL="0" marR="0" marT="0" marB="0">
                    <a:solidFill>
                      <a:srgbClr val="E7EEF0"/>
                    </a:solidFill>
                  </a:tcPr>
                </a:tc>
                <a:extLst>
                  <a:ext uri="{0D108BD9-81ED-4DB2-BD59-A6C34878D82A}">
                    <a16:rowId xmlns:a16="http://schemas.microsoft.com/office/drawing/2014/main" val="10005"/>
                  </a:ext>
                </a:extLst>
              </a:tr>
              <a:tr h="793750">
                <a:tc>
                  <a:txBody>
                    <a:bodyPr/>
                    <a:lstStyle/>
                    <a:p>
                      <a:pPr marL="41910" algn="ctr">
                        <a:lnSpc>
                          <a:spcPct val="100000"/>
                        </a:lnSpc>
                        <a:spcBef>
                          <a:spcPts val="225"/>
                        </a:spcBef>
                      </a:pPr>
                      <a:r>
                        <a:rPr sz="1800" spc="-25" dirty="0">
                          <a:latin typeface="Palatino Linotype"/>
                          <a:cs typeface="Palatino Linotype"/>
                        </a:rPr>
                        <a:t>3.</a:t>
                      </a:r>
                      <a:endParaRPr sz="1800">
                        <a:latin typeface="Palatino Linotype"/>
                        <a:cs typeface="Palatino Linotype"/>
                      </a:endParaRPr>
                    </a:p>
                  </a:txBody>
                  <a:tcPr marL="0" marR="0" marT="28575" marB="0">
                    <a:solidFill>
                      <a:srgbClr val="CCDBE1"/>
                    </a:solidFill>
                  </a:tcPr>
                </a:tc>
                <a:tc>
                  <a:txBody>
                    <a:bodyPr/>
                    <a:lstStyle/>
                    <a:p>
                      <a:pPr marL="97790">
                        <a:lnSpc>
                          <a:spcPct val="100000"/>
                        </a:lnSpc>
                        <a:spcBef>
                          <a:spcPts val="225"/>
                        </a:spcBef>
                      </a:pPr>
                      <a:r>
                        <a:rPr sz="1800" spc="-10" dirty="0">
                          <a:latin typeface="Palatino Linotype"/>
                          <a:cs typeface="Palatino Linotype"/>
                        </a:rPr>
                        <a:t>201146</a:t>
                      </a:r>
                      <a:endParaRPr sz="1800" dirty="0">
                        <a:latin typeface="Palatino Linotype"/>
                        <a:cs typeface="Palatino Linotype"/>
                      </a:endParaRPr>
                    </a:p>
                  </a:txBody>
                  <a:tcPr marL="0" marR="0" marT="28575" marB="0">
                    <a:solidFill>
                      <a:srgbClr val="CCDBE1"/>
                    </a:solidFill>
                  </a:tcPr>
                </a:tc>
                <a:tc>
                  <a:txBody>
                    <a:bodyPr/>
                    <a:lstStyle/>
                    <a:p>
                      <a:pPr marL="472440" indent="-308610">
                        <a:lnSpc>
                          <a:spcPct val="100000"/>
                        </a:lnSpc>
                        <a:spcBef>
                          <a:spcPts val="625"/>
                        </a:spcBef>
                        <a:buSzPct val="128571"/>
                        <a:buFont typeface="Arial"/>
                        <a:buChar char="•"/>
                        <a:tabLst>
                          <a:tab pos="472440" algn="l"/>
                        </a:tabLst>
                      </a:pPr>
                      <a:r>
                        <a:rPr sz="1400" dirty="0">
                          <a:latin typeface="Times New Roman"/>
                          <a:cs typeface="Times New Roman"/>
                        </a:rPr>
                        <a:t>Literature</a:t>
                      </a:r>
                      <a:r>
                        <a:rPr sz="1400" spc="-50" dirty="0">
                          <a:latin typeface="Times New Roman"/>
                          <a:cs typeface="Times New Roman"/>
                        </a:rPr>
                        <a:t> </a:t>
                      </a:r>
                      <a:r>
                        <a:rPr sz="1400" spc="-10" dirty="0">
                          <a:latin typeface="Times New Roman"/>
                          <a:cs typeface="Times New Roman"/>
                        </a:rPr>
                        <a:t>review</a:t>
                      </a:r>
                      <a:endParaRPr sz="1400">
                        <a:latin typeface="Times New Roman"/>
                        <a:cs typeface="Times New Roman"/>
                      </a:endParaRPr>
                    </a:p>
                    <a:p>
                      <a:pPr marL="472440" indent="-308610">
                        <a:lnSpc>
                          <a:spcPct val="100000"/>
                        </a:lnSpc>
                        <a:spcBef>
                          <a:spcPts val="1560"/>
                        </a:spcBef>
                        <a:buSzPct val="128571"/>
                        <a:buFont typeface="Arial"/>
                        <a:buChar char="•"/>
                        <a:tabLst>
                          <a:tab pos="472440" algn="l"/>
                        </a:tabLst>
                      </a:pPr>
                      <a:r>
                        <a:rPr sz="1400" dirty="0">
                          <a:latin typeface="Times New Roman"/>
                          <a:cs typeface="Times New Roman"/>
                        </a:rPr>
                        <a:t>Data</a:t>
                      </a:r>
                      <a:r>
                        <a:rPr sz="1400" spc="-45" dirty="0">
                          <a:latin typeface="Times New Roman"/>
                          <a:cs typeface="Times New Roman"/>
                        </a:rPr>
                        <a:t> </a:t>
                      </a:r>
                      <a:r>
                        <a:rPr sz="1400" dirty="0">
                          <a:latin typeface="Times New Roman"/>
                          <a:cs typeface="Times New Roman"/>
                        </a:rPr>
                        <a:t>generation</a:t>
                      </a:r>
                      <a:r>
                        <a:rPr sz="1400" spc="-40" dirty="0">
                          <a:latin typeface="Times New Roman"/>
                          <a:cs typeface="Times New Roman"/>
                        </a:rPr>
                        <a:t> </a:t>
                      </a:r>
                      <a:r>
                        <a:rPr sz="1400" dirty="0">
                          <a:latin typeface="Times New Roman"/>
                          <a:cs typeface="Times New Roman"/>
                        </a:rPr>
                        <a:t>and</a:t>
                      </a:r>
                      <a:r>
                        <a:rPr sz="1400" spc="-40" dirty="0">
                          <a:latin typeface="Times New Roman"/>
                          <a:cs typeface="Times New Roman"/>
                        </a:rPr>
                        <a:t> </a:t>
                      </a:r>
                      <a:r>
                        <a:rPr sz="1400" dirty="0">
                          <a:latin typeface="Times New Roman"/>
                          <a:cs typeface="Times New Roman"/>
                        </a:rPr>
                        <a:t>data</a:t>
                      </a:r>
                      <a:r>
                        <a:rPr sz="1400" spc="-45" dirty="0">
                          <a:latin typeface="Times New Roman"/>
                          <a:cs typeface="Times New Roman"/>
                        </a:rPr>
                        <a:t> </a:t>
                      </a:r>
                      <a:r>
                        <a:rPr sz="1400" spc="-10" dirty="0">
                          <a:latin typeface="Times New Roman"/>
                          <a:cs typeface="Times New Roman"/>
                        </a:rPr>
                        <a:t>visualization</a:t>
                      </a:r>
                      <a:endParaRPr sz="1400">
                        <a:latin typeface="Times New Roman"/>
                        <a:cs typeface="Times New Roman"/>
                      </a:endParaRPr>
                    </a:p>
                  </a:txBody>
                  <a:tcPr marL="0" marR="0" marT="79375" marB="0">
                    <a:solidFill>
                      <a:srgbClr val="CCDBE1"/>
                    </a:solidFill>
                  </a:tcPr>
                </a:tc>
                <a:tc>
                  <a:txBody>
                    <a:bodyPr/>
                    <a:lstStyle/>
                    <a:p>
                      <a:pPr marL="245110">
                        <a:lnSpc>
                          <a:spcPct val="100000"/>
                        </a:lnSpc>
                        <a:spcBef>
                          <a:spcPts val="225"/>
                        </a:spcBef>
                      </a:pPr>
                      <a:r>
                        <a:rPr sz="1800" spc="-10" dirty="0">
                          <a:latin typeface="Palatino Linotype"/>
                          <a:cs typeface="Palatino Linotype"/>
                        </a:rPr>
                        <a:t>33.33%</a:t>
                      </a:r>
                      <a:endParaRPr sz="1800">
                        <a:latin typeface="Palatino Linotype"/>
                        <a:cs typeface="Palatino Linotype"/>
                      </a:endParaRPr>
                    </a:p>
                  </a:txBody>
                  <a:tcPr marL="0" marR="0" marT="28575" marB="0">
                    <a:solidFill>
                      <a:srgbClr val="CCDBE1"/>
                    </a:solidFill>
                  </a:tcPr>
                </a:tc>
                <a:extLst>
                  <a:ext uri="{0D108BD9-81ED-4DB2-BD59-A6C34878D82A}">
                    <a16:rowId xmlns:a16="http://schemas.microsoft.com/office/drawing/2014/main" val="10006"/>
                  </a:ext>
                </a:extLst>
              </a:tr>
              <a:tr h="506730">
                <a:tc>
                  <a:txBody>
                    <a:bodyPr/>
                    <a:lstStyle/>
                    <a:p>
                      <a:pPr>
                        <a:lnSpc>
                          <a:spcPct val="100000"/>
                        </a:lnSpc>
                      </a:pPr>
                      <a:endParaRPr sz="1500">
                        <a:latin typeface="Times New Roman"/>
                        <a:cs typeface="Times New Roman"/>
                      </a:endParaRPr>
                    </a:p>
                  </a:txBody>
                  <a:tcPr marL="0" marR="0" marT="0" marB="0">
                    <a:solidFill>
                      <a:srgbClr val="CCDBE1"/>
                    </a:solidFill>
                  </a:tcPr>
                </a:tc>
                <a:tc>
                  <a:txBody>
                    <a:bodyPr/>
                    <a:lstStyle/>
                    <a:p>
                      <a:pPr>
                        <a:lnSpc>
                          <a:spcPct val="100000"/>
                        </a:lnSpc>
                      </a:pPr>
                      <a:endParaRPr sz="1500">
                        <a:latin typeface="Times New Roman"/>
                        <a:cs typeface="Times New Roman"/>
                      </a:endParaRPr>
                    </a:p>
                  </a:txBody>
                  <a:tcPr marL="0" marR="0" marT="0" marB="0">
                    <a:solidFill>
                      <a:srgbClr val="CCDBE1"/>
                    </a:solidFill>
                  </a:tcPr>
                </a:tc>
                <a:tc>
                  <a:txBody>
                    <a:bodyPr/>
                    <a:lstStyle/>
                    <a:p>
                      <a:pPr marL="472440" indent="-290830">
                        <a:lnSpc>
                          <a:spcPct val="100000"/>
                        </a:lnSpc>
                        <a:spcBef>
                          <a:spcPts val="470"/>
                        </a:spcBef>
                        <a:buFont typeface="Arial"/>
                        <a:buChar char="•"/>
                        <a:tabLst>
                          <a:tab pos="472440" algn="l"/>
                        </a:tabLst>
                      </a:pPr>
                      <a:r>
                        <a:rPr sz="1400" dirty="0">
                          <a:latin typeface="Times New Roman"/>
                          <a:cs typeface="Times New Roman"/>
                        </a:rPr>
                        <a:t>Model</a:t>
                      </a:r>
                      <a:r>
                        <a:rPr sz="1400" spc="-45" dirty="0">
                          <a:latin typeface="Times New Roman"/>
                          <a:cs typeface="Times New Roman"/>
                        </a:rPr>
                        <a:t> </a:t>
                      </a:r>
                      <a:r>
                        <a:rPr sz="1400" dirty="0">
                          <a:latin typeface="Times New Roman"/>
                          <a:cs typeface="Times New Roman"/>
                        </a:rPr>
                        <a:t>Designing</a:t>
                      </a:r>
                      <a:r>
                        <a:rPr sz="1400" spc="-40" dirty="0">
                          <a:latin typeface="Times New Roman"/>
                          <a:cs typeface="Times New Roman"/>
                        </a:rPr>
                        <a:t> </a:t>
                      </a:r>
                      <a:r>
                        <a:rPr sz="1400" dirty="0">
                          <a:latin typeface="Times New Roman"/>
                          <a:cs typeface="Times New Roman"/>
                        </a:rPr>
                        <a:t>&amp;</a:t>
                      </a:r>
                      <a:r>
                        <a:rPr sz="1400" spc="-40" dirty="0">
                          <a:latin typeface="Times New Roman"/>
                          <a:cs typeface="Times New Roman"/>
                        </a:rPr>
                        <a:t> </a:t>
                      </a:r>
                      <a:r>
                        <a:rPr sz="1400" spc="-10" dirty="0">
                          <a:latin typeface="Times New Roman"/>
                          <a:cs typeface="Times New Roman"/>
                        </a:rPr>
                        <a:t>Hypertuning</a:t>
                      </a:r>
                      <a:endParaRPr sz="1400">
                        <a:latin typeface="Times New Roman"/>
                        <a:cs typeface="Times New Roman"/>
                      </a:endParaRPr>
                    </a:p>
                  </a:txBody>
                  <a:tcPr marL="0" marR="0" marT="59690" marB="0">
                    <a:solidFill>
                      <a:srgbClr val="CCDBE1"/>
                    </a:solidFill>
                  </a:tcPr>
                </a:tc>
                <a:tc>
                  <a:txBody>
                    <a:bodyPr/>
                    <a:lstStyle/>
                    <a:p>
                      <a:pPr>
                        <a:lnSpc>
                          <a:spcPct val="100000"/>
                        </a:lnSpc>
                      </a:pPr>
                      <a:endParaRPr sz="1500" dirty="0">
                        <a:latin typeface="Times New Roman"/>
                        <a:cs typeface="Times New Roman"/>
                      </a:endParaRPr>
                    </a:p>
                  </a:txBody>
                  <a:tcPr marL="0" marR="0" marT="0" marB="0">
                    <a:solidFill>
                      <a:srgbClr val="CCDBE1"/>
                    </a:solidFill>
                  </a:tcPr>
                </a:tc>
                <a:extLst>
                  <a:ext uri="{0D108BD9-81ED-4DB2-BD59-A6C34878D82A}">
                    <a16:rowId xmlns:a16="http://schemas.microsoft.com/office/drawing/2014/main" val="10007"/>
                  </a:ext>
                </a:extLst>
              </a:tr>
            </a:tbl>
          </a:graphicData>
        </a:graphic>
      </p:graphicFrame>
      <p:grpSp>
        <p:nvGrpSpPr>
          <p:cNvPr id="3" name="object 3"/>
          <p:cNvGrpSpPr/>
          <p:nvPr/>
        </p:nvGrpSpPr>
        <p:grpSpPr>
          <a:xfrm>
            <a:off x="1075121" y="1135942"/>
            <a:ext cx="7967980" cy="4475480"/>
            <a:chOff x="1075121" y="1135942"/>
            <a:chExt cx="7967980" cy="4475480"/>
          </a:xfrm>
        </p:grpSpPr>
        <p:sp>
          <p:nvSpPr>
            <p:cNvPr id="4" name="object 4"/>
            <p:cNvSpPr/>
            <p:nvPr/>
          </p:nvSpPr>
          <p:spPr>
            <a:xfrm>
              <a:off x="1076721" y="1137542"/>
              <a:ext cx="7964805" cy="4472305"/>
            </a:xfrm>
            <a:custGeom>
              <a:avLst/>
              <a:gdLst/>
              <a:ahLst/>
              <a:cxnLst/>
              <a:rect l="l" t="t" r="r" b="b"/>
              <a:pathLst>
                <a:path w="7964805" h="4472305">
                  <a:moveTo>
                    <a:pt x="4749" y="0"/>
                  </a:moveTo>
                  <a:lnTo>
                    <a:pt x="4749" y="4471849"/>
                  </a:lnTo>
                </a:path>
                <a:path w="7964805" h="4472305">
                  <a:moveTo>
                    <a:pt x="830974" y="0"/>
                  </a:moveTo>
                  <a:lnTo>
                    <a:pt x="830974" y="4471849"/>
                  </a:lnTo>
                </a:path>
                <a:path w="7964805" h="4472305">
                  <a:moveTo>
                    <a:pt x="2343149" y="0"/>
                  </a:moveTo>
                  <a:lnTo>
                    <a:pt x="2343149" y="4471849"/>
                  </a:lnTo>
                </a:path>
                <a:path w="7964805" h="4472305">
                  <a:moveTo>
                    <a:pt x="6015549" y="0"/>
                  </a:moveTo>
                  <a:lnTo>
                    <a:pt x="6015549" y="4471849"/>
                  </a:lnTo>
                </a:path>
                <a:path w="7964805" h="4472305">
                  <a:moveTo>
                    <a:pt x="7959974" y="0"/>
                  </a:moveTo>
                  <a:lnTo>
                    <a:pt x="7959974" y="4471849"/>
                  </a:lnTo>
                </a:path>
                <a:path w="7964805" h="4472305">
                  <a:moveTo>
                    <a:pt x="0" y="4749"/>
                  </a:moveTo>
                  <a:lnTo>
                    <a:pt x="7964724" y="4749"/>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5"/>
            <p:cNvSpPr/>
            <p:nvPr/>
          </p:nvSpPr>
          <p:spPr>
            <a:xfrm>
              <a:off x="1076721" y="1700817"/>
              <a:ext cx="7964805" cy="0"/>
            </a:xfrm>
            <a:custGeom>
              <a:avLst/>
              <a:gdLst/>
              <a:ahLst/>
              <a:cxnLst/>
              <a:rect l="l" t="t" r="r" b="b"/>
              <a:pathLst>
                <a:path w="7964805">
                  <a:moveTo>
                    <a:pt x="0" y="0"/>
                  </a:moveTo>
                  <a:lnTo>
                    <a:pt x="7964724" y="0"/>
                  </a:lnTo>
                </a:path>
              </a:pathLst>
            </a:custGeom>
            <a:ln w="380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6"/>
            <p:cNvSpPr/>
            <p:nvPr/>
          </p:nvSpPr>
          <p:spPr>
            <a:xfrm>
              <a:off x="1076721" y="3002093"/>
              <a:ext cx="7964805" cy="2602865"/>
            </a:xfrm>
            <a:custGeom>
              <a:avLst/>
              <a:gdLst/>
              <a:ahLst/>
              <a:cxnLst/>
              <a:rect l="l" t="t" r="r" b="b"/>
              <a:pathLst>
                <a:path w="7964805" h="2602865">
                  <a:moveTo>
                    <a:pt x="0" y="0"/>
                  </a:moveTo>
                  <a:lnTo>
                    <a:pt x="7964724" y="0"/>
                  </a:lnTo>
                </a:path>
                <a:path w="7964805" h="2602865">
                  <a:moveTo>
                    <a:pt x="0" y="1301274"/>
                  </a:moveTo>
                  <a:lnTo>
                    <a:pt x="7964724" y="1301274"/>
                  </a:lnTo>
                </a:path>
                <a:path w="7964805" h="2602865">
                  <a:moveTo>
                    <a:pt x="0" y="2602549"/>
                  </a:moveTo>
                  <a:lnTo>
                    <a:pt x="7964724" y="2602549"/>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7" name="object 7"/>
          <p:cNvPicPr/>
          <p:nvPr/>
        </p:nvPicPr>
        <p:blipFill>
          <a:blip r:embed="rId2" cstate="print"/>
          <a:stretch>
            <a:fillRect/>
          </a:stretch>
        </p:blipFill>
        <p:spPr>
          <a:xfrm>
            <a:off x="0" y="0"/>
            <a:ext cx="1035595" cy="980727"/>
          </a:xfrm>
          <a:prstGeom prst="rect">
            <a:avLst/>
          </a:prstGeom>
        </p:spPr>
      </p:pic>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marR="0" lvl="0" indent="0" defTabSz="914400" eaLnBrk="1" fontAlgn="auto" latinLnBrk="0" hangingPunct="1">
              <a:lnSpc>
                <a:spcPts val="980"/>
              </a:lnSpc>
              <a:spcBef>
                <a:spcPts val="0"/>
              </a:spcBef>
              <a:spcAft>
                <a:spcPts val="0"/>
              </a:spcAft>
              <a:buClrTx/>
              <a:buSzTx/>
              <a:buFontTx/>
              <a:buNone/>
              <a:tabLst/>
              <a:defRPr/>
            </a:pPr>
            <a:r>
              <a:rPr kumimoji="0" sz="950" b="0" i="0" u="none" strike="noStrike" kern="0" cap="none" spc="0" normalizeH="0" baseline="0" noProof="0" dirty="0">
                <a:ln>
                  <a:noFill/>
                </a:ln>
                <a:solidFill>
                  <a:srgbClr val="002060"/>
                </a:solidFill>
                <a:effectLst/>
                <a:uLnTx/>
                <a:uFillTx/>
                <a:latin typeface="Palatino Linotype"/>
              </a:rPr>
              <a:t>Major</a:t>
            </a:r>
            <a:r>
              <a:rPr kumimoji="0" sz="950" b="0" i="0" u="none" strike="noStrike" kern="0" cap="none" spc="-5" normalizeH="0" baseline="0" noProof="0" dirty="0">
                <a:ln>
                  <a:noFill/>
                </a:ln>
                <a:solidFill>
                  <a:srgbClr val="002060"/>
                </a:solidFill>
                <a:effectLst/>
                <a:uLnTx/>
                <a:uFillTx/>
                <a:latin typeface="Palatino Linotype"/>
              </a:rPr>
              <a:t> </a:t>
            </a:r>
            <a:r>
              <a:rPr kumimoji="0" sz="950" b="0" i="0" u="none" strike="noStrike" kern="0" cap="none" spc="0" normalizeH="0" baseline="0" noProof="0" dirty="0">
                <a:ln>
                  <a:noFill/>
                </a:ln>
                <a:solidFill>
                  <a:srgbClr val="002060"/>
                </a:solidFill>
                <a:effectLst/>
                <a:uLnTx/>
                <a:uFillTx/>
                <a:latin typeface="Palatino Linotype"/>
              </a:rPr>
              <a:t>Project</a:t>
            </a:r>
            <a:r>
              <a:rPr kumimoji="0" sz="950" b="0" i="0" u="none" strike="noStrike" kern="0" cap="none" spc="-5" normalizeH="0" baseline="0" noProof="0" dirty="0">
                <a:ln>
                  <a:noFill/>
                </a:ln>
                <a:solidFill>
                  <a:srgbClr val="002060"/>
                </a:solidFill>
                <a:effectLst/>
                <a:uLnTx/>
                <a:uFillTx/>
                <a:latin typeface="Palatino Linotype"/>
              </a:rPr>
              <a:t> </a:t>
            </a:r>
            <a:r>
              <a:rPr kumimoji="0" sz="950" b="0" i="0" u="none" strike="noStrike" kern="0" cap="none" spc="0" normalizeH="0" baseline="0" noProof="0" dirty="0">
                <a:ln>
                  <a:noFill/>
                </a:ln>
                <a:solidFill>
                  <a:srgbClr val="002060"/>
                </a:solidFill>
                <a:effectLst/>
                <a:uLnTx/>
                <a:uFillTx/>
                <a:latin typeface="Palatino Linotype"/>
              </a:rPr>
              <a:t>Presentation </a:t>
            </a:r>
            <a:r>
              <a:rPr kumimoji="0" sz="950" b="0" i="0" u="none" strike="noStrike" kern="0" cap="none" spc="95" normalizeH="0" baseline="0" noProof="0" dirty="0">
                <a:ln>
                  <a:noFill/>
                </a:ln>
                <a:solidFill>
                  <a:srgbClr val="002060"/>
                </a:solidFill>
                <a:effectLst/>
                <a:uLnTx/>
                <a:uFillTx/>
                <a:latin typeface="Palatino Linotype"/>
              </a:rPr>
              <a:t>|</a:t>
            </a:r>
            <a:r>
              <a:rPr kumimoji="0" sz="950" b="0" i="0" u="none" strike="noStrike" kern="0" cap="none" spc="0" normalizeH="0" baseline="0" noProof="0" dirty="0">
                <a:ln>
                  <a:noFill/>
                </a:ln>
                <a:solidFill>
                  <a:srgbClr val="002060"/>
                </a:solidFill>
                <a:effectLst/>
                <a:uLnTx/>
                <a:uFillTx/>
                <a:latin typeface="Palatino Linotype"/>
              </a:rPr>
              <a:t> Department</a:t>
            </a:r>
            <a:r>
              <a:rPr kumimoji="0" sz="950" b="0" i="0" u="none" strike="noStrike" kern="0" cap="none" spc="-5" normalizeH="0" baseline="0" noProof="0" dirty="0">
                <a:ln>
                  <a:noFill/>
                </a:ln>
                <a:solidFill>
                  <a:srgbClr val="002060"/>
                </a:solidFill>
                <a:effectLst/>
                <a:uLnTx/>
                <a:uFillTx/>
                <a:latin typeface="Palatino Linotype"/>
              </a:rPr>
              <a:t> </a:t>
            </a:r>
            <a:r>
              <a:rPr kumimoji="0" sz="950" b="0" i="0" u="none" strike="noStrike" kern="0" cap="none" spc="0" normalizeH="0" baseline="0" noProof="0" dirty="0">
                <a:ln>
                  <a:noFill/>
                </a:ln>
                <a:solidFill>
                  <a:srgbClr val="002060"/>
                </a:solidFill>
                <a:effectLst/>
                <a:uLnTx/>
                <a:uFillTx/>
                <a:latin typeface="Palatino Linotype"/>
              </a:rPr>
              <a:t>of Computer</a:t>
            </a:r>
            <a:r>
              <a:rPr kumimoji="0" sz="950" b="0" i="0" u="none" strike="noStrike" kern="0" cap="none" spc="-5" normalizeH="0" baseline="0" noProof="0" dirty="0">
                <a:ln>
                  <a:noFill/>
                </a:ln>
                <a:solidFill>
                  <a:srgbClr val="002060"/>
                </a:solidFill>
                <a:effectLst/>
                <a:uLnTx/>
                <a:uFillTx/>
                <a:latin typeface="Palatino Linotype"/>
              </a:rPr>
              <a:t> </a:t>
            </a:r>
            <a:r>
              <a:rPr kumimoji="0" sz="950" b="0" i="0" u="none" strike="noStrike" kern="0" cap="none" spc="0" normalizeH="0" baseline="0" noProof="0" dirty="0">
                <a:ln>
                  <a:noFill/>
                </a:ln>
                <a:solidFill>
                  <a:srgbClr val="002060"/>
                </a:solidFill>
                <a:effectLst/>
                <a:uLnTx/>
                <a:uFillTx/>
                <a:latin typeface="Palatino Linotype"/>
              </a:rPr>
              <a:t>Science &amp; Engineering</a:t>
            </a:r>
            <a:r>
              <a:rPr kumimoji="0" sz="950" b="0" i="0" u="none" strike="noStrike" kern="0" cap="none" spc="-5" normalizeH="0" baseline="0" noProof="0" dirty="0">
                <a:ln>
                  <a:noFill/>
                </a:ln>
                <a:solidFill>
                  <a:srgbClr val="002060"/>
                </a:solidFill>
                <a:effectLst/>
                <a:uLnTx/>
                <a:uFillTx/>
                <a:latin typeface="Palatino Linotype"/>
              </a:rPr>
              <a:t> </a:t>
            </a:r>
            <a:r>
              <a:rPr kumimoji="0" sz="950" b="0" i="0" u="none" strike="noStrike" kern="0" cap="none" spc="0" normalizeH="0" baseline="0" noProof="0" dirty="0">
                <a:ln>
                  <a:noFill/>
                </a:ln>
                <a:solidFill>
                  <a:srgbClr val="002060"/>
                </a:solidFill>
                <a:effectLst/>
                <a:uLnTx/>
                <a:uFillTx/>
                <a:latin typeface="Palatino Linotype"/>
              </a:rPr>
              <a:t>and Information</a:t>
            </a:r>
            <a:r>
              <a:rPr kumimoji="0" sz="950" b="0" i="0" u="none" strike="noStrike" kern="0" cap="none" spc="-5" normalizeH="0" baseline="0" noProof="0" dirty="0">
                <a:ln>
                  <a:noFill/>
                </a:ln>
                <a:solidFill>
                  <a:srgbClr val="002060"/>
                </a:solidFill>
                <a:effectLst/>
                <a:uLnTx/>
                <a:uFillTx/>
                <a:latin typeface="Palatino Linotype"/>
              </a:rPr>
              <a:t> </a:t>
            </a:r>
            <a:r>
              <a:rPr kumimoji="0" sz="950" b="0" i="0" u="none" strike="noStrike" kern="0" cap="none" spc="-10" normalizeH="0" baseline="0" noProof="0" dirty="0">
                <a:ln>
                  <a:noFill/>
                </a:ln>
                <a:solidFill>
                  <a:srgbClr val="002060"/>
                </a:solidFill>
                <a:effectLst/>
                <a:uLnTx/>
                <a:uFillTx/>
                <a:latin typeface="Palatino Linotype"/>
              </a:rPr>
              <a:t>Technology</a:t>
            </a:r>
            <a:r>
              <a:rPr kumimoji="0" sz="950" b="0" i="0" u="none" strike="noStrike" kern="0" cap="none" spc="0" normalizeH="0" baseline="0" noProof="0" dirty="0">
                <a:ln>
                  <a:noFill/>
                </a:ln>
                <a:solidFill>
                  <a:srgbClr val="002060"/>
                </a:solidFill>
                <a:effectLst/>
                <a:uLnTx/>
                <a:uFillTx/>
                <a:latin typeface="Palatino Linotype"/>
              </a:rPr>
              <a:t> (CSE &amp;</a:t>
            </a:r>
            <a:r>
              <a:rPr kumimoji="0" sz="950" b="0" i="0" u="none" strike="noStrike" kern="0" cap="none" spc="-5" normalizeH="0" baseline="0" noProof="0" dirty="0">
                <a:ln>
                  <a:noFill/>
                </a:ln>
                <a:solidFill>
                  <a:srgbClr val="002060"/>
                </a:solidFill>
                <a:effectLst/>
                <a:uLnTx/>
                <a:uFillTx/>
                <a:latin typeface="Palatino Linotype"/>
              </a:rPr>
              <a:t> </a:t>
            </a:r>
            <a:r>
              <a:rPr kumimoji="0" sz="950" b="0" i="0" u="none" strike="noStrike" kern="0" cap="none" spc="0" normalizeH="0" baseline="0" noProof="0" dirty="0">
                <a:ln>
                  <a:noFill/>
                </a:ln>
                <a:solidFill>
                  <a:srgbClr val="002060"/>
                </a:solidFill>
                <a:effectLst/>
                <a:uLnTx/>
                <a:uFillTx/>
                <a:latin typeface="Palatino Linotype"/>
              </a:rPr>
              <a:t>IT) </a:t>
            </a:r>
            <a:r>
              <a:rPr kumimoji="0" sz="950" b="0" i="0" u="none" strike="noStrike" kern="0" cap="none" spc="95" normalizeH="0" baseline="0" noProof="0" dirty="0">
                <a:ln>
                  <a:noFill/>
                </a:ln>
                <a:solidFill>
                  <a:srgbClr val="002060"/>
                </a:solidFill>
                <a:effectLst/>
                <a:uLnTx/>
                <a:uFillTx/>
                <a:latin typeface="Palatino Linotype"/>
              </a:rPr>
              <a:t>|</a:t>
            </a:r>
            <a:r>
              <a:rPr kumimoji="0" sz="950" b="0" i="0" u="none" strike="noStrike" kern="0" cap="none" spc="-45" normalizeH="0" baseline="0" noProof="0" dirty="0">
                <a:ln>
                  <a:noFill/>
                </a:ln>
                <a:solidFill>
                  <a:srgbClr val="002060"/>
                </a:solidFill>
                <a:effectLst/>
                <a:uLnTx/>
                <a:uFillTx/>
                <a:latin typeface="Palatino Linotype"/>
              </a:rPr>
              <a:t> </a:t>
            </a:r>
            <a:r>
              <a:rPr kumimoji="0" sz="950" b="0" i="0" u="none" strike="noStrike" kern="0" cap="none" spc="-65" normalizeH="0" baseline="0" noProof="0" dirty="0">
                <a:ln>
                  <a:noFill/>
                </a:ln>
                <a:solidFill>
                  <a:srgbClr val="002060"/>
                </a:solidFill>
                <a:effectLst/>
                <a:uLnTx/>
                <a:uFillTx/>
                <a:latin typeface="Palatino Linotype"/>
              </a:rPr>
              <a:t>AY</a:t>
            </a:r>
            <a:r>
              <a:rPr kumimoji="0" sz="950" b="0" i="0" u="none" strike="noStrike" kern="0" cap="none" spc="-20" normalizeH="0" baseline="0" noProof="0" dirty="0">
                <a:ln>
                  <a:noFill/>
                </a:ln>
                <a:solidFill>
                  <a:srgbClr val="002060"/>
                </a:solidFill>
                <a:effectLst/>
                <a:uLnTx/>
                <a:uFillTx/>
                <a:latin typeface="Palatino Linotype"/>
              </a:rPr>
              <a:t> </a:t>
            </a:r>
            <a:r>
              <a:rPr kumimoji="0" sz="950" b="0" i="0" u="none" strike="noStrike" kern="0" cap="none" spc="0" normalizeH="0" baseline="0" noProof="0" dirty="0">
                <a:ln>
                  <a:noFill/>
                </a:ln>
                <a:solidFill>
                  <a:srgbClr val="002060"/>
                </a:solidFill>
                <a:effectLst/>
                <a:uLnTx/>
                <a:uFillTx/>
                <a:latin typeface="Palatino Linotype"/>
              </a:rPr>
              <a:t>2023-</a:t>
            </a:r>
            <a:r>
              <a:rPr kumimoji="0" sz="950" b="0" i="0" u="none" strike="noStrike" kern="0" cap="none" spc="-25" normalizeH="0" baseline="0" noProof="0" dirty="0">
                <a:ln>
                  <a:noFill/>
                </a:ln>
                <a:solidFill>
                  <a:srgbClr val="002060"/>
                </a:solidFill>
                <a:effectLst/>
                <a:uLnTx/>
                <a:uFillTx/>
                <a:latin typeface="Palatino Linotype"/>
              </a:rPr>
              <a:t>24</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marR="0" lvl="0" indent="0" defTabSz="914400" eaLnBrk="1" fontAlgn="auto" latinLnBrk="0" hangingPunct="1">
              <a:lnSpc>
                <a:spcPts val="980"/>
              </a:lnSpc>
              <a:spcBef>
                <a:spcPts val="0"/>
              </a:spcBef>
              <a:spcAft>
                <a:spcPts val="0"/>
              </a:spcAft>
              <a:buClrTx/>
              <a:buSzTx/>
              <a:buFontTx/>
              <a:buNone/>
              <a:tabLst/>
              <a:defRPr/>
            </a:pPr>
            <a:fld id="{81D60167-4931-47E6-BA6A-407CBD079E47}" type="slidenum">
              <a:rPr kumimoji="0" sz="950" b="0" i="0" u="none" strike="noStrike" kern="0" cap="none" spc="-25" normalizeH="0" baseline="0" noProof="0" dirty="0">
                <a:ln>
                  <a:noFill/>
                </a:ln>
                <a:solidFill>
                  <a:srgbClr val="B3A787"/>
                </a:solidFill>
                <a:effectLst/>
                <a:uLnTx/>
                <a:uFillTx/>
                <a:latin typeface="Palatino Linotype"/>
              </a:rPr>
              <a:pPr marL="38100" marR="0" lvl="0" indent="0" defTabSz="914400" eaLnBrk="1" fontAlgn="auto" latinLnBrk="0" hangingPunct="1">
                <a:lnSpc>
                  <a:spcPts val="980"/>
                </a:lnSpc>
                <a:spcBef>
                  <a:spcPts val="0"/>
                </a:spcBef>
                <a:spcAft>
                  <a:spcPts val="0"/>
                </a:spcAft>
                <a:buClrTx/>
                <a:buSzTx/>
                <a:buFontTx/>
                <a:buNone/>
                <a:tabLst/>
                <a:defRPr/>
              </a:pPr>
              <a:t>38</a:t>
            </a:fld>
            <a:endParaRPr kumimoji="0" sz="950" b="0" i="0" u="none" strike="noStrike" kern="0" cap="none" spc="-25" normalizeH="0" baseline="0" noProof="0" dirty="0">
              <a:ln>
                <a:noFill/>
              </a:ln>
              <a:solidFill>
                <a:srgbClr val="B3A787"/>
              </a:solidFill>
              <a:effectLst/>
              <a:uLnTx/>
              <a:uFillTx/>
              <a:latin typeface="Palatino Linotype"/>
            </a:endParaRPr>
          </a:p>
        </p:txBody>
      </p:sp>
    </p:spTree>
    <p:extLst>
      <p:ext uri="{BB962C8B-B14F-4D97-AF65-F5344CB8AC3E}">
        <p14:creationId xmlns:p14="http://schemas.microsoft.com/office/powerpoint/2010/main" val="3318317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37120" y="4634254"/>
            <a:ext cx="7385684" cy="182880"/>
          </a:xfrm>
          <a:custGeom>
            <a:avLst/>
            <a:gdLst/>
            <a:ahLst/>
            <a:cxnLst/>
            <a:rect l="l" t="t" r="r" b="b"/>
            <a:pathLst>
              <a:path w="7385684" h="182879">
                <a:moveTo>
                  <a:pt x="7385317" y="182879"/>
                </a:moveTo>
                <a:lnTo>
                  <a:pt x="0" y="182879"/>
                </a:lnTo>
                <a:lnTo>
                  <a:pt x="0" y="0"/>
                </a:lnTo>
                <a:lnTo>
                  <a:pt x="7385317" y="0"/>
                </a:lnTo>
                <a:lnTo>
                  <a:pt x="7385317" y="182879"/>
                </a:lnTo>
                <a:close/>
              </a:path>
            </a:pathLst>
          </a:custGeom>
          <a:solidFill>
            <a:srgbClr val="FCFCF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 name="object 3"/>
          <p:cNvSpPr/>
          <p:nvPr/>
        </p:nvSpPr>
        <p:spPr>
          <a:xfrm>
            <a:off x="1121320" y="4908574"/>
            <a:ext cx="6607175" cy="182880"/>
          </a:xfrm>
          <a:custGeom>
            <a:avLst/>
            <a:gdLst/>
            <a:ahLst/>
            <a:cxnLst/>
            <a:rect l="l" t="t" r="r" b="b"/>
            <a:pathLst>
              <a:path w="6607175" h="182879">
                <a:moveTo>
                  <a:pt x="6607008" y="182879"/>
                </a:moveTo>
                <a:lnTo>
                  <a:pt x="0" y="182879"/>
                </a:lnTo>
                <a:lnTo>
                  <a:pt x="0" y="0"/>
                </a:lnTo>
                <a:lnTo>
                  <a:pt x="6607008" y="0"/>
                </a:lnTo>
                <a:lnTo>
                  <a:pt x="6607008" y="182879"/>
                </a:lnTo>
                <a:close/>
              </a:path>
            </a:pathLst>
          </a:custGeom>
          <a:solidFill>
            <a:srgbClr val="FCFCF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object 4">
            <a:hlinkClick r:id="rId2"/>
          </p:cNvPr>
          <p:cNvSpPr/>
          <p:nvPr/>
        </p:nvSpPr>
        <p:spPr>
          <a:xfrm>
            <a:off x="1830896" y="5182894"/>
            <a:ext cx="4320540" cy="182880"/>
          </a:xfrm>
          <a:custGeom>
            <a:avLst/>
            <a:gdLst/>
            <a:ahLst/>
            <a:cxnLst/>
            <a:rect l="l" t="t" r="r" b="b"/>
            <a:pathLst>
              <a:path w="4320540" h="182879">
                <a:moveTo>
                  <a:pt x="4319935" y="182879"/>
                </a:moveTo>
                <a:lnTo>
                  <a:pt x="0" y="182879"/>
                </a:lnTo>
                <a:lnTo>
                  <a:pt x="0" y="0"/>
                </a:lnTo>
                <a:lnTo>
                  <a:pt x="4319935" y="0"/>
                </a:lnTo>
                <a:lnTo>
                  <a:pt x="4319935" y="182879"/>
                </a:lnTo>
                <a:close/>
              </a:path>
            </a:pathLst>
          </a:custGeom>
          <a:solidFill>
            <a:srgbClr val="FCFCF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5"/>
          <p:cNvSpPr txBox="1"/>
          <p:nvPr/>
        </p:nvSpPr>
        <p:spPr>
          <a:xfrm>
            <a:off x="1108620" y="957859"/>
            <a:ext cx="7887334" cy="5575822"/>
          </a:xfrm>
          <a:prstGeom prst="rect">
            <a:avLst/>
          </a:prstGeom>
        </p:spPr>
        <p:txBody>
          <a:bodyPr vert="horz" wrap="square" lIns="0" tIns="12700" rIns="0" bIns="0" rtlCol="0">
            <a:spAutoFit/>
          </a:bodyPr>
          <a:lstStyle/>
          <a:p>
            <a:pPr marL="12700" marR="76200" lvl="0" indent="215265" defTabSz="914400" eaLnBrk="1" fontAlgn="auto" latinLnBrk="0" hangingPunct="1">
              <a:lnSpc>
                <a:spcPct val="150000"/>
              </a:lnSpc>
              <a:spcBef>
                <a:spcPts val="100"/>
              </a:spcBef>
              <a:spcAft>
                <a:spcPts val="0"/>
              </a:spcAft>
              <a:buClrTx/>
              <a:buSzTx/>
              <a:buFontTx/>
              <a:buAutoNum type="arabicPlain"/>
              <a:tabLst>
                <a:tab pos="227965" algn="l"/>
              </a:tabLst>
              <a:defRPr/>
            </a:pPr>
            <a:r>
              <a:rPr kumimoji="0" lang="en-US" sz="1200" b="0" i="0" u="none" strike="noStrike" kern="0" cap="none" spc="0" normalizeH="0" baseline="0" noProof="0" dirty="0">
                <a:ln>
                  <a:noFill/>
                </a:ln>
                <a:solidFill>
                  <a:sysClr val="windowText" lastClr="000000"/>
                </a:solidFill>
                <a:effectLst/>
                <a:uLnTx/>
                <a:uFillTx/>
                <a:latin typeface="Palatino Linotype"/>
                <a:cs typeface="Times New Roman" panose="02020603050405020304" pitchFamily="18" charset="0"/>
              </a:rPr>
              <a:t>Khan SU, Haq IU, Rho S, </a:t>
            </a:r>
            <a:r>
              <a:rPr kumimoji="0" lang="en-US" sz="1200" b="0" i="0" u="none" strike="noStrike" kern="0" cap="none" spc="0" normalizeH="0" baseline="0" noProof="0" dirty="0" err="1">
                <a:ln>
                  <a:noFill/>
                </a:ln>
                <a:solidFill>
                  <a:sysClr val="windowText" lastClr="000000"/>
                </a:solidFill>
                <a:effectLst/>
                <a:uLnTx/>
                <a:uFillTx/>
                <a:latin typeface="Palatino Linotype"/>
                <a:cs typeface="Times New Roman" panose="02020603050405020304" pitchFamily="18" charset="0"/>
              </a:rPr>
              <a:t>Baik</a:t>
            </a:r>
            <a:r>
              <a:rPr kumimoji="0" lang="en-US" sz="1200" b="0" i="0" u="none" strike="noStrike" kern="0" cap="none" spc="0" normalizeH="0" baseline="0" noProof="0" dirty="0">
                <a:ln>
                  <a:noFill/>
                </a:ln>
                <a:solidFill>
                  <a:sysClr val="windowText" lastClr="000000"/>
                </a:solidFill>
                <a:effectLst/>
                <a:uLnTx/>
                <a:uFillTx/>
                <a:latin typeface="Palatino Linotype"/>
                <a:cs typeface="Times New Roman" panose="02020603050405020304" pitchFamily="18" charset="0"/>
              </a:rPr>
              <a:t> SW, Lee MY. Cover the Violence: A Novel Deep-Learning-Based Approach 	Towards Violence-Detection in Movies. Applied Sciences. 2019; 9(22):4963.</a:t>
            </a:r>
            <a:br>
              <a:rPr kumimoji="0" lang="en-US" sz="1200" b="0" i="0" u="none" strike="noStrike" kern="0" cap="none" spc="0" normalizeH="0" baseline="0" noProof="0" dirty="0">
                <a:ln>
                  <a:noFill/>
                </a:ln>
                <a:solidFill>
                  <a:sysClr val="windowText" lastClr="000000"/>
                </a:solidFill>
                <a:effectLst/>
                <a:uLnTx/>
                <a:uFillTx/>
                <a:latin typeface="Palatino Linotype"/>
                <a:cs typeface="Times New Roman" panose="02020603050405020304" pitchFamily="18" charset="0"/>
              </a:rPr>
            </a:br>
            <a:r>
              <a:rPr kumimoji="0" lang="en-US" sz="1200" b="0" i="0" u="none" strike="noStrike" kern="0" cap="none" spc="0" normalizeH="0" baseline="0" noProof="0" dirty="0">
                <a:ln>
                  <a:noFill/>
                </a:ln>
                <a:solidFill>
                  <a:sysClr val="windowText" lastClr="000000"/>
                </a:solidFill>
                <a:effectLst/>
                <a:uLnTx/>
                <a:uFillTx/>
                <a:latin typeface="Palatino Linotype"/>
                <a:cs typeface="Times New Roman" panose="02020603050405020304" pitchFamily="18" charset="0"/>
              </a:rPr>
              <a:t>	</a:t>
            </a:r>
            <a:r>
              <a:rPr kumimoji="0" lang="en-US" sz="1200" b="0" i="0" u="none" strike="noStrike" kern="0" cap="none" spc="0" normalizeH="0" baseline="0" noProof="0" dirty="0">
                <a:ln>
                  <a:noFill/>
                </a:ln>
                <a:solidFill>
                  <a:sysClr val="windowText" lastClr="000000"/>
                </a:solidFill>
                <a:effectLst/>
                <a:uLnTx/>
                <a:uFillTx/>
                <a:latin typeface="Palatino Linotype"/>
                <a:cs typeface="Times New Roman" panose="02020603050405020304" pitchFamily="18" charset="0"/>
                <a:hlinkClick r:id="rId3"/>
              </a:rPr>
              <a:t>https://sci-hub.se/10.3390/app9224963</a:t>
            </a:r>
            <a:endParaRPr kumimoji="0" lang="en-US" sz="1200" b="0" i="0" u="none" strike="noStrike" kern="0" cap="none" spc="0" normalizeH="0" baseline="0" noProof="0" dirty="0">
              <a:ln>
                <a:noFill/>
              </a:ln>
              <a:solidFill>
                <a:sysClr val="windowText" lastClr="000000"/>
              </a:solidFill>
              <a:effectLst/>
              <a:uLnTx/>
              <a:uFillTx/>
              <a:latin typeface="Palatino Linotype"/>
              <a:cs typeface="Times New Roman" panose="02020603050405020304" pitchFamily="18" charset="0"/>
            </a:endParaRPr>
          </a:p>
          <a:p>
            <a:pPr marL="12700" marR="76200" lvl="0" indent="0" defTabSz="914400" eaLnBrk="1" fontAlgn="auto" latinLnBrk="0" hangingPunct="1">
              <a:lnSpc>
                <a:spcPct val="150000"/>
              </a:lnSpc>
              <a:spcBef>
                <a:spcPts val="100"/>
              </a:spcBef>
              <a:spcAft>
                <a:spcPts val="0"/>
              </a:spcAft>
              <a:buClrTx/>
              <a:buSzTx/>
              <a:buFontTx/>
              <a:buNone/>
              <a:tabLst>
                <a:tab pos="227965" algn="l"/>
              </a:tabLst>
              <a:defRPr/>
            </a:pPr>
            <a:endParaRPr kumimoji="0" lang="en-IN" sz="1200" b="0" i="0" u="none" strike="noStrike" kern="0" cap="none" spc="0" normalizeH="0" baseline="0" noProof="0" dirty="0">
              <a:ln>
                <a:noFill/>
              </a:ln>
              <a:solidFill>
                <a:sysClr val="windowText" lastClr="000000"/>
              </a:solidFill>
              <a:effectLst/>
              <a:uLnTx/>
              <a:uFillTx/>
              <a:latin typeface="Palatino Linotype"/>
              <a:cs typeface="Times New Roman" panose="02020603050405020304" pitchFamily="18" charset="0"/>
            </a:endParaRPr>
          </a:p>
          <a:p>
            <a:pPr marL="12700" marR="76200" lvl="0" indent="0" defTabSz="914400" eaLnBrk="1" fontAlgn="auto" latinLnBrk="0" hangingPunct="1">
              <a:lnSpc>
                <a:spcPct val="150000"/>
              </a:lnSpc>
              <a:spcBef>
                <a:spcPts val="100"/>
              </a:spcBef>
              <a:spcAft>
                <a:spcPts val="0"/>
              </a:spcAft>
              <a:buClrTx/>
              <a:buSzTx/>
              <a:buFontTx/>
              <a:buNone/>
              <a:tabLst>
                <a:tab pos="227965" algn="l"/>
              </a:tabLst>
              <a:defRPr/>
            </a:pPr>
            <a:r>
              <a:rPr kumimoji="0" lang="en-IN" sz="1200" b="0" i="0" u="none" strike="noStrike" kern="0" cap="none" spc="0" normalizeH="0" baseline="0" noProof="0" dirty="0">
                <a:ln>
                  <a:noFill/>
                </a:ln>
                <a:solidFill>
                  <a:sysClr val="windowText" lastClr="000000"/>
                </a:solidFill>
                <a:effectLst/>
                <a:uLnTx/>
                <a:uFillTx/>
                <a:latin typeface="Palatino Linotype"/>
                <a:cs typeface="Times New Roman" panose="02020603050405020304" pitchFamily="18" charset="0"/>
              </a:rPr>
              <a:t>2	 </a:t>
            </a:r>
            <a:r>
              <a:rPr kumimoji="0" lang="en-IN" sz="1200" b="0" i="0" u="none" strike="noStrike" kern="0" cap="none" spc="0" normalizeH="0" baseline="0" noProof="0" dirty="0" err="1">
                <a:ln>
                  <a:noFill/>
                </a:ln>
                <a:solidFill>
                  <a:sysClr val="windowText" lastClr="000000"/>
                </a:solidFill>
                <a:effectLst/>
                <a:uLnTx/>
                <a:uFillTx/>
                <a:latin typeface="Palatino Linotype"/>
                <a:cs typeface="Times New Roman" panose="02020603050405020304" pitchFamily="18" charset="0"/>
              </a:rPr>
              <a:t>Gopalakrishna</a:t>
            </a:r>
            <a:r>
              <a:rPr kumimoji="0" lang="en-IN" sz="1200" b="0" i="0" u="none" strike="noStrike" kern="0" cap="none" spc="0" normalizeH="0" baseline="0" noProof="0" dirty="0">
                <a:ln>
                  <a:noFill/>
                </a:ln>
                <a:solidFill>
                  <a:sysClr val="windowText" lastClr="000000"/>
                </a:solidFill>
                <a:effectLst/>
                <a:uLnTx/>
                <a:uFillTx/>
                <a:latin typeface="Palatino Linotype"/>
                <a:cs typeface="Times New Roman" panose="02020603050405020304" pitchFamily="18" charset="0"/>
              </a:rPr>
              <a:t>, MT. (2016). Violence Detection in Surveillance Video-A survey.</a:t>
            </a:r>
          </a:p>
          <a:p>
            <a:pPr marL="12700" marR="76200" lvl="0" indent="0" defTabSz="914400" eaLnBrk="1" fontAlgn="auto" latinLnBrk="0" hangingPunct="1">
              <a:lnSpc>
                <a:spcPct val="150000"/>
              </a:lnSpc>
              <a:spcBef>
                <a:spcPts val="100"/>
              </a:spcBef>
              <a:spcAft>
                <a:spcPts val="0"/>
              </a:spcAft>
              <a:buClrTx/>
              <a:buSzTx/>
              <a:buFontTx/>
              <a:buNone/>
              <a:tabLst>
                <a:tab pos="227965" algn="l"/>
              </a:tabLst>
              <a:defRPr/>
            </a:pPr>
            <a:r>
              <a:rPr kumimoji="0" lang="en-IN" sz="1200" b="0" i="0" u="none" strike="noStrike" kern="0" cap="none" spc="0" normalizeH="0" baseline="0" noProof="0" dirty="0">
                <a:ln>
                  <a:noFill/>
                </a:ln>
                <a:solidFill>
                  <a:sysClr val="windowText" lastClr="000000"/>
                </a:solidFill>
                <a:effectLst/>
                <a:uLnTx/>
                <a:uFillTx/>
                <a:latin typeface="Palatino Linotype"/>
                <a:cs typeface="Times New Roman" panose="02020603050405020304" pitchFamily="18" charset="0"/>
              </a:rPr>
              <a:t>	International Journal of Latest Research in Engineering and Technology (IJLRET). NC3PS - 2016. 11-17. K. 	Elissa, </a:t>
            </a:r>
            <a:endParaRPr kumimoji="0" lang="en-IN" sz="1200" b="0" i="0" u="none" strike="noStrike" kern="0" cap="none" spc="-10" normalizeH="0" baseline="0" noProof="0" dirty="0">
              <a:ln>
                <a:noFill/>
              </a:ln>
              <a:solidFill>
                <a:srgbClr val="84AA33"/>
              </a:solidFill>
              <a:effectLst/>
              <a:uLnTx/>
              <a:uFillTx/>
              <a:latin typeface="Palatino Linotype"/>
              <a:cs typeface="Times New Roman" panose="02020603050405020304" pitchFamily="18" charset="0"/>
            </a:endParaRPr>
          </a:p>
          <a:p>
            <a:pPr marL="12700" marR="76200" lvl="0" indent="0" defTabSz="914400" eaLnBrk="1" fontAlgn="auto" latinLnBrk="0" hangingPunct="1">
              <a:lnSpc>
                <a:spcPct val="150000"/>
              </a:lnSpc>
              <a:spcBef>
                <a:spcPts val="100"/>
              </a:spcBef>
              <a:spcAft>
                <a:spcPts val="0"/>
              </a:spcAft>
              <a:buClrTx/>
              <a:buSzTx/>
              <a:buFontTx/>
              <a:buNone/>
              <a:tabLst>
                <a:tab pos="227965" algn="l"/>
              </a:tabLst>
              <a:defRPr/>
            </a:pPr>
            <a:endParaRPr kumimoji="0" lang="en-IN" sz="1200" b="0" i="0" u="none" strike="noStrike" kern="0" cap="none" spc="0" normalizeH="0" baseline="0" noProof="0" dirty="0">
              <a:ln>
                <a:noFill/>
              </a:ln>
              <a:solidFill>
                <a:sysClr val="windowText" lastClr="000000"/>
              </a:solidFill>
              <a:effectLst/>
              <a:uLnTx/>
              <a:uFillTx/>
              <a:latin typeface="Palatino Linotype"/>
              <a:cs typeface="Times New Roman" panose="02020603050405020304" pitchFamily="18" charset="0"/>
            </a:endParaRPr>
          </a:p>
          <a:p>
            <a:pPr marL="12700" marR="6985" lvl="0" indent="0" defTabSz="914400" eaLnBrk="1" fontAlgn="auto" latinLnBrk="0" hangingPunct="1">
              <a:lnSpc>
                <a:spcPct val="150000"/>
              </a:lnSpc>
              <a:spcBef>
                <a:spcPts val="0"/>
              </a:spcBef>
              <a:spcAft>
                <a:spcPts val="0"/>
              </a:spcAft>
              <a:buClrTx/>
              <a:buSzTx/>
              <a:buFontTx/>
              <a:buNone/>
              <a:tabLst>
                <a:tab pos="227965" algn="l"/>
              </a:tabLst>
              <a:defRPr/>
            </a:pPr>
            <a:r>
              <a:rPr kumimoji="0" lang="en-US" sz="1200" b="0" i="0" u="none" strike="noStrike" kern="0" cap="none" spc="0" normalizeH="0" baseline="0" noProof="0" dirty="0">
                <a:ln>
                  <a:noFill/>
                </a:ln>
                <a:solidFill>
                  <a:sysClr val="windowText" lastClr="000000"/>
                </a:solidFill>
                <a:effectLst/>
                <a:uLnTx/>
                <a:uFillTx/>
                <a:latin typeface="Palatino Linotype"/>
                <a:cs typeface="Times New Roman" panose="02020603050405020304" pitchFamily="18" charset="0"/>
              </a:rPr>
              <a:t>3 	M. -S. Kang, R. -H. Park and H. -M. Park, "Efficient </a:t>
            </a:r>
            <a:r>
              <a:rPr kumimoji="0" lang="en-US" sz="1200" b="0" i="0" u="none" strike="noStrike" kern="0" cap="none" spc="0" normalizeH="0" baseline="0" noProof="0" dirty="0" err="1">
                <a:ln>
                  <a:noFill/>
                </a:ln>
                <a:solidFill>
                  <a:sysClr val="windowText" lastClr="000000"/>
                </a:solidFill>
                <a:effectLst/>
                <a:uLnTx/>
                <a:uFillTx/>
                <a:latin typeface="Palatino Linotype"/>
                <a:cs typeface="Times New Roman" panose="02020603050405020304" pitchFamily="18" charset="0"/>
              </a:rPr>
              <a:t>Spatio</a:t>
            </a:r>
            <a:r>
              <a:rPr kumimoji="0" lang="en-US" sz="1200" b="0" i="0" u="none" strike="noStrike" kern="0" cap="none" spc="0" normalizeH="0" baseline="0" noProof="0" dirty="0">
                <a:ln>
                  <a:noFill/>
                </a:ln>
                <a:solidFill>
                  <a:sysClr val="windowText" lastClr="000000"/>
                </a:solidFill>
                <a:effectLst/>
                <a:uLnTx/>
                <a:uFillTx/>
                <a:latin typeface="Palatino Linotype"/>
                <a:cs typeface="Times New Roman" panose="02020603050405020304" pitchFamily="18" charset="0"/>
              </a:rPr>
              <a:t>-Temporal Modeling Methods for Real-Time Violence 	Recognition," in IEEE Access, vol. 9, pp. 76270-76285, 2021, </a:t>
            </a:r>
            <a:r>
              <a:rPr kumimoji="0" lang="en-US" sz="1200" b="0" i="0" u="none" strike="noStrike" kern="0" cap="none" spc="0" normalizeH="0" baseline="0" noProof="0" dirty="0" err="1">
                <a:ln>
                  <a:noFill/>
                </a:ln>
                <a:solidFill>
                  <a:sysClr val="windowText" lastClr="000000"/>
                </a:solidFill>
                <a:effectLst/>
                <a:uLnTx/>
                <a:uFillTx/>
                <a:latin typeface="Palatino Linotype"/>
                <a:cs typeface="Times New Roman" panose="02020603050405020304" pitchFamily="18" charset="0"/>
              </a:rPr>
              <a:t>doi</a:t>
            </a:r>
            <a:r>
              <a:rPr kumimoji="0" lang="en-US" sz="1200" b="0" i="0" u="none" strike="noStrike" kern="0" cap="none" spc="0" normalizeH="0" baseline="0" noProof="0" dirty="0">
                <a:ln>
                  <a:noFill/>
                </a:ln>
                <a:solidFill>
                  <a:sysClr val="windowText" lastClr="000000"/>
                </a:solidFill>
                <a:effectLst/>
                <a:uLnTx/>
                <a:uFillTx/>
                <a:latin typeface="Palatino Linotype"/>
                <a:cs typeface="Times New Roman" panose="02020603050405020304" pitchFamily="18" charset="0"/>
              </a:rPr>
              <a:t>: 10.1109/ACCESS.2021.3083273.</a:t>
            </a:r>
          </a:p>
          <a:p>
            <a:pPr marL="12700" marR="6985" lvl="0" indent="0" defTabSz="914400" eaLnBrk="1" fontAlgn="auto" latinLnBrk="0" hangingPunct="1">
              <a:lnSpc>
                <a:spcPct val="150000"/>
              </a:lnSpc>
              <a:spcBef>
                <a:spcPts val="0"/>
              </a:spcBef>
              <a:spcAft>
                <a:spcPts val="0"/>
              </a:spcAft>
              <a:buClrTx/>
              <a:buSzTx/>
              <a:buFontTx/>
              <a:buNone/>
              <a:tabLst>
                <a:tab pos="227965" algn="l"/>
              </a:tabLst>
              <a:defRPr/>
            </a:pPr>
            <a:r>
              <a:rPr kumimoji="0" lang="en-US" sz="1200" b="0" i="0" u="none" strike="noStrike" kern="0" cap="none" spc="0" normalizeH="0" baseline="0" noProof="0" dirty="0">
                <a:ln>
                  <a:noFill/>
                </a:ln>
                <a:solidFill>
                  <a:sysClr val="windowText" lastClr="000000"/>
                </a:solidFill>
                <a:effectLst/>
                <a:uLnTx/>
                <a:uFillTx/>
                <a:latin typeface="Palatino Linotype"/>
                <a:cs typeface="Times New Roman" panose="02020603050405020304" pitchFamily="18" charset="0"/>
              </a:rPr>
              <a:t> 	</a:t>
            </a:r>
            <a:r>
              <a:rPr kumimoji="0" lang="en-US" sz="1200" b="0" i="0" u="none" strike="noStrike" kern="0" cap="none" spc="0" normalizeH="0" baseline="0" noProof="0" dirty="0">
                <a:ln>
                  <a:noFill/>
                </a:ln>
                <a:solidFill>
                  <a:sysClr val="windowText" lastClr="000000"/>
                </a:solidFill>
                <a:effectLst/>
                <a:uLnTx/>
                <a:uFillTx/>
                <a:latin typeface="Palatino Linotype"/>
                <a:cs typeface="Times New Roman" panose="02020603050405020304" pitchFamily="18" charset="0"/>
                <a:hlinkClick r:id="rId4"/>
              </a:rPr>
              <a:t>https://sci-hub.se/10.1109/access.2021.3083273</a:t>
            </a:r>
            <a:endParaRPr kumimoji="0" lang="en-US" sz="1200" b="0" i="0" u="none" strike="noStrike" kern="0" cap="none" spc="0" normalizeH="0" baseline="0" noProof="0" dirty="0">
              <a:ln>
                <a:noFill/>
              </a:ln>
              <a:solidFill>
                <a:sysClr val="windowText" lastClr="000000"/>
              </a:solidFill>
              <a:effectLst/>
              <a:uLnTx/>
              <a:uFillTx/>
              <a:latin typeface="Palatino Linotype"/>
              <a:cs typeface="Times New Roman" panose="02020603050405020304" pitchFamily="18" charset="0"/>
            </a:endParaRPr>
          </a:p>
          <a:p>
            <a:pPr marL="12700" marR="6985" lvl="0" indent="0" defTabSz="914400" eaLnBrk="1" fontAlgn="auto" latinLnBrk="0" hangingPunct="1">
              <a:lnSpc>
                <a:spcPct val="150000"/>
              </a:lnSpc>
              <a:spcBef>
                <a:spcPts val="0"/>
              </a:spcBef>
              <a:spcAft>
                <a:spcPts val="0"/>
              </a:spcAft>
              <a:buClrTx/>
              <a:buSzTx/>
              <a:buFontTx/>
              <a:buNone/>
              <a:tabLst>
                <a:tab pos="227965" algn="l"/>
              </a:tabLst>
              <a:defRPr/>
            </a:pPr>
            <a:endParaRPr kumimoji="0" lang="en-IN" sz="1200" b="0" i="0" u="none" strike="noStrike" kern="0" cap="none" spc="0" normalizeH="0" baseline="0" noProof="0" dirty="0">
              <a:ln>
                <a:noFill/>
              </a:ln>
              <a:solidFill>
                <a:sysClr val="windowText" lastClr="000000"/>
              </a:solidFill>
              <a:effectLst/>
              <a:uLnTx/>
              <a:uFillTx/>
              <a:latin typeface="Palatino Linotype"/>
              <a:cs typeface="Aldhabi" panose="020F0502020204030204" pitchFamily="2" charset="-78"/>
            </a:endParaRPr>
          </a:p>
          <a:p>
            <a:pPr marL="12700" marR="5080" lvl="0" indent="0" defTabSz="914400" eaLnBrk="1" fontAlgn="auto" latinLnBrk="0" hangingPunct="1">
              <a:lnSpc>
                <a:spcPct val="150000"/>
              </a:lnSpc>
              <a:spcBef>
                <a:spcPts val="0"/>
              </a:spcBef>
              <a:spcAft>
                <a:spcPts val="0"/>
              </a:spcAft>
              <a:buClrTx/>
              <a:buSzTx/>
              <a:buFontTx/>
              <a:buNone/>
              <a:tabLst>
                <a:tab pos="227965" algn="l"/>
              </a:tabLst>
              <a:defRPr/>
            </a:pPr>
            <a:r>
              <a:rPr kumimoji="0" lang="en-IN" sz="1200" b="0" i="0" u="none" strike="noStrike" kern="0" cap="none" spc="0" normalizeH="0" baseline="0" noProof="0" dirty="0">
                <a:ln>
                  <a:noFill/>
                </a:ln>
                <a:solidFill>
                  <a:sysClr val="windowText" lastClr="000000"/>
                </a:solidFill>
                <a:effectLst/>
                <a:uLnTx/>
                <a:uFillTx/>
                <a:latin typeface="Palatino Linotype"/>
                <a:cs typeface="Aldhabi" panose="020F0502020204030204" pitchFamily="2" charset="-78"/>
              </a:rPr>
              <a:t>4	Ullah FUM, Ullah A, Muhammad K, Haq IU, </a:t>
            </a:r>
            <a:r>
              <a:rPr kumimoji="0" lang="en-IN" sz="1200" b="0" i="0" u="none" strike="noStrike" kern="0" cap="none" spc="0" normalizeH="0" baseline="0" noProof="0" dirty="0" err="1">
                <a:ln>
                  <a:noFill/>
                </a:ln>
                <a:solidFill>
                  <a:sysClr val="windowText" lastClr="000000"/>
                </a:solidFill>
                <a:effectLst/>
                <a:uLnTx/>
                <a:uFillTx/>
                <a:latin typeface="Palatino Linotype"/>
                <a:cs typeface="Aldhabi" panose="020F0502020204030204" pitchFamily="2" charset="-78"/>
              </a:rPr>
              <a:t>Baik</a:t>
            </a:r>
            <a:r>
              <a:rPr kumimoji="0" lang="en-IN" sz="1200" b="0" i="0" u="none" strike="noStrike" kern="0" cap="none" spc="0" normalizeH="0" baseline="0" noProof="0" dirty="0">
                <a:ln>
                  <a:noFill/>
                </a:ln>
                <a:solidFill>
                  <a:sysClr val="windowText" lastClr="000000"/>
                </a:solidFill>
                <a:effectLst/>
                <a:uLnTx/>
                <a:uFillTx/>
                <a:latin typeface="Palatino Linotype"/>
                <a:cs typeface="Aldhabi" panose="020F0502020204030204" pitchFamily="2" charset="-78"/>
              </a:rPr>
              <a:t> SW. Violence Detection Using Spatiotemporal Features with 	3D Convolutional Neural Network. Sensors  (Basel). 2019 May 30;19(11):2472. </a:t>
            </a:r>
            <a:r>
              <a:rPr kumimoji="0" lang="en-IN" sz="1200" b="0" i="0" u="none" strike="noStrike" kern="0" cap="none" spc="0" normalizeH="0" baseline="0" noProof="0" dirty="0" err="1">
                <a:ln>
                  <a:noFill/>
                </a:ln>
                <a:solidFill>
                  <a:sysClr val="windowText" lastClr="000000"/>
                </a:solidFill>
                <a:effectLst/>
                <a:uLnTx/>
                <a:uFillTx/>
                <a:latin typeface="Palatino Linotype"/>
                <a:cs typeface="Aldhabi" panose="020F0502020204030204" pitchFamily="2" charset="-78"/>
              </a:rPr>
              <a:t>doi</a:t>
            </a:r>
            <a:r>
              <a:rPr kumimoji="0" lang="en-IN" sz="1200" b="0" i="0" u="none" strike="noStrike" kern="0" cap="none" spc="0" normalizeH="0" baseline="0" noProof="0" dirty="0">
                <a:ln>
                  <a:noFill/>
                </a:ln>
                <a:solidFill>
                  <a:sysClr val="windowText" lastClr="000000"/>
                </a:solidFill>
                <a:effectLst/>
                <a:uLnTx/>
                <a:uFillTx/>
                <a:latin typeface="Palatino Linotype"/>
                <a:cs typeface="Aldhabi" panose="020F0502020204030204" pitchFamily="2" charset="-78"/>
              </a:rPr>
              <a:t>: 10.3390/s19112472.</a:t>
            </a:r>
            <a:endParaRPr kumimoji="0" lang="en-IN" sz="1200" b="0" i="0" u="none" strike="noStrike" kern="0" cap="none" spc="-10" normalizeH="0" baseline="0" noProof="0" dirty="0">
              <a:ln>
                <a:noFill/>
              </a:ln>
              <a:solidFill>
                <a:srgbClr val="84AA33"/>
              </a:solidFill>
              <a:effectLst/>
              <a:uLnTx/>
              <a:uFillTx/>
              <a:latin typeface="Palatino Linotype"/>
              <a:cs typeface="Aldhabi" panose="020F0502020204030204" pitchFamily="2" charset="-78"/>
            </a:endParaRPr>
          </a:p>
          <a:p>
            <a:pPr marL="12700" marR="5080" lvl="0" indent="0" defTabSz="914400" eaLnBrk="1" fontAlgn="auto" latinLnBrk="0" hangingPunct="1">
              <a:lnSpc>
                <a:spcPct val="150000"/>
              </a:lnSpc>
              <a:spcBef>
                <a:spcPts val="0"/>
              </a:spcBef>
              <a:spcAft>
                <a:spcPts val="0"/>
              </a:spcAft>
              <a:buClrTx/>
              <a:buSzTx/>
              <a:buFontTx/>
              <a:buNone/>
              <a:tabLst>
                <a:tab pos="227965" algn="l"/>
              </a:tabLst>
              <a:defRPr/>
            </a:pPr>
            <a:r>
              <a:rPr kumimoji="0" lang="en-IN" sz="1200" b="0" i="0" u="none" strike="noStrike" kern="0" cap="none" spc="0" normalizeH="0" baseline="0" noProof="0" dirty="0">
                <a:ln>
                  <a:noFill/>
                </a:ln>
                <a:solidFill>
                  <a:sysClr val="windowText" lastClr="000000"/>
                </a:solidFill>
                <a:effectLst/>
                <a:uLnTx/>
                <a:uFillTx/>
                <a:latin typeface="Palatino Linotype"/>
                <a:cs typeface="Aldhabi" panose="020F0502020204030204" pitchFamily="2" charset="-78"/>
              </a:rPr>
              <a:t>	</a:t>
            </a:r>
            <a:r>
              <a:rPr kumimoji="0" lang="en-IN" sz="1200" b="0" i="0" u="none" strike="noStrike" kern="0" cap="none" spc="0" normalizeH="0" baseline="0" noProof="0" dirty="0">
                <a:ln>
                  <a:noFill/>
                </a:ln>
                <a:solidFill>
                  <a:sysClr val="windowText" lastClr="000000"/>
                </a:solidFill>
                <a:effectLst/>
                <a:uLnTx/>
                <a:uFillTx/>
                <a:latin typeface="Palatino Linotype"/>
                <a:cs typeface="Aldhabi" panose="020F0502020204030204" pitchFamily="2" charset="-78"/>
                <a:hlinkClick r:id="rId5"/>
              </a:rPr>
              <a:t>https://sci-hub.se/10.3390/s19112472</a:t>
            </a:r>
            <a:endParaRPr kumimoji="0" lang="en-IN" sz="1200" b="0" i="0" u="none" strike="noStrike" kern="0" cap="none" spc="0" normalizeH="0" baseline="0" noProof="0" dirty="0">
              <a:ln>
                <a:noFill/>
              </a:ln>
              <a:solidFill>
                <a:sysClr val="windowText" lastClr="000000"/>
              </a:solidFill>
              <a:effectLst/>
              <a:uLnTx/>
              <a:uFillTx/>
              <a:latin typeface="Palatino Linotype"/>
              <a:cs typeface="Aldhabi" panose="020F0502020204030204" pitchFamily="2" charset="-78"/>
            </a:endParaRPr>
          </a:p>
          <a:p>
            <a:pPr marL="12700" marR="5080" lvl="0" indent="0" defTabSz="914400" eaLnBrk="1" fontAlgn="auto" latinLnBrk="0" hangingPunct="1">
              <a:lnSpc>
                <a:spcPct val="150000"/>
              </a:lnSpc>
              <a:spcBef>
                <a:spcPts val="0"/>
              </a:spcBef>
              <a:spcAft>
                <a:spcPts val="0"/>
              </a:spcAft>
              <a:buClrTx/>
              <a:buSzTx/>
              <a:buFontTx/>
              <a:buNone/>
              <a:tabLst>
                <a:tab pos="227965" algn="l"/>
              </a:tabLst>
              <a:defRPr/>
            </a:pPr>
            <a:endParaRPr kumimoji="0" lang="en-IN" sz="1200" b="0" i="0" u="none" strike="noStrike" kern="0" cap="none" spc="0" normalizeH="0" baseline="0" noProof="0" dirty="0">
              <a:ln>
                <a:noFill/>
              </a:ln>
              <a:solidFill>
                <a:sysClr val="windowText" lastClr="000000"/>
              </a:solidFill>
              <a:effectLst/>
              <a:uLnTx/>
              <a:uFillTx/>
              <a:latin typeface="Palatino Linotype"/>
              <a:cs typeface="Aldhabi" panose="020F0502020204030204" pitchFamily="2" charset="-78"/>
            </a:endParaRPr>
          </a:p>
          <a:p>
            <a:pPr marL="12700" marR="264795" lvl="0" indent="0" defTabSz="914400" eaLnBrk="1" fontAlgn="auto" latinLnBrk="0" hangingPunct="1">
              <a:lnSpc>
                <a:spcPct val="150000"/>
              </a:lnSpc>
              <a:spcBef>
                <a:spcPts val="0"/>
              </a:spcBef>
              <a:spcAft>
                <a:spcPts val="0"/>
              </a:spcAft>
              <a:buClr>
                <a:srgbClr val="000000"/>
              </a:buClr>
              <a:buSzTx/>
              <a:buFontTx/>
              <a:buNone/>
              <a:tabLst>
                <a:tab pos="227965" algn="l"/>
              </a:tabLst>
              <a:defRPr/>
            </a:pPr>
            <a:r>
              <a:rPr kumimoji="0" lang="en-US" sz="1200" b="0" i="0" u="none" strike="noStrike" kern="0" cap="none" spc="0" normalizeH="0" baseline="0" noProof="0" dirty="0">
                <a:ln>
                  <a:noFill/>
                </a:ln>
                <a:solidFill>
                  <a:sysClr val="windowText" lastClr="000000"/>
                </a:solidFill>
                <a:effectLst/>
                <a:uLnTx/>
                <a:uFillTx/>
              </a:rPr>
              <a:t>5	</a:t>
            </a:r>
            <a:r>
              <a:rPr kumimoji="0" lang="en-US" sz="1200" b="0" i="0" u="none" strike="noStrike" kern="0" cap="none" spc="0" normalizeH="0" baseline="0" noProof="0" dirty="0">
                <a:ln>
                  <a:noFill/>
                </a:ln>
                <a:solidFill>
                  <a:sysClr val="windowText" lastClr="000000"/>
                </a:solidFill>
                <a:effectLst/>
                <a:uLnTx/>
                <a:uFillTx/>
                <a:latin typeface="Palatino Linotype" panose="02040502050505030304" pitchFamily="18" charset="0"/>
              </a:rPr>
              <a:t>A. -M. R. Abdali and R. F. Al-</a:t>
            </a:r>
            <a:r>
              <a:rPr kumimoji="0" lang="en-US" sz="1200" b="0" i="0" u="none" strike="noStrike" kern="0" cap="none" spc="0" normalizeH="0" baseline="0" noProof="0" dirty="0" err="1">
                <a:ln>
                  <a:noFill/>
                </a:ln>
                <a:solidFill>
                  <a:sysClr val="windowText" lastClr="000000"/>
                </a:solidFill>
                <a:effectLst/>
                <a:uLnTx/>
                <a:uFillTx/>
                <a:latin typeface="Palatino Linotype" panose="02040502050505030304" pitchFamily="18" charset="0"/>
              </a:rPr>
              <a:t>Tuma</a:t>
            </a:r>
            <a:r>
              <a:rPr kumimoji="0" lang="en-US" sz="1200" b="0" i="0" u="none" strike="noStrike" kern="0" cap="none" spc="0" normalizeH="0" baseline="0" noProof="0" dirty="0">
                <a:ln>
                  <a:noFill/>
                </a:ln>
                <a:solidFill>
                  <a:sysClr val="windowText" lastClr="000000"/>
                </a:solidFill>
                <a:effectLst/>
                <a:uLnTx/>
                <a:uFillTx/>
                <a:latin typeface="Palatino Linotype" panose="02040502050505030304" pitchFamily="18" charset="0"/>
              </a:rPr>
              <a:t>, "Robust Real-Time Violence Detection in Video Using CNN And LSTM," 	2019 2nd Scientific Conference of Computer Sciences (SCCS), 2019, pp. 104-108, </a:t>
            </a:r>
            <a:r>
              <a:rPr kumimoji="0" lang="en-US" sz="1200" b="0" i="0" u="none" strike="noStrike" kern="0" cap="none" spc="0" normalizeH="0" baseline="0" noProof="0" dirty="0" err="1">
                <a:ln>
                  <a:noFill/>
                </a:ln>
                <a:solidFill>
                  <a:sysClr val="windowText" lastClr="000000"/>
                </a:solidFill>
                <a:effectLst/>
                <a:uLnTx/>
                <a:uFillTx/>
                <a:latin typeface="Palatino Linotype" panose="02040502050505030304" pitchFamily="18" charset="0"/>
              </a:rPr>
              <a:t>doi</a:t>
            </a:r>
            <a:r>
              <a:rPr kumimoji="0" lang="en-US" sz="1200" b="0" i="0" u="none" strike="noStrike" kern="0" cap="none" spc="0" normalizeH="0" baseline="0" noProof="0" dirty="0">
                <a:ln>
                  <a:noFill/>
                </a:ln>
                <a:solidFill>
                  <a:sysClr val="windowText" lastClr="000000"/>
                </a:solidFill>
                <a:effectLst/>
                <a:uLnTx/>
                <a:uFillTx/>
                <a:latin typeface="Palatino Linotype" panose="02040502050505030304" pitchFamily="18" charset="0"/>
              </a:rPr>
              <a:t>: 	10.1109/SCCS.2019.8852616. </a:t>
            </a:r>
            <a:endParaRPr kumimoji="0" lang="en-IN" sz="1200" b="0" i="0" u="none" strike="noStrike" kern="0" cap="none" spc="-25" normalizeH="0" baseline="0" noProof="0" dirty="0">
              <a:ln>
                <a:noFill/>
              </a:ln>
              <a:solidFill>
                <a:srgbClr val="84AA33"/>
              </a:solidFill>
              <a:effectLst/>
              <a:uLnTx/>
              <a:uFillTx/>
              <a:latin typeface="Palatino Linotype" panose="02040502050505030304" pitchFamily="18" charset="0"/>
              <a:cs typeface="Aldhabi" panose="020F0502020204030204" pitchFamily="2" charset="-78"/>
            </a:endParaRPr>
          </a:p>
          <a:p>
            <a:pPr marL="12700" marR="264795" lvl="0" indent="0" defTabSz="914400" eaLnBrk="1" fontAlgn="auto" latinLnBrk="0" hangingPunct="1">
              <a:lnSpc>
                <a:spcPct val="150000"/>
              </a:lnSpc>
              <a:spcBef>
                <a:spcPts val="0"/>
              </a:spcBef>
              <a:spcAft>
                <a:spcPts val="0"/>
              </a:spcAft>
              <a:buClr>
                <a:srgbClr val="000000"/>
              </a:buClr>
              <a:buSzTx/>
              <a:buFontTx/>
              <a:buNone/>
              <a:tabLst>
                <a:tab pos="227965" algn="l"/>
              </a:tabLst>
              <a:defRPr/>
            </a:pPr>
            <a:r>
              <a:rPr kumimoji="0" lang="en-IN" sz="1200" b="0" i="0" u="none" strike="noStrike" kern="0" cap="none" spc="0" normalizeH="0" baseline="0" noProof="0" dirty="0">
                <a:ln>
                  <a:noFill/>
                </a:ln>
                <a:solidFill>
                  <a:sysClr val="windowText" lastClr="000000"/>
                </a:solidFill>
                <a:effectLst/>
                <a:uLnTx/>
                <a:uFillTx/>
                <a:latin typeface="Palatino Linotype"/>
                <a:cs typeface="Palatino Linotype"/>
              </a:rPr>
              <a:t>	</a:t>
            </a:r>
            <a:r>
              <a:rPr kumimoji="0" lang="en-IN" sz="1200" b="0" i="0" u="none" strike="noStrike" kern="0" cap="none" spc="0" normalizeH="0" baseline="0" noProof="0" dirty="0">
                <a:ln>
                  <a:noFill/>
                </a:ln>
                <a:solidFill>
                  <a:sysClr val="windowText" lastClr="000000"/>
                </a:solidFill>
                <a:effectLst/>
                <a:uLnTx/>
                <a:uFillTx/>
                <a:latin typeface="Palatino Linotype"/>
                <a:cs typeface="Palatino Linotype"/>
                <a:hlinkClick r:id="rId6"/>
              </a:rPr>
              <a:t>https://sci-hub.se/10.1109/sccs.2019.8852616</a:t>
            </a:r>
            <a:endParaRPr kumimoji="0" lang="en-IN" sz="1200" b="0" i="0" u="none" strike="noStrike" kern="0" cap="none" spc="0" normalizeH="0" baseline="0" noProof="0" dirty="0">
              <a:ln>
                <a:noFill/>
              </a:ln>
              <a:solidFill>
                <a:sysClr val="windowText" lastClr="000000"/>
              </a:solidFill>
              <a:effectLst/>
              <a:uLnTx/>
              <a:uFillTx/>
              <a:latin typeface="Palatino Linotype"/>
              <a:cs typeface="Palatino Linotype"/>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260985">
              <a:lnSpc>
                <a:spcPct val="100000"/>
              </a:lnSpc>
              <a:spcBef>
                <a:spcPts val="100"/>
              </a:spcBef>
            </a:pPr>
            <a:r>
              <a:rPr spc="-25" dirty="0"/>
              <a:t>References</a:t>
            </a:r>
          </a:p>
        </p:txBody>
      </p:sp>
      <p:pic>
        <p:nvPicPr>
          <p:cNvPr id="7" name="object 7"/>
          <p:cNvPicPr/>
          <p:nvPr/>
        </p:nvPicPr>
        <p:blipFill>
          <a:blip r:embed="rId7" cstate="print"/>
          <a:stretch>
            <a:fillRect/>
          </a:stretch>
        </p:blipFill>
        <p:spPr>
          <a:xfrm>
            <a:off x="0" y="0"/>
            <a:ext cx="1035595" cy="980727"/>
          </a:xfrm>
          <a:prstGeom prst="rect">
            <a:avLst/>
          </a:prstGeom>
        </p:spPr>
      </p:pic>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marR="0" lvl="0" indent="0" defTabSz="914400" eaLnBrk="1" fontAlgn="auto" latinLnBrk="0" hangingPunct="1">
              <a:lnSpc>
                <a:spcPts val="980"/>
              </a:lnSpc>
              <a:spcBef>
                <a:spcPts val="0"/>
              </a:spcBef>
              <a:spcAft>
                <a:spcPts val="0"/>
              </a:spcAft>
              <a:buClrTx/>
              <a:buSzTx/>
              <a:buFontTx/>
              <a:buNone/>
              <a:tabLst/>
              <a:defRPr/>
            </a:pPr>
            <a:fld id="{81D60167-4931-47E6-BA6A-407CBD079E47}" type="slidenum">
              <a:rPr kumimoji="0" sz="950" b="0" i="0" u="none" strike="noStrike" kern="0" cap="none" spc="-25" normalizeH="0" baseline="0" noProof="0" dirty="0">
                <a:ln>
                  <a:noFill/>
                </a:ln>
                <a:solidFill>
                  <a:srgbClr val="B3A787"/>
                </a:solidFill>
                <a:effectLst/>
                <a:uLnTx/>
                <a:uFillTx/>
                <a:latin typeface="Palatino Linotype"/>
              </a:rPr>
              <a:pPr marL="38100" marR="0" lvl="0" indent="0" defTabSz="914400" eaLnBrk="1" fontAlgn="auto" latinLnBrk="0" hangingPunct="1">
                <a:lnSpc>
                  <a:spcPts val="980"/>
                </a:lnSpc>
                <a:spcBef>
                  <a:spcPts val="0"/>
                </a:spcBef>
                <a:spcAft>
                  <a:spcPts val="0"/>
                </a:spcAft>
                <a:buClrTx/>
                <a:buSzTx/>
                <a:buFontTx/>
                <a:buNone/>
                <a:tabLst/>
                <a:defRPr/>
              </a:pPr>
              <a:t>39</a:t>
            </a:fld>
            <a:endParaRPr kumimoji="0" sz="950" b="0" i="0" u="none" strike="noStrike" kern="0" cap="none" spc="-25" normalizeH="0" baseline="0" noProof="0" dirty="0">
              <a:ln>
                <a:noFill/>
              </a:ln>
              <a:solidFill>
                <a:srgbClr val="B3A787"/>
              </a:solidFill>
              <a:effectLst/>
              <a:uLnTx/>
              <a:uFillTx/>
              <a:latin typeface="Palatino Linotype"/>
            </a:endParaRPr>
          </a:p>
        </p:txBody>
      </p:sp>
      <p:sp>
        <p:nvSpPr>
          <p:cNvPr id="10" name="object 11">
            <a:extLst>
              <a:ext uri="{FF2B5EF4-FFF2-40B4-BE49-F238E27FC236}">
                <a16:creationId xmlns:a16="http://schemas.microsoft.com/office/drawing/2014/main" id="{3ADFB53B-BD0C-D94E-046D-DF4D3AA7A22E}"/>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marR="0" lvl="0" indent="0" defTabSz="914400" eaLnBrk="1" fontAlgn="auto" latinLnBrk="0" hangingPunct="1">
              <a:lnSpc>
                <a:spcPts val="980"/>
              </a:lnSpc>
              <a:spcBef>
                <a:spcPts val="0"/>
              </a:spcBef>
              <a:spcAft>
                <a:spcPts val="0"/>
              </a:spcAft>
              <a:buClrTx/>
              <a:buSzTx/>
              <a:buFontTx/>
              <a:buNone/>
              <a:tabLst/>
              <a:defRPr/>
            </a:pPr>
            <a:r>
              <a:rPr kumimoji="0" sz="950" b="0" i="0" u="none" strike="noStrike" kern="0" cap="none" spc="0" normalizeH="0" baseline="0" noProof="0" dirty="0">
                <a:ln>
                  <a:noFill/>
                </a:ln>
                <a:solidFill>
                  <a:srgbClr val="002060"/>
                </a:solidFill>
                <a:effectLst/>
                <a:uLnTx/>
                <a:uFillTx/>
                <a:latin typeface="Palatino Linotype"/>
              </a:rPr>
              <a:t>M</a:t>
            </a:r>
            <a:r>
              <a:rPr kumimoji="0" lang="en-IN" sz="950" b="0" i="0" u="none" strike="noStrike" kern="0" cap="none" spc="0" normalizeH="0" baseline="0" noProof="0" dirty="0">
                <a:ln>
                  <a:noFill/>
                </a:ln>
                <a:solidFill>
                  <a:srgbClr val="002060"/>
                </a:solidFill>
                <a:effectLst/>
                <a:uLnTx/>
                <a:uFillTx/>
                <a:latin typeface="Palatino Linotype"/>
              </a:rPr>
              <a:t>in</a:t>
            </a:r>
            <a:r>
              <a:rPr kumimoji="0" sz="950" b="0" i="0" u="none" strike="noStrike" kern="0" cap="none" spc="0" normalizeH="0" baseline="0" noProof="0" dirty="0">
                <a:ln>
                  <a:noFill/>
                </a:ln>
                <a:solidFill>
                  <a:srgbClr val="002060"/>
                </a:solidFill>
                <a:effectLst/>
                <a:uLnTx/>
                <a:uFillTx/>
                <a:latin typeface="Palatino Linotype"/>
              </a:rPr>
              <a:t>or P</a:t>
            </a:r>
            <a:r>
              <a:rPr kumimoji="0" sz="950" b="0" i="0" u="none" strike="noStrike" kern="0" cap="none" spc="-20" normalizeH="0" baseline="0" noProof="0" dirty="0">
                <a:ln>
                  <a:noFill/>
                </a:ln>
                <a:solidFill>
                  <a:srgbClr val="002060"/>
                </a:solidFill>
                <a:effectLst/>
                <a:uLnTx/>
                <a:uFillTx/>
                <a:latin typeface="Palatino Linotype"/>
              </a:rPr>
              <a:t>r</a:t>
            </a:r>
            <a:r>
              <a:rPr kumimoji="0" sz="950" b="0" i="0" u="none" strike="noStrike" kern="0" cap="none" spc="0" normalizeH="0" baseline="0" noProof="0" dirty="0">
                <a:ln>
                  <a:noFill/>
                </a:ln>
                <a:solidFill>
                  <a:srgbClr val="002060"/>
                </a:solidFill>
                <a:effectLst/>
                <a:uLnTx/>
                <a:uFillTx/>
                <a:latin typeface="Palatino Linotype"/>
              </a:rPr>
              <a:t>oject P</a:t>
            </a:r>
            <a:r>
              <a:rPr kumimoji="0" sz="950" b="0" i="0" u="none" strike="noStrike" kern="0" cap="none" spc="-20" normalizeH="0" baseline="0" noProof="0" dirty="0">
                <a:ln>
                  <a:noFill/>
                </a:ln>
                <a:solidFill>
                  <a:srgbClr val="002060"/>
                </a:solidFill>
                <a:effectLst/>
                <a:uLnTx/>
                <a:uFillTx/>
                <a:latin typeface="Palatino Linotype"/>
              </a:rPr>
              <a:t>r</a:t>
            </a:r>
            <a:r>
              <a:rPr kumimoji="0" sz="950" b="0" i="0" u="none" strike="noStrike" kern="0" cap="none" spc="0" normalizeH="0" baseline="0" noProof="0" dirty="0">
                <a:ln>
                  <a:noFill/>
                </a:ln>
                <a:solidFill>
                  <a:srgbClr val="002060"/>
                </a:solidFill>
                <a:effectLst/>
                <a:uLnTx/>
                <a:uFillTx/>
                <a:latin typeface="Palatino Linotype"/>
              </a:rPr>
              <a:t>esentation </a:t>
            </a:r>
            <a:r>
              <a:rPr kumimoji="0" sz="950" b="0" i="0" u="none" strike="noStrike" kern="0" cap="none" spc="100" normalizeH="0" baseline="0" noProof="0" dirty="0">
                <a:ln>
                  <a:noFill/>
                </a:ln>
                <a:solidFill>
                  <a:srgbClr val="002060"/>
                </a:solidFill>
                <a:effectLst/>
                <a:uLnTx/>
                <a:uFillTx/>
                <a:latin typeface="Palatino Linotype"/>
              </a:rPr>
              <a:t>|</a:t>
            </a:r>
            <a:r>
              <a:rPr kumimoji="0" sz="950" b="0" i="0" u="none" strike="noStrike" kern="0" cap="none" spc="0" normalizeH="0" baseline="0" noProof="0" dirty="0">
                <a:ln>
                  <a:noFill/>
                </a:ln>
                <a:solidFill>
                  <a:srgbClr val="002060"/>
                </a:solidFill>
                <a:effectLst/>
                <a:uLnTx/>
                <a:uFillTx/>
                <a:latin typeface="Palatino Linotype"/>
              </a:rPr>
              <a:t> Department of Computer Science &amp; Engineering and Information </a:t>
            </a:r>
            <a:r>
              <a:rPr kumimoji="0" sz="950" b="0" i="0" u="none" strike="noStrike" kern="0" cap="none" spc="-90" normalizeH="0" baseline="0" noProof="0" dirty="0">
                <a:ln>
                  <a:noFill/>
                </a:ln>
                <a:solidFill>
                  <a:srgbClr val="002060"/>
                </a:solidFill>
                <a:effectLst/>
                <a:uLnTx/>
                <a:uFillTx/>
                <a:latin typeface="Palatino Linotype"/>
              </a:rPr>
              <a:t>T</a:t>
            </a:r>
            <a:r>
              <a:rPr kumimoji="0" sz="950" b="0" i="0" u="none" strike="noStrike" kern="0" cap="none" spc="0" normalizeH="0" baseline="0" noProof="0" dirty="0">
                <a:ln>
                  <a:noFill/>
                </a:ln>
                <a:solidFill>
                  <a:srgbClr val="002060"/>
                </a:solidFill>
                <a:effectLst/>
                <a:uLnTx/>
                <a:uFillTx/>
                <a:latin typeface="Palatino Linotype"/>
              </a:rPr>
              <a:t>echnology (CSE &amp; IT) </a:t>
            </a:r>
            <a:r>
              <a:rPr kumimoji="0" sz="950" b="0" i="0" u="none" strike="noStrike" kern="0" cap="none" spc="100" normalizeH="0" baseline="0" noProof="0" dirty="0">
                <a:ln>
                  <a:noFill/>
                </a:ln>
                <a:solidFill>
                  <a:srgbClr val="002060"/>
                </a:solidFill>
                <a:effectLst/>
                <a:uLnTx/>
                <a:uFillTx/>
                <a:latin typeface="Palatino Linotype"/>
              </a:rPr>
              <a:t>|</a:t>
            </a:r>
            <a:r>
              <a:rPr kumimoji="0" sz="950" b="0" i="0" u="none" strike="noStrike" kern="0" cap="none" spc="-40" normalizeH="0" baseline="0" noProof="0" dirty="0">
                <a:ln>
                  <a:noFill/>
                </a:ln>
                <a:solidFill>
                  <a:srgbClr val="002060"/>
                </a:solidFill>
                <a:effectLst/>
                <a:uLnTx/>
                <a:uFillTx/>
                <a:latin typeface="Palatino Linotype"/>
              </a:rPr>
              <a:t> </a:t>
            </a:r>
            <a:r>
              <a:rPr kumimoji="0" sz="950" b="0" i="0" u="none" strike="noStrike" kern="0" cap="none" spc="-110" normalizeH="0" baseline="0" noProof="0" dirty="0">
                <a:ln>
                  <a:noFill/>
                </a:ln>
                <a:solidFill>
                  <a:srgbClr val="002060"/>
                </a:solidFill>
                <a:effectLst/>
                <a:uLnTx/>
                <a:uFillTx/>
                <a:latin typeface="Palatino Linotype"/>
              </a:rPr>
              <a:t>A</a:t>
            </a:r>
            <a:r>
              <a:rPr kumimoji="0" sz="950" b="0" i="0" u="none" strike="noStrike" kern="0" cap="none" spc="0" normalizeH="0" baseline="0" noProof="0" dirty="0">
                <a:ln>
                  <a:noFill/>
                </a:ln>
                <a:solidFill>
                  <a:srgbClr val="002060"/>
                </a:solidFill>
                <a:effectLst/>
                <a:uLnTx/>
                <a:uFillTx/>
                <a:latin typeface="Palatino Linotype"/>
              </a:rPr>
              <a:t>Y</a:t>
            </a:r>
            <a:r>
              <a:rPr kumimoji="0" sz="950" b="0" i="0" u="none" strike="noStrike" kern="0" cap="none" spc="-20" normalizeH="0" baseline="0" noProof="0" dirty="0">
                <a:ln>
                  <a:noFill/>
                </a:ln>
                <a:solidFill>
                  <a:srgbClr val="002060"/>
                </a:solidFill>
                <a:effectLst/>
                <a:uLnTx/>
                <a:uFillTx/>
                <a:latin typeface="Palatino Linotype"/>
              </a:rPr>
              <a:t> </a:t>
            </a:r>
            <a:r>
              <a:rPr kumimoji="0" sz="950" b="0" i="0" u="none" strike="noStrike" kern="0" cap="none" spc="0" normalizeH="0" baseline="0" noProof="0" dirty="0">
                <a:ln>
                  <a:noFill/>
                </a:ln>
                <a:solidFill>
                  <a:srgbClr val="002060"/>
                </a:solidFill>
                <a:effectLst/>
                <a:uLnTx/>
                <a:uFillTx/>
                <a:latin typeface="Palatino Linotype"/>
              </a:rPr>
              <a:t>202</a:t>
            </a:r>
            <a:r>
              <a:rPr kumimoji="0" lang="en-IN" sz="950" b="0" i="0" u="none" strike="noStrike" kern="0" cap="none" spc="0" normalizeH="0" baseline="0" noProof="0" dirty="0">
                <a:ln>
                  <a:noFill/>
                </a:ln>
                <a:solidFill>
                  <a:srgbClr val="002060"/>
                </a:solidFill>
                <a:effectLst/>
                <a:uLnTx/>
                <a:uFillTx/>
                <a:latin typeface="Palatino Linotype"/>
              </a:rPr>
              <a:t>3</a:t>
            </a:r>
            <a:r>
              <a:rPr kumimoji="0" sz="950" b="0" i="0" u="none" strike="noStrike" kern="0" cap="none" spc="0" normalizeH="0" baseline="0" noProof="0" dirty="0">
                <a:ln>
                  <a:noFill/>
                </a:ln>
                <a:solidFill>
                  <a:srgbClr val="002060"/>
                </a:solidFill>
                <a:effectLst/>
                <a:uLnTx/>
                <a:uFillTx/>
                <a:latin typeface="Palatino Linotype"/>
              </a:rPr>
              <a:t>-2</a:t>
            </a:r>
            <a:r>
              <a:rPr kumimoji="0" lang="en-IN" sz="950" b="0" i="0" u="none" strike="noStrike" kern="0" cap="none" spc="0" normalizeH="0" baseline="0" noProof="0" dirty="0">
                <a:ln>
                  <a:noFill/>
                </a:ln>
                <a:solidFill>
                  <a:srgbClr val="002060"/>
                </a:solidFill>
                <a:effectLst/>
                <a:uLnTx/>
                <a:uFillTx/>
                <a:latin typeface="Palatino Linotype"/>
              </a:rPr>
              <a:t>4</a:t>
            </a:r>
            <a:endParaRPr kumimoji="0" sz="950" b="0" i="0" u="none" strike="noStrike" kern="0" cap="none" spc="0" normalizeH="0" baseline="0" noProof="0" dirty="0">
              <a:ln>
                <a:noFill/>
              </a:ln>
              <a:solidFill>
                <a:srgbClr val="002060"/>
              </a:solidFill>
              <a:effectLst/>
              <a:uLnTx/>
              <a:uFillTx/>
              <a:latin typeface="Palatino Linotype"/>
            </a:endParaRPr>
          </a:p>
        </p:txBody>
      </p:sp>
    </p:spTree>
    <p:extLst>
      <p:ext uri="{BB962C8B-B14F-4D97-AF65-F5344CB8AC3E}">
        <p14:creationId xmlns:p14="http://schemas.microsoft.com/office/powerpoint/2010/main" val="2970290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66102" y="904026"/>
            <a:ext cx="7729855" cy="5547031"/>
          </a:xfrm>
          <a:prstGeom prst="rect">
            <a:avLst/>
          </a:prstGeom>
        </p:spPr>
        <p:txBody>
          <a:bodyPr vert="horz" wrap="square" lIns="0" tIns="12700" rIns="0" bIns="0" rtlCol="0">
            <a:spAutoFit/>
          </a:bodyPr>
          <a:lstStyle/>
          <a:p>
            <a:pPr marL="298450" marR="7620" indent="-285750" algn="just">
              <a:lnSpc>
                <a:spcPct val="150000"/>
              </a:lnSpc>
              <a:spcBef>
                <a:spcPts val="100"/>
              </a:spcBef>
              <a:buFont typeface="Arial" panose="020B0604020202020204" pitchFamily="34" charset="0"/>
              <a:buChar char="•"/>
              <a:tabLst>
                <a:tab pos="312420" algn="l"/>
              </a:tabLst>
            </a:pPr>
            <a:r>
              <a:rPr lang="en-US" sz="1600" dirty="0">
                <a:latin typeface="Times New Roman"/>
                <a:cs typeface="Times New Roman"/>
              </a:rPr>
              <a:t>Violent behavior in public places is an issue that has to be addressed. Communities</a:t>
            </a:r>
          </a:p>
          <a:p>
            <a:pPr marL="12700" marR="7620" algn="just">
              <a:lnSpc>
                <a:spcPct val="150000"/>
              </a:lnSpc>
              <a:spcBef>
                <a:spcPts val="100"/>
              </a:spcBef>
              <a:tabLst>
                <a:tab pos="312420" algn="l"/>
              </a:tabLst>
            </a:pPr>
            <a:r>
              <a:rPr lang="en-US" sz="1600" dirty="0">
                <a:latin typeface="Times New Roman"/>
                <a:cs typeface="Times New Roman"/>
              </a:rPr>
              <a:t> 	are also eroded by violence, which reduces productivity, lowers property values, and</a:t>
            </a:r>
          </a:p>
          <a:p>
            <a:pPr marL="12700" marR="7620" algn="just">
              <a:lnSpc>
                <a:spcPct val="150000"/>
              </a:lnSpc>
              <a:spcBef>
                <a:spcPts val="100"/>
              </a:spcBef>
              <a:tabLst>
                <a:tab pos="312420" algn="l"/>
              </a:tabLst>
            </a:pPr>
            <a:r>
              <a:rPr lang="en-US" sz="1600" dirty="0">
                <a:latin typeface="Times New Roman"/>
                <a:cs typeface="Times New Roman"/>
              </a:rPr>
              <a:t>     	disrupts social services. Across the world, violence is a severe public health issue. It</a:t>
            </a:r>
          </a:p>
          <a:p>
            <a:pPr marL="12700" marR="7620" algn="just">
              <a:lnSpc>
                <a:spcPct val="150000"/>
              </a:lnSpc>
              <a:spcBef>
                <a:spcPts val="100"/>
              </a:spcBef>
              <a:tabLst>
                <a:tab pos="312420" algn="l"/>
              </a:tabLst>
            </a:pPr>
            <a:r>
              <a:rPr lang="en-US" sz="1600" dirty="0">
                <a:latin typeface="Times New Roman"/>
                <a:cs typeface="Times New Roman"/>
              </a:rPr>
              <a:t> 	affects people at various phases of life, from infants to the elderly.</a:t>
            </a:r>
          </a:p>
          <a:p>
            <a:pPr marL="298450" marR="8890" indent="-285750" algn="just">
              <a:lnSpc>
                <a:spcPct val="150000"/>
              </a:lnSpc>
              <a:buFont typeface="Arial" panose="020B0604020202020204" pitchFamily="34" charset="0"/>
              <a:buChar char="•"/>
              <a:tabLst>
                <a:tab pos="312420" algn="l"/>
              </a:tabLst>
            </a:pPr>
            <a:r>
              <a:rPr lang="en-US" sz="1600" dirty="0">
                <a:latin typeface="Times New Roman"/>
                <a:cs typeface="Times New Roman"/>
              </a:rPr>
              <a:t>Recognizing violence is challenging since it must be done on real-time videos </a:t>
            </a:r>
          </a:p>
          <a:p>
            <a:pPr marL="12700" marR="8890" algn="just">
              <a:lnSpc>
                <a:spcPct val="150000"/>
              </a:lnSpc>
              <a:tabLst>
                <a:tab pos="312420" algn="l"/>
              </a:tabLst>
            </a:pPr>
            <a:r>
              <a:rPr lang="en-US" sz="1600" dirty="0">
                <a:latin typeface="Times New Roman"/>
                <a:cs typeface="Times New Roman"/>
              </a:rPr>
              <a:t>	captured by a large number of surveillance cameras at any time and in any location.</a:t>
            </a:r>
          </a:p>
          <a:p>
            <a:pPr marL="12700" marR="8890" algn="just">
              <a:lnSpc>
                <a:spcPct val="150000"/>
              </a:lnSpc>
              <a:tabLst>
                <a:tab pos="312420" algn="l"/>
              </a:tabLst>
            </a:pPr>
            <a:r>
              <a:rPr lang="en-US" sz="1600" dirty="0">
                <a:latin typeface="Times New Roman"/>
                <a:cs typeface="Times New Roman"/>
              </a:rPr>
              <a:t> 	It should be able to make reliable real-time detection and alert corresponding </a:t>
            </a:r>
          </a:p>
          <a:p>
            <a:pPr marL="12700" marR="8890" algn="just">
              <a:lnSpc>
                <a:spcPct val="150000"/>
              </a:lnSpc>
              <a:tabLst>
                <a:tab pos="312420" algn="l"/>
              </a:tabLst>
            </a:pPr>
            <a:r>
              <a:rPr lang="en-US" sz="1600" dirty="0">
                <a:latin typeface="Times New Roman"/>
                <a:cs typeface="Times New Roman"/>
              </a:rPr>
              <a:t>	authorities as soon as violent activities occur.</a:t>
            </a:r>
          </a:p>
          <a:p>
            <a:pPr marL="298450" marR="8890" indent="-285750" algn="just">
              <a:lnSpc>
                <a:spcPct val="150000"/>
              </a:lnSpc>
              <a:buFont typeface="Arial" panose="020B0604020202020204" pitchFamily="34" charset="0"/>
              <a:buChar char="•"/>
              <a:tabLst>
                <a:tab pos="312420" algn="l"/>
              </a:tabLst>
            </a:pPr>
            <a:r>
              <a:rPr lang="en-US" sz="1600" dirty="0">
                <a:latin typeface="Times New Roman"/>
                <a:cs typeface="Times New Roman"/>
              </a:rPr>
              <a:t>Public video surveillance systems globally provide extensive data for security, yet </a:t>
            </a:r>
          </a:p>
          <a:p>
            <a:pPr marL="12700" marR="8890" algn="just">
              <a:lnSpc>
                <a:spcPct val="150000"/>
              </a:lnSpc>
              <a:tabLst>
                <a:tab pos="312420" algn="l"/>
              </a:tabLst>
            </a:pPr>
            <a:r>
              <a:rPr lang="en-US" sz="1600" dirty="0">
                <a:latin typeface="Times New Roman"/>
                <a:cs typeface="Times New Roman"/>
              </a:rPr>
              <a:t>	manual review hampers decision-making efficiency. Automatic violence detection </a:t>
            </a:r>
          </a:p>
          <a:p>
            <a:pPr marL="12700" marR="8890" algn="just">
              <a:lnSpc>
                <a:spcPct val="150000"/>
              </a:lnSpc>
              <a:tabLst>
                <a:tab pos="312420" algn="l"/>
              </a:tabLst>
            </a:pPr>
            <a:r>
              <a:rPr lang="en-US" sz="1600" dirty="0">
                <a:latin typeface="Times New Roman"/>
                <a:cs typeface="Times New Roman"/>
              </a:rPr>
              <a:t>	in videos has emerged to alleviate prolonged scrutiny, leveraging deep learning, </a:t>
            </a:r>
          </a:p>
          <a:p>
            <a:pPr marL="12700" marR="8890" algn="just">
              <a:lnSpc>
                <a:spcPct val="150000"/>
              </a:lnSpc>
              <a:tabLst>
                <a:tab pos="312420" algn="l"/>
              </a:tabLst>
            </a:pPr>
            <a:r>
              <a:rPr lang="en-US" sz="1600" dirty="0">
                <a:latin typeface="Times New Roman"/>
                <a:cs typeface="Times New Roman"/>
              </a:rPr>
              <a:t>	notably MobileNetv2, for accurate identification. Recent studies emphasize </a:t>
            </a:r>
          </a:p>
          <a:p>
            <a:pPr marL="12700" marR="8890" algn="just">
              <a:lnSpc>
                <a:spcPct val="150000"/>
              </a:lnSpc>
              <a:tabLst>
                <a:tab pos="312420" algn="l"/>
              </a:tabLst>
            </a:pPr>
            <a:r>
              <a:rPr lang="en-US" sz="1600" dirty="0">
                <a:latin typeface="Times New Roman"/>
                <a:cs typeface="Times New Roman"/>
              </a:rPr>
              <a:t>	deep learning's prowess in extracting spatiotemporal features, vital for pinpointing </a:t>
            </a:r>
          </a:p>
          <a:p>
            <a:pPr marL="12700" marR="8890" algn="just">
              <a:lnSpc>
                <a:spcPct val="150000"/>
              </a:lnSpc>
              <a:tabLst>
                <a:tab pos="312420" algn="l"/>
              </a:tabLst>
            </a:pPr>
            <a:r>
              <a:rPr lang="en-US" sz="1600" dirty="0">
                <a:latin typeface="Times New Roman"/>
                <a:cs typeface="Times New Roman"/>
              </a:rPr>
              <a:t>	violent scenes. These methods excel in capturing spatial and motion information, </a:t>
            </a:r>
          </a:p>
          <a:p>
            <a:pPr marL="12700" marR="8890" algn="just">
              <a:lnSpc>
                <a:spcPct val="150000"/>
              </a:lnSpc>
              <a:tabLst>
                <a:tab pos="312420" algn="l"/>
              </a:tabLst>
            </a:pPr>
            <a:r>
              <a:rPr lang="en-US" sz="1600" dirty="0">
                <a:latin typeface="Times New Roman"/>
                <a:cs typeface="Times New Roman"/>
              </a:rPr>
              <a:t>	enabling real-time violence alert systems.</a:t>
            </a:r>
          </a:p>
        </p:txBody>
      </p:sp>
      <p:pic>
        <p:nvPicPr>
          <p:cNvPr id="3" name="object 3"/>
          <p:cNvPicPr/>
          <p:nvPr/>
        </p:nvPicPr>
        <p:blipFill>
          <a:blip r:embed="rId2" cstate="print"/>
          <a:stretch>
            <a:fillRect/>
          </a:stretch>
        </p:blipFill>
        <p:spPr>
          <a:xfrm>
            <a:off x="0" y="0"/>
            <a:ext cx="1035595" cy="980727"/>
          </a:xfrm>
          <a:prstGeom prst="rect">
            <a:avLst/>
          </a:prstGeom>
        </p:spPr>
      </p:pic>
      <p:sp>
        <p:nvSpPr>
          <p:cNvPr id="4" name="object 4"/>
          <p:cNvSpPr txBox="1">
            <a:spLocks noGrp="1"/>
          </p:cNvSpPr>
          <p:nvPr>
            <p:ph type="title"/>
          </p:nvPr>
        </p:nvSpPr>
        <p:spPr>
          <a:prstGeom prst="rect">
            <a:avLst/>
          </a:prstGeom>
        </p:spPr>
        <p:txBody>
          <a:bodyPr vert="horz" wrap="square" lIns="0" tIns="12700" rIns="0" bIns="0" rtlCol="0">
            <a:spAutoFit/>
          </a:bodyPr>
          <a:lstStyle/>
          <a:p>
            <a:pPr marL="260985">
              <a:lnSpc>
                <a:spcPct val="100000"/>
              </a:lnSpc>
              <a:spcBef>
                <a:spcPts val="100"/>
              </a:spcBef>
            </a:pPr>
            <a:r>
              <a:rPr spc="-10" dirty="0"/>
              <a:t>Introduction</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80"/>
              </a:lnSpc>
            </a:pPr>
            <a:fld id="{81D60167-4931-47E6-BA6A-407CBD079E47}" type="slidenum">
              <a:rPr spc="-25" dirty="0"/>
              <a:t>4</a:t>
            </a:fld>
            <a:endParaRPr spc="-25" dirty="0"/>
          </a:p>
        </p:txBody>
      </p:sp>
      <p:sp>
        <p:nvSpPr>
          <p:cNvPr id="7" name="object 11">
            <a:extLst>
              <a:ext uri="{FF2B5EF4-FFF2-40B4-BE49-F238E27FC236}">
                <a16:creationId xmlns:a16="http://schemas.microsoft.com/office/drawing/2014/main" id="{F95C5D31-E42C-430D-A67D-188965B75BAD}"/>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8620" y="965986"/>
            <a:ext cx="7884159" cy="5434758"/>
          </a:xfrm>
          <a:prstGeom prst="rect">
            <a:avLst/>
          </a:prstGeom>
        </p:spPr>
        <p:txBody>
          <a:bodyPr vert="horz" wrap="square" lIns="0" tIns="12700" rIns="0" bIns="0" rtlCol="0">
            <a:spAutoFit/>
          </a:bodyPr>
          <a:lstStyle/>
          <a:p>
            <a:pPr marL="12700" marR="36195" lvl="0" indent="0" defTabSz="914400" eaLnBrk="1" fontAlgn="auto" latinLnBrk="0" hangingPunct="1">
              <a:lnSpc>
                <a:spcPct val="150000"/>
              </a:lnSpc>
              <a:spcBef>
                <a:spcPts val="100"/>
              </a:spcBef>
              <a:spcAft>
                <a:spcPts val="0"/>
              </a:spcAft>
              <a:buClrTx/>
              <a:buSzTx/>
              <a:buFontTx/>
              <a:buNone/>
              <a:tabLst>
                <a:tab pos="210185" algn="l"/>
              </a:tabLst>
              <a:defRPr/>
            </a:pPr>
            <a:r>
              <a:rPr kumimoji="0" lang="en-IN" sz="1200" b="0" i="0" u="none" strike="noStrike" kern="0" cap="none" spc="0" normalizeH="0" baseline="0" noProof="0" dirty="0">
                <a:ln>
                  <a:noFill/>
                </a:ln>
                <a:solidFill>
                  <a:sysClr val="windowText" lastClr="000000"/>
                </a:solidFill>
                <a:effectLst/>
                <a:uLnTx/>
                <a:uFillTx/>
                <a:latin typeface="Palatino Linotype"/>
                <a:cs typeface="Palatino Linotype"/>
              </a:rPr>
              <a:t>6 	 </a:t>
            </a:r>
            <a:r>
              <a:rPr kumimoji="0" lang="en-IN"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J. C. Vieira, A. Sartori, S. F. </a:t>
            </a:r>
            <a:r>
              <a:rPr kumimoji="0" lang="en-IN" sz="1200" b="0" i="0" u="none" strike="noStrike" kern="0" cap="none" spc="0" normalizeH="0" baseline="0" noProof="0" dirty="0" err="1">
                <a:ln>
                  <a:noFill/>
                </a:ln>
                <a:solidFill>
                  <a:sysClr val="windowText" lastClr="000000"/>
                </a:solidFill>
                <a:effectLst/>
                <a:uLnTx/>
                <a:uFillTx/>
                <a:latin typeface="Palatino Linotype" panose="02040502050505030304" pitchFamily="18" charset="0"/>
                <a:cs typeface="Palatino Linotype"/>
              </a:rPr>
              <a:t>Stefenon</a:t>
            </a:r>
            <a:r>
              <a:rPr kumimoji="0" lang="en-IN"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 F. L. Perez, G. S. de Jesus and V. R. Q. </a:t>
            </a:r>
            <a:r>
              <a:rPr kumimoji="0" lang="en-IN" sz="1200" b="0" i="0" u="none" strike="noStrike" kern="0" cap="none" spc="0" normalizeH="0" baseline="0" noProof="0" dirty="0" err="1">
                <a:ln>
                  <a:noFill/>
                </a:ln>
                <a:solidFill>
                  <a:sysClr val="windowText" lastClr="000000"/>
                </a:solidFill>
                <a:effectLst/>
                <a:uLnTx/>
                <a:uFillTx/>
                <a:latin typeface="Palatino Linotype" panose="02040502050505030304" pitchFamily="18" charset="0"/>
                <a:cs typeface="Palatino Linotype"/>
              </a:rPr>
              <a:t>Leithardt</a:t>
            </a:r>
            <a:r>
              <a:rPr kumimoji="0" lang="en-IN"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 "Low-Cost CNN for 	Automatic Violence Recognition on </a:t>
            </a:r>
            <a:r>
              <a:rPr kumimoji="0" lang="en-IN" sz="1200" b="0" i="0" u="none" strike="noStrike" kern="0" cap="none" spc="0" normalizeH="0" baseline="0" noProof="0" dirty="0" err="1">
                <a:ln>
                  <a:noFill/>
                </a:ln>
                <a:solidFill>
                  <a:sysClr val="windowText" lastClr="000000"/>
                </a:solidFill>
                <a:effectLst/>
                <a:uLnTx/>
                <a:uFillTx/>
                <a:latin typeface="Palatino Linotype" panose="02040502050505030304" pitchFamily="18" charset="0"/>
                <a:cs typeface="Palatino Linotype"/>
              </a:rPr>
              <a:t>EmbeddedSystem</a:t>
            </a:r>
            <a:r>
              <a:rPr kumimoji="0" lang="en-IN"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 in IEEE Access, vol. 10, pp. 25190-25202, 2022, </a:t>
            </a:r>
            <a:r>
              <a:rPr kumimoji="0" lang="en-IN" sz="1200" b="0" i="0" u="none" strike="noStrike" kern="0" cap="none" spc="0" normalizeH="0" baseline="0" noProof="0" dirty="0" err="1">
                <a:ln>
                  <a:noFill/>
                </a:ln>
                <a:solidFill>
                  <a:sysClr val="windowText" lastClr="000000"/>
                </a:solidFill>
                <a:effectLst/>
                <a:uLnTx/>
                <a:uFillTx/>
                <a:latin typeface="Palatino Linotype" panose="02040502050505030304" pitchFamily="18" charset="0"/>
                <a:cs typeface="Palatino Linotype"/>
              </a:rPr>
              <a:t>doi</a:t>
            </a:r>
            <a:r>
              <a:rPr kumimoji="0" lang="en-IN"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 	10.1109/ACCESS.2022.3155123.</a:t>
            </a:r>
          </a:p>
          <a:p>
            <a:pPr marL="12700" marR="36195" lvl="0" indent="0" defTabSz="914400" eaLnBrk="1" fontAlgn="auto" latinLnBrk="0" hangingPunct="1">
              <a:lnSpc>
                <a:spcPct val="150000"/>
              </a:lnSpc>
              <a:spcBef>
                <a:spcPts val="100"/>
              </a:spcBef>
              <a:spcAft>
                <a:spcPts val="0"/>
              </a:spcAft>
              <a:buClrTx/>
              <a:buSzTx/>
              <a:buFontTx/>
              <a:buNone/>
              <a:tabLst>
                <a:tab pos="210185" algn="l"/>
              </a:tabLst>
              <a:defRPr/>
            </a:pPr>
            <a:r>
              <a:rPr kumimoji="0" lang="en-IN" sz="11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	</a:t>
            </a:r>
            <a:r>
              <a:rPr kumimoji="0" lang="en-IN" sz="11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hlinkClick r:id="rId2"/>
              </a:rPr>
              <a:t>https://ieeexplore.ieee.org/document/9722878</a:t>
            </a:r>
            <a:endParaRPr kumimoji="0" lang="en-IN" sz="11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endParaRPr>
          </a:p>
          <a:p>
            <a:pPr marL="12700" marR="36195" lvl="0" indent="0" defTabSz="914400" eaLnBrk="1" fontAlgn="auto" latinLnBrk="0" hangingPunct="1">
              <a:lnSpc>
                <a:spcPct val="150000"/>
              </a:lnSpc>
              <a:spcBef>
                <a:spcPts val="100"/>
              </a:spcBef>
              <a:spcAft>
                <a:spcPts val="0"/>
              </a:spcAft>
              <a:buClrTx/>
              <a:buSzTx/>
              <a:buFontTx/>
              <a:buNone/>
              <a:tabLst>
                <a:tab pos="210185" algn="l"/>
              </a:tabLst>
              <a:defRPr/>
            </a:pPr>
            <a:endParaRPr kumimoji="0" sz="11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endParaRPr>
          </a:p>
          <a:p>
            <a:pPr marL="12700" marR="121285" lvl="0" indent="197485" defTabSz="914400" eaLnBrk="1" fontAlgn="auto" latinLnBrk="0" hangingPunct="1">
              <a:lnSpc>
                <a:spcPct val="150000"/>
              </a:lnSpc>
              <a:spcBef>
                <a:spcPts val="0"/>
              </a:spcBef>
              <a:spcAft>
                <a:spcPts val="0"/>
              </a:spcAft>
              <a:buClrTx/>
              <a:buSzTx/>
              <a:buFontTx/>
              <a:buAutoNum type="arabicPlain" startAt="7"/>
              <a:tabLst>
                <a:tab pos="210185" algn="l"/>
              </a:tabLst>
              <a:defRPr/>
            </a:pPr>
            <a:r>
              <a:rPr kumimoji="0" lang="en-IN" sz="11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 </a:t>
            </a:r>
            <a:r>
              <a:rPr kumimoji="0" lang="en-IN"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Sandler, Mark Howard, Andrew Zhu, </a:t>
            </a:r>
            <a:r>
              <a:rPr kumimoji="0" lang="en-IN" sz="1200" b="0" i="0" u="none" strike="noStrike" kern="0" cap="none" spc="0" normalizeH="0" baseline="0" noProof="0" dirty="0" err="1">
                <a:ln>
                  <a:noFill/>
                </a:ln>
                <a:solidFill>
                  <a:sysClr val="windowText" lastClr="000000"/>
                </a:solidFill>
                <a:effectLst/>
                <a:uLnTx/>
                <a:uFillTx/>
                <a:latin typeface="Palatino Linotype" panose="02040502050505030304" pitchFamily="18" charset="0"/>
                <a:cs typeface="Palatino Linotype"/>
              </a:rPr>
              <a:t>Menglong</a:t>
            </a:r>
            <a:r>
              <a:rPr kumimoji="0" lang="en-IN"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 </a:t>
            </a:r>
            <a:r>
              <a:rPr kumimoji="0" lang="en-IN" sz="1200" b="0" i="0" u="none" strike="noStrike" kern="0" cap="none" spc="0" normalizeH="0" baseline="0" noProof="0" dirty="0" err="1">
                <a:ln>
                  <a:noFill/>
                </a:ln>
                <a:solidFill>
                  <a:sysClr val="windowText" lastClr="000000"/>
                </a:solidFill>
                <a:effectLst/>
                <a:uLnTx/>
                <a:uFillTx/>
                <a:latin typeface="Palatino Linotype" panose="02040502050505030304" pitchFamily="18" charset="0"/>
                <a:cs typeface="Palatino Linotype"/>
              </a:rPr>
              <a:t>Zhmoginov</a:t>
            </a:r>
            <a:r>
              <a:rPr kumimoji="0" lang="en-IN"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 Andrey Chen, Liang-</a:t>
            </a:r>
            <a:r>
              <a:rPr kumimoji="0" lang="en-IN" sz="1200" b="0" i="0" u="none" strike="noStrike" kern="0" cap="none" spc="0" normalizeH="0" baseline="0" noProof="0" dirty="0" err="1">
                <a:ln>
                  <a:noFill/>
                </a:ln>
                <a:solidFill>
                  <a:sysClr val="windowText" lastClr="000000"/>
                </a:solidFill>
                <a:effectLst/>
                <a:uLnTx/>
                <a:uFillTx/>
                <a:latin typeface="Palatino Linotype" panose="02040502050505030304" pitchFamily="18" charset="0"/>
                <a:cs typeface="Palatino Linotype"/>
              </a:rPr>
              <a:t>Chieh</a:t>
            </a:r>
            <a:r>
              <a:rPr kumimoji="0" lang="en-IN"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 (2018). 	MobileNetV2: Inverted Residuals and Linear Bottlenecks. 4510-4520. 10.1109/CVPR.2018.00474.</a:t>
            </a:r>
            <a:endParaRPr kumimoji="0" lang="en-IN" sz="1200" b="0" i="0" u="sng" strike="noStrike" kern="0" cap="none" spc="-50" normalizeH="0" baseline="0" noProof="0" dirty="0">
              <a:ln>
                <a:noFill/>
              </a:ln>
              <a:solidFill>
                <a:srgbClr val="8DC765"/>
              </a:solidFill>
              <a:effectLst/>
              <a:uLnTx/>
              <a:uFill>
                <a:solidFill>
                  <a:srgbClr val="8DC765"/>
                </a:solidFill>
              </a:uFill>
              <a:latin typeface="Palatino Linotype" panose="02040502050505030304" pitchFamily="18" charset="0"/>
              <a:cs typeface="Palatino Linotype"/>
            </a:endParaRPr>
          </a:p>
          <a:p>
            <a:pPr marL="12700" marR="121285" lvl="0" indent="0" defTabSz="914400" eaLnBrk="1" fontAlgn="auto" latinLnBrk="0" hangingPunct="1">
              <a:lnSpc>
                <a:spcPct val="150000"/>
              </a:lnSpc>
              <a:spcBef>
                <a:spcPts val="0"/>
              </a:spcBef>
              <a:spcAft>
                <a:spcPts val="0"/>
              </a:spcAft>
              <a:buClrTx/>
              <a:buSzTx/>
              <a:buFontTx/>
              <a:buNone/>
              <a:tabLst>
                <a:tab pos="210185" algn="l"/>
              </a:tabLst>
              <a:defRPr/>
            </a:pPr>
            <a:r>
              <a:rPr kumimoji="0" lang="en-IN"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	</a:t>
            </a:r>
            <a:r>
              <a:rPr kumimoji="0" lang="en-IN"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hlinkClick r:id="rId3"/>
              </a:rPr>
              <a:t>https://sci-hub.se/10.1109/cvpr.2018.00474</a:t>
            </a:r>
            <a:endParaRPr kumimoji="0" lang="en-IN"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endParaRPr>
          </a:p>
          <a:p>
            <a:pPr marL="12700" marR="447675" lvl="0" indent="0" defTabSz="914400" eaLnBrk="1" fontAlgn="auto" latinLnBrk="0" hangingPunct="1">
              <a:lnSpc>
                <a:spcPct val="150000"/>
              </a:lnSpc>
              <a:spcBef>
                <a:spcPts val="0"/>
              </a:spcBef>
              <a:spcAft>
                <a:spcPts val="0"/>
              </a:spcAft>
              <a:buClrTx/>
              <a:buSzTx/>
              <a:buFontTx/>
              <a:buNone/>
              <a:tabLst>
                <a:tab pos="210185" algn="l"/>
              </a:tabLst>
              <a:defRPr/>
            </a:pPr>
            <a:r>
              <a:rPr kumimoji="0" lang="en-US"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8	J. Wang and Z. Xu, "Crowd anomaly detection for automated video surveillance,“ 6th International 	Conference on Imaging for Crime Prevention and Detection (ICDP-15), 2015, pp. 1-6, </a:t>
            </a:r>
            <a:r>
              <a:rPr kumimoji="0" lang="en-US" sz="1200" b="0" i="0" u="none" strike="noStrike" kern="0" cap="none" spc="0" normalizeH="0" baseline="0" noProof="0" dirty="0" err="1">
                <a:ln>
                  <a:noFill/>
                </a:ln>
                <a:solidFill>
                  <a:sysClr val="windowText" lastClr="000000"/>
                </a:solidFill>
                <a:effectLst/>
                <a:uLnTx/>
                <a:uFillTx/>
                <a:latin typeface="Palatino Linotype" panose="02040502050505030304" pitchFamily="18" charset="0"/>
                <a:cs typeface="Palatino Linotype"/>
              </a:rPr>
              <a:t>doi</a:t>
            </a:r>
            <a:r>
              <a:rPr kumimoji="0" lang="en-US"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 	10.1049/ic.2015.0102.</a:t>
            </a:r>
            <a:endParaRPr kumimoji="0" lang="en-IN" sz="1200" b="0" i="0" u="none" strike="noStrike" kern="0" cap="none" spc="-10" normalizeH="0" baseline="0" noProof="0" dirty="0">
              <a:ln>
                <a:noFill/>
              </a:ln>
              <a:solidFill>
                <a:sysClr val="windowText" lastClr="000000"/>
              </a:solidFill>
              <a:effectLst/>
              <a:uLnTx/>
              <a:uFillTx/>
              <a:latin typeface="Palatino Linotype" panose="02040502050505030304" pitchFamily="18" charset="0"/>
              <a:cs typeface="Palatino Linotype"/>
            </a:endParaRPr>
          </a:p>
          <a:p>
            <a:pPr marL="12700" marR="447675" lvl="0" indent="0" defTabSz="914400" eaLnBrk="1" fontAlgn="auto" latinLnBrk="0" hangingPunct="1">
              <a:lnSpc>
                <a:spcPct val="150000"/>
              </a:lnSpc>
              <a:spcBef>
                <a:spcPts val="0"/>
              </a:spcBef>
              <a:spcAft>
                <a:spcPts val="0"/>
              </a:spcAft>
              <a:buClrTx/>
              <a:buSzTx/>
              <a:buFontTx/>
              <a:buNone/>
              <a:tabLst>
                <a:tab pos="210185" algn="l"/>
              </a:tabLst>
              <a:defRPr/>
            </a:pPr>
            <a:r>
              <a:rPr kumimoji="0" lang="en-IN" sz="11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	</a:t>
            </a:r>
            <a:r>
              <a:rPr kumimoji="0" lang="en-IN" sz="11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hlinkClick r:id="rId4"/>
              </a:rPr>
              <a:t>https://sci-hub.se/10.1049/ic.2015.0102</a:t>
            </a:r>
            <a:endParaRPr kumimoji="0" lang="en-IN" sz="11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endParaRPr>
          </a:p>
          <a:p>
            <a:pPr marL="12700" marR="447675" lvl="0" indent="0" defTabSz="914400" eaLnBrk="1" fontAlgn="auto" latinLnBrk="0" hangingPunct="1">
              <a:lnSpc>
                <a:spcPct val="150000"/>
              </a:lnSpc>
              <a:spcBef>
                <a:spcPts val="0"/>
              </a:spcBef>
              <a:spcAft>
                <a:spcPts val="0"/>
              </a:spcAft>
              <a:buClrTx/>
              <a:buSzTx/>
              <a:buFontTx/>
              <a:buNone/>
              <a:tabLst>
                <a:tab pos="210185" algn="l"/>
              </a:tabLst>
              <a:defRPr/>
            </a:pPr>
            <a:endParaRPr kumimoji="0" sz="11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endParaRPr>
          </a:p>
          <a:p>
            <a:pPr marL="12700" marR="101600" lvl="0" indent="0" defTabSz="914400" eaLnBrk="1" fontAlgn="auto" latinLnBrk="0" hangingPunct="1">
              <a:lnSpc>
                <a:spcPct val="150000"/>
              </a:lnSpc>
              <a:spcBef>
                <a:spcPts val="0"/>
              </a:spcBef>
              <a:spcAft>
                <a:spcPts val="0"/>
              </a:spcAft>
              <a:buClrTx/>
              <a:buSzTx/>
              <a:buFontTx/>
              <a:buNone/>
              <a:tabLst>
                <a:tab pos="280035" algn="l"/>
              </a:tabLst>
              <a:defRPr/>
            </a:pPr>
            <a:r>
              <a:rPr kumimoji="0" lang="en-IN"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9	P. </a:t>
            </a:r>
            <a:r>
              <a:rPr kumimoji="0" lang="en-IN" sz="1200" b="0" i="0" u="none" strike="noStrike" kern="0" cap="none" spc="0" normalizeH="0" baseline="0" noProof="0" dirty="0" err="1">
                <a:ln>
                  <a:noFill/>
                </a:ln>
                <a:solidFill>
                  <a:sysClr val="windowText" lastClr="000000"/>
                </a:solidFill>
                <a:effectLst/>
                <a:uLnTx/>
                <a:uFillTx/>
                <a:latin typeface="Palatino Linotype" panose="02040502050505030304" pitchFamily="18" charset="0"/>
                <a:cs typeface="Palatino Linotype"/>
              </a:rPr>
              <a:t>Sernani</a:t>
            </a:r>
            <a:r>
              <a:rPr kumimoji="0" lang="en-IN"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 N. </a:t>
            </a:r>
            <a:r>
              <a:rPr kumimoji="0" lang="en-IN" sz="1200" b="0" i="0" u="none" strike="noStrike" kern="0" cap="none" spc="0" normalizeH="0" baseline="0" noProof="0" dirty="0" err="1">
                <a:ln>
                  <a:noFill/>
                </a:ln>
                <a:solidFill>
                  <a:sysClr val="windowText" lastClr="000000"/>
                </a:solidFill>
                <a:effectLst/>
                <a:uLnTx/>
                <a:uFillTx/>
                <a:latin typeface="Palatino Linotype" panose="02040502050505030304" pitchFamily="18" charset="0"/>
                <a:cs typeface="Palatino Linotype"/>
              </a:rPr>
              <a:t>Falcionelli</a:t>
            </a:r>
            <a:r>
              <a:rPr kumimoji="0" lang="en-IN"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 S. Tomassini, P. </a:t>
            </a:r>
            <a:r>
              <a:rPr kumimoji="0" lang="en-IN" sz="1200" b="0" i="0" u="none" strike="noStrike" kern="0" cap="none" spc="0" normalizeH="0" baseline="0" noProof="0" dirty="0" err="1">
                <a:ln>
                  <a:noFill/>
                </a:ln>
                <a:solidFill>
                  <a:sysClr val="windowText" lastClr="000000"/>
                </a:solidFill>
                <a:effectLst/>
                <a:uLnTx/>
                <a:uFillTx/>
                <a:latin typeface="Palatino Linotype" panose="02040502050505030304" pitchFamily="18" charset="0"/>
                <a:cs typeface="Palatino Linotype"/>
              </a:rPr>
              <a:t>Contardo</a:t>
            </a:r>
            <a:r>
              <a:rPr kumimoji="0" lang="en-IN"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 and A. F. </a:t>
            </a:r>
            <a:r>
              <a:rPr kumimoji="0" lang="en-IN" sz="1200" b="0" i="0" u="none" strike="noStrike" kern="0" cap="none" spc="0" normalizeH="0" baseline="0" noProof="0" dirty="0" err="1">
                <a:ln>
                  <a:noFill/>
                </a:ln>
                <a:solidFill>
                  <a:sysClr val="windowText" lastClr="000000"/>
                </a:solidFill>
                <a:effectLst/>
                <a:uLnTx/>
                <a:uFillTx/>
                <a:latin typeface="Palatino Linotype" panose="02040502050505030304" pitchFamily="18" charset="0"/>
                <a:cs typeface="Palatino Linotype"/>
              </a:rPr>
              <a:t>Dragoni</a:t>
            </a:r>
            <a:r>
              <a:rPr kumimoji="0" lang="en-IN"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 "Deep Learning for Automatic Violence 	Detection: Tests on the </a:t>
            </a:r>
            <a:r>
              <a:rPr kumimoji="0" lang="en-IN" sz="1200" b="0" i="0" u="none" strike="noStrike" kern="0" cap="none" spc="0" normalizeH="0" baseline="0" noProof="0" dirty="0" err="1">
                <a:ln>
                  <a:noFill/>
                </a:ln>
                <a:solidFill>
                  <a:sysClr val="windowText" lastClr="000000"/>
                </a:solidFill>
                <a:effectLst/>
                <a:uLnTx/>
                <a:uFillTx/>
                <a:latin typeface="Palatino Linotype" panose="02040502050505030304" pitchFamily="18" charset="0"/>
                <a:cs typeface="Palatino Linotype"/>
              </a:rPr>
              <a:t>AIRTLab</a:t>
            </a:r>
            <a:r>
              <a:rPr kumimoji="0" lang="en-IN"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 Dataset," in IEEE Access, vol. 9, pp. 160580-160595, 2021, </a:t>
            </a:r>
            <a:r>
              <a:rPr kumimoji="0" lang="en-IN" sz="1200" b="0" i="0" u="none" strike="noStrike" kern="0" cap="none" spc="0" normalizeH="0" baseline="0" noProof="0" dirty="0" err="1">
                <a:ln>
                  <a:noFill/>
                </a:ln>
                <a:solidFill>
                  <a:sysClr val="windowText" lastClr="000000"/>
                </a:solidFill>
                <a:effectLst/>
                <a:uLnTx/>
                <a:uFillTx/>
                <a:latin typeface="Palatino Linotype" panose="02040502050505030304" pitchFamily="18" charset="0"/>
                <a:cs typeface="Palatino Linotype"/>
              </a:rPr>
              <a:t>doi</a:t>
            </a:r>
            <a:r>
              <a:rPr kumimoji="0" lang="en-IN"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 	10.1109/ACCESS.2021.3131315</a:t>
            </a:r>
            <a:endParaRPr kumimoji="0" lang="en-IN" sz="1200" b="0" i="0" u="none" strike="noStrike" kern="0" cap="none" spc="-10" normalizeH="0" baseline="0" noProof="0" dirty="0">
              <a:ln>
                <a:noFill/>
              </a:ln>
              <a:solidFill>
                <a:sysClr val="windowText" lastClr="000000"/>
              </a:solidFill>
              <a:effectLst/>
              <a:uLnTx/>
              <a:uFillTx/>
              <a:latin typeface="Palatino Linotype" panose="02040502050505030304" pitchFamily="18" charset="0"/>
              <a:cs typeface="Palatino Linotype"/>
            </a:endParaRPr>
          </a:p>
          <a:p>
            <a:pPr marL="12700" marR="101600" lvl="0" indent="0" defTabSz="914400" eaLnBrk="1" fontAlgn="auto" latinLnBrk="0" hangingPunct="1">
              <a:lnSpc>
                <a:spcPct val="150000"/>
              </a:lnSpc>
              <a:spcBef>
                <a:spcPts val="0"/>
              </a:spcBef>
              <a:spcAft>
                <a:spcPts val="0"/>
              </a:spcAft>
              <a:buClrTx/>
              <a:buSzTx/>
              <a:buFontTx/>
              <a:buNone/>
              <a:tabLst>
                <a:tab pos="280035" algn="l"/>
              </a:tabLst>
              <a:defRPr/>
            </a:pPr>
            <a:r>
              <a:rPr kumimoji="0" lang="en-IN" sz="11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	</a:t>
            </a:r>
            <a:r>
              <a:rPr kumimoji="0" lang="en-IN" sz="11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hlinkClick r:id="rId5"/>
              </a:rPr>
              <a:t>download pdf</a:t>
            </a:r>
            <a:endParaRPr kumimoji="0" sz="11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endParaRPr>
          </a:p>
          <a:p>
            <a:pPr marL="241300" marR="651510" lvl="0" indent="-228600" defTabSz="914400" eaLnBrk="1" fontAlgn="auto" latinLnBrk="0" hangingPunct="1">
              <a:lnSpc>
                <a:spcPct val="150000"/>
              </a:lnSpc>
              <a:spcBef>
                <a:spcPts val="0"/>
              </a:spcBef>
              <a:spcAft>
                <a:spcPts val="0"/>
              </a:spcAft>
              <a:buClrTx/>
              <a:buSzTx/>
              <a:buFontTx/>
              <a:buAutoNum type="arabicPlain" startAt="10"/>
              <a:tabLst>
                <a:tab pos="271780" algn="l"/>
              </a:tabLst>
              <a:defRPr/>
            </a:pPr>
            <a:r>
              <a:rPr kumimoji="0" lang="en-US"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M. Ramzan et al., "A Review on State-of-the-Art Violence Detection Techniques," in IEEE Access, vol. 7, 	pp. 107560-107575, 2019, </a:t>
            </a:r>
            <a:r>
              <a:rPr kumimoji="0" lang="en-US" sz="1200" b="0" i="0" u="none" strike="noStrike" kern="0" cap="none" spc="0" normalizeH="0" baseline="0" noProof="0" dirty="0" err="1">
                <a:ln>
                  <a:noFill/>
                </a:ln>
                <a:solidFill>
                  <a:sysClr val="windowText" lastClr="000000"/>
                </a:solidFill>
                <a:effectLst/>
                <a:uLnTx/>
                <a:uFillTx/>
                <a:latin typeface="Palatino Linotype" panose="02040502050505030304" pitchFamily="18" charset="0"/>
                <a:cs typeface="Palatino Linotype"/>
              </a:rPr>
              <a:t>doi</a:t>
            </a:r>
            <a:r>
              <a:rPr kumimoji="0" lang="en-US"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 10.1109/ACCESS.2019.2932114</a:t>
            </a:r>
          </a:p>
          <a:p>
            <a:pPr marL="12700" marR="651510" lvl="0" indent="0" defTabSz="914400" eaLnBrk="1" fontAlgn="auto" latinLnBrk="0" hangingPunct="1">
              <a:lnSpc>
                <a:spcPct val="150000"/>
              </a:lnSpc>
              <a:spcBef>
                <a:spcPts val="0"/>
              </a:spcBef>
              <a:spcAft>
                <a:spcPts val="0"/>
              </a:spcAft>
              <a:buClrTx/>
              <a:buSzTx/>
              <a:buFontTx/>
              <a:buNone/>
              <a:tabLst>
                <a:tab pos="271780" algn="l"/>
              </a:tabLst>
              <a:defRPr/>
            </a:pPr>
            <a:r>
              <a:rPr kumimoji="0" lang="en-US"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rPr>
              <a:t>	</a:t>
            </a:r>
            <a:r>
              <a:rPr kumimoji="0" lang="en-US"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hlinkClick r:id="rId6"/>
              </a:rPr>
              <a:t>https://sci-hub.se/10.1109/access.2019.2932114</a:t>
            </a:r>
            <a:endParaRPr kumimoji="0" sz="1200" b="0" i="0" u="none" strike="noStrike" kern="0" cap="none" spc="0" normalizeH="0" baseline="0" noProof="0" dirty="0">
              <a:ln>
                <a:noFill/>
              </a:ln>
              <a:solidFill>
                <a:sysClr val="windowText" lastClr="000000"/>
              </a:solidFill>
              <a:effectLst/>
              <a:uLnTx/>
              <a:uFillTx/>
              <a:latin typeface="Palatino Linotype" panose="02040502050505030304" pitchFamily="18" charset="0"/>
              <a:cs typeface="Palatino Linotype"/>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260985">
              <a:lnSpc>
                <a:spcPct val="100000"/>
              </a:lnSpc>
              <a:spcBef>
                <a:spcPts val="100"/>
              </a:spcBef>
            </a:pPr>
            <a:r>
              <a:rPr spc="-10" dirty="0"/>
              <a:t>References</a:t>
            </a:r>
            <a:r>
              <a:rPr spc="-70" dirty="0"/>
              <a:t> </a:t>
            </a:r>
            <a:r>
              <a:rPr spc="160" dirty="0"/>
              <a:t>(cont…)</a:t>
            </a:r>
          </a:p>
        </p:txBody>
      </p:sp>
      <p:pic>
        <p:nvPicPr>
          <p:cNvPr id="4" name="object 4"/>
          <p:cNvPicPr/>
          <p:nvPr/>
        </p:nvPicPr>
        <p:blipFill>
          <a:blip r:embed="rId7" cstate="print"/>
          <a:stretch>
            <a:fillRect/>
          </a:stretch>
        </p:blipFill>
        <p:spPr>
          <a:xfrm>
            <a:off x="0" y="0"/>
            <a:ext cx="1035595" cy="980727"/>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defTabSz="914400" eaLnBrk="1" fontAlgn="auto" latinLnBrk="0" hangingPunct="1">
              <a:lnSpc>
                <a:spcPts val="980"/>
              </a:lnSpc>
              <a:spcBef>
                <a:spcPts val="0"/>
              </a:spcBef>
              <a:spcAft>
                <a:spcPts val="0"/>
              </a:spcAft>
              <a:buClrTx/>
              <a:buSzTx/>
              <a:buFontTx/>
              <a:buNone/>
              <a:tabLst/>
              <a:defRPr/>
            </a:pPr>
            <a:fld id="{81D60167-4931-47E6-BA6A-407CBD079E47}" type="slidenum">
              <a:rPr kumimoji="0" sz="950" b="0" i="0" u="none" strike="noStrike" kern="0" cap="none" spc="-25" normalizeH="0" baseline="0" noProof="0" dirty="0">
                <a:ln>
                  <a:noFill/>
                </a:ln>
                <a:solidFill>
                  <a:srgbClr val="B3A787"/>
                </a:solidFill>
                <a:effectLst/>
                <a:uLnTx/>
                <a:uFillTx/>
                <a:latin typeface="Palatino Linotype"/>
              </a:rPr>
              <a:pPr marL="38100" marR="0" lvl="0" indent="0" defTabSz="914400" eaLnBrk="1" fontAlgn="auto" latinLnBrk="0" hangingPunct="1">
                <a:lnSpc>
                  <a:spcPts val="980"/>
                </a:lnSpc>
                <a:spcBef>
                  <a:spcPts val="0"/>
                </a:spcBef>
                <a:spcAft>
                  <a:spcPts val="0"/>
                </a:spcAft>
                <a:buClrTx/>
                <a:buSzTx/>
                <a:buFontTx/>
                <a:buNone/>
                <a:tabLst/>
                <a:defRPr/>
              </a:pPr>
              <a:t>40</a:t>
            </a:fld>
            <a:endParaRPr kumimoji="0" sz="950" b="0" i="0" u="none" strike="noStrike" kern="0" cap="none" spc="-25" normalizeH="0" baseline="0" noProof="0" dirty="0">
              <a:ln>
                <a:noFill/>
              </a:ln>
              <a:solidFill>
                <a:srgbClr val="B3A787"/>
              </a:solidFill>
              <a:effectLst/>
              <a:uLnTx/>
              <a:uFillTx/>
              <a:latin typeface="Palatino Linotype"/>
            </a:endParaRPr>
          </a:p>
        </p:txBody>
      </p:sp>
      <p:sp>
        <p:nvSpPr>
          <p:cNvPr id="7" name="object 11">
            <a:extLst>
              <a:ext uri="{FF2B5EF4-FFF2-40B4-BE49-F238E27FC236}">
                <a16:creationId xmlns:a16="http://schemas.microsoft.com/office/drawing/2014/main" id="{8DE1273F-A4B1-F059-00AA-E54A78009163}"/>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marR="0" lvl="0" indent="0" defTabSz="914400" eaLnBrk="1" fontAlgn="auto" latinLnBrk="0" hangingPunct="1">
              <a:lnSpc>
                <a:spcPts val="980"/>
              </a:lnSpc>
              <a:spcBef>
                <a:spcPts val="0"/>
              </a:spcBef>
              <a:spcAft>
                <a:spcPts val="0"/>
              </a:spcAft>
              <a:buClrTx/>
              <a:buSzTx/>
              <a:buFontTx/>
              <a:buNone/>
              <a:tabLst/>
              <a:defRPr/>
            </a:pPr>
            <a:r>
              <a:rPr kumimoji="0" sz="950" b="0" i="0" u="none" strike="noStrike" kern="0" cap="none" spc="0" normalizeH="0" baseline="0" noProof="0" dirty="0">
                <a:ln>
                  <a:noFill/>
                </a:ln>
                <a:solidFill>
                  <a:srgbClr val="002060"/>
                </a:solidFill>
                <a:effectLst/>
                <a:uLnTx/>
                <a:uFillTx/>
                <a:latin typeface="Palatino Linotype"/>
              </a:rPr>
              <a:t>M</a:t>
            </a:r>
            <a:r>
              <a:rPr kumimoji="0" lang="en-IN" sz="950" b="0" i="0" u="none" strike="noStrike" kern="0" cap="none" spc="0" normalizeH="0" baseline="0" noProof="0" dirty="0">
                <a:ln>
                  <a:noFill/>
                </a:ln>
                <a:solidFill>
                  <a:srgbClr val="002060"/>
                </a:solidFill>
                <a:effectLst/>
                <a:uLnTx/>
                <a:uFillTx/>
                <a:latin typeface="Palatino Linotype"/>
              </a:rPr>
              <a:t>in</a:t>
            </a:r>
            <a:r>
              <a:rPr kumimoji="0" sz="950" b="0" i="0" u="none" strike="noStrike" kern="0" cap="none" spc="0" normalizeH="0" baseline="0" noProof="0" dirty="0">
                <a:ln>
                  <a:noFill/>
                </a:ln>
                <a:solidFill>
                  <a:srgbClr val="002060"/>
                </a:solidFill>
                <a:effectLst/>
                <a:uLnTx/>
                <a:uFillTx/>
                <a:latin typeface="Palatino Linotype"/>
              </a:rPr>
              <a:t>or P</a:t>
            </a:r>
            <a:r>
              <a:rPr kumimoji="0" sz="950" b="0" i="0" u="none" strike="noStrike" kern="0" cap="none" spc="-20" normalizeH="0" baseline="0" noProof="0" dirty="0">
                <a:ln>
                  <a:noFill/>
                </a:ln>
                <a:solidFill>
                  <a:srgbClr val="002060"/>
                </a:solidFill>
                <a:effectLst/>
                <a:uLnTx/>
                <a:uFillTx/>
                <a:latin typeface="Palatino Linotype"/>
              </a:rPr>
              <a:t>r</a:t>
            </a:r>
            <a:r>
              <a:rPr kumimoji="0" sz="950" b="0" i="0" u="none" strike="noStrike" kern="0" cap="none" spc="0" normalizeH="0" baseline="0" noProof="0" dirty="0">
                <a:ln>
                  <a:noFill/>
                </a:ln>
                <a:solidFill>
                  <a:srgbClr val="002060"/>
                </a:solidFill>
                <a:effectLst/>
                <a:uLnTx/>
                <a:uFillTx/>
                <a:latin typeface="Palatino Linotype"/>
              </a:rPr>
              <a:t>oject P</a:t>
            </a:r>
            <a:r>
              <a:rPr kumimoji="0" sz="950" b="0" i="0" u="none" strike="noStrike" kern="0" cap="none" spc="-20" normalizeH="0" baseline="0" noProof="0" dirty="0">
                <a:ln>
                  <a:noFill/>
                </a:ln>
                <a:solidFill>
                  <a:srgbClr val="002060"/>
                </a:solidFill>
                <a:effectLst/>
                <a:uLnTx/>
                <a:uFillTx/>
                <a:latin typeface="Palatino Linotype"/>
              </a:rPr>
              <a:t>r</a:t>
            </a:r>
            <a:r>
              <a:rPr kumimoji="0" sz="950" b="0" i="0" u="none" strike="noStrike" kern="0" cap="none" spc="0" normalizeH="0" baseline="0" noProof="0" dirty="0">
                <a:ln>
                  <a:noFill/>
                </a:ln>
                <a:solidFill>
                  <a:srgbClr val="002060"/>
                </a:solidFill>
                <a:effectLst/>
                <a:uLnTx/>
                <a:uFillTx/>
                <a:latin typeface="Palatino Linotype"/>
              </a:rPr>
              <a:t>esentation </a:t>
            </a:r>
            <a:r>
              <a:rPr kumimoji="0" sz="950" b="0" i="0" u="none" strike="noStrike" kern="0" cap="none" spc="100" normalizeH="0" baseline="0" noProof="0" dirty="0">
                <a:ln>
                  <a:noFill/>
                </a:ln>
                <a:solidFill>
                  <a:srgbClr val="002060"/>
                </a:solidFill>
                <a:effectLst/>
                <a:uLnTx/>
                <a:uFillTx/>
                <a:latin typeface="Palatino Linotype"/>
              </a:rPr>
              <a:t>|</a:t>
            </a:r>
            <a:r>
              <a:rPr kumimoji="0" sz="950" b="0" i="0" u="none" strike="noStrike" kern="0" cap="none" spc="0" normalizeH="0" baseline="0" noProof="0" dirty="0">
                <a:ln>
                  <a:noFill/>
                </a:ln>
                <a:solidFill>
                  <a:srgbClr val="002060"/>
                </a:solidFill>
                <a:effectLst/>
                <a:uLnTx/>
                <a:uFillTx/>
                <a:latin typeface="Palatino Linotype"/>
              </a:rPr>
              <a:t> Department of Computer Science &amp; Engineering and Information </a:t>
            </a:r>
            <a:r>
              <a:rPr kumimoji="0" sz="950" b="0" i="0" u="none" strike="noStrike" kern="0" cap="none" spc="-90" normalizeH="0" baseline="0" noProof="0" dirty="0">
                <a:ln>
                  <a:noFill/>
                </a:ln>
                <a:solidFill>
                  <a:srgbClr val="002060"/>
                </a:solidFill>
                <a:effectLst/>
                <a:uLnTx/>
                <a:uFillTx/>
                <a:latin typeface="Palatino Linotype"/>
              </a:rPr>
              <a:t>T</a:t>
            </a:r>
            <a:r>
              <a:rPr kumimoji="0" sz="950" b="0" i="0" u="none" strike="noStrike" kern="0" cap="none" spc="0" normalizeH="0" baseline="0" noProof="0" dirty="0">
                <a:ln>
                  <a:noFill/>
                </a:ln>
                <a:solidFill>
                  <a:srgbClr val="002060"/>
                </a:solidFill>
                <a:effectLst/>
                <a:uLnTx/>
                <a:uFillTx/>
                <a:latin typeface="Palatino Linotype"/>
              </a:rPr>
              <a:t>echnology (CSE &amp; IT) </a:t>
            </a:r>
            <a:r>
              <a:rPr kumimoji="0" sz="950" b="0" i="0" u="none" strike="noStrike" kern="0" cap="none" spc="100" normalizeH="0" baseline="0" noProof="0" dirty="0">
                <a:ln>
                  <a:noFill/>
                </a:ln>
                <a:solidFill>
                  <a:srgbClr val="002060"/>
                </a:solidFill>
                <a:effectLst/>
                <a:uLnTx/>
                <a:uFillTx/>
                <a:latin typeface="Palatino Linotype"/>
              </a:rPr>
              <a:t>|</a:t>
            </a:r>
            <a:r>
              <a:rPr kumimoji="0" sz="950" b="0" i="0" u="none" strike="noStrike" kern="0" cap="none" spc="-40" normalizeH="0" baseline="0" noProof="0" dirty="0">
                <a:ln>
                  <a:noFill/>
                </a:ln>
                <a:solidFill>
                  <a:srgbClr val="002060"/>
                </a:solidFill>
                <a:effectLst/>
                <a:uLnTx/>
                <a:uFillTx/>
                <a:latin typeface="Palatino Linotype"/>
              </a:rPr>
              <a:t> </a:t>
            </a:r>
            <a:r>
              <a:rPr kumimoji="0" sz="950" b="0" i="0" u="none" strike="noStrike" kern="0" cap="none" spc="-110" normalizeH="0" baseline="0" noProof="0" dirty="0">
                <a:ln>
                  <a:noFill/>
                </a:ln>
                <a:solidFill>
                  <a:srgbClr val="002060"/>
                </a:solidFill>
                <a:effectLst/>
                <a:uLnTx/>
                <a:uFillTx/>
                <a:latin typeface="Palatino Linotype"/>
              </a:rPr>
              <a:t>A</a:t>
            </a:r>
            <a:r>
              <a:rPr kumimoji="0" sz="950" b="0" i="0" u="none" strike="noStrike" kern="0" cap="none" spc="0" normalizeH="0" baseline="0" noProof="0" dirty="0">
                <a:ln>
                  <a:noFill/>
                </a:ln>
                <a:solidFill>
                  <a:srgbClr val="002060"/>
                </a:solidFill>
                <a:effectLst/>
                <a:uLnTx/>
                <a:uFillTx/>
                <a:latin typeface="Palatino Linotype"/>
              </a:rPr>
              <a:t>Y</a:t>
            </a:r>
            <a:r>
              <a:rPr kumimoji="0" sz="950" b="0" i="0" u="none" strike="noStrike" kern="0" cap="none" spc="-20" normalizeH="0" baseline="0" noProof="0" dirty="0">
                <a:ln>
                  <a:noFill/>
                </a:ln>
                <a:solidFill>
                  <a:srgbClr val="002060"/>
                </a:solidFill>
                <a:effectLst/>
                <a:uLnTx/>
                <a:uFillTx/>
                <a:latin typeface="Palatino Linotype"/>
              </a:rPr>
              <a:t> </a:t>
            </a:r>
            <a:r>
              <a:rPr kumimoji="0" sz="950" b="0" i="0" u="none" strike="noStrike" kern="0" cap="none" spc="0" normalizeH="0" baseline="0" noProof="0" dirty="0">
                <a:ln>
                  <a:noFill/>
                </a:ln>
                <a:solidFill>
                  <a:srgbClr val="002060"/>
                </a:solidFill>
                <a:effectLst/>
                <a:uLnTx/>
                <a:uFillTx/>
                <a:latin typeface="Palatino Linotype"/>
              </a:rPr>
              <a:t>202</a:t>
            </a:r>
            <a:r>
              <a:rPr kumimoji="0" lang="en-IN" sz="950" b="0" i="0" u="none" strike="noStrike" kern="0" cap="none" spc="0" normalizeH="0" baseline="0" noProof="0" dirty="0">
                <a:ln>
                  <a:noFill/>
                </a:ln>
                <a:solidFill>
                  <a:srgbClr val="002060"/>
                </a:solidFill>
                <a:effectLst/>
                <a:uLnTx/>
                <a:uFillTx/>
                <a:latin typeface="Palatino Linotype"/>
              </a:rPr>
              <a:t>3</a:t>
            </a:r>
            <a:r>
              <a:rPr kumimoji="0" sz="950" b="0" i="0" u="none" strike="noStrike" kern="0" cap="none" spc="0" normalizeH="0" baseline="0" noProof="0" dirty="0">
                <a:ln>
                  <a:noFill/>
                </a:ln>
                <a:solidFill>
                  <a:srgbClr val="002060"/>
                </a:solidFill>
                <a:effectLst/>
                <a:uLnTx/>
                <a:uFillTx/>
                <a:latin typeface="Palatino Linotype"/>
              </a:rPr>
              <a:t>-2</a:t>
            </a:r>
            <a:r>
              <a:rPr kumimoji="0" lang="en-IN" sz="950" b="0" i="0" u="none" strike="noStrike" kern="0" cap="none" spc="0" normalizeH="0" baseline="0" noProof="0" dirty="0">
                <a:ln>
                  <a:noFill/>
                </a:ln>
                <a:solidFill>
                  <a:srgbClr val="002060"/>
                </a:solidFill>
                <a:effectLst/>
                <a:uLnTx/>
                <a:uFillTx/>
                <a:latin typeface="Palatino Linotype"/>
              </a:rPr>
              <a:t>4</a:t>
            </a:r>
            <a:endParaRPr kumimoji="0" sz="950" b="0" i="0" u="none" strike="noStrike" kern="0" cap="none" spc="0" normalizeH="0" baseline="0" noProof="0" dirty="0">
              <a:ln>
                <a:noFill/>
              </a:ln>
              <a:solidFill>
                <a:srgbClr val="002060"/>
              </a:solidFill>
              <a:effectLst/>
              <a:uLnTx/>
              <a:uFillTx/>
              <a:latin typeface="Palatino Linotype"/>
            </a:endParaRPr>
          </a:p>
        </p:txBody>
      </p:sp>
    </p:spTree>
    <p:extLst>
      <p:ext uri="{BB962C8B-B14F-4D97-AF65-F5344CB8AC3E}">
        <p14:creationId xmlns:p14="http://schemas.microsoft.com/office/powerpoint/2010/main" val="25582603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400" y="2971800"/>
            <a:ext cx="2273660" cy="566822"/>
          </a:xfrm>
          <a:prstGeom prst="rect">
            <a:avLst/>
          </a:prstGeom>
        </p:spPr>
        <p:txBody>
          <a:bodyPr vert="horz" wrap="square" lIns="0" tIns="12700" rIns="0" bIns="0" rtlCol="0">
            <a:spAutoFit/>
          </a:bodyPr>
          <a:lstStyle/>
          <a:p>
            <a:pPr marL="12700">
              <a:lnSpc>
                <a:spcPct val="100000"/>
              </a:lnSpc>
              <a:spcBef>
                <a:spcPts val="100"/>
              </a:spcBef>
            </a:pPr>
            <a:r>
              <a:rPr spc="-10" dirty="0"/>
              <a:t>Thank</a:t>
            </a:r>
            <a:r>
              <a:rPr lang="en-IN" spc="-10" dirty="0"/>
              <a:t> You</a:t>
            </a:r>
            <a:r>
              <a:rPr spc="-10" dirty="0"/>
              <a:t>.</a:t>
            </a:r>
          </a:p>
        </p:txBody>
      </p:sp>
      <p:pic>
        <p:nvPicPr>
          <p:cNvPr id="3" name="object 3"/>
          <p:cNvPicPr/>
          <p:nvPr/>
        </p:nvPicPr>
        <p:blipFill>
          <a:blip r:embed="rId2" cstate="print"/>
          <a:stretch>
            <a:fillRect/>
          </a:stretch>
        </p:blipFill>
        <p:spPr>
          <a:xfrm>
            <a:off x="0" y="0"/>
            <a:ext cx="1035595" cy="98072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66102" y="904026"/>
            <a:ext cx="7729855" cy="5508559"/>
          </a:xfrm>
          <a:prstGeom prst="rect">
            <a:avLst/>
          </a:prstGeom>
        </p:spPr>
        <p:txBody>
          <a:bodyPr vert="horz" wrap="square" lIns="0" tIns="12700" rIns="0" bIns="0" rtlCol="0">
            <a:spAutoFit/>
          </a:bodyPr>
          <a:lstStyle/>
          <a:p>
            <a:pPr marL="12700" marR="8890" lvl="0" indent="0" algn="just" defTabSz="914400" eaLnBrk="1" fontAlgn="auto" latinLnBrk="0" hangingPunct="1">
              <a:lnSpc>
                <a:spcPct val="150000"/>
              </a:lnSpc>
              <a:spcBef>
                <a:spcPts val="0"/>
              </a:spcBef>
              <a:spcAft>
                <a:spcPts val="0"/>
              </a:spcAft>
              <a:buClrTx/>
              <a:buSzTx/>
              <a:buFontTx/>
              <a:buNone/>
              <a:tabLst>
                <a:tab pos="312420" algn="l"/>
              </a:tabLst>
              <a:defRPr/>
            </a:pPr>
            <a:r>
              <a:rPr kumimoji="0" lang="en-US" sz="1600" b="0" i="0" u="none" strike="noStrike" kern="0" cap="none" spc="0" normalizeH="0" baseline="0" noProof="0" dirty="0">
                <a:ln>
                  <a:noFill/>
                </a:ln>
                <a:solidFill>
                  <a:sysClr val="windowText" lastClr="000000"/>
                </a:solidFill>
                <a:effectLst/>
                <a:uLnTx/>
                <a:uFillTx/>
                <a:latin typeface="Times New Roman"/>
                <a:cs typeface="Times New Roman"/>
              </a:rPr>
              <a:t>Recently proposed methods for violence detection can be roughly classified into three</a:t>
            </a:r>
          </a:p>
          <a:p>
            <a:pPr marL="12700" marR="8890" lvl="0" indent="0" algn="just" defTabSz="914400" eaLnBrk="1" fontAlgn="auto" latinLnBrk="0" hangingPunct="1">
              <a:lnSpc>
                <a:spcPct val="150000"/>
              </a:lnSpc>
              <a:spcBef>
                <a:spcPts val="0"/>
              </a:spcBef>
              <a:spcAft>
                <a:spcPts val="0"/>
              </a:spcAft>
              <a:buClrTx/>
              <a:buSzTx/>
              <a:buFontTx/>
              <a:buNone/>
              <a:tabLst>
                <a:tab pos="312420" algn="l"/>
              </a:tabLst>
              <a:defRPr/>
            </a:pPr>
            <a:r>
              <a:rPr kumimoji="0" lang="en-US" sz="1600" b="0" i="0" u="none" strike="noStrike" kern="0" cap="none" spc="0" normalizeH="0" baseline="0" noProof="0" dirty="0">
                <a:ln>
                  <a:noFill/>
                </a:ln>
                <a:solidFill>
                  <a:sysClr val="windowText" lastClr="000000"/>
                </a:solidFill>
                <a:effectLst/>
                <a:uLnTx/>
                <a:uFillTx/>
                <a:latin typeface="Times New Roman"/>
                <a:cs typeface="Times New Roman"/>
              </a:rPr>
              <a:t>categories visual based approach, audio-based approach and hybrid approach</a:t>
            </a:r>
          </a:p>
          <a:p>
            <a:pPr marL="298450" marR="8890" lvl="0" indent="-285750" algn="just" defTabSz="914400" eaLnBrk="1" fontAlgn="auto" latinLnBrk="0" hangingPunct="1">
              <a:lnSpc>
                <a:spcPct val="150000"/>
              </a:lnSpc>
              <a:spcBef>
                <a:spcPts val="0"/>
              </a:spcBef>
              <a:spcAft>
                <a:spcPts val="0"/>
              </a:spcAft>
              <a:buClrTx/>
              <a:buSzTx/>
              <a:buFont typeface="Arial" panose="020B0604020202020204" pitchFamily="34" charset="0"/>
              <a:buChar char="•"/>
              <a:tabLst>
                <a:tab pos="312420" algn="l"/>
              </a:tabLst>
              <a:defRPr/>
            </a:pPr>
            <a:r>
              <a:rPr kumimoji="0" lang="en-US" sz="1600" b="1" i="0" u="sng" strike="noStrike" kern="0" cap="none" spc="0" normalizeH="0" baseline="0" noProof="0" dirty="0">
                <a:ln>
                  <a:noFill/>
                </a:ln>
                <a:solidFill>
                  <a:sysClr val="windowText" lastClr="000000"/>
                </a:solidFill>
                <a:effectLst/>
                <a:uLnTx/>
                <a:uFillTx/>
                <a:latin typeface="Times New Roman"/>
                <a:cs typeface="Times New Roman"/>
              </a:rPr>
              <a:t>Visual Based Approach</a:t>
            </a:r>
            <a:r>
              <a:rPr kumimoji="0" lang="en-US" sz="1600" b="1" i="0" u="none" strike="noStrike" kern="0" cap="none" spc="0" normalizeH="0" baseline="0" noProof="0" dirty="0">
                <a:ln>
                  <a:noFill/>
                </a:ln>
                <a:solidFill>
                  <a:sysClr val="windowText" lastClr="000000"/>
                </a:solidFill>
                <a:effectLst/>
                <a:uLnTx/>
                <a:uFillTx/>
                <a:latin typeface="Times New Roman"/>
                <a:cs typeface="Times New Roman"/>
              </a:rPr>
              <a:t>: </a:t>
            </a:r>
            <a:r>
              <a:rPr kumimoji="0" lang="en-US" sz="1600" b="0" i="0" u="none" strike="noStrike" kern="0" cap="none" spc="0" normalizeH="0" baseline="0" noProof="0" dirty="0">
                <a:ln>
                  <a:noFill/>
                </a:ln>
                <a:solidFill>
                  <a:sysClr val="windowText" lastClr="000000"/>
                </a:solidFill>
                <a:effectLst/>
                <a:uLnTx/>
                <a:uFillTx/>
                <a:latin typeface="Times New Roman"/>
                <a:cs typeface="Times New Roman"/>
              </a:rPr>
              <a:t>Visual information is retrieved and represented as relevant features in this approach. Local features and global features are two types of features. Position, velocity, form, and color are examples of local features, while average</a:t>
            </a:r>
          </a:p>
          <a:p>
            <a:pPr marL="12700" marR="8890" lvl="0" indent="0" algn="just" defTabSz="914400" eaLnBrk="1" fontAlgn="auto" latinLnBrk="0" hangingPunct="1">
              <a:lnSpc>
                <a:spcPct val="150000"/>
              </a:lnSpc>
              <a:spcBef>
                <a:spcPts val="0"/>
              </a:spcBef>
              <a:spcAft>
                <a:spcPts val="0"/>
              </a:spcAft>
              <a:buClrTx/>
              <a:buSzTx/>
              <a:buFontTx/>
              <a:buNone/>
              <a:tabLst>
                <a:tab pos="312420" algn="l"/>
              </a:tabLst>
              <a:defRPr/>
            </a:pPr>
            <a:r>
              <a:rPr kumimoji="0" lang="en-US" sz="1600" b="0" i="0" u="none" strike="noStrike" kern="0" cap="none" spc="0" normalizeH="0" baseline="0" noProof="0" dirty="0">
                <a:ln>
                  <a:noFill/>
                </a:ln>
                <a:solidFill>
                  <a:sysClr val="windowText" lastClr="000000"/>
                </a:solidFill>
                <a:effectLst/>
                <a:uLnTx/>
                <a:uFillTx/>
                <a:latin typeface="Times New Roman"/>
                <a:cs typeface="Times New Roman"/>
              </a:rPr>
              <a:t>	speed, region occupancy, relative positional fluctuations, and the interactions between</a:t>
            </a:r>
          </a:p>
          <a:p>
            <a:pPr marL="12700" marR="8890" lvl="0" indent="0" algn="just" defTabSz="914400" eaLnBrk="1" fontAlgn="auto" latinLnBrk="0" hangingPunct="1">
              <a:lnSpc>
                <a:spcPct val="150000"/>
              </a:lnSpc>
              <a:spcBef>
                <a:spcPts val="0"/>
              </a:spcBef>
              <a:spcAft>
                <a:spcPts val="0"/>
              </a:spcAft>
              <a:buClrTx/>
              <a:buSzTx/>
              <a:buFontTx/>
              <a:buNone/>
              <a:tabLst>
                <a:tab pos="312420" algn="l"/>
              </a:tabLst>
              <a:defRPr/>
            </a:pPr>
            <a:r>
              <a:rPr kumimoji="0" lang="en-US" sz="1600" b="0" i="0" u="none" strike="noStrike" kern="0" cap="none" spc="0" normalizeH="0" baseline="0" noProof="0" dirty="0">
                <a:ln>
                  <a:noFill/>
                </a:ln>
                <a:solidFill>
                  <a:sysClr val="windowText" lastClr="000000"/>
                </a:solidFill>
                <a:effectLst/>
                <a:uLnTx/>
                <a:uFillTx/>
                <a:latin typeface="Times New Roman"/>
                <a:cs typeface="Times New Roman"/>
              </a:rPr>
              <a:t>	objects and backdrop are examples of global features.</a:t>
            </a:r>
          </a:p>
          <a:p>
            <a:pPr marL="298450" marR="8890" lvl="0" indent="-285750" algn="just" defTabSz="914400" eaLnBrk="1" fontAlgn="auto" latinLnBrk="0" hangingPunct="1">
              <a:lnSpc>
                <a:spcPct val="150000"/>
              </a:lnSpc>
              <a:spcBef>
                <a:spcPts val="0"/>
              </a:spcBef>
              <a:spcAft>
                <a:spcPts val="0"/>
              </a:spcAft>
              <a:buClrTx/>
              <a:buSzTx/>
              <a:buFont typeface="Arial" panose="020B0604020202020204" pitchFamily="34" charset="0"/>
              <a:buChar char="•"/>
              <a:tabLst>
                <a:tab pos="312420" algn="l"/>
              </a:tabLst>
              <a:defRPr/>
            </a:pPr>
            <a:r>
              <a:rPr kumimoji="0" lang="en-US" sz="1600" b="1" i="0" u="sng" strike="noStrike" kern="0" cap="none" spc="0" normalizeH="0" baseline="0" noProof="0" dirty="0">
                <a:ln>
                  <a:noFill/>
                </a:ln>
                <a:solidFill>
                  <a:sysClr val="windowText" lastClr="000000"/>
                </a:solidFill>
                <a:effectLst/>
                <a:uLnTx/>
                <a:uFillTx/>
                <a:latin typeface="Times New Roman"/>
                <a:cs typeface="Times New Roman"/>
              </a:rPr>
              <a:t>Audio Based Approach </a:t>
            </a:r>
            <a:r>
              <a:rPr kumimoji="0" lang="en-US" sz="1600" b="1" i="0" u="none" strike="noStrike" kern="0" cap="none" spc="0" normalizeH="0" baseline="0" noProof="0" dirty="0">
                <a:ln>
                  <a:noFill/>
                </a:ln>
                <a:solidFill>
                  <a:sysClr val="windowText" lastClr="000000"/>
                </a:solidFill>
                <a:effectLst/>
                <a:uLnTx/>
                <a:uFillTx/>
                <a:latin typeface="Times New Roman"/>
                <a:cs typeface="Times New Roman"/>
              </a:rPr>
              <a:t>: </a:t>
            </a:r>
            <a:r>
              <a:rPr kumimoji="0" lang="en-US" sz="1600" b="0" i="0" u="none" strike="noStrike" kern="0" cap="none" spc="0" normalizeH="0" baseline="0" noProof="0" dirty="0">
                <a:ln>
                  <a:noFill/>
                </a:ln>
                <a:solidFill>
                  <a:sysClr val="windowText" lastClr="000000"/>
                </a:solidFill>
                <a:effectLst/>
                <a:uLnTx/>
                <a:uFillTx/>
                <a:latin typeface="Times New Roman"/>
                <a:cs typeface="Times New Roman"/>
              </a:rPr>
              <a:t>Audio data is used to classify violence in this approach.</a:t>
            </a:r>
          </a:p>
          <a:p>
            <a:pPr marL="12700" marR="8890" lvl="0" indent="0" algn="just" defTabSz="914400" eaLnBrk="1" fontAlgn="auto" latinLnBrk="0" hangingPunct="1">
              <a:lnSpc>
                <a:spcPct val="150000"/>
              </a:lnSpc>
              <a:spcBef>
                <a:spcPts val="0"/>
              </a:spcBef>
              <a:spcAft>
                <a:spcPts val="0"/>
              </a:spcAft>
              <a:buClrTx/>
              <a:buSzTx/>
              <a:buFontTx/>
              <a:buNone/>
              <a:tabLst>
                <a:tab pos="312420" algn="l"/>
              </a:tabLst>
              <a:defRPr/>
            </a:pPr>
            <a:r>
              <a:rPr kumimoji="0" lang="en-US" sz="1600" b="0" i="0" u="none" strike="noStrike" kern="0" cap="none" spc="0" normalizeH="0" baseline="0" noProof="0" dirty="0">
                <a:ln>
                  <a:noFill/>
                </a:ln>
                <a:solidFill>
                  <a:sysClr val="windowText" lastClr="000000"/>
                </a:solidFill>
                <a:effectLst/>
                <a:uLnTx/>
                <a:uFillTx/>
                <a:latin typeface="Times New Roman"/>
                <a:cs typeface="Times New Roman"/>
              </a:rPr>
              <a:t>	It uses a hierarchical technique based on Gaussian mixture models and Hidden Markov</a:t>
            </a:r>
          </a:p>
          <a:p>
            <a:pPr marL="12700" marR="8890" lvl="0" indent="0" algn="just" defTabSz="914400" eaLnBrk="1" fontAlgn="auto" latinLnBrk="0" hangingPunct="1">
              <a:lnSpc>
                <a:spcPct val="150000"/>
              </a:lnSpc>
              <a:spcBef>
                <a:spcPts val="0"/>
              </a:spcBef>
              <a:spcAft>
                <a:spcPts val="0"/>
              </a:spcAft>
              <a:buClrTx/>
              <a:buSzTx/>
              <a:buFontTx/>
              <a:buNone/>
              <a:tabLst>
                <a:tab pos="312420" algn="l"/>
              </a:tabLst>
              <a:defRPr/>
            </a:pPr>
            <a:r>
              <a:rPr kumimoji="0" lang="en-US" sz="1600" b="0" i="0" u="none" strike="noStrike" kern="0" cap="none" spc="0" normalizeH="0" baseline="0" noProof="0" dirty="0">
                <a:ln>
                  <a:noFill/>
                </a:ln>
                <a:solidFill>
                  <a:sysClr val="windowText" lastClr="000000"/>
                </a:solidFill>
                <a:effectLst/>
                <a:uLnTx/>
                <a:uFillTx/>
                <a:latin typeface="Times New Roman"/>
                <a:cs typeface="Times New Roman"/>
              </a:rPr>
              <a:t>	models to distinguish gunshots, explosions, and automobile braking in audio.</a:t>
            </a:r>
          </a:p>
          <a:p>
            <a:pPr marL="298450" marR="8890" lvl="0" indent="-285750" algn="just" defTabSz="914400" eaLnBrk="1" fontAlgn="auto" latinLnBrk="0" hangingPunct="1">
              <a:lnSpc>
                <a:spcPct val="150000"/>
              </a:lnSpc>
              <a:spcBef>
                <a:spcPts val="0"/>
              </a:spcBef>
              <a:spcAft>
                <a:spcPts val="0"/>
              </a:spcAft>
              <a:buClrTx/>
              <a:buSzTx/>
              <a:buFont typeface="Arial" panose="020B0604020202020204" pitchFamily="34" charset="0"/>
              <a:buChar char="•"/>
              <a:tabLst>
                <a:tab pos="312420" algn="l"/>
              </a:tabLst>
              <a:defRPr/>
            </a:pPr>
            <a:r>
              <a:rPr kumimoji="0" lang="en-US" sz="1600" b="1" i="0" u="sng" strike="noStrike" kern="0" cap="none" spc="0" normalizeH="0" baseline="0" noProof="0" dirty="0">
                <a:ln>
                  <a:noFill/>
                </a:ln>
                <a:solidFill>
                  <a:sysClr val="windowText" lastClr="000000"/>
                </a:solidFill>
                <a:effectLst/>
                <a:uLnTx/>
                <a:uFillTx/>
                <a:latin typeface="Times New Roman"/>
                <a:cs typeface="Times New Roman"/>
              </a:rPr>
              <a:t>Hybrid Approach </a:t>
            </a:r>
            <a:r>
              <a:rPr kumimoji="0" lang="en-US" sz="1600" b="1" i="0" u="none" strike="noStrike" kern="0" cap="none" spc="0" normalizeH="0" baseline="0" noProof="0" dirty="0">
                <a:ln>
                  <a:noFill/>
                </a:ln>
                <a:solidFill>
                  <a:sysClr val="windowText" lastClr="000000"/>
                </a:solidFill>
                <a:effectLst/>
                <a:uLnTx/>
                <a:uFillTx/>
                <a:latin typeface="Times New Roman"/>
                <a:cs typeface="Times New Roman"/>
              </a:rPr>
              <a:t>: </a:t>
            </a:r>
            <a:r>
              <a:rPr kumimoji="0" lang="en-US" sz="1600" b="0" i="0" u="none" strike="noStrike" kern="0" cap="none" spc="0" normalizeH="0" baseline="0" noProof="0" dirty="0">
                <a:ln>
                  <a:noFill/>
                </a:ln>
                <a:solidFill>
                  <a:sysClr val="windowText" lastClr="000000"/>
                </a:solidFill>
                <a:effectLst/>
                <a:uLnTx/>
                <a:uFillTx/>
                <a:latin typeface="Times New Roman"/>
                <a:cs typeface="Times New Roman"/>
              </a:rPr>
              <a:t>The emphasis in the hybrid method is on merging visual and</a:t>
            </a:r>
          </a:p>
          <a:p>
            <a:pPr marL="12700" marR="8890" lvl="0" indent="0" algn="just" defTabSz="914400" eaLnBrk="1" fontAlgn="auto" latinLnBrk="0" hangingPunct="1">
              <a:lnSpc>
                <a:spcPct val="150000"/>
              </a:lnSpc>
              <a:spcBef>
                <a:spcPts val="0"/>
              </a:spcBef>
              <a:spcAft>
                <a:spcPts val="0"/>
              </a:spcAft>
              <a:buClrTx/>
              <a:buSzTx/>
              <a:buFontTx/>
              <a:buNone/>
              <a:tabLst>
                <a:tab pos="312420" algn="l"/>
              </a:tabLst>
              <a:defRPr/>
            </a:pPr>
            <a:r>
              <a:rPr kumimoji="0" lang="en-US" sz="1600" b="0" i="0" u="none" strike="noStrike" kern="0" cap="none" spc="0" normalizeH="0" baseline="0" noProof="0" dirty="0">
                <a:ln>
                  <a:noFill/>
                </a:ln>
                <a:solidFill>
                  <a:sysClr val="windowText" lastClr="000000"/>
                </a:solidFill>
                <a:effectLst/>
                <a:uLnTx/>
                <a:uFillTx/>
                <a:latin typeface="Times New Roman"/>
                <a:cs typeface="Times New Roman"/>
              </a:rPr>
              <a:t>	audio characteristics. Some techniques recognize violent incidents in videos utilizing 	flame and blood detection and recording the degree of motion, as well as the typical 	sounds of violent occurrences. The CASSANDRA system [7], detects aggression</a:t>
            </a:r>
          </a:p>
          <a:p>
            <a:pPr marL="12700" marR="8890" lvl="0" indent="0" algn="just" defTabSz="914400" eaLnBrk="1" fontAlgn="auto" latinLnBrk="0" hangingPunct="1">
              <a:lnSpc>
                <a:spcPct val="150000"/>
              </a:lnSpc>
              <a:spcBef>
                <a:spcPts val="0"/>
              </a:spcBef>
              <a:spcAft>
                <a:spcPts val="0"/>
              </a:spcAft>
              <a:buClrTx/>
              <a:buSzTx/>
              <a:buFontTx/>
              <a:buNone/>
              <a:tabLst>
                <a:tab pos="312420" algn="l"/>
              </a:tabLst>
              <a:defRPr/>
            </a:pPr>
            <a:r>
              <a:rPr kumimoji="0" lang="en-US" sz="1600" b="0" i="0" u="none" strike="noStrike" kern="0" cap="none" spc="0" normalizeH="0" baseline="0" noProof="0" dirty="0">
                <a:ln>
                  <a:noFill/>
                </a:ln>
                <a:solidFill>
                  <a:sysClr val="windowText" lastClr="000000"/>
                </a:solidFill>
                <a:effectLst/>
                <a:uLnTx/>
                <a:uFillTx/>
                <a:latin typeface="Times New Roman"/>
                <a:cs typeface="Times New Roman"/>
              </a:rPr>
              <a:t>	in surveillance videos using motion features associated with articulation in video.</a:t>
            </a:r>
          </a:p>
        </p:txBody>
      </p:sp>
      <p:pic>
        <p:nvPicPr>
          <p:cNvPr id="3" name="object 3"/>
          <p:cNvPicPr/>
          <p:nvPr/>
        </p:nvPicPr>
        <p:blipFill>
          <a:blip r:embed="rId2" cstate="print"/>
          <a:stretch>
            <a:fillRect/>
          </a:stretch>
        </p:blipFill>
        <p:spPr>
          <a:xfrm>
            <a:off x="0" y="0"/>
            <a:ext cx="1035595" cy="980727"/>
          </a:xfrm>
          <a:prstGeom prst="rect">
            <a:avLst/>
          </a:prstGeom>
        </p:spPr>
      </p:pic>
      <p:sp>
        <p:nvSpPr>
          <p:cNvPr id="4" name="object 4"/>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lang="en-IN" dirty="0"/>
              <a:t>Literature</a:t>
            </a:r>
            <a:r>
              <a:rPr lang="en-IN" spc="80" dirty="0"/>
              <a:t> </a:t>
            </a:r>
            <a:r>
              <a:rPr lang="en-IN" dirty="0"/>
              <a:t>Review </a:t>
            </a:r>
            <a:endParaRPr spc="-10" dirty="0"/>
          </a:p>
        </p:txBody>
      </p:sp>
      <p:sp>
        <p:nvSpPr>
          <p:cNvPr id="5" name="object 5"/>
          <p:cNvSpPr txBox="1">
            <a:spLocks noGrp="1"/>
          </p:cNvSpPr>
          <p:nvPr>
            <p:ph type="ftr" sz="quarter" idx="5"/>
          </p:nvPr>
        </p:nvSpPr>
        <p:spPr>
          <a:xfrm>
            <a:off x="1408726" y="6638782"/>
            <a:ext cx="7026282" cy="128625"/>
          </a:xfrm>
          <a:prstGeom prst="rect">
            <a:avLst/>
          </a:prstGeom>
        </p:spPr>
        <p:txBody>
          <a:bodyPr vert="horz" wrap="square" lIns="0" tIns="0" rIns="0" bIns="0" rtlCol="0">
            <a:spAutoFit/>
          </a:bodyPr>
          <a:lstStyle/>
          <a:p>
            <a:pPr marL="12700" marR="0" lvl="0" indent="0" defTabSz="914400" eaLnBrk="1" fontAlgn="auto" latinLnBrk="0" hangingPunct="1">
              <a:lnSpc>
                <a:spcPts val="980"/>
              </a:lnSpc>
              <a:spcBef>
                <a:spcPts val="0"/>
              </a:spcBef>
              <a:spcAft>
                <a:spcPts val="0"/>
              </a:spcAft>
              <a:buClrTx/>
              <a:buSzTx/>
              <a:buFontTx/>
              <a:buNone/>
              <a:tabLst/>
              <a:defRPr/>
            </a:pPr>
            <a:r>
              <a:rPr kumimoji="0" lang="en-US" sz="950" b="0" i="0" u="none" strike="noStrike" kern="0" cap="none" spc="0" normalizeH="0" baseline="0" noProof="0" dirty="0">
                <a:ln>
                  <a:noFill/>
                </a:ln>
                <a:solidFill>
                  <a:srgbClr val="002060"/>
                </a:solidFill>
                <a:effectLst/>
                <a:uLnTx/>
                <a:uFillTx/>
                <a:latin typeface="Palatino Linotype"/>
              </a:rPr>
              <a:t>Minor</a:t>
            </a:r>
            <a:r>
              <a:rPr kumimoji="0" lang="en-US" sz="950" b="0" i="0" u="none" strike="noStrike" kern="0" cap="none" spc="-5" normalizeH="0" baseline="0" noProof="0" dirty="0">
                <a:ln>
                  <a:noFill/>
                </a:ln>
                <a:solidFill>
                  <a:srgbClr val="002060"/>
                </a:solidFill>
                <a:effectLst/>
                <a:uLnTx/>
                <a:uFillTx/>
                <a:latin typeface="Palatino Linotype"/>
              </a:rPr>
              <a:t> </a:t>
            </a:r>
            <a:r>
              <a:rPr kumimoji="0" lang="en-US" sz="950" b="0" i="0" u="none" strike="noStrike" kern="0" cap="none" spc="0" normalizeH="0" baseline="0" noProof="0" dirty="0">
                <a:ln>
                  <a:noFill/>
                </a:ln>
                <a:solidFill>
                  <a:srgbClr val="002060"/>
                </a:solidFill>
                <a:effectLst/>
                <a:uLnTx/>
                <a:uFillTx/>
                <a:latin typeface="Palatino Linotype"/>
              </a:rPr>
              <a:t>Project</a:t>
            </a:r>
            <a:r>
              <a:rPr kumimoji="0" lang="en-US" sz="950" b="0" i="0" u="none" strike="noStrike" kern="0" cap="none" spc="-5" normalizeH="0" baseline="0" noProof="0" dirty="0">
                <a:ln>
                  <a:noFill/>
                </a:ln>
                <a:solidFill>
                  <a:srgbClr val="002060"/>
                </a:solidFill>
                <a:effectLst/>
                <a:uLnTx/>
                <a:uFillTx/>
                <a:latin typeface="Palatino Linotype"/>
              </a:rPr>
              <a:t> </a:t>
            </a:r>
            <a:r>
              <a:rPr kumimoji="0" lang="en-US" sz="950" b="0" i="0" u="none" strike="noStrike" kern="0" cap="none" spc="0" normalizeH="0" baseline="0" noProof="0" dirty="0">
                <a:ln>
                  <a:noFill/>
                </a:ln>
                <a:solidFill>
                  <a:srgbClr val="002060"/>
                </a:solidFill>
                <a:effectLst/>
                <a:uLnTx/>
                <a:uFillTx/>
                <a:latin typeface="Palatino Linotype"/>
              </a:rPr>
              <a:t>Presentation </a:t>
            </a:r>
            <a:r>
              <a:rPr kumimoji="0" lang="en-US" sz="950" b="0" i="0" u="none" strike="noStrike" kern="0" cap="none" spc="95" normalizeH="0" baseline="0" noProof="0" dirty="0">
                <a:ln>
                  <a:noFill/>
                </a:ln>
                <a:solidFill>
                  <a:srgbClr val="002060"/>
                </a:solidFill>
                <a:effectLst/>
                <a:uLnTx/>
                <a:uFillTx/>
                <a:latin typeface="Palatino Linotype"/>
              </a:rPr>
              <a:t>|</a:t>
            </a:r>
            <a:r>
              <a:rPr kumimoji="0" lang="en-US" sz="950" b="0" i="0" u="none" strike="noStrike" kern="0" cap="none" spc="0" normalizeH="0" baseline="0" noProof="0" dirty="0">
                <a:ln>
                  <a:noFill/>
                </a:ln>
                <a:solidFill>
                  <a:srgbClr val="002060"/>
                </a:solidFill>
                <a:effectLst/>
                <a:uLnTx/>
                <a:uFillTx/>
                <a:latin typeface="Palatino Linotype"/>
              </a:rPr>
              <a:t> Department</a:t>
            </a:r>
            <a:r>
              <a:rPr kumimoji="0" lang="en-US" sz="950" b="0" i="0" u="none" strike="noStrike" kern="0" cap="none" spc="-5" normalizeH="0" baseline="0" noProof="0" dirty="0">
                <a:ln>
                  <a:noFill/>
                </a:ln>
                <a:solidFill>
                  <a:srgbClr val="002060"/>
                </a:solidFill>
                <a:effectLst/>
                <a:uLnTx/>
                <a:uFillTx/>
                <a:latin typeface="Palatino Linotype"/>
              </a:rPr>
              <a:t> </a:t>
            </a:r>
            <a:r>
              <a:rPr kumimoji="0" lang="en-US" sz="950" b="0" i="0" u="none" strike="noStrike" kern="0" cap="none" spc="0" normalizeH="0" baseline="0" noProof="0" dirty="0">
                <a:ln>
                  <a:noFill/>
                </a:ln>
                <a:solidFill>
                  <a:srgbClr val="002060"/>
                </a:solidFill>
                <a:effectLst/>
                <a:uLnTx/>
                <a:uFillTx/>
                <a:latin typeface="Palatino Linotype"/>
              </a:rPr>
              <a:t>of Computer</a:t>
            </a:r>
            <a:r>
              <a:rPr kumimoji="0" lang="en-US" sz="950" b="0" i="0" u="none" strike="noStrike" kern="0" cap="none" spc="-5" normalizeH="0" baseline="0" noProof="0" dirty="0">
                <a:ln>
                  <a:noFill/>
                </a:ln>
                <a:solidFill>
                  <a:srgbClr val="002060"/>
                </a:solidFill>
                <a:effectLst/>
                <a:uLnTx/>
                <a:uFillTx/>
                <a:latin typeface="Palatino Linotype"/>
              </a:rPr>
              <a:t> </a:t>
            </a:r>
            <a:r>
              <a:rPr kumimoji="0" lang="en-US" sz="950" b="0" i="0" u="none" strike="noStrike" kern="0" cap="none" spc="0" normalizeH="0" baseline="0" noProof="0" dirty="0">
                <a:ln>
                  <a:noFill/>
                </a:ln>
                <a:solidFill>
                  <a:srgbClr val="002060"/>
                </a:solidFill>
                <a:effectLst/>
                <a:uLnTx/>
                <a:uFillTx/>
                <a:latin typeface="Palatino Linotype"/>
              </a:rPr>
              <a:t>Science &amp; Engineering</a:t>
            </a:r>
            <a:r>
              <a:rPr kumimoji="0" lang="en-US" sz="950" b="0" i="0" u="none" strike="noStrike" kern="0" cap="none" spc="-5" normalizeH="0" baseline="0" noProof="0" dirty="0">
                <a:ln>
                  <a:noFill/>
                </a:ln>
                <a:solidFill>
                  <a:srgbClr val="002060"/>
                </a:solidFill>
                <a:effectLst/>
                <a:uLnTx/>
                <a:uFillTx/>
                <a:latin typeface="Palatino Linotype"/>
              </a:rPr>
              <a:t> </a:t>
            </a:r>
            <a:r>
              <a:rPr kumimoji="0" lang="en-US" sz="950" b="0" i="0" u="none" strike="noStrike" kern="0" cap="none" spc="0" normalizeH="0" baseline="0" noProof="0" dirty="0">
                <a:ln>
                  <a:noFill/>
                </a:ln>
                <a:solidFill>
                  <a:srgbClr val="002060"/>
                </a:solidFill>
                <a:effectLst/>
                <a:uLnTx/>
                <a:uFillTx/>
                <a:latin typeface="Palatino Linotype"/>
              </a:rPr>
              <a:t>and Information</a:t>
            </a:r>
            <a:r>
              <a:rPr kumimoji="0" lang="en-US" sz="950" b="0" i="0" u="none" strike="noStrike" kern="0" cap="none" spc="-5" normalizeH="0" baseline="0" noProof="0" dirty="0">
                <a:ln>
                  <a:noFill/>
                </a:ln>
                <a:solidFill>
                  <a:srgbClr val="002060"/>
                </a:solidFill>
                <a:effectLst/>
                <a:uLnTx/>
                <a:uFillTx/>
                <a:latin typeface="Palatino Linotype"/>
              </a:rPr>
              <a:t> </a:t>
            </a:r>
            <a:r>
              <a:rPr kumimoji="0" lang="en-US" sz="950" b="0" i="0" u="none" strike="noStrike" kern="0" cap="none" spc="-10" normalizeH="0" baseline="0" noProof="0" dirty="0">
                <a:ln>
                  <a:noFill/>
                </a:ln>
                <a:solidFill>
                  <a:srgbClr val="002060"/>
                </a:solidFill>
                <a:effectLst/>
                <a:uLnTx/>
                <a:uFillTx/>
                <a:latin typeface="Palatino Linotype"/>
              </a:rPr>
              <a:t>Technology</a:t>
            </a:r>
            <a:r>
              <a:rPr kumimoji="0" lang="en-US" sz="950" b="0" i="0" u="none" strike="noStrike" kern="0" cap="none" spc="0" normalizeH="0" baseline="0" noProof="0" dirty="0">
                <a:ln>
                  <a:noFill/>
                </a:ln>
                <a:solidFill>
                  <a:srgbClr val="002060"/>
                </a:solidFill>
                <a:effectLst/>
                <a:uLnTx/>
                <a:uFillTx/>
                <a:latin typeface="Palatino Linotype"/>
              </a:rPr>
              <a:t> (CSE &amp;</a:t>
            </a:r>
            <a:r>
              <a:rPr kumimoji="0" lang="en-US" sz="950" b="0" i="0" u="none" strike="noStrike" kern="0" cap="none" spc="-5" normalizeH="0" baseline="0" noProof="0" dirty="0">
                <a:ln>
                  <a:noFill/>
                </a:ln>
                <a:solidFill>
                  <a:srgbClr val="002060"/>
                </a:solidFill>
                <a:effectLst/>
                <a:uLnTx/>
                <a:uFillTx/>
                <a:latin typeface="Palatino Linotype"/>
              </a:rPr>
              <a:t> </a:t>
            </a:r>
            <a:r>
              <a:rPr kumimoji="0" lang="en-US" sz="950" b="0" i="0" u="none" strike="noStrike" kern="0" cap="none" spc="0" normalizeH="0" baseline="0" noProof="0" dirty="0">
                <a:ln>
                  <a:noFill/>
                </a:ln>
                <a:solidFill>
                  <a:srgbClr val="002060"/>
                </a:solidFill>
                <a:effectLst/>
                <a:uLnTx/>
                <a:uFillTx/>
                <a:latin typeface="Palatino Linotype"/>
              </a:rPr>
              <a:t>IT) </a:t>
            </a:r>
            <a:r>
              <a:rPr kumimoji="0" lang="en-US" sz="950" b="0" i="0" u="none" strike="noStrike" kern="0" cap="none" spc="95" normalizeH="0" baseline="0" noProof="0" dirty="0">
                <a:ln>
                  <a:noFill/>
                </a:ln>
                <a:solidFill>
                  <a:srgbClr val="002060"/>
                </a:solidFill>
                <a:effectLst/>
                <a:uLnTx/>
                <a:uFillTx/>
                <a:latin typeface="Palatino Linotype"/>
              </a:rPr>
              <a:t>|</a:t>
            </a:r>
            <a:r>
              <a:rPr kumimoji="0" lang="en-US" sz="950" b="0" i="0" u="none" strike="noStrike" kern="0" cap="none" spc="-45" normalizeH="0" baseline="0" noProof="0" dirty="0">
                <a:ln>
                  <a:noFill/>
                </a:ln>
                <a:solidFill>
                  <a:srgbClr val="002060"/>
                </a:solidFill>
                <a:effectLst/>
                <a:uLnTx/>
                <a:uFillTx/>
                <a:latin typeface="Palatino Linotype"/>
              </a:rPr>
              <a:t> </a:t>
            </a:r>
            <a:r>
              <a:rPr kumimoji="0" lang="en-US" sz="950" b="0" i="0" u="none" strike="noStrike" kern="0" cap="none" spc="-65" normalizeH="0" baseline="0" noProof="0" dirty="0">
                <a:ln>
                  <a:noFill/>
                </a:ln>
                <a:solidFill>
                  <a:srgbClr val="002060"/>
                </a:solidFill>
                <a:effectLst/>
                <a:uLnTx/>
                <a:uFillTx/>
                <a:latin typeface="Palatino Linotype"/>
              </a:rPr>
              <a:t>AY</a:t>
            </a:r>
            <a:r>
              <a:rPr kumimoji="0" lang="en-US" sz="950" b="0" i="0" u="none" strike="noStrike" kern="0" cap="none" spc="-20" normalizeH="0" baseline="0" noProof="0" dirty="0">
                <a:ln>
                  <a:noFill/>
                </a:ln>
                <a:solidFill>
                  <a:srgbClr val="002060"/>
                </a:solidFill>
                <a:effectLst/>
                <a:uLnTx/>
                <a:uFillTx/>
                <a:latin typeface="Palatino Linotype"/>
              </a:rPr>
              <a:t> </a:t>
            </a:r>
            <a:r>
              <a:rPr kumimoji="0" lang="en-US" sz="950" b="0" i="0" u="none" strike="noStrike" kern="0" cap="none" spc="0" normalizeH="0" baseline="0" noProof="0" dirty="0">
                <a:ln>
                  <a:noFill/>
                </a:ln>
                <a:solidFill>
                  <a:srgbClr val="002060"/>
                </a:solidFill>
                <a:effectLst/>
                <a:uLnTx/>
                <a:uFillTx/>
                <a:latin typeface="Palatino Linotype"/>
              </a:rPr>
              <a:t>2024-</a:t>
            </a:r>
            <a:r>
              <a:rPr kumimoji="0" lang="en-US" sz="950" b="0" i="0" u="none" strike="noStrike" kern="0" cap="none" spc="-25" normalizeH="0" baseline="0" noProof="0" dirty="0">
                <a:ln>
                  <a:noFill/>
                </a:ln>
                <a:solidFill>
                  <a:srgbClr val="002060"/>
                </a:solidFill>
                <a:effectLst/>
                <a:uLnTx/>
                <a:uFillTx/>
                <a:latin typeface="Palatino Linotype"/>
              </a:rPr>
              <a:t>25</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defTabSz="914400" eaLnBrk="1" fontAlgn="auto" latinLnBrk="0" hangingPunct="1">
              <a:lnSpc>
                <a:spcPts val="980"/>
              </a:lnSpc>
              <a:spcBef>
                <a:spcPts val="0"/>
              </a:spcBef>
              <a:spcAft>
                <a:spcPts val="0"/>
              </a:spcAft>
              <a:buClrTx/>
              <a:buSzTx/>
              <a:buFontTx/>
              <a:buNone/>
              <a:tabLst/>
              <a:defRPr/>
            </a:pPr>
            <a:fld id="{81D60167-4931-47E6-BA6A-407CBD079E47}" type="slidenum">
              <a:rPr kumimoji="0" sz="950" b="0" i="0" u="none" strike="noStrike" kern="0" cap="none" spc="-25" normalizeH="0" baseline="0" noProof="0" dirty="0">
                <a:ln>
                  <a:noFill/>
                </a:ln>
                <a:solidFill>
                  <a:srgbClr val="B3A787"/>
                </a:solidFill>
                <a:effectLst/>
                <a:uLnTx/>
                <a:uFillTx/>
                <a:latin typeface="Palatino Linotype"/>
              </a:rPr>
              <a:pPr marL="38100" marR="0" lvl="0" indent="0" defTabSz="914400" eaLnBrk="1" fontAlgn="auto" latinLnBrk="0" hangingPunct="1">
                <a:lnSpc>
                  <a:spcPts val="980"/>
                </a:lnSpc>
                <a:spcBef>
                  <a:spcPts val="0"/>
                </a:spcBef>
                <a:spcAft>
                  <a:spcPts val="0"/>
                </a:spcAft>
                <a:buClrTx/>
                <a:buSzTx/>
                <a:buFontTx/>
                <a:buNone/>
                <a:tabLst/>
                <a:defRPr/>
              </a:pPr>
              <a:t>5</a:t>
            </a:fld>
            <a:endParaRPr kumimoji="0" sz="950" b="0" i="0" u="none" strike="noStrike" kern="0" cap="none" spc="-25" normalizeH="0" baseline="0" noProof="0" dirty="0">
              <a:ln>
                <a:noFill/>
              </a:ln>
              <a:solidFill>
                <a:srgbClr val="B3A787"/>
              </a:solidFill>
              <a:effectLst/>
              <a:uLnTx/>
              <a:uFillTx/>
              <a:latin typeface="Palatino Linotype"/>
            </a:endParaRPr>
          </a:p>
        </p:txBody>
      </p:sp>
    </p:spTree>
    <p:extLst>
      <p:ext uri="{BB962C8B-B14F-4D97-AF65-F5344CB8AC3E}">
        <p14:creationId xmlns:p14="http://schemas.microsoft.com/office/powerpoint/2010/main" val="69837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62533" y="985938"/>
          <a:ext cx="7956547" cy="5414861"/>
        </p:xfrm>
        <a:graphic>
          <a:graphicData uri="http://schemas.openxmlformats.org/drawingml/2006/table">
            <a:tbl>
              <a:tblPr firstRow="1" bandRow="1">
                <a:tableStyleId>{2D5ABB26-0587-4C30-8999-92F81FD0307C}</a:tableStyleId>
              </a:tblPr>
              <a:tblGrid>
                <a:gridCol w="589280">
                  <a:extLst>
                    <a:ext uri="{9D8B030D-6E8A-4147-A177-3AD203B41FA5}">
                      <a16:colId xmlns:a16="http://schemas.microsoft.com/office/drawing/2014/main" val="20000"/>
                    </a:ext>
                  </a:extLst>
                </a:gridCol>
                <a:gridCol w="1399539">
                  <a:extLst>
                    <a:ext uri="{9D8B030D-6E8A-4147-A177-3AD203B41FA5}">
                      <a16:colId xmlns:a16="http://schemas.microsoft.com/office/drawing/2014/main" val="20001"/>
                    </a:ext>
                  </a:extLst>
                </a:gridCol>
                <a:gridCol w="1444448">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748965">
                  <a:extLst>
                    <a:ext uri="{9D8B030D-6E8A-4147-A177-3AD203B41FA5}">
                      <a16:colId xmlns:a16="http://schemas.microsoft.com/office/drawing/2014/main" val="20004"/>
                    </a:ext>
                  </a:extLst>
                </a:gridCol>
                <a:gridCol w="1402715">
                  <a:extLst>
                    <a:ext uri="{9D8B030D-6E8A-4147-A177-3AD203B41FA5}">
                      <a16:colId xmlns:a16="http://schemas.microsoft.com/office/drawing/2014/main" val="20005"/>
                    </a:ext>
                  </a:extLst>
                </a:gridCol>
              </a:tblGrid>
              <a:tr h="1056890">
                <a:tc gridSpan="2">
                  <a:txBody>
                    <a:bodyPr/>
                    <a:lstStyle/>
                    <a:p>
                      <a:pPr marL="108585" marR="146050" indent="97155">
                        <a:lnSpc>
                          <a:spcPct val="100000"/>
                        </a:lnSpc>
                        <a:spcBef>
                          <a:spcPts val="225"/>
                        </a:spcBef>
                        <a:tabLst>
                          <a:tab pos="742950" algn="l"/>
                          <a:tab pos="1006475" algn="l"/>
                        </a:tabLst>
                      </a:pPr>
                      <a:r>
                        <a:rPr sz="1800" spc="-25" dirty="0">
                          <a:solidFill>
                            <a:srgbClr val="FFFFFF"/>
                          </a:solidFill>
                          <a:latin typeface="Palatino Linotype"/>
                          <a:cs typeface="Palatino Linotype"/>
                        </a:rPr>
                        <a:t>S.</a:t>
                      </a:r>
                      <a:r>
                        <a:rPr sz="1800" dirty="0">
                          <a:solidFill>
                            <a:srgbClr val="FFFFFF"/>
                          </a:solidFill>
                          <a:latin typeface="Palatino Linotype"/>
                          <a:cs typeface="Palatino Linotype"/>
                        </a:rPr>
                        <a:t>	Paper</a:t>
                      </a:r>
                      <a:r>
                        <a:rPr sz="1800" spc="-50" dirty="0">
                          <a:solidFill>
                            <a:srgbClr val="FFFFFF"/>
                          </a:solidFill>
                          <a:latin typeface="Palatino Linotype"/>
                          <a:cs typeface="Palatino Linotype"/>
                        </a:rPr>
                        <a:t> </a:t>
                      </a:r>
                      <a:r>
                        <a:rPr sz="1800" spc="-25" dirty="0">
                          <a:solidFill>
                            <a:srgbClr val="FFFFFF"/>
                          </a:solidFill>
                          <a:latin typeface="Palatino Linotype"/>
                          <a:cs typeface="Palatino Linotype"/>
                        </a:rPr>
                        <a:t>Title No.</a:t>
                      </a:r>
                      <a:r>
                        <a:rPr sz="1800" dirty="0">
                          <a:solidFill>
                            <a:srgbClr val="FFFFFF"/>
                          </a:solidFill>
                          <a:latin typeface="Palatino Linotype"/>
                          <a:cs typeface="Palatino Linotype"/>
                        </a:rPr>
                        <a:t>		</a:t>
                      </a:r>
                      <a:r>
                        <a:rPr sz="1800" spc="-10" dirty="0">
                          <a:solidFill>
                            <a:srgbClr val="FFFFFF"/>
                          </a:solidFill>
                          <a:latin typeface="Palatino Linotype"/>
                          <a:cs typeface="Palatino Linotype"/>
                        </a:rPr>
                        <a:t>[Cite]</a:t>
                      </a:r>
                      <a:endParaRPr sz="180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hMerge="1">
                  <a:txBody>
                    <a:bodyPr/>
                    <a:lstStyle/>
                    <a:p>
                      <a:endParaRPr/>
                    </a:p>
                  </a:txBody>
                  <a:tcPr marL="0" marR="0" marT="0" marB="0"/>
                </a:tc>
                <a:tc>
                  <a:txBody>
                    <a:bodyPr/>
                    <a:lstStyle/>
                    <a:p>
                      <a:pPr marL="132715" marR="125095" algn="ctr">
                        <a:lnSpc>
                          <a:spcPct val="100000"/>
                        </a:lnSpc>
                        <a:spcBef>
                          <a:spcPts val="225"/>
                        </a:spcBef>
                      </a:pPr>
                      <a:r>
                        <a:rPr sz="1800" spc="45" dirty="0">
                          <a:solidFill>
                            <a:srgbClr val="FFFFFF"/>
                          </a:solidFill>
                          <a:latin typeface="Palatino Linotype"/>
                          <a:cs typeface="Palatino Linotype"/>
                        </a:rPr>
                        <a:t>Journal/ </a:t>
                      </a:r>
                      <a:r>
                        <a:rPr sz="1800" spc="-10" dirty="0">
                          <a:solidFill>
                            <a:srgbClr val="FFFFFF"/>
                          </a:solidFill>
                          <a:latin typeface="Palatino Linotype"/>
                          <a:cs typeface="Palatino Linotype"/>
                        </a:rPr>
                        <a:t>Conference (Year)</a:t>
                      </a:r>
                      <a:endParaRPr sz="180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a:txBody>
                    <a:bodyPr/>
                    <a:lstStyle/>
                    <a:p>
                      <a:pPr marR="146685" indent="0" algn="ctr">
                        <a:lnSpc>
                          <a:spcPct val="100000"/>
                        </a:lnSpc>
                        <a:spcBef>
                          <a:spcPts val="200"/>
                        </a:spcBef>
                        <a:defRPr sz="1800" spc="0"/>
                      </a:pPr>
                      <a:r>
                        <a:rPr lang="en-IN" spc="45" dirty="0">
                          <a:solidFill>
                            <a:srgbClr val="FFFFFF"/>
                          </a:solidFill>
                          <a:latin typeface="Palatino Linotype"/>
                          <a:ea typeface="Palatino Linotype"/>
                          <a:cs typeface="Palatino Linotype"/>
                        </a:rPr>
                        <a:t>Accuracy/Dataset used</a:t>
                      </a:r>
                    </a:p>
                  </a:txBody>
                  <a:tcPr marL="0" marR="0" marT="28575" marB="0">
                    <a:lnT w="12700">
                      <a:solidFill>
                        <a:srgbClr val="FFFFFF"/>
                      </a:solidFill>
                      <a:prstDash val="solid"/>
                    </a:lnT>
                    <a:lnB w="9525">
                      <a:solidFill>
                        <a:srgbClr val="000000"/>
                      </a:solidFill>
                      <a:prstDash val="solid"/>
                    </a:lnB>
                    <a:solidFill>
                      <a:srgbClr val="3791A7"/>
                    </a:solidFill>
                  </a:tcPr>
                </a:tc>
                <a:tc>
                  <a:txBody>
                    <a:bodyPr/>
                    <a:lstStyle/>
                    <a:p>
                      <a:pPr marL="387985">
                        <a:lnSpc>
                          <a:spcPct val="100000"/>
                        </a:lnSpc>
                        <a:spcBef>
                          <a:spcPts val="225"/>
                        </a:spcBef>
                      </a:pPr>
                      <a:r>
                        <a:rPr sz="1800" spc="-10" dirty="0">
                          <a:solidFill>
                            <a:srgbClr val="FFFFFF"/>
                          </a:solidFill>
                          <a:latin typeface="Palatino Linotype"/>
                          <a:cs typeface="Palatino Linotype"/>
                        </a:rPr>
                        <a:t>Results</a:t>
                      </a:r>
                      <a:endParaRPr sz="180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a:txBody>
                    <a:bodyPr/>
                    <a:lstStyle/>
                    <a:p>
                      <a:pPr marL="121285">
                        <a:lnSpc>
                          <a:spcPct val="100000"/>
                        </a:lnSpc>
                        <a:spcBef>
                          <a:spcPts val="225"/>
                        </a:spcBef>
                      </a:pPr>
                      <a:r>
                        <a:rPr sz="1800" spc="-10" dirty="0">
                          <a:solidFill>
                            <a:srgbClr val="FFFFFF"/>
                          </a:solidFill>
                          <a:latin typeface="Palatino Linotype"/>
                          <a:cs typeface="Palatino Linotype"/>
                        </a:rPr>
                        <a:t>Limitations</a:t>
                      </a:r>
                      <a:endParaRPr sz="180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extLst>
                  <a:ext uri="{0D108BD9-81ED-4DB2-BD59-A6C34878D82A}">
                    <a16:rowId xmlns:a16="http://schemas.microsoft.com/office/drawing/2014/main" val="10000"/>
                  </a:ext>
                </a:extLst>
              </a:tr>
              <a:tr h="4357971">
                <a:tc>
                  <a:txBody>
                    <a:bodyPr/>
                    <a:lstStyle/>
                    <a:p>
                      <a:pPr algn="ctr">
                        <a:lnSpc>
                          <a:spcPct val="100000"/>
                        </a:lnSpc>
                        <a:spcBef>
                          <a:spcPts val="400"/>
                        </a:spcBef>
                      </a:pPr>
                      <a:r>
                        <a:rPr lang="en-IN" sz="1200" spc="-25" dirty="0">
                          <a:latin typeface="Times New Roman"/>
                          <a:cs typeface="Times New Roman"/>
                        </a:rPr>
                        <a:t>1.</a:t>
                      </a:r>
                      <a:endParaRPr lang="en-IN" sz="1200" dirty="0">
                        <a:latin typeface="Times New Roman"/>
                        <a:cs typeface="Times New Roman"/>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a:lnSpc>
                          <a:spcPct val="100000"/>
                        </a:lnSpc>
                        <a:spcBef>
                          <a:spcPts val="400"/>
                        </a:spcBef>
                      </a:pPr>
                      <a:r>
                        <a:rPr lang="en-US" sz="1200" dirty="0">
                          <a:latin typeface="Times New Roman"/>
                          <a:cs typeface="Times New Roman"/>
                        </a:rPr>
                        <a:t>Efficient </a:t>
                      </a:r>
                      <a:r>
                        <a:rPr lang="en-US" sz="1200" dirty="0" err="1">
                          <a:latin typeface="Times New Roman"/>
                          <a:cs typeface="Times New Roman"/>
                        </a:rPr>
                        <a:t>Spatio</a:t>
                      </a:r>
                      <a:r>
                        <a:rPr lang="en-US" sz="1200" dirty="0">
                          <a:latin typeface="Times New Roman"/>
                          <a:cs typeface="Times New Roman"/>
                        </a:rPr>
                        <a:t>-Temporal Modeling Methods for Real-Time Violence Recognition</a:t>
                      </a:r>
                    </a:p>
                    <a:p>
                      <a:pPr marL="57150">
                        <a:lnSpc>
                          <a:spcPct val="100000"/>
                        </a:lnSpc>
                        <a:spcBef>
                          <a:spcPts val="400"/>
                        </a:spcBef>
                      </a:pPr>
                      <a:r>
                        <a:rPr lang="en-US" sz="1200" dirty="0">
                          <a:latin typeface="Times New Roman"/>
                          <a:cs typeface="Times New Roman"/>
                        </a:rPr>
                        <a:t>[1]</a:t>
                      </a:r>
                      <a:endParaRPr lang="en-IN" sz="1200" dirty="0">
                        <a:latin typeface="Times New Roman"/>
                        <a:cs typeface="Times New Roman"/>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indent="0">
                        <a:lnSpc>
                          <a:spcPct val="100000"/>
                        </a:lnSpc>
                        <a:spcBef>
                          <a:spcPts val="400"/>
                        </a:spcBef>
                        <a:defRPr sz="1800" spc="0"/>
                      </a:pPr>
                      <a:r>
                        <a:rPr lang="nl-NL" sz="1200" dirty="0">
                          <a:latin typeface="Times New Roman"/>
                          <a:ea typeface="Times New Roman"/>
                          <a:cs typeface="Times New Roman"/>
                          <a:sym typeface="Times New Roman"/>
                        </a:rPr>
                        <a:t> IEEE Access, vol. 9.     </a:t>
                      </a:r>
                    </a:p>
                    <a:p>
                      <a:pPr indent="0">
                        <a:lnSpc>
                          <a:spcPct val="100000"/>
                        </a:lnSpc>
                        <a:spcBef>
                          <a:spcPts val="400"/>
                        </a:spcBef>
                        <a:defRPr sz="1800" spc="0"/>
                      </a:pPr>
                      <a:r>
                        <a:rPr lang="nl-NL" sz="1200" dirty="0">
                          <a:latin typeface="Times New Roman"/>
                          <a:ea typeface="Times New Roman"/>
                          <a:cs typeface="Times New Roman"/>
                          <a:sym typeface="Times New Roman"/>
                        </a:rPr>
                        <a:t> 2023 </a:t>
                      </a: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marR="0" lvl="0" indent="0" defTabSz="914400" eaLnBrk="1" fontAlgn="auto" latinLnBrk="0" hangingPunct="1">
                        <a:lnSpc>
                          <a:spcPct val="100000"/>
                        </a:lnSpc>
                        <a:spcBef>
                          <a:spcPts val="400"/>
                        </a:spcBef>
                        <a:spcAft>
                          <a:spcPts val="0"/>
                        </a:spcAft>
                        <a:buClrTx/>
                        <a:buSzTx/>
                        <a:buFontTx/>
                        <a:buNone/>
                        <a:tabLst/>
                        <a:defRPr/>
                      </a:pPr>
                      <a:r>
                        <a:rPr lang="en-IN" sz="1200" dirty="0">
                          <a:latin typeface="Times New Roman"/>
                          <a:cs typeface="Times New Roman"/>
                        </a:rPr>
                        <a:t>Hockey dataset - 99.3%</a:t>
                      </a:r>
                    </a:p>
                    <a:p>
                      <a:pPr marL="57150" marR="0" lvl="0" indent="0" defTabSz="914400" eaLnBrk="1" fontAlgn="auto" latinLnBrk="0" hangingPunct="1">
                        <a:lnSpc>
                          <a:spcPct val="100000"/>
                        </a:lnSpc>
                        <a:spcBef>
                          <a:spcPts val="400"/>
                        </a:spcBef>
                        <a:spcAft>
                          <a:spcPts val="0"/>
                        </a:spcAft>
                        <a:buClrTx/>
                        <a:buSzTx/>
                        <a:buFontTx/>
                        <a:buNone/>
                        <a:tabLst/>
                        <a:defRPr/>
                      </a:pPr>
                      <a:r>
                        <a:rPr lang="en-IN" sz="1200" dirty="0">
                          <a:latin typeface="Times New Roman"/>
                          <a:cs typeface="Times New Roman"/>
                        </a:rPr>
                        <a:t>Movies dataset - 100%</a:t>
                      </a:r>
                    </a:p>
                    <a:p>
                      <a:pPr marL="57150">
                        <a:lnSpc>
                          <a:spcPct val="100000"/>
                        </a:lnSpc>
                        <a:spcBef>
                          <a:spcPts val="400"/>
                        </a:spcBef>
                      </a:pPr>
                      <a:endParaRPr sz="1200" dirty="0">
                        <a:latin typeface="Times New Roman"/>
                        <a:cs typeface="Times New Roman"/>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6515">
                        <a:lnSpc>
                          <a:spcPct val="100000"/>
                        </a:lnSpc>
                        <a:spcBef>
                          <a:spcPts val="400"/>
                        </a:spcBef>
                      </a:pPr>
                      <a:r>
                        <a:rPr lang="en-US" sz="1200" b="0" i="0" dirty="0">
                          <a:solidFill>
                            <a:schemeClr val="tx1"/>
                          </a:solidFill>
                          <a:effectLst/>
                          <a:latin typeface="Times New Roman" panose="02020603050405020304" pitchFamily="18" charset="0"/>
                          <a:ea typeface="+mn-ea"/>
                          <a:cs typeface="Times New Roman" panose="02020603050405020304" pitchFamily="18" charset="0"/>
                        </a:rPr>
                        <a:t>This approach integrates three modules: Motion Saliency Map (MSM), 2D CNNs with frame-grouping, and Temporal Squeeze and Excitation Block. MSM identifies moving objects by emphasizing regions associated with violence in videos via dilation of motion boundaries. 2D CNNs convert each three-channel frame into a single-channel frame for </a:t>
                      </a:r>
                      <a:r>
                        <a:rPr lang="en-US" sz="1200" b="0" i="0" dirty="0" err="1">
                          <a:solidFill>
                            <a:schemeClr val="tx1"/>
                          </a:solidFill>
                          <a:effectLst/>
                          <a:latin typeface="Times New Roman" panose="02020603050405020304" pitchFamily="18" charset="0"/>
                          <a:ea typeface="+mn-ea"/>
                          <a:cs typeface="Times New Roman" panose="02020603050405020304" pitchFamily="18" charset="0"/>
                        </a:rPr>
                        <a:t>spatio</a:t>
                      </a:r>
                      <a:r>
                        <a:rPr lang="en-US" sz="1200" b="0" i="0" dirty="0">
                          <a:solidFill>
                            <a:schemeClr val="tx1"/>
                          </a:solidFill>
                          <a:effectLst/>
                          <a:latin typeface="Times New Roman" panose="02020603050405020304" pitchFamily="18" charset="0"/>
                          <a:ea typeface="+mn-ea"/>
                          <a:cs typeface="Times New Roman" panose="02020603050405020304" pitchFamily="18" charset="0"/>
                        </a:rPr>
                        <a:t>-temporal representation through frame-grouping. The Temporal Squeeze and Excitation Module optimizes classification of target events with reduced computational overhead.</a:t>
                      </a:r>
                      <a:endParaRPr sz="1200" dirty="0">
                        <a:latin typeface="Times New Roman" panose="02020603050405020304" pitchFamily="18" charset="0"/>
                        <a:cs typeface="Times New Roman" panose="02020603050405020304" pitchFamily="18" charset="0"/>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a:lnSpc>
                          <a:spcPct val="100000"/>
                        </a:lnSpc>
                        <a:spcBef>
                          <a:spcPts val="400"/>
                        </a:spcBef>
                      </a:pPr>
                      <a:r>
                        <a:rPr lang="en-US" sz="1200" dirty="0">
                          <a:latin typeface="Times New Roman" panose="02020603050405020304" pitchFamily="18" charset="0"/>
                          <a:cs typeface="Times New Roman" panose="02020603050405020304" pitchFamily="18" charset="0"/>
                        </a:rPr>
                        <a:t>This approach cannot be used in moving cameras as a sequence of frames in a fixed position is necessary to recognize violence. The computational cost of this approach is high as it requires lots of calculations using 3 different modules with a predefined set of tasks.</a:t>
                      </a:r>
                      <a:endParaRPr sz="1200" dirty="0">
                        <a:latin typeface="Times New Roman" panose="02020603050405020304" pitchFamily="18" charset="0"/>
                        <a:cs typeface="Times New Roman" panose="02020603050405020304" pitchFamily="18" charset="0"/>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extLst>
                  <a:ext uri="{0D108BD9-81ED-4DB2-BD59-A6C34878D82A}">
                    <a16:rowId xmlns:a16="http://schemas.microsoft.com/office/drawing/2014/main" val="10001"/>
                  </a:ext>
                </a:extLst>
              </a:tr>
            </a:tbl>
          </a:graphicData>
        </a:graphic>
      </p:graphicFrame>
      <p:sp>
        <p:nvSpPr>
          <p:cNvPr id="3" name="object 3"/>
          <p:cNvSpPr/>
          <p:nvPr/>
        </p:nvSpPr>
        <p:spPr>
          <a:xfrm>
            <a:off x="1066345"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object 4"/>
          <p:cNvSpPr/>
          <p:nvPr/>
        </p:nvSpPr>
        <p:spPr>
          <a:xfrm>
            <a:off x="1655621"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5"/>
          <p:cNvSpPr/>
          <p:nvPr/>
        </p:nvSpPr>
        <p:spPr>
          <a:xfrm>
            <a:off x="3055146"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6"/>
          <p:cNvSpPr/>
          <p:nvPr/>
        </p:nvSpPr>
        <p:spPr>
          <a:xfrm>
            <a:off x="4495800"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7"/>
          <p:cNvSpPr/>
          <p:nvPr/>
        </p:nvSpPr>
        <p:spPr>
          <a:xfrm>
            <a:off x="5867400"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8"/>
          <p:cNvSpPr/>
          <p:nvPr/>
        </p:nvSpPr>
        <p:spPr>
          <a:xfrm>
            <a:off x="7619070"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9"/>
          <p:cNvSpPr/>
          <p:nvPr/>
        </p:nvSpPr>
        <p:spPr>
          <a:xfrm>
            <a:off x="9021571"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0" name="object 10"/>
          <p:cNvPicPr/>
          <p:nvPr/>
        </p:nvPicPr>
        <p:blipFill>
          <a:blip r:embed="rId2" cstate="print"/>
          <a:stretch>
            <a:fillRect/>
          </a:stretch>
        </p:blipFill>
        <p:spPr>
          <a:xfrm>
            <a:off x="0" y="0"/>
            <a:ext cx="1035595" cy="980728"/>
          </a:xfrm>
          <a:prstGeom prst="rect">
            <a:avLst/>
          </a:prstGeom>
        </p:spPr>
      </p:pic>
      <p:sp>
        <p:nvSpPr>
          <p:cNvPr id="11" name="object 11"/>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dirty="0"/>
              <a:t>Literature</a:t>
            </a:r>
            <a:r>
              <a:rPr spc="80" dirty="0"/>
              <a:t> </a:t>
            </a:r>
            <a:r>
              <a:rPr dirty="0"/>
              <a:t>Review</a:t>
            </a:r>
            <a:r>
              <a:rPr lang="en-IN" dirty="0"/>
              <a:t> </a:t>
            </a:r>
            <a:r>
              <a:rPr lang="en-IN" spc="160" dirty="0"/>
              <a:t>(</a:t>
            </a:r>
            <a:r>
              <a:rPr lang="en-IN" spc="160" dirty="0" err="1"/>
              <a:t>cont</a:t>
            </a:r>
            <a:r>
              <a:rPr lang="en-IN" spc="160" dirty="0"/>
              <a:t>…)</a:t>
            </a:r>
            <a:r>
              <a:rPr lang="en-IN" dirty="0"/>
              <a:t> </a:t>
            </a:r>
            <a:r>
              <a:rPr spc="80" dirty="0"/>
              <a:t> </a:t>
            </a:r>
            <a:endParaRPr spc="160" dirty="0"/>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defTabSz="914400" eaLnBrk="1" fontAlgn="auto" latinLnBrk="0" hangingPunct="1">
              <a:lnSpc>
                <a:spcPts val="980"/>
              </a:lnSpc>
              <a:spcBef>
                <a:spcPts val="0"/>
              </a:spcBef>
              <a:spcAft>
                <a:spcPts val="0"/>
              </a:spcAft>
              <a:buClrTx/>
              <a:buSzTx/>
              <a:buFontTx/>
              <a:buNone/>
              <a:tabLst/>
              <a:defRPr/>
            </a:pPr>
            <a:fld id="{81D60167-4931-47E6-BA6A-407CBD079E47}" type="slidenum">
              <a:rPr kumimoji="0" sz="950" b="0" i="0" u="none" strike="noStrike" kern="0" cap="none" spc="-25" normalizeH="0" baseline="0" noProof="0" dirty="0">
                <a:ln>
                  <a:noFill/>
                </a:ln>
                <a:solidFill>
                  <a:srgbClr val="B3A787"/>
                </a:solidFill>
                <a:effectLst/>
                <a:uLnTx/>
                <a:uFillTx/>
                <a:latin typeface="Palatino Linotype"/>
              </a:rPr>
              <a:pPr marL="38100" marR="0" lvl="0" indent="0" defTabSz="914400" eaLnBrk="1" fontAlgn="auto" latinLnBrk="0" hangingPunct="1">
                <a:lnSpc>
                  <a:spcPts val="980"/>
                </a:lnSpc>
                <a:spcBef>
                  <a:spcPts val="0"/>
                </a:spcBef>
                <a:spcAft>
                  <a:spcPts val="0"/>
                </a:spcAft>
                <a:buClrTx/>
                <a:buSzTx/>
                <a:buFontTx/>
                <a:buNone/>
                <a:tabLst/>
                <a:defRPr/>
              </a:pPr>
              <a:t>6</a:t>
            </a:fld>
            <a:endParaRPr kumimoji="0" sz="950" b="0" i="0" u="none" strike="noStrike" kern="0" cap="none" spc="-25" normalizeH="0" baseline="0" noProof="0" dirty="0">
              <a:ln>
                <a:noFill/>
              </a:ln>
              <a:solidFill>
                <a:srgbClr val="B3A787"/>
              </a:solidFill>
              <a:effectLst/>
              <a:uLnTx/>
              <a:uFillTx/>
              <a:latin typeface="Palatino Linotype"/>
            </a:endParaRPr>
          </a:p>
        </p:txBody>
      </p:sp>
      <p:sp>
        <p:nvSpPr>
          <p:cNvPr id="16" name="object 11">
            <a:extLst>
              <a:ext uri="{FF2B5EF4-FFF2-40B4-BE49-F238E27FC236}">
                <a16:creationId xmlns:a16="http://schemas.microsoft.com/office/drawing/2014/main" id="{69F51382-A1DC-229E-2AE5-F80378A5F905}"/>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Tree>
    <p:extLst>
      <p:ext uri="{BB962C8B-B14F-4D97-AF65-F5344CB8AC3E}">
        <p14:creationId xmlns:p14="http://schemas.microsoft.com/office/powerpoint/2010/main" val="3282979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62534" y="985938"/>
          <a:ext cx="7947024" cy="5414861"/>
        </p:xfrm>
        <a:graphic>
          <a:graphicData uri="http://schemas.openxmlformats.org/drawingml/2006/table">
            <a:tbl>
              <a:tblPr firstRow="1" bandRow="1">
                <a:tableStyleId>{2D5ABB26-0587-4C30-8999-92F81FD0307C}</a:tableStyleId>
              </a:tblPr>
              <a:tblGrid>
                <a:gridCol w="588575">
                  <a:extLst>
                    <a:ext uri="{9D8B030D-6E8A-4147-A177-3AD203B41FA5}">
                      <a16:colId xmlns:a16="http://schemas.microsoft.com/office/drawing/2014/main" val="20000"/>
                    </a:ext>
                  </a:extLst>
                </a:gridCol>
                <a:gridCol w="1397864">
                  <a:extLst>
                    <a:ext uri="{9D8B030D-6E8A-4147-A177-3AD203B41FA5}">
                      <a16:colId xmlns:a16="http://schemas.microsoft.com/office/drawing/2014/main" val="20001"/>
                    </a:ext>
                  </a:extLst>
                </a:gridCol>
                <a:gridCol w="1442719">
                  <a:extLst>
                    <a:ext uri="{9D8B030D-6E8A-4147-A177-3AD203B41FA5}">
                      <a16:colId xmlns:a16="http://schemas.microsoft.com/office/drawing/2014/main" val="20002"/>
                    </a:ext>
                  </a:extLst>
                </a:gridCol>
                <a:gridCol w="1369958">
                  <a:extLst>
                    <a:ext uri="{9D8B030D-6E8A-4147-A177-3AD203B41FA5}">
                      <a16:colId xmlns:a16="http://schemas.microsoft.com/office/drawing/2014/main" val="20003"/>
                    </a:ext>
                  </a:extLst>
                </a:gridCol>
                <a:gridCol w="1746872">
                  <a:extLst>
                    <a:ext uri="{9D8B030D-6E8A-4147-A177-3AD203B41FA5}">
                      <a16:colId xmlns:a16="http://schemas.microsoft.com/office/drawing/2014/main" val="20004"/>
                    </a:ext>
                  </a:extLst>
                </a:gridCol>
                <a:gridCol w="1401036">
                  <a:extLst>
                    <a:ext uri="{9D8B030D-6E8A-4147-A177-3AD203B41FA5}">
                      <a16:colId xmlns:a16="http://schemas.microsoft.com/office/drawing/2014/main" val="20005"/>
                    </a:ext>
                  </a:extLst>
                </a:gridCol>
              </a:tblGrid>
              <a:tr h="1056890">
                <a:tc gridSpan="2">
                  <a:txBody>
                    <a:bodyPr/>
                    <a:lstStyle/>
                    <a:p>
                      <a:pPr marL="108585" marR="146050" indent="97155">
                        <a:lnSpc>
                          <a:spcPct val="100000"/>
                        </a:lnSpc>
                        <a:spcBef>
                          <a:spcPts val="225"/>
                        </a:spcBef>
                        <a:tabLst>
                          <a:tab pos="742950" algn="l"/>
                          <a:tab pos="1006475" algn="l"/>
                        </a:tabLst>
                      </a:pPr>
                      <a:r>
                        <a:rPr sz="1800" spc="-25" dirty="0">
                          <a:solidFill>
                            <a:srgbClr val="FFFFFF"/>
                          </a:solidFill>
                          <a:latin typeface="Palatino Linotype"/>
                          <a:cs typeface="Palatino Linotype"/>
                        </a:rPr>
                        <a:t>S.</a:t>
                      </a:r>
                      <a:r>
                        <a:rPr sz="1800" dirty="0">
                          <a:solidFill>
                            <a:srgbClr val="FFFFFF"/>
                          </a:solidFill>
                          <a:latin typeface="Palatino Linotype"/>
                          <a:cs typeface="Palatino Linotype"/>
                        </a:rPr>
                        <a:t>	Paper</a:t>
                      </a:r>
                      <a:r>
                        <a:rPr sz="1800" spc="-50" dirty="0">
                          <a:solidFill>
                            <a:srgbClr val="FFFFFF"/>
                          </a:solidFill>
                          <a:latin typeface="Palatino Linotype"/>
                          <a:cs typeface="Palatino Linotype"/>
                        </a:rPr>
                        <a:t> </a:t>
                      </a:r>
                      <a:r>
                        <a:rPr sz="1800" spc="-25" dirty="0">
                          <a:solidFill>
                            <a:srgbClr val="FFFFFF"/>
                          </a:solidFill>
                          <a:latin typeface="Palatino Linotype"/>
                          <a:cs typeface="Palatino Linotype"/>
                        </a:rPr>
                        <a:t>Title No.</a:t>
                      </a:r>
                      <a:r>
                        <a:rPr sz="1800" dirty="0">
                          <a:solidFill>
                            <a:srgbClr val="FFFFFF"/>
                          </a:solidFill>
                          <a:latin typeface="Palatino Linotype"/>
                          <a:cs typeface="Palatino Linotype"/>
                        </a:rPr>
                        <a:t>		</a:t>
                      </a:r>
                      <a:r>
                        <a:rPr sz="1800" spc="-10" dirty="0">
                          <a:solidFill>
                            <a:srgbClr val="FFFFFF"/>
                          </a:solidFill>
                          <a:latin typeface="Palatino Linotype"/>
                          <a:cs typeface="Palatino Linotype"/>
                        </a:rPr>
                        <a:t>[Cite]</a:t>
                      </a:r>
                      <a:endParaRPr sz="180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hMerge="1">
                  <a:txBody>
                    <a:bodyPr/>
                    <a:lstStyle/>
                    <a:p>
                      <a:endParaRPr/>
                    </a:p>
                  </a:txBody>
                  <a:tcPr marL="0" marR="0" marT="0" marB="0"/>
                </a:tc>
                <a:tc>
                  <a:txBody>
                    <a:bodyPr/>
                    <a:lstStyle/>
                    <a:p>
                      <a:pPr marL="132715" marR="125095" algn="ctr">
                        <a:lnSpc>
                          <a:spcPct val="100000"/>
                        </a:lnSpc>
                        <a:spcBef>
                          <a:spcPts val="225"/>
                        </a:spcBef>
                      </a:pPr>
                      <a:r>
                        <a:rPr sz="1800" spc="45" dirty="0">
                          <a:solidFill>
                            <a:srgbClr val="FFFFFF"/>
                          </a:solidFill>
                          <a:latin typeface="Palatino Linotype"/>
                          <a:cs typeface="Palatino Linotype"/>
                        </a:rPr>
                        <a:t>Journal/ </a:t>
                      </a:r>
                      <a:r>
                        <a:rPr sz="1800" spc="-10" dirty="0">
                          <a:solidFill>
                            <a:srgbClr val="FFFFFF"/>
                          </a:solidFill>
                          <a:latin typeface="Palatino Linotype"/>
                          <a:cs typeface="Palatino Linotype"/>
                        </a:rPr>
                        <a:t>Conference (Year)</a:t>
                      </a:r>
                      <a:endParaRPr sz="180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a:txBody>
                    <a:bodyPr/>
                    <a:lstStyle/>
                    <a:p>
                      <a:pPr marL="154305" marR="146685" algn="ctr">
                        <a:lnSpc>
                          <a:spcPct val="100000"/>
                        </a:lnSpc>
                        <a:spcBef>
                          <a:spcPts val="225"/>
                        </a:spcBef>
                      </a:pPr>
                      <a:r>
                        <a:rPr lang="en-IN" sz="1800" spc="45" dirty="0">
                          <a:solidFill>
                            <a:srgbClr val="FFFFFF"/>
                          </a:solidFill>
                          <a:latin typeface="Palatino Linotype"/>
                          <a:cs typeface="Palatino Linotype"/>
                        </a:rPr>
                        <a:t>Authors</a:t>
                      </a:r>
                      <a:endParaRPr lang="en-IN" sz="1800" dirty="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a:txBody>
                    <a:bodyPr/>
                    <a:lstStyle/>
                    <a:p>
                      <a:pPr marL="387985">
                        <a:lnSpc>
                          <a:spcPct val="100000"/>
                        </a:lnSpc>
                        <a:spcBef>
                          <a:spcPts val="225"/>
                        </a:spcBef>
                      </a:pPr>
                      <a:r>
                        <a:rPr sz="1800" spc="-10" dirty="0">
                          <a:solidFill>
                            <a:srgbClr val="FFFFFF"/>
                          </a:solidFill>
                          <a:latin typeface="Palatino Linotype"/>
                          <a:cs typeface="Palatino Linotype"/>
                        </a:rPr>
                        <a:t>Results</a:t>
                      </a:r>
                      <a:endParaRPr sz="180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a:txBody>
                    <a:bodyPr/>
                    <a:lstStyle/>
                    <a:p>
                      <a:pPr marL="121285">
                        <a:lnSpc>
                          <a:spcPct val="100000"/>
                        </a:lnSpc>
                        <a:spcBef>
                          <a:spcPts val="225"/>
                        </a:spcBef>
                      </a:pPr>
                      <a:r>
                        <a:rPr sz="1800" spc="-10" dirty="0">
                          <a:solidFill>
                            <a:srgbClr val="FFFFFF"/>
                          </a:solidFill>
                          <a:latin typeface="Palatino Linotype"/>
                          <a:cs typeface="Palatino Linotype"/>
                        </a:rPr>
                        <a:t>Limitations</a:t>
                      </a:r>
                      <a:endParaRPr sz="180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extLst>
                  <a:ext uri="{0D108BD9-81ED-4DB2-BD59-A6C34878D82A}">
                    <a16:rowId xmlns:a16="http://schemas.microsoft.com/office/drawing/2014/main" val="10000"/>
                  </a:ext>
                </a:extLst>
              </a:tr>
              <a:tr h="4357971">
                <a:tc>
                  <a:txBody>
                    <a:bodyPr/>
                    <a:lstStyle/>
                    <a:p>
                      <a:pPr algn="ctr">
                        <a:lnSpc>
                          <a:spcPct val="100000"/>
                        </a:lnSpc>
                        <a:spcBef>
                          <a:spcPts val="400"/>
                        </a:spcBef>
                      </a:pPr>
                      <a:r>
                        <a:rPr lang="en-IN" sz="1200" spc="-25" dirty="0">
                          <a:latin typeface="Times New Roman"/>
                          <a:cs typeface="Times New Roman"/>
                        </a:rPr>
                        <a:t>2.</a:t>
                      </a:r>
                      <a:endParaRPr lang="en-IN" sz="1200" dirty="0">
                        <a:latin typeface="Times New Roman"/>
                        <a:cs typeface="Times New Roman"/>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a:lnSpc>
                          <a:spcPct val="100000"/>
                        </a:lnSpc>
                        <a:spcBef>
                          <a:spcPts val="400"/>
                        </a:spcBef>
                      </a:pPr>
                      <a:r>
                        <a:rPr lang="en-IN" sz="1200" b="0" i="0" dirty="0">
                          <a:solidFill>
                            <a:schemeClr val="tx1"/>
                          </a:solidFill>
                          <a:effectLst/>
                          <a:latin typeface="Times New Roman" panose="02020603050405020304" pitchFamily="18" charset="0"/>
                          <a:ea typeface="+mn-ea"/>
                          <a:cs typeface="Times New Roman" panose="02020603050405020304" pitchFamily="18" charset="0"/>
                        </a:rPr>
                        <a:t>Space-time interest points</a:t>
                      </a:r>
                    </a:p>
                    <a:p>
                      <a:pPr marL="57150">
                        <a:lnSpc>
                          <a:spcPct val="100000"/>
                        </a:lnSpc>
                        <a:spcBef>
                          <a:spcPts val="400"/>
                        </a:spcBef>
                      </a:pPr>
                      <a:r>
                        <a:rPr lang="en-US" sz="1200" dirty="0">
                          <a:latin typeface="Times New Roman"/>
                          <a:cs typeface="Times New Roman"/>
                        </a:rPr>
                        <a:t>[2]</a:t>
                      </a:r>
                      <a:endParaRPr lang="en-IN" sz="1200" dirty="0">
                        <a:latin typeface="Times New Roman"/>
                        <a:cs typeface="Times New Roman"/>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a:lnSpc>
                          <a:spcPct val="100000"/>
                        </a:lnSpc>
                        <a:spcBef>
                          <a:spcPts val="400"/>
                        </a:spcBef>
                      </a:pPr>
                      <a:r>
                        <a:rPr lang="en-US" sz="1200" dirty="0">
                          <a:latin typeface="Times New Roman"/>
                          <a:cs typeface="Times New Roman"/>
                        </a:rPr>
                        <a:t>Ninth IEEE International Conference on Computer Vision </a:t>
                      </a:r>
                    </a:p>
                    <a:p>
                      <a:pPr marL="57150">
                        <a:lnSpc>
                          <a:spcPct val="100000"/>
                        </a:lnSpc>
                        <a:spcBef>
                          <a:spcPts val="400"/>
                        </a:spcBef>
                      </a:pPr>
                      <a:r>
                        <a:rPr lang="en-US" sz="1200" dirty="0">
                          <a:latin typeface="Times New Roman"/>
                          <a:cs typeface="Times New Roman"/>
                        </a:rPr>
                        <a:t>2003</a:t>
                      </a:r>
                      <a:endParaRPr lang="en-IN" sz="1200" dirty="0">
                        <a:latin typeface="Times New Roman"/>
                        <a:cs typeface="Times New Roman"/>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marR="0" lvl="0" indent="0" defTabSz="914400" eaLnBrk="1" fontAlgn="auto" latinLnBrk="0" hangingPunct="1">
                        <a:lnSpc>
                          <a:spcPct val="100000"/>
                        </a:lnSpc>
                        <a:spcBef>
                          <a:spcPts val="400"/>
                        </a:spcBef>
                        <a:spcAft>
                          <a:spcPts val="0"/>
                        </a:spcAft>
                        <a:buClrTx/>
                        <a:buSzTx/>
                        <a:buFontTx/>
                        <a:buNone/>
                        <a:tabLst/>
                        <a:defRPr/>
                      </a:pPr>
                      <a:r>
                        <a:rPr lang="en-IN" sz="1200" dirty="0">
                          <a:latin typeface="Times New Roman"/>
                          <a:cs typeface="Times New Roman"/>
                        </a:rPr>
                        <a:t>Football dataset - 100%</a:t>
                      </a: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6515">
                        <a:lnSpc>
                          <a:spcPct val="100000"/>
                        </a:lnSpc>
                        <a:spcBef>
                          <a:spcPts val="400"/>
                        </a:spcBef>
                      </a:pPr>
                      <a:r>
                        <a:rPr lang="en-US" sz="1200" b="0" i="0" dirty="0">
                          <a:solidFill>
                            <a:schemeClr val="tx1"/>
                          </a:solidFill>
                          <a:effectLst/>
                          <a:latin typeface="Times New Roman" panose="02020603050405020304" pitchFamily="18" charset="0"/>
                          <a:ea typeface="+mn-ea"/>
                          <a:cs typeface="Times New Roman" panose="02020603050405020304" pitchFamily="18" charset="0"/>
                        </a:rPr>
                        <a:t>STIP analysis detects interest points by assessing spatial and temporal differences, extracting 3D volumes around each point to depict temporal evolution. These points exhibit significant intensity variation in space and non-constant motion in time across various scales. Appearance in the 3D cube is identified using Histogram of Oriented Gradients (HOG), while motion is defined by Histogram of Oriented Flows (HOF). This approach ensures accurate recognition of motion events resistant to scale, frequency, and velocity changes.</a:t>
                      </a:r>
                      <a:endParaRPr sz="1200" dirty="0">
                        <a:latin typeface="Times New Roman" panose="02020603050405020304" pitchFamily="18" charset="0"/>
                        <a:cs typeface="Times New Roman" panose="02020603050405020304" pitchFamily="18" charset="0"/>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a:lnSpc>
                          <a:spcPct val="100000"/>
                        </a:lnSpc>
                        <a:spcBef>
                          <a:spcPts val="400"/>
                        </a:spcBef>
                      </a:pPr>
                      <a:r>
                        <a:rPr lang="en-US" sz="1200" dirty="0">
                          <a:latin typeface="Times New Roman" panose="02020603050405020304" pitchFamily="18" charset="0"/>
                          <a:cs typeface="Times New Roman" panose="02020603050405020304" pitchFamily="18" charset="0"/>
                        </a:rPr>
                        <a:t>Despite promising results with a high accuracy rate for this task, the  computational cost of extracting such features is extremely high for practical applications, such as surveillance and media rating systems.</a:t>
                      </a:r>
                      <a:endParaRPr sz="1200" dirty="0">
                        <a:latin typeface="Times New Roman" panose="02020603050405020304" pitchFamily="18" charset="0"/>
                        <a:cs typeface="Times New Roman" panose="02020603050405020304" pitchFamily="18" charset="0"/>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extLst>
                  <a:ext uri="{0D108BD9-81ED-4DB2-BD59-A6C34878D82A}">
                    <a16:rowId xmlns:a16="http://schemas.microsoft.com/office/drawing/2014/main" val="10001"/>
                  </a:ext>
                </a:extLst>
              </a:tr>
            </a:tbl>
          </a:graphicData>
        </a:graphic>
      </p:graphicFrame>
      <p:sp>
        <p:nvSpPr>
          <p:cNvPr id="3" name="object 3"/>
          <p:cNvSpPr/>
          <p:nvPr/>
        </p:nvSpPr>
        <p:spPr>
          <a:xfrm>
            <a:off x="1066345"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object 4"/>
          <p:cNvSpPr/>
          <p:nvPr/>
        </p:nvSpPr>
        <p:spPr>
          <a:xfrm>
            <a:off x="1655621"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5"/>
          <p:cNvSpPr/>
          <p:nvPr/>
        </p:nvSpPr>
        <p:spPr>
          <a:xfrm>
            <a:off x="3055146"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6"/>
          <p:cNvSpPr/>
          <p:nvPr/>
        </p:nvSpPr>
        <p:spPr>
          <a:xfrm>
            <a:off x="4495800"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7"/>
          <p:cNvSpPr/>
          <p:nvPr/>
        </p:nvSpPr>
        <p:spPr>
          <a:xfrm>
            <a:off x="5867400"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8"/>
          <p:cNvSpPr/>
          <p:nvPr/>
        </p:nvSpPr>
        <p:spPr>
          <a:xfrm>
            <a:off x="7619070"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9"/>
          <p:cNvSpPr/>
          <p:nvPr/>
        </p:nvSpPr>
        <p:spPr>
          <a:xfrm>
            <a:off x="9021571"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0" name="object 10"/>
          <p:cNvPicPr/>
          <p:nvPr/>
        </p:nvPicPr>
        <p:blipFill>
          <a:blip r:embed="rId2" cstate="print"/>
          <a:stretch>
            <a:fillRect/>
          </a:stretch>
        </p:blipFill>
        <p:spPr>
          <a:xfrm>
            <a:off x="0" y="0"/>
            <a:ext cx="1035595" cy="980728"/>
          </a:xfrm>
          <a:prstGeom prst="rect">
            <a:avLst/>
          </a:prstGeom>
        </p:spPr>
      </p:pic>
      <p:sp>
        <p:nvSpPr>
          <p:cNvPr id="11" name="object 11"/>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dirty="0"/>
              <a:t>Literature</a:t>
            </a:r>
            <a:r>
              <a:rPr spc="80" dirty="0"/>
              <a:t> </a:t>
            </a:r>
            <a:r>
              <a:rPr dirty="0"/>
              <a:t>Review</a:t>
            </a:r>
            <a:r>
              <a:rPr lang="en-IN" dirty="0"/>
              <a:t> </a:t>
            </a:r>
            <a:r>
              <a:rPr lang="en-IN" spc="160" dirty="0"/>
              <a:t>(</a:t>
            </a:r>
            <a:r>
              <a:rPr lang="en-IN" spc="160" dirty="0" err="1"/>
              <a:t>cont</a:t>
            </a:r>
            <a:r>
              <a:rPr lang="en-IN" spc="160" dirty="0"/>
              <a:t>…)</a:t>
            </a:r>
            <a:r>
              <a:rPr lang="en-IN" dirty="0"/>
              <a:t> </a:t>
            </a:r>
            <a:r>
              <a:rPr spc="80" dirty="0"/>
              <a:t> </a:t>
            </a:r>
            <a:endParaRPr spc="160" dirty="0"/>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defTabSz="914400" eaLnBrk="1" fontAlgn="auto" latinLnBrk="0" hangingPunct="1">
              <a:lnSpc>
                <a:spcPts val="980"/>
              </a:lnSpc>
              <a:spcBef>
                <a:spcPts val="0"/>
              </a:spcBef>
              <a:spcAft>
                <a:spcPts val="0"/>
              </a:spcAft>
              <a:buClrTx/>
              <a:buSzTx/>
              <a:buFontTx/>
              <a:buNone/>
              <a:tabLst/>
              <a:defRPr/>
            </a:pPr>
            <a:fld id="{81D60167-4931-47E6-BA6A-407CBD079E47}" type="slidenum">
              <a:rPr kumimoji="0" sz="950" b="0" i="0" u="none" strike="noStrike" kern="0" cap="none" spc="-25" normalizeH="0" baseline="0" noProof="0" dirty="0">
                <a:ln>
                  <a:noFill/>
                </a:ln>
                <a:solidFill>
                  <a:srgbClr val="B3A787"/>
                </a:solidFill>
                <a:effectLst/>
                <a:uLnTx/>
                <a:uFillTx/>
                <a:latin typeface="Palatino Linotype"/>
              </a:rPr>
              <a:pPr marL="38100" marR="0" lvl="0" indent="0" defTabSz="914400" eaLnBrk="1" fontAlgn="auto" latinLnBrk="0" hangingPunct="1">
                <a:lnSpc>
                  <a:spcPts val="980"/>
                </a:lnSpc>
                <a:spcBef>
                  <a:spcPts val="0"/>
                </a:spcBef>
                <a:spcAft>
                  <a:spcPts val="0"/>
                </a:spcAft>
                <a:buClrTx/>
                <a:buSzTx/>
                <a:buFontTx/>
                <a:buNone/>
                <a:tabLst/>
                <a:defRPr/>
              </a:pPr>
              <a:t>7</a:t>
            </a:fld>
            <a:endParaRPr kumimoji="0" sz="950" b="0" i="0" u="none" strike="noStrike" kern="0" cap="none" spc="-25" normalizeH="0" baseline="0" noProof="0" dirty="0">
              <a:ln>
                <a:noFill/>
              </a:ln>
              <a:solidFill>
                <a:srgbClr val="B3A787"/>
              </a:solidFill>
              <a:effectLst/>
              <a:uLnTx/>
              <a:uFillTx/>
              <a:latin typeface="Palatino Linotype"/>
            </a:endParaRPr>
          </a:p>
        </p:txBody>
      </p:sp>
      <p:sp>
        <p:nvSpPr>
          <p:cNvPr id="14" name="object 11">
            <a:extLst>
              <a:ext uri="{FF2B5EF4-FFF2-40B4-BE49-F238E27FC236}">
                <a16:creationId xmlns:a16="http://schemas.microsoft.com/office/drawing/2014/main" id="{5E40FD4C-AE5F-2939-4EE2-79E89B0F62EF}"/>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Tree>
    <p:extLst>
      <p:ext uri="{BB962C8B-B14F-4D97-AF65-F5344CB8AC3E}">
        <p14:creationId xmlns:p14="http://schemas.microsoft.com/office/powerpoint/2010/main" val="295551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62534" y="985938"/>
          <a:ext cx="7947024" cy="5496810"/>
        </p:xfrm>
        <a:graphic>
          <a:graphicData uri="http://schemas.openxmlformats.org/drawingml/2006/table">
            <a:tbl>
              <a:tblPr firstRow="1" bandRow="1">
                <a:tableStyleId>{2D5ABB26-0587-4C30-8999-92F81FD0307C}</a:tableStyleId>
              </a:tblPr>
              <a:tblGrid>
                <a:gridCol w="588575">
                  <a:extLst>
                    <a:ext uri="{9D8B030D-6E8A-4147-A177-3AD203B41FA5}">
                      <a16:colId xmlns:a16="http://schemas.microsoft.com/office/drawing/2014/main" val="20000"/>
                    </a:ext>
                  </a:extLst>
                </a:gridCol>
                <a:gridCol w="1397864">
                  <a:extLst>
                    <a:ext uri="{9D8B030D-6E8A-4147-A177-3AD203B41FA5}">
                      <a16:colId xmlns:a16="http://schemas.microsoft.com/office/drawing/2014/main" val="20001"/>
                    </a:ext>
                  </a:extLst>
                </a:gridCol>
                <a:gridCol w="1442719">
                  <a:extLst>
                    <a:ext uri="{9D8B030D-6E8A-4147-A177-3AD203B41FA5}">
                      <a16:colId xmlns:a16="http://schemas.microsoft.com/office/drawing/2014/main" val="20002"/>
                    </a:ext>
                  </a:extLst>
                </a:gridCol>
                <a:gridCol w="1369958">
                  <a:extLst>
                    <a:ext uri="{9D8B030D-6E8A-4147-A177-3AD203B41FA5}">
                      <a16:colId xmlns:a16="http://schemas.microsoft.com/office/drawing/2014/main" val="20003"/>
                    </a:ext>
                  </a:extLst>
                </a:gridCol>
                <a:gridCol w="1746872">
                  <a:extLst>
                    <a:ext uri="{9D8B030D-6E8A-4147-A177-3AD203B41FA5}">
                      <a16:colId xmlns:a16="http://schemas.microsoft.com/office/drawing/2014/main" val="20004"/>
                    </a:ext>
                  </a:extLst>
                </a:gridCol>
                <a:gridCol w="1401036">
                  <a:extLst>
                    <a:ext uri="{9D8B030D-6E8A-4147-A177-3AD203B41FA5}">
                      <a16:colId xmlns:a16="http://schemas.microsoft.com/office/drawing/2014/main" val="20005"/>
                    </a:ext>
                  </a:extLst>
                </a:gridCol>
              </a:tblGrid>
              <a:tr h="1056890">
                <a:tc gridSpan="2">
                  <a:txBody>
                    <a:bodyPr/>
                    <a:lstStyle/>
                    <a:p>
                      <a:pPr marL="108585" marR="146050" indent="97155">
                        <a:lnSpc>
                          <a:spcPct val="100000"/>
                        </a:lnSpc>
                        <a:spcBef>
                          <a:spcPts val="225"/>
                        </a:spcBef>
                        <a:tabLst>
                          <a:tab pos="742950" algn="l"/>
                          <a:tab pos="1006475" algn="l"/>
                        </a:tabLst>
                      </a:pPr>
                      <a:r>
                        <a:rPr sz="1800" spc="-25" dirty="0">
                          <a:solidFill>
                            <a:srgbClr val="FFFFFF"/>
                          </a:solidFill>
                          <a:latin typeface="Palatino Linotype"/>
                          <a:cs typeface="Palatino Linotype"/>
                        </a:rPr>
                        <a:t>S.</a:t>
                      </a:r>
                      <a:r>
                        <a:rPr sz="1800" dirty="0">
                          <a:solidFill>
                            <a:srgbClr val="FFFFFF"/>
                          </a:solidFill>
                          <a:latin typeface="Palatino Linotype"/>
                          <a:cs typeface="Palatino Linotype"/>
                        </a:rPr>
                        <a:t>	Paper</a:t>
                      </a:r>
                      <a:r>
                        <a:rPr sz="1800" spc="-50" dirty="0">
                          <a:solidFill>
                            <a:srgbClr val="FFFFFF"/>
                          </a:solidFill>
                          <a:latin typeface="Palatino Linotype"/>
                          <a:cs typeface="Palatino Linotype"/>
                        </a:rPr>
                        <a:t> </a:t>
                      </a:r>
                      <a:r>
                        <a:rPr sz="1800" spc="-25" dirty="0">
                          <a:solidFill>
                            <a:srgbClr val="FFFFFF"/>
                          </a:solidFill>
                          <a:latin typeface="Palatino Linotype"/>
                          <a:cs typeface="Palatino Linotype"/>
                        </a:rPr>
                        <a:t>Title No.</a:t>
                      </a:r>
                      <a:r>
                        <a:rPr sz="1800" dirty="0">
                          <a:solidFill>
                            <a:srgbClr val="FFFFFF"/>
                          </a:solidFill>
                          <a:latin typeface="Palatino Linotype"/>
                          <a:cs typeface="Palatino Linotype"/>
                        </a:rPr>
                        <a:t>		</a:t>
                      </a:r>
                      <a:r>
                        <a:rPr sz="1800" spc="-10" dirty="0">
                          <a:solidFill>
                            <a:srgbClr val="FFFFFF"/>
                          </a:solidFill>
                          <a:latin typeface="Palatino Linotype"/>
                          <a:cs typeface="Palatino Linotype"/>
                        </a:rPr>
                        <a:t>[Cite]</a:t>
                      </a:r>
                      <a:endParaRPr sz="180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hMerge="1">
                  <a:txBody>
                    <a:bodyPr/>
                    <a:lstStyle/>
                    <a:p>
                      <a:endParaRPr/>
                    </a:p>
                  </a:txBody>
                  <a:tcPr marL="0" marR="0" marT="0" marB="0"/>
                </a:tc>
                <a:tc>
                  <a:txBody>
                    <a:bodyPr/>
                    <a:lstStyle/>
                    <a:p>
                      <a:pPr marL="132715" marR="125095" algn="ctr">
                        <a:lnSpc>
                          <a:spcPct val="100000"/>
                        </a:lnSpc>
                        <a:spcBef>
                          <a:spcPts val="225"/>
                        </a:spcBef>
                      </a:pPr>
                      <a:r>
                        <a:rPr sz="1800" spc="45" dirty="0">
                          <a:solidFill>
                            <a:srgbClr val="FFFFFF"/>
                          </a:solidFill>
                          <a:latin typeface="Palatino Linotype"/>
                          <a:cs typeface="Palatino Linotype"/>
                        </a:rPr>
                        <a:t>Journal/ </a:t>
                      </a:r>
                      <a:r>
                        <a:rPr sz="1800" spc="-10" dirty="0">
                          <a:solidFill>
                            <a:srgbClr val="FFFFFF"/>
                          </a:solidFill>
                          <a:latin typeface="Palatino Linotype"/>
                          <a:cs typeface="Palatino Linotype"/>
                        </a:rPr>
                        <a:t>Conference (Year)</a:t>
                      </a:r>
                      <a:endParaRPr sz="180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a:txBody>
                    <a:bodyPr/>
                    <a:lstStyle/>
                    <a:p>
                      <a:pPr marL="154305" marR="146685" algn="ctr">
                        <a:lnSpc>
                          <a:spcPct val="100000"/>
                        </a:lnSpc>
                        <a:spcBef>
                          <a:spcPts val="225"/>
                        </a:spcBef>
                      </a:pPr>
                      <a:r>
                        <a:rPr lang="en-IN" sz="1800" spc="45" dirty="0">
                          <a:solidFill>
                            <a:srgbClr val="FFFFFF"/>
                          </a:solidFill>
                          <a:latin typeface="Palatino Linotype"/>
                          <a:cs typeface="Palatino Linotype"/>
                        </a:rPr>
                        <a:t>Authors</a:t>
                      </a:r>
                      <a:endParaRPr lang="en-IN" sz="1800" dirty="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a:txBody>
                    <a:bodyPr/>
                    <a:lstStyle/>
                    <a:p>
                      <a:pPr marL="387985">
                        <a:lnSpc>
                          <a:spcPct val="100000"/>
                        </a:lnSpc>
                        <a:spcBef>
                          <a:spcPts val="225"/>
                        </a:spcBef>
                      </a:pPr>
                      <a:r>
                        <a:rPr sz="1800" spc="-10" dirty="0">
                          <a:solidFill>
                            <a:srgbClr val="FFFFFF"/>
                          </a:solidFill>
                          <a:latin typeface="Palatino Linotype"/>
                          <a:cs typeface="Palatino Linotype"/>
                        </a:rPr>
                        <a:t>Results</a:t>
                      </a:r>
                      <a:endParaRPr sz="180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a:txBody>
                    <a:bodyPr/>
                    <a:lstStyle/>
                    <a:p>
                      <a:pPr marL="121285">
                        <a:lnSpc>
                          <a:spcPct val="100000"/>
                        </a:lnSpc>
                        <a:spcBef>
                          <a:spcPts val="225"/>
                        </a:spcBef>
                      </a:pPr>
                      <a:r>
                        <a:rPr sz="1800" spc="-10" dirty="0">
                          <a:solidFill>
                            <a:srgbClr val="FFFFFF"/>
                          </a:solidFill>
                          <a:latin typeface="Palatino Linotype"/>
                          <a:cs typeface="Palatino Linotype"/>
                        </a:rPr>
                        <a:t>Limitations</a:t>
                      </a:r>
                      <a:endParaRPr sz="180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extLst>
                  <a:ext uri="{0D108BD9-81ED-4DB2-BD59-A6C34878D82A}">
                    <a16:rowId xmlns:a16="http://schemas.microsoft.com/office/drawing/2014/main" val="10000"/>
                  </a:ext>
                </a:extLst>
              </a:tr>
              <a:tr h="4357971">
                <a:tc>
                  <a:txBody>
                    <a:bodyPr/>
                    <a:lstStyle/>
                    <a:p>
                      <a:pPr algn="ctr">
                        <a:lnSpc>
                          <a:spcPct val="100000"/>
                        </a:lnSpc>
                        <a:spcBef>
                          <a:spcPts val="400"/>
                        </a:spcBef>
                      </a:pPr>
                      <a:r>
                        <a:rPr lang="en-IN" sz="1200" spc="-25" dirty="0">
                          <a:latin typeface="Times New Roman"/>
                          <a:cs typeface="Times New Roman"/>
                        </a:rPr>
                        <a:t>3.</a:t>
                      </a:r>
                      <a:endParaRPr lang="en-IN" sz="1200" dirty="0">
                        <a:latin typeface="Times New Roman"/>
                        <a:cs typeface="Times New Roman"/>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a:lnSpc>
                          <a:spcPct val="100000"/>
                        </a:lnSpc>
                        <a:spcBef>
                          <a:spcPts val="400"/>
                        </a:spcBef>
                      </a:pPr>
                      <a:r>
                        <a:rPr lang="en-US" sz="1200" b="0" i="0" dirty="0">
                          <a:solidFill>
                            <a:schemeClr val="tx1"/>
                          </a:solidFill>
                          <a:effectLst/>
                          <a:latin typeface="Times New Roman" panose="02020603050405020304" pitchFamily="18" charset="0"/>
                          <a:ea typeface="+mn-ea"/>
                          <a:cs typeface="Times New Roman" panose="02020603050405020304" pitchFamily="18" charset="0"/>
                        </a:rPr>
                        <a:t>Violence detection in surveillance video using low-level features.</a:t>
                      </a:r>
                    </a:p>
                    <a:p>
                      <a:pPr marL="57150">
                        <a:lnSpc>
                          <a:spcPct val="100000"/>
                        </a:lnSpc>
                        <a:spcBef>
                          <a:spcPts val="400"/>
                        </a:spcBef>
                      </a:pPr>
                      <a:r>
                        <a:rPr lang="en-US" sz="1200" dirty="0">
                          <a:latin typeface="Times New Roman" panose="02020603050405020304" pitchFamily="18" charset="0"/>
                          <a:cs typeface="Times New Roman" panose="02020603050405020304" pitchFamily="18" charset="0"/>
                        </a:rPr>
                        <a:t>[</a:t>
                      </a:r>
                      <a:r>
                        <a:rPr lang="en-US" sz="1200" dirty="0">
                          <a:latin typeface="Times New Roman"/>
                          <a:cs typeface="Times New Roman"/>
                        </a:rPr>
                        <a:t>3]</a:t>
                      </a:r>
                      <a:endParaRPr lang="en-IN" sz="1200" dirty="0">
                        <a:latin typeface="Times New Roman"/>
                        <a:cs typeface="Times New Roman"/>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marR="0" lvl="0" indent="0" defTabSz="914400" eaLnBrk="1" fontAlgn="auto" latinLnBrk="0" hangingPunct="1">
                        <a:lnSpc>
                          <a:spcPct val="100000"/>
                        </a:lnSpc>
                        <a:spcBef>
                          <a:spcPts val="400"/>
                        </a:spcBef>
                        <a:spcAft>
                          <a:spcPts val="0"/>
                        </a:spcAft>
                        <a:buClrTx/>
                        <a:buSzTx/>
                        <a:buFontTx/>
                        <a:buNone/>
                        <a:tabLst/>
                        <a:defRPr/>
                      </a:pPr>
                      <a:r>
                        <a:rPr lang="en-IN" sz="1200" dirty="0" err="1">
                          <a:latin typeface="Times New Roman"/>
                          <a:ea typeface="Times New Roman"/>
                          <a:cs typeface="Times New Roman"/>
                          <a:sym typeface="Times New Roman"/>
                        </a:rPr>
                        <a:t>PLoS</a:t>
                      </a:r>
                      <a:r>
                        <a:rPr lang="en-IN" sz="1200" dirty="0">
                          <a:latin typeface="Times New Roman"/>
                          <a:ea typeface="Times New Roman"/>
                          <a:cs typeface="Times New Roman"/>
                          <a:sym typeface="Times New Roman"/>
                        </a:rPr>
                        <a:t> ONE  2018</a:t>
                      </a:r>
                    </a:p>
                    <a:p>
                      <a:pPr marL="57150">
                        <a:lnSpc>
                          <a:spcPct val="100000"/>
                        </a:lnSpc>
                        <a:spcBef>
                          <a:spcPts val="400"/>
                        </a:spcBef>
                      </a:pPr>
                      <a:endParaRPr lang="en-IN" sz="1200" dirty="0">
                        <a:latin typeface="Times New Roman"/>
                        <a:cs typeface="Times New Roman"/>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marR="0" lvl="0" indent="0" defTabSz="914400" eaLnBrk="1" fontAlgn="auto" latinLnBrk="0" hangingPunct="1">
                        <a:lnSpc>
                          <a:spcPct val="100000"/>
                        </a:lnSpc>
                        <a:spcBef>
                          <a:spcPts val="400"/>
                        </a:spcBef>
                        <a:spcAft>
                          <a:spcPts val="0"/>
                        </a:spcAft>
                        <a:buClrTx/>
                        <a:buSzTx/>
                        <a:buFontTx/>
                        <a:buNone/>
                        <a:tabLst/>
                        <a:defRPr/>
                      </a:pPr>
                      <a:r>
                        <a:rPr lang="pt-BR" sz="1200" dirty="0">
                          <a:latin typeface="Times New Roman"/>
                          <a:cs typeface="Times New Roman"/>
                        </a:rPr>
                        <a:t>Hockey dataset - 94.6% </a:t>
                      </a:r>
                    </a:p>
                    <a:p>
                      <a:pPr marL="57150" marR="0" lvl="0" indent="0" defTabSz="914400" eaLnBrk="1" fontAlgn="auto" latinLnBrk="0" hangingPunct="1">
                        <a:lnSpc>
                          <a:spcPct val="100000"/>
                        </a:lnSpc>
                        <a:spcBef>
                          <a:spcPts val="400"/>
                        </a:spcBef>
                        <a:spcAft>
                          <a:spcPts val="0"/>
                        </a:spcAft>
                        <a:buClrTx/>
                        <a:buSzTx/>
                        <a:buFontTx/>
                        <a:buNone/>
                        <a:tabLst/>
                        <a:defRPr/>
                      </a:pPr>
                      <a:r>
                        <a:rPr lang="pt-BR" sz="1200" dirty="0">
                          <a:latin typeface="Times New Roman"/>
                          <a:cs typeface="Times New Roman"/>
                        </a:rPr>
                        <a:t>BEHAVE dataset - 100%</a:t>
                      </a:r>
                    </a:p>
                    <a:p>
                      <a:pPr marL="57150" marR="0" lvl="0" indent="0" defTabSz="914400" eaLnBrk="1" fontAlgn="auto" latinLnBrk="0" hangingPunct="1">
                        <a:lnSpc>
                          <a:spcPct val="100000"/>
                        </a:lnSpc>
                        <a:spcBef>
                          <a:spcPts val="400"/>
                        </a:spcBef>
                        <a:spcAft>
                          <a:spcPts val="0"/>
                        </a:spcAft>
                        <a:buClrTx/>
                        <a:buSzTx/>
                        <a:buFontTx/>
                        <a:buNone/>
                        <a:tabLst/>
                        <a:defRPr/>
                      </a:pPr>
                      <a:r>
                        <a:rPr lang="pt-BR" sz="1200" dirty="0">
                          <a:latin typeface="Times New Roman"/>
                          <a:cs typeface="Times New Roman"/>
                        </a:rPr>
                        <a:t>Crowd Violence Dataset - 94.3%</a:t>
                      </a: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6515">
                        <a:lnSpc>
                          <a:spcPct val="100000"/>
                        </a:lnSpc>
                        <a:spcBef>
                          <a:spcPts val="400"/>
                        </a:spcBef>
                      </a:pPr>
                      <a:r>
                        <a:rPr lang="en-US" sz="1200" b="0" i="0" dirty="0">
                          <a:solidFill>
                            <a:schemeClr val="tx1"/>
                          </a:solidFill>
                          <a:effectLst/>
                          <a:latin typeface="Times New Roman" panose="02020603050405020304" pitchFamily="18" charset="0"/>
                          <a:ea typeface="+mn-ea"/>
                          <a:cs typeface="Times New Roman" panose="02020603050405020304" pitchFamily="18" charset="0"/>
                        </a:rPr>
                        <a:t>The motion region is segmented based on the optical flow field distribution. Low-level traits expressing appearance and dynamics of aggressive behavior are extracted in the motion domain, including LHOG from RGB images and LHOF from optical flow images. Features are encoded using a Bag of Words model to standardize vector lengths. Classification is performed using a Support Vector Machine on the encoded video layer vectors, ensuring efficient removal of redundant information. Finally, we use a support vector machine to classify the video layer vectors</a:t>
                      </a:r>
                      <a:r>
                        <a:rPr lang="en-US" sz="1200" b="0" i="0" dirty="0">
                          <a:solidFill>
                            <a:schemeClr val="tx1"/>
                          </a:solidFill>
                          <a:effectLst/>
                          <a:latin typeface="+mn-lt"/>
                          <a:ea typeface="+mn-ea"/>
                          <a:cs typeface="+mn-cs"/>
                        </a:rPr>
                        <a:t>.</a:t>
                      </a:r>
                      <a:endParaRPr sz="1200" dirty="0">
                        <a:latin typeface="Times New Roman" panose="02020603050405020304" pitchFamily="18" charset="0"/>
                        <a:cs typeface="Times New Roman" panose="02020603050405020304" pitchFamily="18" charset="0"/>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a:lnSpc>
                          <a:spcPct val="100000"/>
                        </a:lnSpc>
                        <a:spcBef>
                          <a:spcPts val="400"/>
                        </a:spcBef>
                      </a:pPr>
                      <a:r>
                        <a:rPr lang="en-US" sz="1200" dirty="0">
                          <a:latin typeface="Times New Roman" panose="02020603050405020304" pitchFamily="18" charset="0"/>
                          <a:cs typeface="Times New Roman" panose="02020603050405020304" pitchFamily="18" charset="0"/>
                        </a:rPr>
                        <a:t>This process is really computationally expensive and depends on a lot of parameters, hence is not suitable for real-time environments and for daily use.. </a:t>
                      </a:r>
                      <a:endParaRPr sz="1200" dirty="0">
                        <a:latin typeface="Times New Roman" panose="02020603050405020304" pitchFamily="18" charset="0"/>
                        <a:cs typeface="Times New Roman" panose="02020603050405020304" pitchFamily="18" charset="0"/>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extLst>
                  <a:ext uri="{0D108BD9-81ED-4DB2-BD59-A6C34878D82A}">
                    <a16:rowId xmlns:a16="http://schemas.microsoft.com/office/drawing/2014/main" val="10001"/>
                  </a:ext>
                </a:extLst>
              </a:tr>
            </a:tbl>
          </a:graphicData>
        </a:graphic>
      </p:graphicFrame>
      <p:sp>
        <p:nvSpPr>
          <p:cNvPr id="3" name="object 3"/>
          <p:cNvSpPr/>
          <p:nvPr/>
        </p:nvSpPr>
        <p:spPr>
          <a:xfrm>
            <a:off x="1066345"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object 4"/>
          <p:cNvSpPr/>
          <p:nvPr/>
        </p:nvSpPr>
        <p:spPr>
          <a:xfrm>
            <a:off x="1655621"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5"/>
          <p:cNvSpPr/>
          <p:nvPr/>
        </p:nvSpPr>
        <p:spPr>
          <a:xfrm>
            <a:off x="3055146"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6"/>
          <p:cNvSpPr/>
          <p:nvPr/>
        </p:nvSpPr>
        <p:spPr>
          <a:xfrm>
            <a:off x="4495800"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7"/>
          <p:cNvSpPr/>
          <p:nvPr/>
        </p:nvSpPr>
        <p:spPr>
          <a:xfrm>
            <a:off x="5867400"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8"/>
          <p:cNvSpPr/>
          <p:nvPr/>
        </p:nvSpPr>
        <p:spPr>
          <a:xfrm>
            <a:off x="7619070"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9"/>
          <p:cNvSpPr/>
          <p:nvPr/>
        </p:nvSpPr>
        <p:spPr>
          <a:xfrm>
            <a:off x="9021571"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0" name="object 10"/>
          <p:cNvPicPr/>
          <p:nvPr/>
        </p:nvPicPr>
        <p:blipFill>
          <a:blip r:embed="rId2" cstate="print"/>
          <a:stretch>
            <a:fillRect/>
          </a:stretch>
        </p:blipFill>
        <p:spPr>
          <a:xfrm>
            <a:off x="0" y="0"/>
            <a:ext cx="1035595" cy="980728"/>
          </a:xfrm>
          <a:prstGeom prst="rect">
            <a:avLst/>
          </a:prstGeom>
        </p:spPr>
      </p:pic>
      <p:sp>
        <p:nvSpPr>
          <p:cNvPr id="11" name="object 11"/>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dirty="0"/>
              <a:t>Literature</a:t>
            </a:r>
            <a:r>
              <a:rPr spc="80" dirty="0"/>
              <a:t> </a:t>
            </a:r>
            <a:r>
              <a:rPr dirty="0"/>
              <a:t>Review</a:t>
            </a:r>
            <a:r>
              <a:rPr lang="en-IN" dirty="0"/>
              <a:t> </a:t>
            </a:r>
            <a:r>
              <a:rPr lang="en-IN" spc="160" dirty="0"/>
              <a:t>(</a:t>
            </a:r>
            <a:r>
              <a:rPr lang="en-IN" spc="160" dirty="0" err="1"/>
              <a:t>cont</a:t>
            </a:r>
            <a:r>
              <a:rPr lang="en-IN" spc="160" dirty="0"/>
              <a:t>…)</a:t>
            </a:r>
            <a:r>
              <a:rPr lang="en-IN" dirty="0"/>
              <a:t> </a:t>
            </a:r>
            <a:r>
              <a:rPr spc="80" dirty="0"/>
              <a:t> </a:t>
            </a:r>
            <a:endParaRPr spc="160" dirty="0"/>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defTabSz="914400" eaLnBrk="1" fontAlgn="auto" latinLnBrk="0" hangingPunct="1">
              <a:lnSpc>
                <a:spcPts val="980"/>
              </a:lnSpc>
              <a:spcBef>
                <a:spcPts val="0"/>
              </a:spcBef>
              <a:spcAft>
                <a:spcPts val="0"/>
              </a:spcAft>
              <a:buClrTx/>
              <a:buSzTx/>
              <a:buFontTx/>
              <a:buNone/>
              <a:tabLst/>
              <a:defRPr/>
            </a:pPr>
            <a:fld id="{81D60167-4931-47E6-BA6A-407CBD079E47}" type="slidenum">
              <a:rPr kumimoji="0" sz="950" b="0" i="0" u="none" strike="noStrike" kern="0" cap="none" spc="-25" normalizeH="0" baseline="0" noProof="0" dirty="0">
                <a:ln>
                  <a:noFill/>
                </a:ln>
                <a:solidFill>
                  <a:srgbClr val="B3A787"/>
                </a:solidFill>
                <a:effectLst/>
                <a:uLnTx/>
                <a:uFillTx/>
                <a:latin typeface="Palatino Linotype"/>
              </a:rPr>
              <a:pPr marL="38100" marR="0" lvl="0" indent="0" defTabSz="914400" eaLnBrk="1" fontAlgn="auto" latinLnBrk="0" hangingPunct="1">
                <a:lnSpc>
                  <a:spcPts val="980"/>
                </a:lnSpc>
                <a:spcBef>
                  <a:spcPts val="0"/>
                </a:spcBef>
                <a:spcAft>
                  <a:spcPts val="0"/>
                </a:spcAft>
                <a:buClrTx/>
                <a:buSzTx/>
                <a:buFontTx/>
                <a:buNone/>
                <a:tabLst/>
                <a:defRPr/>
              </a:pPr>
              <a:t>8</a:t>
            </a:fld>
            <a:endParaRPr kumimoji="0" sz="950" b="0" i="0" u="none" strike="noStrike" kern="0" cap="none" spc="-25" normalizeH="0" baseline="0" noProof="0" dirty="0">
              <a:ln>
                <a:noFill/>
              </a:ln>
              <a:solidFill>
                <a:srgbClr val="B3A787"/>
              </a:solidFill>
              <a:effectLst/>
              <a:uLnTx/>
              <a:uFillTx/>
              <a:latin typeface="Palatino Linotype"/>
            </a:endParaRPr>
          </a:p>
        </p:txBody>
      </p:sp>
      <p:sp>
        <p:nvSpPr>
          <p:cNvPr id="14" name="object 11">
            <a:extLst>
              <a:ext uri="{FF2B5EF4-FFF2-40B4-BE49-F238E27FC236}">
                <a16:creationId xmlns:a16="http://schemas.microsoft.com/office/drawing/2014/main" id="{FA84B0D3-FABB-2CE7-9B7F-9A26B858C693}"/>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Tree>
    <p:extLst>
      <p:ext uri="{BB962C8B-B14F-4D97-AF65-F5344CB8AC3E}">
        <p14:creationId xmlns:p14="http://schemas.microsoft.com/office/powerpoint/2010/main" val="335192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44624" y="929594"/>
          <a:ext cx="7947024" cy="5679690"/>
        </p:xfrm>
        <a:graphic>
          <a:graphicData uri="http://schemas.openxmlformats.org/drawingml/2006/table">
            <a:tbl>
              <a:tblPr firstRow="1" bandRow="1">
                <a:tableStyleId>{2D5ABB26-0587-4C30-8999-92F81FD0307C}</a:tableStyleId>
              </a:tblPr>
              <a:tblGrid>
                <a:gridCol w="588575">
                  <a:extLst>
                    <a:ext uri="{9D8B030D-6E8A-4147-A177-3AD203B41FA5}">
                      <a16:colId xmlns:a16="http://schemas.microsoft.com/office/drawing/2014/main" val="20000"/>
                    </a:ext>
                  </a:extLst>
                </a:gridCol>
                <a:gridCol w="1397864">
                  <a:extLst>
                    <a:ext uri="{9D8B030D-6E8A-4147-A177-3AD203B41FA5}">
                      <a16:colId xmlns:a16="http://schemas.microsoft.com/office/drawing/2014/main" val="20001"/>
                    </a:ext>
                  </a:extLst>
                </a:gridCol>
                <a:gridCol w="1442719">
                  <a:extLst>
                    <a:ext uri="{9D8B030D-6E8A-4147-A177-3AD203B41FA5}">
                      <a16:colId xmlns:a16="http://schemas.microsoft.com/office/drawing/2014/main" val="20002"/>
                    </a:ext>
                  </a:extLst>
                </a:gridCol>
                <a:gridCol w="1369958">
                  <a:extLst>
                    <a:ext uri="{9D8B030D-6E8A-4147-A177-3AD203B41FA5}">
                      <a16:colId xmlns:a16="http://schemas.microsoft.com/office/drawing/2014/main" val="20003"/>
                    </a:ext>
                  </a:extLst>
                </a:gridCol>
                <a:gridCol w="1746872">
                  <a:extLst>
                    <a:ext uri="{9D8B030D-6E8A-4147-A177-3AD203B41FA5}">
                      <a16:colId xmlns:a16="http://schemas.microsoft.com/office/drawing/2014/main" val="20004"/>
                    </a:ext>
                  </a:extLst>
                </a:gridCol>
                <a:gridCol w="1401036">
                  <a:extLst>
                    <a:ext uri="{9D8B030D-6E8A-4147-A177-3AD203B41FA5}">
                      <a16:colId xmlns:a16="http://schemas.microsoft.com/office/drawing/2014/main" val="20005"/>
                    </a:ext>
                  </a:extLst>
                </a:gridCol>
              </a:tblGrid>
              <a:tr h="1056890">
                <a:tc gridSpan="2">
                  <a:txBody>
                    <a:bodyPr/>
                    <a:lstStyle/>
                    <a:p>
                      <a:pPr marL="108585" marR="146050" indent="97155">
                        <a:lnSpc>
                          <a:spcPct val="100000"/>
                        </a:lnSpc>
                        <a:spcBef>
                          <a:spcPts val="225"/>
                        </a:spcBef>
                        <a:tabLst>
                          <a:tab pos="742950" algn="l"/>
                          <a:tab pos="1006475" algn="l"/>
                        </a:tabLst>
                      </a:pPr>
                      <a:r>
                        <a:rPr sz="1800" spc="-25" dirty="0">
                          <a:solidFill>
                            <a:srgbClr val="FFFFFF"/>
                          </a:solidFill>
                          <a:latin typeface="Palatino Linotype"/>
                          <a:cs typeface="Palatino Linotype"/>
                        </a:rPr>
                        <a:t>S.</a:t>
                      </a:r>
                      <a:r>
                        <a:rPr sz="1800" dirty="0">
                          <a:solidFill>
                            <a:srgbClr val="FFFFFF"/>
                          </a:solidFill>
                          <a:latin typeface="Palatino Linotype"/>
                          <a:cs typeface="Palatino Linotype"/>
                        </a:rPr>
                        <a:t>	Paper</a:t>
                      </a:r>
                      <a:r>
                        <a:rPr sz="1800" spc="-50" dirty="0">
                          <a:solidFill>
                            <a:srgbClr val="FFFFFF"/>
                          </a:solidFill>
                          <a:latin typeface="Palatino Linotype"/>
                          <a:cs typeface="Palatino Linotype"/>
                        </a:rPr>
                        <a:t> </a:t>
                      </a:r>
                      <a:r>
                        <a:rPr sz="1800" spc="-25" dirty="0">
                          <a:solidFill>
                            <a:srgbClr val="FFFFFF"/>
                          </a:solidFill>
                          <a:latin typeface="Palatino Linotype"/>
                          <a:cs typeface="Palatino Linotype"/>
                        </a:rPr>
                        <a:t>Title No.</a:t>
                      </a:r>
                      <a:r>
                        <a:rPr sz="1800" dirty="0">
                          <a:solidFill>
                            <a:srgbClr val="FFFFFF"/>
                          </a:solidFill>
                          <a:latin typeface="Palatino Linotype"/>
                          <a:cs typeface="Palatino Linotype"/>
                        </a:rPr>
                        <a:t>		</a:t>
                      </a:r>
                      <a:r>
                        <a:rPr sz="1800" spc="-10" dirty="0">
                          <a:solidFill>
                            <a:srgbClr val="FFFFFF"/>
                          </a:solidFill>
                          <a:latin typeface="Palatino Linotype"/>
                          <a:cs typeface="Palatino Linotype"/>
                        </a:rPr>
                        <a:t>[Cite]</a:t>
                      </a:r>
                      <a:endParaRPr sz="180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hMerge="1">
                  <a:txBody>
                    <a:bodyPr/>
                    <a:lstStyle/>
                    <a:p>
                      <a:endParaRPr/>
                    </a:p>
                  </a:txBody>
                  <a:tcPr marL="0" marR="0" marT="0" marB="0"/>
                </a:tc>
                <a:tc>
                  <a:txBody>
                    <a:bodyPr/>
                    <a:lstStyle/>
                    <a:p>
                      <a:pPr marL="132715" marR="125095" algn="ctr">
                        <a:lnSpc>
                          <a:spcPct val="100000"/>
                        </a:lnSpc>
                        <a:spcBef>
                          <a:spcPts val="225"/>
                        </a:spcBef>
                      </a:pPr>
                      <a:r>
                        <a:rPr sz="1800" spc="45" dirty="0">
                          <a:solidFill>
                            <a:srgbClr val="FFFFFF"/>
                          </a:solidFill>
                          <a:latin typeface="Palatino Linotype"/>
                          <a:cs typeface="Palatino Linotype"/>
                        </a:rPr>
                        <a:t>Journal/ </a:t>
                      </a:r>
                      <a:r>
                        <a:rPr sz="1800" spc="-10" dirty="0">
                          <a:solidFill>
                            <a:srgbClr val="FFFFFF"/>
                          </a:solidFill>
                          <a:latin typeface="Palatino Linotype"/>
                          <a:cs typeface="Palatino Linotype"/>
                        </a:rPr>
                        <a:t>Conference (Year)</a:t>
                      </a:r>
                      <a:endParaRPr sz="1800" dirty="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a:txBody>
                    <a:bodyPr/>
                    <a:lstStyle/>
                    <a:p>
                      <a:pPr marL="154305" marR="146685" algn="ctr">
                        <a:lnSpc>
                          <a:spcPct val="100000"/>
                        </a:lnSpc>
                        <a:spcBef>
                          <a:spcPts val="225"/>
                        </a:spcBef>
                      </a:pPr>
                      <a:r>
                        <a:rPr lang="en-IN" sz="1800" spc="45" dirty="0">
                          <a:solidFill>
                            <a:srgbClr val="FFFFFF"/>
                          </a:solidFill>
                          <a:latin typeface="Palatino Linotype"/>
                          <a:cs typeface="Palatino Linotype"/>
                        </a:rPr>
                        <a:t>Authors</a:t>
                      </a:r>
                      <a:endParaRPr lang="en-IN" sz="1800" dirty="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a:txBody>
                    <a:bodyPr/>
                    <a:lstStyle/>
                    <a:p>
                      <a:pPr marL="387985">
                        <a:lnSpc>
                          <a:spcPct val="100000"/>
                        </a:lnSpc>
                        <a:spcBef>
                          <a:spcPts val="225"/>
                        </a:spcBef>
                      </a:pPr>
                      <a:r>
                        <a:rPr sz="1800" spc="-10" dirty="0">
                          <a:solidFill>
                            <a:srgbClr val="FFFFFF"/>
                          </a:solidFill>
                          <a:latin typeface="Palatino Linotype"/>
                          <a:cs typeface="Palatino Linotype"/>
                        </a:rPr>
                        <a:t>Results</a:t>
                      </a:r>
                      <a:endParaRPr sz="180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tc>
                  <a:txBody>
                    <a:bodyPr/>
                    <a:lstStyle/>
                    <a:p>
                      <a:pPr marL="121285">
                        <a:lnSpc>
                          <a:spcPct val="100000"/>
                        </a:lnSpc>
                        <a:spcBef>
                          <a:spcPts val="225"/>
                        </a:spcBef>
                      </a:pPr>
                      <a:r>
                        <a:rPr sz="1800" spc="-10" dirty="0">
                          <a:solidFill>
                            <a:srgbClr val="FFFFFF"/>
                          </a:solidFill>
                          <a:latin typeface="Palatino Linotype"/>
                          <a:cs typeface="Palatino Linotype"/>
                        </a:rPr>
                        <a:t>Limitations</a:t>
                      </a:r>
                      <a:endParaRPr sz="1800">
                        <a:latin typeface="Palatino Linotype"/>
                        <a:cs typeface="Palatino Linotype"/>
                      </a:endParaRPr>
                    </a:p>
                  </a:txBody>
                  <a:tcPr marL="0" marR="0" marT="28575" marB="0">
                    <a:lnT w="12700">
                      <a:solidFill>
                        <a:srgbClr val="FFFFFF"/>
                      </a:solidFill>
                      <a:prstDash val="solid"/>
                    </a:lnT>
                    <a:lnB w="9525">
                      <a:solidFill>
                        <a:srgbClr val="000000"/>
                      </a:solidFill>
                      <a:prstDash val="solid"/>
                    </a:lnB>
                    <a:solidFill>
                      <a:srgbClr val="3791A7"/>
                    </a:solidFill>
                  </a:tcPr>
                </a:tc>
                <a:extLst>
                  <a:ext uri="{0D108BD9-81ED-4DB2-BD59-A6C34878D82A}">
                    <a16:rowId xmlns:a16="http://schemas.microsoft.com/office/drawing/2014/main" val="10000"/>
                  </a:ext>
                </a:extLst>
              </a:tr>
              <a:tr h="4357971">
                <a:tc>
                  <a:txBody>
                    <a:bodyPr/>
                    <a:lstStyle/>
                    <a:p>
                      <a:pPr algn="ctr">
                        <a:lnSpc>
                          <a:spcPct val="100000"/>
                        </a:lnSpc>
                        <a:spcBef>
                          <a:spcPts val="400"/>
                        </a:spcBef>
                      </a:pPr>
                      <a:r>
                        <a:rPr lang="en-IN" sz="1200" spc="-25" dirty="0">
                          <a:latin typeface="Times New Roman"/>
                          <a:cs typeface="Times New Roman"/>
                        </a:rPr>
                        <a:t>4.</a:t>
                      </a:r>
                      <a:endParaRPr lang="en-IN" sz="1200" dirty="0">
                        <a:latin typeface="Times New Roman"/>
                        <a:cs typeface="Times New Roman"/>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a:lnSpc>
                          <a:spcPct val="100000"/>
                        </a:lnSpc>
                        <a:spcBef>
                          <a:spcPts val="400"/>
                        </a:spcBef>
                      </a:pPr>
                      <a:r>
                        <a:rPr lang="en-US" sz="1200" b="0" i="0" dirty="0">
                          <a:solidFill>
                            <a:schemeClr val="tx1"/>
                          </a:solidFill>
                          <a:effectLst/>
                          <a:latin typeface="Times New Roman" panose="02020603050405020304" pitchFamily="18" charset="0"/>
                          <a:ea typeface="+mn-ea"/>
                          <a:cs typeface="Times New Roman" panose="02020603050405020304" pitchFamily="18" charset="0"/>
                        </a:rPr>
                        <a:t>Violence Detection Using Spatiotemporal Features with 3D Convolutional Neural Network.</a:t>
                      </a:r>
                    </a:p>
                    <a:p>
                      <a:pPr marL="57150">
                        <a:lnSpc>
                          <a:spcPct val="100000"/>
                        </a:lnSpc>
                        <a:spcBef>
                          <a:spcPts val="400"/>
                        </a:spcBef>
                      </a:pPr>
                      <a:r>
                        <a:rPr lang="en-US" sz="1200" dirty="0">
                          <a:latin typeface="Times New Roman" panose="02020603050405020304" pitchFamily="18" charset="0"/>
                          <a:cs typeface="Times New Roman" panose="02020603050405020304" pitchFamily="18" charset="0"/>
                        </a:rPr>
                        <a:t>[</a:t>
                      </a:r>
                      <a:r>
                        <a:rPr lang="en-US" sz="1200" dirty="0">
                          <a:latin typeface="Times New Roman"/>
                          <a:cs typeface="Times New Roman"/>
                        </a:rPr>
                        <a:t>4]</a:t>
                      </a:r>
                      <a:endParaRPr lang="en-IN" sz="1200" dirty="0">
                        <a:latin typeface="Times New Roman"/>
                        <a:cs typeface="Times New Roman"/>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a:lnSpc>
                          <a:spcPct val="100000"/>
                        </a:lnSpc>
                        <a:spcBef>
                          <a:spcPts val="400"/>
                        </a:spcBef>
                      </a:pPr>
                      <a:r>
                        <a:rPr lang="en-US" sz="1200" dirty="0">
                          <a:latin typeface="Times New Roman"/>
                          <a:cs typeface="Times New Roman"/>
                        </a:rPr>
                        <a:t>Sensors 19</a:t>
                      </a:r>
                    </a:p>
                    <a:p>
                      <a:pPr marL="57150">
                        <a:lnSpc>
                          <a:spcPct val="100000"/>
                        </a:lnSpc>
                        <a:spcBef>
                          <a:spcPts val="400"/>
                        </a:spcBef>
                      </a:pPr>
                      <a:r>
                        <a:rPr lang="en-US" sz="1200" dirty="0">
                          <a:latin typeface="Times New Roman"/>
                          <a:cs typeface="Times New Roman"/>
                        </a:rPr>
                        <a:t>2019</a:t>
                      </a:r>
                      <a:endParaRPr lang="en-IN" sz="1200" dirty="0">
                        <a:latin typeface="Times New Roman"/>
                        <a:cs typeface="Times New Roman"/>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marR="0" lvl="0" indent="0" defTabSz="914400" eaLnBrk="1" fontAlgn="auto" latinLnBrk="0" hangingPunct="1">
                        <a:lnSpc>
                          <a:spcPct val="100000"/>
                        </a:lnSpc>
                        <a:spcBef>
                          <a:spcPts val="400"/>
                        </a:spcBef>
                        <a:spcAft>
                          <a:spcPts val="0"/>
                        </a:spcAft>
                        <a:buClrTx/>
                        <a:buSzTx/>
                        <a:buFontTx/>
                        <a:buNone/>
                        <a:tabLst/>
                        <a:defRPr/>
                      </a:pPr>
                      <a:r>
                        <a:rPr lang="en-US" sz="1200" dirty="0">
                          <a:latin typeface="Times New Roman"/>
                          <a:cs typeface="Times New Roman"/>
                        </a:rPr>
                        <a:t>Violent Crowd - 98%</a:t>
                      </a:r>
                    </a:p>
                    <a:p>
                      <a:pPr marL="57150" marR="0" lvl="0" indent="0" defTabSz="914400" eaLnBrk="1" fontAlgn="auto" latinLnBrk="0" hangingPunct="1">
                        <a:lnSpc>
                          <a:spcPct val="100000"/>
                        </a:lnSpc>
                        <a:spcBef>
                          <a:spcPts val="400"/>
                        </a:spcBef>
                        <a:spcAft>
                          <a:spcPts val="0"/>
                        </a:spcAft>
                        <a:buClrTx/>
                        <a:buSzTx/>
                        <a:buFontTx/>
                        <a:buNone/>
                        <a:tabLst/>
                        <a:defRPr/>
                      </a:pPr>
                      <a:r>
                        <a:rPr lang="en-US" sz="1200" dirty="0">
                          <a:latin typeface="Times New Roman"/>
                          <a:cs typeface="Times New Roman"/>
                        </a:rPr>
                        <a:t>Violence in Movies - 99.9% </a:t>
                      </a:r>
                    </a:p>
                    <a:p>
                      <a:pPr marL="57150" marR="0" lvl="0" indent="0" defTabSz="914400" eaLnBrk="1" fontAlgn="auto" latinLnBrk="0" hangingPunct="1">
                        <a:lnSpc>
                          <a:spcPct val="100000"/>
                        </a:lnSpc>
                        <a:spcBef>
                          <a:spcPts val="400"/>
                        </a:spcBef>
                        <a:spcAft>
                          <a:spcPts val="0"/>
                        </a:spcAft>
                        <a:buClrTx/>
                        <a:buSzTx/>
                        <a:buFontTx/>
                        <a:buNone/>
                        <a:tabLst/>
                        <a:defRPr/>
                      </a:pPr>
                      <a:r>
                        <a:rPr lang="en-US" sz="1200" dirty="0">
                          <a:latin typeface="Times New Roman"/>
                          <a:cs typeface="Times New Roman"/>
                        </a:rPr>
                        <a:t>Hockey Fight - 96%</a:t>
                      </a: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6515">
                        <a:lnSpc>
                          <a:spcPct val="100000"/>
                        </a:lnSpc>
                        <a:spcBef>
                          <a:spcPts val="400"/>
                        </a:spcBef>
                      </a:pPr>
                      <a:r>
                        <a:rPr lang="en-US" sz="1200" b="0" i="0" dirty="0">
                          <a:solidFill>
                            <a:schemeClr val="tx1"/>
                          </a:solidFill>
                          <a:effectLst/>
                          <a:latin typeface="Times New Roman" panose="02020603050405020304" pitchFamily="18" charset="0"/>
                          <a:ea typeface="+mn-ea"/>
                          <a:cs typeface="Times New Roman" panose="02020603050405020304" pitchFamily="18" charset="0"/>
                        </a:rPr>
                        <a:t>A triple staged end-to-end deep learning violence detection framework is proposed. Lightweight CNN models are used to detect individuals in surveillance video streams, reducing processing of unusable frames. Detected individuals are then passed through a 3D CNN to extract spatiotemporal features, which are fed into a </a:t>
                      </a:r>
                      <a:r>
                        <a:rPr lang="en-US" sz="1200" b="0" i="0" dirty="0" err="1">
                          <a:solidFill>
                            <a:schemeClr val="tx1"/>
                          </a:solidFill>
                          <a:effectLst/>
                          <a:latin typeface="Times New Roman" panose="02020603050405020304" pitchFamily="18" charset="0"/>
                          <a:ea typeface="+mn-ea"/>
                          <a:cs typeface="Times New Roman" panose="02020603050405020304" pitchFamily="18" charset="0"/>
                        </a:rPr>
                        <a:t>Softmax</a:t>
                      </a:r>
                      <a:r>
                        <a:rPr lang="en-US" sz="1200" b="0" i="0" dirty="0">
                          <a:solidFill>
                            <a:schemeClr val="tx1"/>
                          </a:solidFill>
                          <a:effectLst/>
                          <a:latin typeface="Times New Roman" panose="02020603050405020304" pitchFamily="18" charset="0"/>
                          <a:ea typeface="+mn-ea"/>
                          <a:cs typeface="Times New Roman" panose="02020603050405020304" pitchFamily="18" charset="0"/>
                        </a:rPr>
                        <a:t> classifier. The 3D CNN model is optimized using a neural networks optimization toolkit and Intel's open visual inference. The trained model is converted into an intermediate illustration for execution on the end platform, enabling final detection of violence.</a:t>
                      </a:r>
                      <a:endParaRPr sz="1200" dirty="0">
                        <a:latin typeface="Times New Roman" panose="02020603050405020304" pitchFamily="18" charset="0"/>
                        <a:cs typeface="Times New Roman" panose="02020603050405020304" pitchFamily="18" charset="0"/>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tc>
                  <a:txBody>
                    <a:bodyPr/>
                    <a:lstStyle/>
                    <a:p>
                      <a:pPr marL="57150">
                        <a:lnSpc>
                          <a:spcPct val="100000"/>
                        </a:lnSpc>
                        <a:spcBef>
                          <a:spcPts val="400"/>
                        </a:spcBef>
                      </a:pPr>
                      <a:r>
                        <a:rPr lang="en-US" sz="1200" dirty="0">
                          <a:latin typeface="Times New Roman" panose="02020603050405020304" pitchFamily="18" charset="0"/>
                          <a:cs typeface="Times New Roman" panose="02020603050405020304" pitchFamily="18" charset="0"/>
                        </a:rPr>
                        <a:t>Detection of violence in a crowded scene was a challenge due to the serious occlusion and moving crowd. It has low detection rate and high false alarm. </a:t>
                      </a:r>
                      <a:endParaRPr sz="1200" dirty="0">
                        <a:latin typeface="Times New Roman" panose="02020603050405020304" pitchFamily="18" charset="0"/>
                        <a:cs typeface="Times New Roman" panose="02020603050405020304" pitchFamily="18" charset="0"/>
                      </a:endParaRPr>
                    </a:p>
                  </a:txBody>
                  <a:tcPr marL="0" marR="0" marT="508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DBE1"/>
                    </a:solidFill>
                  </a:tcPr>
                </a:tc>
                <a:extLst>
                  <a:ext uri="{0D108BD9-81ED-4DB2-BD59-A6C34878D82A}">
                    <a16:rowId xmlns:a16="http://schemas.microsoft.com/office/drawing/2014/main" val="10001"/>
                  </a:ext>
                </a:extLst>
              </a:tr>
            </a:tbl>
          </a:graphicData>
        </a:graphic>
      </p:graphicFrame>
      <p:sp>
        <p:nvSpPr>
          <p:cNvPr id="3" name="object 3"/>
          <p:cNvSpPr/>
          <p:nvPr/>
        </p:nvSpPr>
        <p:spPr>
          <a:xfrm>
            <a:off x="1066345"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object 4"/>
          <p:cNvSpPr/>
          <p:nvPr/>
        </p:nvSpPr>
        <p:spPr>
          <a:xfrm>
            <a:off x="1655621"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5"/>
          <p:cNvSpPr/>
          <p:nvPr/>
        </p:nvSpPr>
        <p:spPr>
          <a:xfrm>
            <a:off x="3055146"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6"/>
          <p:cNvSpPr/>
          <p:nvPr/>
        </p:nvSpPr>
        <p:spPr>
          <a:xfrm>
            <a:off x="4495800"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7"/>
          <p:cNvSpPr/>
          <p:nvPr/>
        </p:nvSpPr>
        <p:spPr>
          <a:xfrm>
            <a:off x="5867400"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8"/>
          <p:cNvSpPr/>
          <p:nvPr/>
        </p:nvSpPr>
        <p:spPr>
          <a:xfrm>
            <a:off x="7619070"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9"/>
          <p:cNvSpPr/>
          <p:nvPr/>
        </p:nvSpPr>
        <p:spPr>
          <a:xfrm>
            <a:off x="9021571" y="987539"/>
            <a:ext cx="0" cy="996950"/>
          </a:xfrm>
          <a:custGeom>
            <a:avLst/>
            <a:gdLst/>
            <a:ahLst/>
            <a:cxnLst/>
            <a:rect l="l" t="t" r="r" b="b"/>
            <a:pathLst>
              <a:path h="996950">
                <a:moveTo>
                  <a:pt x="0" y="0"/>
                </a:moveTo>
                <a:lnTo>
                  <a:pt x="0" y="996874"/>
                </a:lnTo>
              </a:path>
            </a:pathLst>
          </a:custGeom>
          <a:ln w="12699">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0" name="object 10"/>
          <p:cNvPicPr/>
          <p:nvPr/>
        </p:nvPicPr>
        <p:blipFill>
          <a:blip r:embed="rId2" cstate="print"/>
          <a:stretch>
            <a:fillRect/>
          </a:stretch>
        </p:blipFill>
        <p:spPr>
          <a:xfrm>
            <a:off x="0" y="0"/>
            <a:ext cx="1035595" cy="980728"/>
          </a:xfrm>
          <a:prstGeom prst="rect">
            <a:avLst/>
          </a:prstGeom>
        </p:spPr>
      </p:pic>
      <p:sp>
        <p:nvSpPr>
          <p:cNvPr id="11" name="object 11"/>
          <p:cNvSpPr txBox="1">
            <a:spLocks noGrp="1"/>
          </p:cNvSpPr>
          <p:nvPr>
            <p:ph type="title"/>
          </p:nvPr>
        </p:nvSpPr>
        <p:spPr>
          <a:xfrm>
            <a:off x="1044624" y="192841"/>
            <a:ext cx="7947025" cy="566822"/>
          </a:xfrm>
          <a:prstGeom prst="rect">
            <a:avLst/>
          </a:prstGeom>
        </p:spPr>
        <p:txBody>
          <a:bodyPr vert="horz" wrap="square" lIns="0" tIns="12700" rIns="0" bIns="0" rtlCol="0">
            <a:spAutoFit/>
          </a:bodyPr>
          <a:lstStyle/>
          <a:p>
            <a:pPr marL="260985">
              <a:lnSpc>
                <a:spcPct val="100000"/>
              </a:lnSpc>
              <a:spcBef>
                <a:spcPts val="100"/>
              </a:spcBef>
            </a:pPr>
            <a:r>
              <a:rPr dirty="0"/>
              <a:t>Literature</a:t>
            </a:r>
            <a:r>
              <a:rPr spc="80" dirty="0"/>
              <a:t> </a:t>
            </a:r>
            <a:r>
              <a:rPr dirty="0"/>
              <a:t>Review</a:t>
            </a:r>
            <a:r>
              <a:rPr lang="en-IN" dirty="0"/>
              <a:t> </a:t>
            </a:r>
            <a:r>
              <a:rPr lang="en-IN" spc="160" dirty="0"/>
              <a:t>(</a:t>
            </a:r>
            <a:r>
              <a:rPr lang="en-IN" spc="160" dirty="0" err="1"/>
              <a:t>cont</a:t>
            </a:r>
            <a:r>
              <a:rPr lang="en-IN" spc="160" dirty="0"/>
              <a:t>…)</a:t>
            </a:r>
            <a:r>
              <a:rPr lang="en-IN" dirty="0"/>
              <a:t> </a:t>
            </a:r>
            <a:r>
              <a:rPr spc="80" dirty="0"/>
              <a:t> </a:t>
            </a:r>
            <a:endParaRPr spc="160" dirty="0"/>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marR="0" lvl="0" indent="0" defTabSz="914400" eaLnBrk="1" fontAlgn="auto" latinLnBrk="0" hangingPunct="1">
              <a:lnSpc>
                <a:spcPts val="980"/>
              </a:lnSpc>
              <a:spcBef>
                <a:spcPts val="0"/>
              </a:spcBef>
              <a:spcAft>
                <a:spcPts val="0"/>
              </a:spcAft>
              <a:buClrTx/>
              <a:buSzTx/>
              <a:buFontTx/>
              <a:buNone/>
              <a:tabLst/>
              <a:defRPr/>
            </a:pPr>
            <a:fld id="{81D60167-4931-47E6-BA6A-407CBD079E47}" type="slidenum">
              <a:rPr kumimoji="0" sz="950" b="0" i="0" u="none" strike="noStrike" kern="0" cap="none" spc="-25" normalizeH="0" baseline="0" noProof="0" dirty="0">
                <a:ln>
                  <a:noFill/>
                </a:ln>
                <a:solidFill>
                  <a:srgbClr val="B3A787"/>
                </a:solidFill>
                <a:effectLst/>
                <a:uLnTx/>
                <a:uFillTx/>
                <a:latin typeface="Palatino Linotype"/>
              </a:rPr>
              <a:pPr marL="38100" marR="0" lvl="0" indent="0" defTabSz="914400" eaLnBrk="1" fontAlgn="auto" latinLnBrk="0" hangingPunct="1">
                <a:lnSpc>
                  <a:spcPts val="980"/>
                </a:lnSpc>
                <a:spcBef>
                  <a:spcPts val="0"/>
                </a:spcBef>
                <a:spcAft>
                  <a:spcPts val="0"/>
                </a:spcAft>
                <a:buClrTx/>
                <a:buSzTx/>
                <a:buFontTx/>
                <a:buNone/>
                <a:tabLst/>
                <a:defRPr/>
              </a:pPr>
              <a:t>9</a:t>
            </a:fld>
            <a:endParaRPr kumimoji="0" sz="950" b="0" i="0" u="none" strike="noStrike" kern="0" cap="none" spc="-25" normalizeH="0" baseline="0" noProof="0" dirty="0">
              <a:ln>
                <a:noFill/>
              </a:ln>
              <a:solidFill>
                <a:srgbClr val="B3A787"/>
              </a:solidFill>
              <a:effectLst/>
              <a:uLnTx/>
              <a:uFillTx/>
              <a:latin typeface="Palatino Linotype"/>
            </a:endParaRPr>
          </a:p>
        </p:txBody>
      </p:sp>
      <p:sp>
        <p:nvSpPr>
          <p:cNvPr id="14" name="object 11">
            <a:extLst>
              <a:ext uri="{FF2B5EF4-FFF2-40B4-BE49-F238E27FC236}">
                <a16:creationId xmlns:a16="http://schemas.microsoft.com/office/drawing/2014/main" id="{914BD9EC-F561-6662-14F2-0627E88C387B}"/>
              </a:ext>
            </a:extLst>
          </p:cNvPr>
          <p:cNvSpPr txBox="1">
            <a:spLocks noGrp="1"/>
          </p:cNvSpPr>
          <p:nvPr>
            <p:ph type="ftr" sz="quarter" idx="5"/>
          </p:nvPr>
        </p:nvSpPr>
        <p:spPr>
          <a:xfrm>
            <a:off x="1408726" y="6638782"/>
            <a:ext cx="7026275" cy="128625"/>
          </a:xfrm>
          <a:prstGeom prst="rect">
            <a:avLst/>
          </a:prstGeom>
        </p:spPr>
        <p:txBody>
          <a:bodyPr vert="horz" wrap="square" lIns="0" tIns="0" rIns="0" bIns="0" rtlCol="0">
            <a:spAutoFit/>
          </a:bodyPr>
          <a:lstStyle/>
          <a:p>
            <a:pPr marL="12700">
              <a:lnSpc>
                <a:spcPts val="980"/>
              </a:lnSpc>
            </a:pPr>
            <a:r>
              <a:rPr dirty="0"/>
              <a:t>M</a:t>
            </a:r>
            <a:r>
              <a:rPr lang="en-IN" dirty="0"/>
              <a:t>in</a:t>
            </a:r>
            <a:r>
              <a:rPr dirty="0"/>
              <a:t>or P</a:t>
            </a:r>
            <a:r>
              <a:rPr spc="-20" dirty="0"/>
              <a:t>r</a:t>
            </a:r>
            <a:r>
              <a:rPr dirty="0"/>
              <a:t>oject P</a:t>
            </a:r>
            <a:r>
              <a:rPr spc="-20" dirty="0"/>
              <a:t>r</a:t>
            </a:r>
            <a:r>
              <a:rPr dirty="0"/>
              <a:t>esentation </a:t>
            </a:r>
            <a:r>
              <a:rPr spc="100" dirty="0"/>
              <a:t>|</a:t>
            </a:r>
            <a:r>
              <a:rPr dirty="0"/>
              <a:t> Department of Computer Science &amp; Engineering and Information </a:t>
            </a:r>
            <a:r>
              <a:rPr spc="-90" dirty="0"/>
              <a:t>T</a:t>
            </a:r>
            <a:r>
              <a:rPr dirty="0"/>
              <a:t>echnology (CSE &amp; IT) </a:t>
            </a:r>
            <a:r>
              <a:rPr spc="100" dirty="0"/>
              <a:t>|</a:t>
            </a:r>
            <a:r>
              <a:rPr spc="-40" dirty="0"/>
              <a:t> </a:t>
            </a:r>
            <a:r>
              <a:rPr spc="-110" dirty="0"/>
              <a:t>A</a:t>
            </a:r>
            <a:r>
              <a:rPr dirty="0"/>
              <a:t>Y</a:t>
            </a:r>
            <a:r>
              <a:rPr spc="-20" dirty="0"/>
              <a:t> </a:t>
            </a:r>
            <a:r>
              <a:rPr dirty="0"/>
              <a:t>202</a:t>
            </a:r>
            <a:r>
              <a:rPr lang="en-IN" dirty="0"/>
              <a:t>3</a:t>
            </a:r>
            <a:r>
              <a:rPr dirty="0"/>
              <a:t>-2</a:t>
            </a:r>
            <a:r>
              <a:rPr lang="en-IN" dirty="0"/>
              <a:t>4</a:t>
            </a:r>
            <a:endParaRPr dirty="0"/>
          </a:p>
        </p:txBody>
      </p:sp>
    </p:spTree>
    <p:extLst>
      <p:ext uri="{BB962C8B-B14F-4D97-AF65-F5344CB8AC3E}">
        <p14:creationId xmlns:p14="http://schemas.microsoft.com/office/powerpoint/2010/main" val="3038614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1417</TotalTime>
  <Words>4073</Words>
  <Application>Microsoft Office PowerPoint</Application>
  <PresentationFormat>On-screen Show (4:3)</PresentationFormat>
  <Paragraphs>381</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Arial MT</vt:lpstr>
      <vt:lpstr>Calibri</vt:lpstr>
      <vt:lpstr>Palatino Linotype</vt:lpstr>
      <vt:lpstr>Times New Roman</vt:lpstr>
      <vt:lpstr>Office Theme</vt:lpstr>
      <vt:lpstr>Jaypee University of Information  Technology, Waknaghat – 173234 (India)</vt:lpstr>
      <vt:lpstr>Outline</vt:lpstr>
      <vt:lpstr>Outline (cont…)</vt:lpstr>
      <vt:lpstr>Introduction</vt:lpstr>
      <vt:lpstr>Literature Review </vt:lpstr>
      <vt:lpstr>Literature Review (cont…)  </vt:lpstr>
      <vt:lpstr>Literature Review (cont…)  </vt:lpstr>
      <vt:lpstr>Literature Review (cont…)  </vt:lpstr>
      <vt:lpstr>Literature Review (cont…)  </vt:lpstr>
      <vt:lpstr>Literature Review (cont…)  </vt:lpstr>
      <vt:lpstr>Literature Review (cont…)  </vt:lpstr>
      <vt:lpstr>Problem Statement</vt:lpstr>
      <vt:lpstr>Objectives</vt:lpstr>
      <vt:lpstr>System Design</vt:lpstr>
      <vt:lpstr>Architecture Diagram</vt:lpstr>
      <vt:lpstr>Use Case Diagram</vt:lpstr>
      <vt:lpstr>Methodology</vt:lpstr>
      <vt:lpstr>1st Phase(Model Training)</vt:lpstr>
      <vt:lpstr>Program code</vt:lpstr>
      <vt:lpstr>Program code (cont…)</vt:lpstr>
      <vt:lpstr>Program code (cont…)</vt:lpstr>
      <vt:lpstr>Program code (cont…)</vt:lpstr>
      <vt:lpstr>Program code (cont…)</vt:lpstr>
      <vt:lpstr>Program code (cont…)</vt:lpstr>
      <vt:lpstr>Output of Phase 1</vt:lpstr>
      <vt:lpstr>2nd Phase(Alert System)</vt:lpstr>
      <vt:lpstr>Program code </vt:lpstr>
      <vt:lpstr>Output of Phase 2</vt:lpstr>
      <vt:lpstr>3rd Phase(Image Enhancement and Face Detection)</vt:lpstr>
      <vt:lpstr>Program code </vt:lpstr>
      <vt:lpstr>Program code (cont…)</vt:lpstr>
      <vt:lpstr>Output of Phase 3</vt:lpstr>
      <vt:lpstr>Results</vt:lpstr>
      <vt:lpstr>Results (cont…)</vt:lpstr>
      <vt:lpstr>Results (cont…)</vt:lpstr>
      <vt:lpstr>Conclusion</vt:lpstr>
      <vt:lpstr>Future Scope</vt:lpstr>
      <vt:lpstr>PowerPoint Presentation</vt:lpstr>
      <vt:lpstr>References</vt:lpstr>
      <vt:lpstr>References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BucklingL.pptx</dc:title>
  <dc:creator>Aayush Sharma</dc:creator>
  <cp:lastModifiedBy>Aayush Sharma</cp:lastModifiedBy>
  <cp:revision>46</cp:revision>
  <dcterms:created xsi:type="dcterms:W3CDTF">2024-03-28T06:55:59Z</dcterms:created>
  <dcterms:modified xsi:type="dcterms:W3CDTF">2024-05-19T17:46:31Z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