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1800"/>
      </a:spcBef>
      <a:spcAft>
        <a:spcPts val="0"/>
      </a:spcAft>
      <a:buClrTx/>
      <a:buSzTx/>
      <a:buFontTx/>
      <a:buNone/>
      <a:tabLst/>
      <a:defRPr b="0" baseline="0" cap="none" i="0" spc="-125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spcBef>
                <a:spcPts val="0"/>
              </a:spcBef>
              <a:defRPr spc="0"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3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CSCI-4966 Open Source Software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653273" y="4388673"/>
            <a:ext cx="11709278" cy="144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/>
            </a:pPr>
            <a:r>
              <a:t>Professor Wesley Turner</a:t>
            </a:r>
          </a:p>
          <a:p>
            <a:pPr>
              <a:defRPr spc="-1"/>
            </a:pPr>
            <a:r>
              <a:t>Amos Eaton 207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Class Format	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Tuesday Lectures/Discussions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Friday in class labs – a mixture of programming, development, writing and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Class Format	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Tuesday Lectures/Discussions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Friday in class labs – a mixture of programming, development, writing and discussion</a:t>
            </a:r>
          </a:p>
        </p:txBody>
      </p:sp>
      <p:sp>
        <p:nvSpPr>
          <p:cNvPr id="152" name="Except that Today is Tuesday, which will swap this all around until Presidents Day on 2/18!"/>
          <p:cNvSpPr/>
          <p:nvPr/>
        </p:nvSpPr>
        <p:spPr>
          <a:xfrm>
            <a:off x="2096887" y="4979245"/>
            <a:ext cx="8811026" cy="4334628"/>
          </a:xfrm>
          <a:prstGeom prst="rect">
            <a:avLst/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0"/>
              </a:spcBef>
              <a:defRPr spc="0" sz="5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Except that Today is Tuesday, which will swap this all around until Presidents Day on 2/18!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Grading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42762" indent="-442762" algn="l" defTabSz="537463">
              <a:spcBef>
                <a:spcPts val="1600"/>
              </a:spcBef>
              <a:buSzPct val="75000"/>
              <a:buChar char="•"/>
              <a:defRPr spc="-115" sz="3680"/>
            </a:pPr>
            <a:r>
              <a:t>Quizzes 2 (22</a:t>
            </a:r>
            <a:r>
              <a:rPr baseline="92000"/>
              <a:t>nd</a:t>
            </a:r>
            <a:r>
              <a:t> February and 16</a:t>
            </a:r>
            <a:r>
              <a:rPr baseline="92000"/>
              <a:t>th</a:t>
            </a:r>
            <a:r>
              <a:t> April) 20%</a:t>
            </a:r>
          </a:p>
          <a:p>
            <a:pPr marL="442762" indent="-442762" algn="l" defTabSz="537463">
              <a:spcBef>
                <a:spcPts val="1600"/>
              </a:spcBef>
              <a:buSzPct val="75000"/>
              <a:buChar char="•"/>
              <a:defRPr spc="-115" sz="3680"/>
            </a:pPr>
            <a:r>
              <a:t>Open Source Project Analysis 10%</a:t>
            </a:r>
            <a:endParaRPr spc="-1"/>
          </a:p>
          <a:p>
            <a:pPr marL="442762" indent="-442762" algn="l" defTabSz="537463">
              <a:spcBef>
                <a:spcPts val="1600"/>
              </a:spcBef>
              <a:buSzPct val="75000"/>
              <a:buChar char="•"/>
              <a:defRPr spc="-115" sz="3680"/>
            </a:pPr>
            <a:r>
              <a:t>Labs 10 – 30%</a:t>
            </a:r>
            <a:endParaRPr spc="-1"/>
          </a:p>
          <a:p>
            <a:pPr marL="442762" indent="-442762" algn="l" defTabSz="537463">
              <a:spcBef>
                <a:spcPts val="1600"/>
              </a:spcBef>
              <a:buSzPct val="75000"/>
              <a:buChar char="•"/>
              <a:defRPr spc="-115" sz="3680"/>
            </a:pPr>
            <a:r>
              <a:t>Project 40%</a:t>
            </a:r>
            <a:endParaRPr spc="-1"/>
          </a:p>
          <a:p>
            <a:pPr marL="442762" indent="-442762" algn="l" defTabSz="537463">
              <a:spcBef>
                <a:spcPts val="1600"/>
              </a:spcBef>
              <a:buSzPct val="75000"/>
              <a:buChar char="•"/>
              <a:defRPr spc="-115" sz="3680"/>
            </a:pPr>
            <a:r>
              <a:rPr spc="-1"/>
              <a:t>93 and above A; 90 and above A-; 87 and above B+; 83 and above B; 80 and above B-; 77 and above C+; 73 and above C; 70 and above C-; 67 and above D+; 60 and above 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Questions and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Licensing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Our Lecture Slides have  greatly benefited from the previous classes taught by Dr. William Schroeder and Dr. Luis Ibanez at RPI, </a:t>
            </a:r>
          </a:p>
          <a:p>
            <a:pPr/>
            <a:r>
              <a:t>And by Professor Mukkai Krishnamoorthy who succeeded them in teaching the course</a:t>
            </a:r>
            <a:endParaRPr spc="-1"/>
          </a:p>
          <a:p>
            <a:pPr/>
            <a:r>
              <a:t>Creative Commons (CC BY 3.0) </a:t>
            </a: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2953865" y="8403183"/>
            <a:ext cx="6656432" cy="133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084" tIns="58084" rIns="58084" bIns="58084" anchor="ctr">
            <a:spAutoFit/>
          </a:bodyPr>
          <a:lstStyle/>
          <a:p>
            <a:pPr>
              <a:defRPr spc="-2"/>
            </a:pPr>
            <a:r>
              <a:rPr u="sng">
                <a:hlinkClick r:id="rId2" invalidUrl="" action="" tgtFrame="" tooltip="" history="1" highlightClick="0" endSnd="0"/>
              </a:rPr>
              <a:t>http://creativecommons.org/licenses/by/3.0/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Overview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Course Objectives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Course Content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Reading List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Grading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Course Objectives	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Familiarize with Open Source Software Development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Reading and Understanding “Good” Code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Patch an existing Open Source Project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Work on a team Project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Aware of team dynamics including diversity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Course Objectives (contd)	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Be knowledgeable in at least one software stack.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Prepare for a new RCOS project for the following semester.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Course Content</a:t>
            </a:r>
          </a:p>
        </p:txBody>
      </p:sp>
      <p:sp>
        <p:nvSpPr>
          <p:cNvPr id="136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Foundations of Open Source (History and Licensing)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Software Management Tools (Version Control (git), Documentation Tools (markdown, markup), System Build, Specification and Testing, Collaborative Development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Software Development Tools (python, javascript node.js), Statistical computing(R, Rstudio),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Course Contents (contd)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>
              <a:buSzPct val="75000"/>
              <a:buChar char="•"/>
            </a:pPr>
            <a:r>
              <a:t>Software Applications (Web Development, Cloud Computing Platform, Mobile Applications)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rPr spc="-1"/>
              <a:t>Advanced Topics (</a:t>
            </a:r>
            <a:r>
              <a:t>Open Hardware, Jupyter, Docker, TensorFlow)</a:t>
            </a:r>
            <a:endParaRPr spc="-1"/>
          </a:p>
          <a:p>
            <a:pPr marL="481263" indent="-481263" algn="l">
              <a:buSzPct val="75000"/>
              <a:buChar char="•"/>
            </a:pPr>
            <a:r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ading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Reading List</a:t>
            </a:r>
          </a:p>
        </p:txBody>
      </p:sp>
      <p:sp>
        <p:nvSpPr>
          <p:cNvPr id="142" name="Look at the Material in Lec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938463" indent="-481263">
              <a:spcBef>
                <a:spcPts val="1800"/>
              </a:spcBef>
              <a:defRPr spc="-125" sz="4000"/>
            </a:pPr>
            <a:r>
              <a:t>Look at the Material in Lectures</a:t>
            </a:r>
          </a:p>
          <a:p>
            <a:pPr lvl="1" marL="938463" indent="-481263">
              <a:spcBef>
                <a:spcPts val="1800"/>
              </a:spcBef>
              <a:defRPr spc="-125" sz="4000"/>
            </a:pPr>
            <a:r>
              <a:t>Check out the additional resources:</a:t>
            </a:r>
          </a:p>
          <a:p>
            <a:pPr lvl="2" marL="1395663" indent="-481263">
              <a:spcBef>
                <a:spcPts val="1800"/>
              </a:spcBef>
              <a:defRPr spc="-125" sz="4000"/>
            </a:pPr>
            <a:r>
              <a:t>CSCI-49XX-OpenSource/Reading-Material.md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53273" y="778050"/>
            <a:ext cx="1170927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5600"/>
            </a:lvl1pPr>
          </a:lstStyle>
          <a:p>
            <a:pPr/>
            <a:r>
              <a:t>Lab Assistants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653273" y="2283399"/>
            <a:ext cx="11709278" cy="5659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481263" indent="-481263" algn="l" defTabSz="1180267">
              <a:buSzPct val="75000"/>
              <a:buChar char="•"/>
              <a:defRPr spc="-1">
                <a:latin typeface="Arial"/>
                <a:ea typeface="Arial"/>
                <a:cs typeface="Arial"/>
                <a:sym typeface="Arial"/>
              </a:defRPr>
            </a:pPr>
            <a:r>
              <a:t>Byan Dieudonne dieudb@rpi.edu</a:t>
            </a:r>
          </a:p>
          <a:p>
            <a:pPr marL="481263" indent="-481263" algn="l" defTabSz="1180267">
              <a:buSzPct val="75000"/>
              <a:buChar char="•"/>
              <a:defRPr spc="-1">
                <a:latin typeface="Arial"/>
                <a:ea typeface="Arial"/>
                <a:cs typeface="Arial"/>
                <a:sym typeface="Arial"/>
              </a:defRPr>
            </a:pPr>
            <a:r>
              <a:t>Dan McCrevan mccred@rpi.edu</a:t>
            </a:r>
          </a:p>
          <a:p>
            <a:pPr marL="481263" indent="-481263" algn="l" defTabSz="1180267">
              <a:buSzPct val="75000"/>
              <a:buChar char="•"/>
              <a:defRPr spc="-1">
                <a:latin typeface="Arial"/>
                <a:ea typeface="Arial"/>
                <a:cs typeface="Arial"/>
                <a:sym typeface="Arial"/>
              </a:defRPr>
            </a:pPr>
            <a:r>
              <a:t>Adrian Collado collada@rpi.edu</a:t>
            </a:r>
          </a:p>
          <a:p>
            <a:pPr marL="481263" indent="-481263" algn="l" defTabSz="1180267">
              <a:buSzPct val="75000"/>
              <a:buChar char="•"/>
              <a:defRPr spc="-1">
                <a:latin typeface="Arial"/>
                <a:ea typeface="Arial"/>
                <a:cs typeface="Arial"/>
                <a:sym typeface="Arial"/>
              </a:defRPr>
            </a:pPr>
            <a:r>
              <a:t>Olivier Poulin poulio@rpi.edu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1800"/>
          </a:spcBef>
          <a:spcAft>
            <a:spcPts val="0"/>
          </a:spcAft>
          <a:buClrTx/>
          <a:buSzTx/>
          <a:buFontTx/>
          <a:buNone/>
          <a:tabLst/>
          <a:defRPr b="0" baseline="0" cap="none" i="0" spc="-125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1800"/>
          </a:spcBef>
          <a:spcAft>
            <a:spcPts val="0"/>
          </a:spcAft>
          <a:buClrTx/>
          <a:buSzTx/>
          <a:buFontTx/>
          <a:buNone/>
          <a:tabLst/>
          <a:defRPr b="0" baseline="0" cap="none" i="0" spc="-125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