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reativecommons.org/licenses/by/3.0/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unterstein.net/su/docs/CathBaz.pdf" TargetMode="External"/><Relationship Id="rId3" Type="http://schemas.openxmlformats.org/officeDocument/2006/relationships/hyperlink" Target="http://www.free-culture.cc/freeculture.pdf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CSCI-4966 Open Source Software</a:t>
            </a:r>
          </a:p>
        </p:txBody>
      </p:sp>
      <p:sp>
        <p:nvSpPr>
          <p:cNvPr id="120" name="TextShape 2"/>
          <p:cNvSpPr txBox="1"/>
          <p:nvPr/>
        </p:nvSpPr>
        <p:spPr>
          <a:xfrm>
            <a:off x="653273" y="4503421"/>
            <a:ext cx="11709278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pc="-1" sz="4000"/>
            </a:pPr>
            <a:r>
              <a:t>Prof. Wesley Turner</a:t>
            </a:r>
          </a:p>
          <a:p>
            <a:pPr>
              <a:defRPr spc="-1" sz="4000"/>
            </a:pPr>
            <a:r>
              <a:t>Amos Eaton 207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C and B (contd)</a:t>
            </a:r>
          </a:p>
        </p:txBody>
      </p:sp>
      <p:sp>
        <p:nvSpPr>
          <p:cNvPr id="148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If you have the right attitude, interesting problems will find you (be part of a community)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When you lose interest in a program, your last duty is to hand off to a competent successor.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Treating your users as co-developers is your least-hassle route to rapid code improvement and effective debugging.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C and B (contd)</a:t>
            </a:r>
          </a:p>
        </p:txBody>
      </p:sp>
      <p:sp>
        <p:nvSpPr>
          <p:cNvPr id="151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Release early, Release often. And listen to your customers.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When you lose interest in a program, your last duty is to hand off to a competent successor.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C and B (contd)</a:t>
            </a:r>
          </a:p>
        </p:txBody>
      </p:sp>
      <p:sp>
        <p:nvSpPr>
          <p:cNvPr id="154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Given a large enough beta-tester and co-developer base, almost every problem will be characterized quickly and the fix will be obvious to someone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Smart data structures and dumb code works a lot better than the other way around.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If you treat your beta testers as if they are your most valuable resource, they will respond by becoming your most valuable resource.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C and B (contd)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Any tool should be useful in the expected way, but a truly great tool tends itself to users you never expected.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When your language is nowhere near Turing-complete, syntactic sugar can be your friend.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To solve an interesting problem, start by finding a problem that interests you.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Software Management Functions</a:t>
            </a:r>
          </a:p>
        </p:txBody>
      </p:sp>
      <p:sp>
        <p:nvSpPr>
          <p:cNvPr id="160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algn="l" defTabSz="1180267">
              <a:spcBef>
                <a:spcPts val="1800"/>
              </a:spcBef>
              <a:defRPr spc="-1" sz="4000">
                <a:latin typeface="Arial"/>
                <a:ea typeface="Arial"/>
                <a:cs typeface="Arial"/>
                <a:sym typeface="Arial"/>
              </a:defRPr>
            </a:pPr>
            <a:r>
              <a:t>Software Management has five functions.</a:t>
            </a:r>
          </a:p>
          <a:p>
            <a:pPr marL="721894" indent="-721894" algn="l" defTabSz="1180267">
              <a:spcBef>
                <a:spcPts val="1800"/>
              </a:spcBef>
              <a:buSzPct val="100000"/>
              <a:buAutoNum type="arabicPeriod" startAt="1"/>
              <a:defRPr spc="-1" sz="4000">
                <a:latin typeface="Arial"/>
                <a:ea typeface="Arial"/>
                <a:cs typeface="Arial"/>
                <a:sym typeface="Arial"/>
              </a:defRPr>
            </a:pPr>
            <a:r>
              <a:t>Define goals and keep every one pointed in the same direction.</a:t>
            </a:r>
          </a:p>
          <a:p>
            <a:pPr marL="721894" indent="-721894" algn="l" defTabSz="1180267">
              <a:spcBef>
                <a:spcPts val="1800"/>
              </a:spcBef>
              <a:buSzPct val="100000"/>
              <a:buAutoNum type="arabicPeriod" startAt="1"/>
              <a:defRPr spc="-1" sz="4000">
                <a:latin typeface="Arial"/>
                <a:ea typeface="Arial"/>
                <a:cs typeface="Arial"/>
                <a:sym typeface="Arial"/>
              </a:defRPr>
            </a:pPr>
            <a:r>
              <a:t>To Monitor and make sure critical details do not get skipped.</a:t>
            </a:r>
          </a:p>
          <a:p>
            <a:pPr marL="721894" indent="-721894" algn="l" defTabSz="1180267">
              <a:spcBef>
                <a:spcPts val="1800"/>
              </a:spcBef>
              <a:buSzPct val="100000"/>
              <a:buAutoNum type="arabicPeriod" startAt="1"/>
              <a:defRPr spc="-1" sz="4000">
                <a:latin typeface="Arial"/>
                <a:ea typeface="Arial"/>
                <a:cs typeface="Arial"/>
                <a:sym typeface="Arial"/>
              </a:defRPr>
            </a:pPr>
            <a:r>
              <a:t>To motivate people to do boring and drudgery work.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53273" y="352600"/>
            <a:ext cx="11709278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Software Management Functions (cont’d)</a:t>
            </a:r>
          </a:p>
        </p:txBody>
      </p:sp>
      <p:sp>
        <p:nvSpPr>
          <p:cNvPr id="163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algn="l" defTabSz="1180267">
              <a:spcBef>
                <a:spcPts val="1800"/>
              </a:spcBef>
              <a:defRPr spc="-1" sz="40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1180267">
              <a:spcBef>
                <a:spcPts val="1800"/>
              </a:spcBef>
              <a:defRPr spc="-1" sz="4000">
                <a:latin typeface="Arial"/>
                <a:ea typeface="Arial"/>
                <a:cs typeface="Arial"/>
                <a:sym typeface="Arial"/>
              </a:defRPr>
            </a:pPr>
            <a:r>
              <a:t>4. To organize the deployment of people for best productivity.</a:t>
            </a:r>
          </a:p>
          <a:p>
            <a:pPr algn="l" defTabSz="1180267">
              <a:spcBef>
                <a:spcPts val="1800"/>
              </a:spcBef>
              <a:defRPr spc="-1" sz="4000">
                <a:latin typeface="Arial"/>
                <a:ea typeface="Arial"/>
                <a:cs typeface="Arial"/>
                <a:sym typeface="Arial"/>
              </a:defRPr>
            </a:pPr>
            <a:r>
              <a:t>5. To marshal resources needed to sustain the project.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Why Not Open Source</a:t>
            </a:r>
          </a:p>
        </p:txBody>
      </p:sp>
      <p:sp>
        <p:nvSpPr>
          <p:cNvPr id="166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Intellectual property concerns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Chaotic development environment (volunteer based, distributed, no clear authority)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Hard to change code ( Public API visible, Internal structure visible)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Why Not Open Source</a:t>
            </a:r>
          </a:p>
        </p:txBody>
      </p:sp>
      <p:sp>
        <p:nvSpPr>
          <p:cNvPr id="169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Benefits are a function of community size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Proprietary business model (Better understood, Greater potential for $$$)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53273" y="352600"/>
            <a:ext cx="11709278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Establishing An Open Source Project</a:t>
            </a:r>
          </a:p>
        </p:txBody>
      </p:sp>
      <p:sp>
        <p:nvSpPr>
          <p:cNvPr id="172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Create a clear vision (requirements doc) – Technical domain, Software Stack/Tools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Involve team oriented people (big egos are big problems)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Identify leadership/management structure (Methods to break conflicts)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Establish an effective software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53273" y="352600"/>
            <a:ext cx="11709278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Establishing An Open Source Project (contd)</a:t>
            </a:r>
          </a:p>
        </p:txBody>
      </p:sp>
      <p:sp>
        <p:nvSpPr>
          <p:cNvPr id="175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Define Communication protocol – chat room, developer mailing list, periodic face-to-face meetings.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rPr spc="-1"/>
              <a:t>Avoid </a:t>
            </a:r>
            <a:r>
              <a:t>Pitfalls - Establish Core architecture early, start development with a few key people, start testing early, use version control, lock up language.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Licensing</a:t>
            </a:r>
          </a:p>
        </p:txBody>
      </p:sp>
      <p:sp>
        <p:nvSpPr>
          <p:cNvPr id="123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512999" indent="-404999"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pc="-125" sz="4000"/>
            </a:pPr>
            <a:r>
              <a:t>Our Lecture Slides have  greatly benefited from the previous classes taught by Dr. William Schroeder and Dr. Luis Ibanez at RPI, </a:t>
            </a:r>
          </a:p>
          <a:p>
            <a:pPr marL="512999" indent="-404999"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pc="-125" sz="4000"/>
            </a:pPr>
            <a:r>
              <a:t>And by Professor Mukkai Krishnamoorthy who succeeded them in teaching the course</a:t>
            </a:r>
            <a:endParaRPr spc="-1"/>
          </a:p>
          <a:p>
            <a:pPr marL="512999" indent="-404999">
              <a:spcBef>
                <a:spcPts val="1800"/>
              </a:spcBef>
              <a:buClr>
                <a:srgbClr val="000000"/>
              </a:buClr>
              <a:buSzPct val="45000"/>
              <a:buChar char="●"/>
              <a:defRPr spc="-125" sz="4000"/>
            </a:pPr>
            <a:r>
              <a:t>Creative Commons (CC BY 3.0) </a:t>
            </a:r>
            <a:r>
              <a:rPr u="sng">
                <a:hlinkClick r:id="rId2" invalidUrl="" action="" tgtFrame="" tooltip="" history="1" highlightClick="0" endSnd="0"/>
              </a:rPr>
              <a:t>http://creativecommons.org/licenses/by/3.0/</a:t>
            </a:r>
          </a:p>
        </p:txBody>
      </p:sp>
      <p:sp>
        <p:nvSpPr>
          <p:cNvPr id="124" name="TextShape 3"/>
          <p:cNvSpPr txBox="1"/>
          <p:nvPr/>
        </p:nvSpPr>
        <p:spPr>
          <a:xfrm>
            <a:off x="2953865" y="8428583"/>
            <a:ext cx="6656432" cy="1284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8084" tIns="58084" rIns="58084" bIns="58084" anchor="ctr">
            <a:spAutoFit/>
          </a:bodyPr>
          <a:lstStyle/>
          <a:p>
            <a:pPr>
              <a:defRPr spc="-2"/>
            </a:pPr>
            <a:r>
              <a:rPr u="sng">
                <a:hlinkClick r:id="rId2" invalidUrl="" action="" tgtFrame="" tooltip="" history="1" highlightClick="0" endSnd="0"/>
              </a:rPr>
              <a:t>http://creativecommons.org/licenses/by/3.0/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Use external Tools 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Use external open source tools and libraries.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Redevelopment is a waste of time (most of the time)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Licensing</a:t>
            </a:r>
          </a:p>
        </p:txBody>
      </p:sp>
      <p:sp>
        <p:nvSpPr>
          <p:cNvPr id="181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Understand licensing and use one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Select the software libraries that use similar licenses.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Commercialization strategy (pure support, open toolkits but closed applications, open standards closed implementations, Open platforms/closed plug-ins)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Questions and Discussions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Reading Material</a:t>
            </a:r>
          </a:p>
        </p:txBody>
      </p:sp>
      <p:sp>
        <p:nvSpPr>
          <p:cNvPr id="127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The Cathedral and the Bazaar by Eric Raymond</a:t>
            </a:r>
            <a:endParaRPr spc="-1"/>
          </a:p>
          <a:p>
            <a:pPr lvl="1" marL="9384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rPr u="sng">
                <a:hlinkClick r:id="rId2" invalidUrl="" action="" tgtFrame="" tooltip="" history="1" highlightClick="0" endSnd="0"/>
              </a:rPr>
              <a:t>http://www.unterstein.net/su/docs/CathBaz.pdf</a:t>
            </a:r>
            <a:endParaRPr spc="-1"/>
          </a:p>
          <a:p>
            <a:pPr lvl="1" marL="9384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Sections 1,2,3, 4 and 9</a:t>
            </a:r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Free Culture (Introduction and Chapter 4) Find out where RPI is mentioned! </a:t>
            </a:r>
            <a:endParaRPr spc="-1"/>
          </a:p>
          <a:p>
            <a:pPr lvl="2" marL="13956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rPr u="sng">
                <a:hlinkClick r:id="rId3" invalidUrl="" action="" tgtFrame="" tooltip="" history="1" highlightClick="0" endSnd="0"/>
              </a:rPr>
              <a:t>http://www.free-culture.cc/freeculture.pdf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Open Source Issues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Why Open Source?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Why not Open Source?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Difference between Open Source and Free Software</a:t>
            </a:r>
          </a:p>
          <a:p>
            <a:pPr lvl="1" marL="9384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rPr spc="-1"/>
              <a:t>http://askubuntu.com/questions/78958/is-there-a-difference-between-free-software-and-open-source-software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Why Open Source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Fun (Form Communities, Engage in a hobby, Learning Experience)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Profitable and Successful Business Models (Red Hat, inc , Cygnus Solutions, Service Oriented Business Model)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Altruism – serve the planet – If the world improves, you improve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Why Open Source (contd)	</a:t>
            </a:r>
          </a:p>
        </p:txBody>
      </p:sp>
      <p:sp>
        <p:nvSpPr>
          <p:cNvPr id="136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Open Science and Engineering (Open – Access to Data, Open – Access to Source Code, Collaboration oriented)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Intellectual Freedom (idea is a property – if and when that gets patented, you no longer have the freedom)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Open Medicine (Data, Chemical Compound, Effectiveness of Treatment)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Why Open Source? (contd)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481263" indent="-481263" algn="l">
              <a:spcBef>
                <a:spcPts val="1800"/>
              </a:spcBef>
              <a:buSzPct val="75000"/>
              <a:buChar char="•"/>
              <a:defRPr spc="-125" sz="4000"/>
            </a:lvl1pPr>
            <a:lvl2pPr marL="938463" indent="-481263" algn="l">
              <a:spcBef>
                <a:spcPts val="1800"/>
              </a:spcBef>
              <a:buSzPct val="75000"/>
              <a:buChar char="•"/>
              <a:defRPr spc="-125" sz="4000"/>
            </a:lvl2pPr>
            <a:lvl3pPr marL="1395663" indent="-481263" algn="l">
              <a:spcBef>
                <a:spcPts val="1800"/>
              </a:spcBef>
              <a:buSzPct val="75000"/>
              <a:buChar char="•"/>
              <a:defRPr spc="-125" sz="4000"/>
            </a:lvl3pPr>
          </a:lstStyle>
          <a:p>
            <a:pPr/>
            <a:r>
              <a:t>Scalable Software Development </a:t>
            </a:r>
            <a:endParaRPr spc="-1"/>
          </a:p>
          <a:p>
            <a:pPr lvl="1"/>
            <a:r>
              <a:t>Eric Raymond's The Cathedral and The Bazaar</a:t>
            </a:r>
            <a:endParaRPr spc="-1"/>
          </a:p>
          <a:p>
            <a:pPr lvl="2"/>
            <a:r>
              <a:t> “ Open source peer review is the only scalable method for achieving high reliability and quality”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The Cathedral and the Bazaar</a:t>
            </a:r>
          </a:p>
        </p:txBody>
      </p:sp>
      <p:sp>
        <p:nvSpPr>
          <p:cNvPr id="142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Cathedral Model (commercial world ) - done by a single person or by a chosen committee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Bazaar Model (linux world) – contribution by people – but used in alpha, pre alpha stage by a lot of people – Release early and release often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C and B (contd)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Every Good Work of Software starts by scratching a developer's itch. - Most students projects tend to be on games!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Good Programmers know what to write; Great ones know what to rewrite and reuse!</a:t>
            </a:r>
            <a:endParaRPr spc="-1"/>
          </a:p>
          <a:p>
            <a:pPr marL="481263" indent="-481263" algn="l">
              <a:spcBef>
                <a:spcPts val="1800"/>
              </a:spcBef>
              <a:buSzPct val="75000"/>
              <a:buChar char="•"/>
              <a:defRPr spc="-125" sz="4000"/>
            </a:pPr>
            <a:r>
              <a:t>Plan to throw one away; you will anyhow (Fred Brooks, “The Mythical Man Month”)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