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3.0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igitalcommons.uconn.edu/cgi/viewcontent.cgi?article=1009&amp;context=libr_pub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William_Jolitz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CSCI-4966 Open Source Software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653273" y="4503421"/>
            <a:ext cx="1170927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4000"/>
            </a:pPr>
            <a:r>
              <a:t>Professor Wesley Turner</a:t>
            </a:r>
          </a:p>
          <a:p>
            <a:pPr>
              <a:defRPr spc="-1" sz="4000"/>
            </a:pPr>
            <a:r>
              <a:t>Amos Eaton 207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More Open Source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Python, Java, GO – Programming Languages 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Open Data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Open Research – Making the data and computations Public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Questions and Discussions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Licensing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512999" indent="-404999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pc="-125" sz="4000"/>
            </a:pPr>
            <a:r>
              <a:t>Our Lecture Slides have  greatly benefited from the previous classes taught by Dr. William Schroeder and Dr. Luis Ibanez at RPI, </a:t>
            </a:r>
          </a:p>
          <a:p>
            <a:pPr marL="512999" indent="-404999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pc="-125" sz="4000"/>
            </a:pPr>
            <a:r>
              <a:t>And by Professor Mukkai Krishnamoorthy who succeeded them in teaching the course</a:t>
            </a:r>
            <a:endParaRPr spc="-1"/>
          </a:p>
          <a:p>
            <a:pPr marL="512999" indent="-404999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pc="-125" sz="4000"/>
            </a:pPr>
            <a:r>
              <a:t>Creative Commons (CC BY 3.0) </a:t>
            </a:r>
            <a:r>
              <a:rPr u="sng">
                <a:hlinkClick r:id="rId2" invalidUrl="" action="" tgtFrame="" tooltip="" history="1" highlightClick="0" endSnd="0"/>
              </a:rPr>
              <a:t>http://creativecommons.org/licenses/by/3.0/</a:t>
            </a:r>
          </a:p>
        </p:txBody>
      </p:sp>
      <p:sp>
        <p:nvSpPr>
          <p:cNvPr id="124" name="TextShape 3"/>
          <p:cNvSpPr txBox="1"/>
          <p:nvPr/>
        </p:nvSpPr>
        <p:spPr>
          <a:xfrm>
            <a:off x="2953865" y="8428583"/>
            <a:ext cx="6656432" cy="1284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084" tIns="58084" rIns="58084" bIns="58084" anchor="ctr">
            <a:spAutoFit/>
          </a:bodyPr>
          <a:lstStyle/>
          <a:p>
            <a:pPr>
              <a:defRPr spc="-2"/>
            </a:pPr>
            <a:r>
              <a:rPr u="sng">
                <a:hlinkClick r:id="rId2" invalidUrl="" action="" tgtFrame="" tooltip="" history="1" highlightClick="0" endSnd="0"/>
              </a:rPr>
              <a:t>http://creativecommons.org/licenses/by/3.0/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Reading Material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Free Software/Open Source: Information Society Opportunities for Europe?</a:t>
            </a:r>
          </a:p>
          <a:p>
            <a:pPr lvl="1" marL="9384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https://pdfs.semanticscholar.org/8050/4867c446090c6ad413c4c61f64c388dc32dd.pdf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Brief history of open source software </a:t>
            </a:r>
          </a:p>
          <a:p>
            <a:pPr lvl="1" marL="9384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rPr u="sng">
                <a:hlinkClick r:id="rId2" invalidUrl="" action="" tgtFrame="" tooltip="" history="1" highlightClick="0" endSnd="0"/>
              </a:rPr>
              <a:t>http://digitalcommons.uconn.edu/cgi/viewcontent.cgi?article=1009&amp;context=libr_pubs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Main Players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East Coast (MIT) Richard Stallman launched the GNU project – under GNU General Public License (GPL) - Stallman's manifesto: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rPr spc="-1"/>
              <a:t>S</a:t>
            </a:r>
            <a:r>
              <a:t>tating that availability of source code and freedom to redistribute and modify software are fundamental rights. 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West Coast (UC Berkeley) was improving the UNIX system BSD Unix – supported by DARPA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More from West Coast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BSD Unix released under BSD License. Kernel requires AT &amp; T Unix license – hence remained proprietary.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Another important Open Source Project is TeX (a typesetting system by Donald Knuth - Stanford)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Communities for all of them exist even 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Communities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USENET newsgroups and communities formed.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They were able to patch programs and development was possible,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X windows (Open Source) funded by consortium of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Unix Kernel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Bill Jolitz (UCB) was developing kernel for i386 under Net/2 (free of the copyright form AT&amp;T) – 386 BSD </a:t>
            </a:r>
            <a:r>
              <a:rPr u="sng">
                <a:hlinkClick r:id="rId2" invalidUrl="" action="" tgtFrame="" tooltip="" history="1" highlightClick="0" endSnd="0"/>
              </a:rPr>
              <a:t>https://en.wikipedia.org/wiki/William_Jolitz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Linus Torvalds (Finland) – unhappy with Prof. Tannenbaum's minix kernel was implementing linux kernel with GNU software. 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386 BSD evolved into NetBSD, FreeBSD, OpenBSD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Unix Kernel (contd)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568238" y="2242508"/>
            <a:ext cx="11709277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81263" indent="-481263" algn="l">
              <a:spcBef>
                <a:spcPts val="1800"/>
              </a:spcBef>
              <a:buSzPct val="75000"/>
              <a:buChar char="•"/>
              <a:defRPr spc="-125" sz="4000"/>
            </a:lvl1pPr>
          </a:lstStyle>
          <a:p>
            <a:pPr/>
            <a:r>
              <a:t>  Linux Kernel evolved into many GNU/Linux distributions (Slakware, Debian, Red Hat and many more)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53273" y="352600"/>
            <a:ext cx="1170927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More High Quality  Open Source Development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62012" indent="-462012" algn="l" defTabSz="560831">
              <a:spcBef>
                <a:spcPts val="1700"/>
              </a:spcBef>
              <a:buSzPct val="75000"/>
              <a:buChar char="•"/>
              <a:defRPr spc="-119" sz="3839"/>
            </a:pPr>
            <a:r>
              <a:t>Apache (Widely used WWW server)</a:t>
            </a:r>
            <a:endParaRPr spc="-1"/>
          </a:p>
          <a:p>
            <a:pPr marL="462012" indent="-462012" algn="l" defTabSz="560831">
              <a:spcBef>
                <a:spcPts val="1700"/>
              </a:spcBef>
              <a:buSzPct val="75000"/>
              <a:buChar char="•"/>
              <a:defRPr spc="-119" sz="3839"/>
            </a:pPr>
            <a:r>
              <a:t>Perl, (an interpreted language with lots of libraries – bio-informatics)</a:t>
            </a:r>
            <a:endParaRPr spc="-1"/>
          </a:p>
          <a:p>
            <a:pPr marL="462012" indent="-462012" algn="l" defTabSz="560831">
              <a:spcBef>
                <a:spcPts val="1700"/>
              </a:spcBef>
              <a:buSzPct val="75000"/>
              <a:buChar char="•"/>
              <a:defRPr spc="-119" sz="3839"/>
            </a:pPr>
            <a:r>
              <a:t>R (origin in AT&amp;T Used by Statisticians and Data Analysts)</a:t>
            </a:r>
            <a:endParaRPr spc="-1"/>
          </a:p>
          <a:p>
            <a:pPr marL="462012" indent="-462012" algn="l" defTabSz="560831">
              <a:spcBef>
                <a:spcPts val="1700"/>
              </a:spcBef>
              <a:buSzPct val="75000"/>
              <a:buChar char="•"/>
              <a:defRPr spc="-119" sz="3839"/>
            </a:pPr>
            <a:r>
              <a:t>Mozilla/Firefox – WWW Browser (origin Netscape)</a:t>
            </a:r>
            <a:endParaRPr spc="-1"/>
          </a:p>
          <a:p>
            <a:pPr marL="462012" indent="-462012" algn="l" defTabSz="560831">
              <a:spcBef>
                <a:spcPts val="1700"/>
              </a:spcBef>
              <a:buSzPct val="75000"/>
              <a:buChar char="•"/>
              <a:defRPr spc="-119" sz="3839"/>
            </a:pPr>
            <a:r>
              <a:t>GNOME/KDE – Desktop Environment – Used for nonspecialists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