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504000" y="1769040"/>
            <a:ext cx="907164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laceHolder 3"/>
          <p:cNvSpPr/>
          <p:nvPr>
            <p:ph type="body" sz="half" idx="13"/>
          </p:nvPr>
        </p:nvSpPr>
        <p:spPr>
          <a:xfrm>
            <a:off x="503999" y="4059359"/>
            <a:ext cx="907164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8" name="PlaceHolder 4"/>
          <p:cNvSpPr/>
          <p:nvPr/>
        </p:nvSpPr>
        <p:spPr>
          <a:xfrm>
            <a:off x="503999" y="4059359"/>
            <a:ext cx="4426922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9" name="PlaceHolder 5"/>
          <p:cNvSpPr/>
          <p:nvPr>
            <p:ph type="body" sz="quarter" idx="13"/>
          </p:nvPr>
        </p:nvSpPr>
        <p:spPr>
          <a:xfrm>
            <a:off x="5152680" y="4059359"/>
            <a:ext cx="4426921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504000" y="1769040"/>
            <a:ext cx="292068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PlaceHolder 3"/>
          <p:cNvSpPr/>
          <p:nvPr/>
        </p:nvSpPr>
        <p:spPr>
          <a:xfrm>
            <a:off x="3571199" y="1769040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0" name="PlaceHolder 4"/>
          <p:cNvSpPr/>
          <p:nvPr/>
        </p:nvSpPr>
        <p:spPr>
          <a:xfrm>
            <a:off x="6638039" y="1769040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1" name="PlaceHolder 5"/>
          <p:cNvSpPr/>
          <p:nvPr/>
        </p:nvSpPr>
        <p:spPr>
          <a:xfrm>
            <a:off x="503999" y="4059359"/>
            <a:ext cx="2920682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2" name="PlaceHolder 6"/>
          <p:cNvSpPr/>
          <p:nvPr/>
        </p:nvSpPr>
        <p:spPr>
          <a:xfrm>
            <a:off x="3571199" y="4059359"/>
            <a:ext cx="292068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3" name="PlaceHolder 7"/>
          <p:cNvSpPr/>
          <p:nvPr>
            <p:ph type="body" sz="quarter" idx="13"/>
          </p:nvPr>
        </p:nvSpPr>
        <p:spPr>
          <a:xfrm>
            <a:off x="6638039" y="4059359"/>
            <a:ext cx="2920681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xfrm>
            <a:off x="504000" y="1769040"/>
            <a:ext cx="9071641" cy="43844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504000" y="1769040"/>
            <a:ext cx="907164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50400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PlaceHolder 3"/>
          <p:cNvSpPr/>
          <p:nvPr>
            <p:ph type="body" sz="half" idx="13"/>
          </p:nvPr>
        </p:nvSpPr>
        <p:spPr>
          <a:xfrm>
            <a:off x="515268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dy Level One…"/>
          <p:cNvSpPr txBox="1"/>
          <p:nvPr>
            <p:ph type="body" idx="1"/>
          </p:nvPr>
        </p:nvSpPr>
        <p:spPr>
          <a:xfrm>
            <a:off x="504000" y="301320"/>
            <a:ext cx="9071641" cy="585180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PlaceHolder 3"/>
          <p:cNvSpPr/>
          <p:nvPr/>
        </p:nvSpPr>
        <p:spPr>
          <a:xfrm>
            <a:off x="5152680" y="1769040"/>
            <a:ext cx="4426921" cy="43844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65" name="PlaceHolder 4"/>
          <p:cNvSpPr/>
          <p:nvPr>
            <p:ph type="body" sz="quarter" idx="13"/>
          </p:nvPr>
        </p:nvSpPr>
        <p:spPr>
          <a:xfrm>
            <a:off x="503999" y="4059359"/>
            <a:ext cx="442692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504000" y="1769040"/>
            <a:ext cx="4426921" cy="43844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76" name="PlaceHolder 4"/>
          <p:cNvSpPr/>
          <p:nvPr>
            <p:ph type="body" sz="quarter" idx="13"/>
          </p:nvPr>
        </p:nvSpPr>
        <p:spPr>
          <a:xfrm>
            <a:off x="5152680" y="4059359"/>
            <a:ext cx="4426921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504000" y="301320"/>
            <a:ext cx="9071641" cy="126216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504000" y="1769040"/>
            <a:ext cx="4426921" cy="20912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3"/>
          <p:cNvSpPr/>
          <p:nvPr/>
        </p:nvSpPr>
        <p:spPr>
          <a:xfrm>
            <a:off x="5152680" y="1769040"/>
            <a:ext cx="4426921" cy="20912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87" name="PlaceHolder 4"/>
          <p:cNvSpPr/>
          <p:nvPr>
            <p:ph type="body" sz="half" idx="13"/>
          </p:nvPr>
        </p:nvSpPr>
        <p:spPr>
          <a:xfrm>
            <a:off x="503999" y="4059359"/>
            <a:ext cx="9071642" cy="20912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03555" y="101453"/>
            <a:ext cx="9063990" cy="16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03555" y="1763183"/>
            <a:ext cx="9063990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867698" y="7003756"/>
            <a:ext cx="2349924" cy="406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pc="-1"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910285" marR="0" indent="-370285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92000" marR="0" indent="-384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-1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reativecommons.org/licenses/by/3.0/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unterstein.net/su/docs/CathBaz.pdf" TargetMode="External"/><Relationship Id="rId3" Type="http://schemas.openxmlformats.org/officeDocument/2006/relationships/hyperlink" Target="http://www.free-culture.cc/freeculture.pdf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3999" y="306540"/>
            <a:ext cx="9071642" cy="125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CSCI-4961-01 Open Source Software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503999" y="3498007"/>
            <a:ext cx="9071642" cy="926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pc="-1" sz="3200"/>
            </a:pPr>
            <a:r>
              <a:t>Wesley Turner</a:t>
            </a:r>
          </a:p>
          <a:p>
            <a:pPr algn="ctr">
              <a:defRPr spc="-1" sz="3200"/>
            </a:pPr>
            <a:r>
              <a:t>Amos Eaton 207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C and B (contd)</a:t>
            </a:r>
          </a:p>
        </p:txBody>
      </p:sp>
      <p:sp>
        <p:nvSpPr>
          <p:cNvPr id="162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If you have the right attitude, interesting problems will find you (be part of a community)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When you lose interest in a program, your last duty is to hand off to a competent successor.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Treating your users as co-developers as your least-hassle route to rapid code improvement and effective debugging.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C and B (contd)</a:t>
            </a:r>
          </a:p>
        </p:txBody>
      </p:sp>
      <p:sp>
        <p:nvSpPr>
          <p:cNvPr id="165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Release early, Release often. And listen to your customers.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When you lose interest in a program, your last duty is to hand off to a competent successor.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Treating your users as co-developers as your least-hassle route to rapid code improvement and effective debugging.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C and B (contd)</a:t>
            </a:r>
          </a:p>
        </p:txBody>
      </p:sp>
      <p:sp>
        <p:nvSpPr>
          <p:cNvPr id="168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23360" indent="-317520" defTabSz="896111">
              <a:spcBef>
                <a:spcPts val="1300"/>
              </a:spcBef>
              <a:buClr>
                <a:srgbClr val="000000"/>
              </a:buClr>
              <a:buSzPct val="45000"/>
              <a:buChar char="●"/>
              <a:defRPr spc="-98" sz="3136"/>
            </a:pPr>
            <a:r>
              <a:t>Getting a large enough beta-tester and co-developer base, almost every problem will be characterized quickly and the fix obvious to someone</a:t>
            </a:r>
            <a:endParaRPr spc="0"/>
          </a:p>
          <a:p>
            <a:pPr marL="423360" indent="-317520" defTabSz="896111">
              <a:spcBef>
                <a:spcPts val="1300"/>
              </a:spcBef>
              <a:buClr>
                <a:srgbClr val="000000"/>
              </a:buClr>
              <a:buSzPct val="45000"/>
              <a:buChar char="●"/>
              <a:defRPr spc="-98" sz="3136"/>
            </a:pPr>
            <a:r>
              <a:t>Smart data structures and dumb code works a lot better than the other way around.</a:t>
            </a:r>
            <a:endParaRPr spc="0"/>
          </a:p>
          <a:p>
            <a:pPr marL="423360" indent="-317520" defTabSz="896111">
              <a:spcBef>
                <a:spcPts val="1300"/>
              </a:spcBef>
              <a:buClr>
                <a:srgbClr val="000000"/>
              </a:buClr>
              <a:buSzPct val="45000"/>
              <a:buChar char="●"/>
              <a:defRPr spc="-98" sz="3136"/>
            </a:pPr>
            <a:r>
              <a:t>If you treat your beta testers as if they are your most valuable resource, they will respond by becoming your most valuable resource.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C and B (contd)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Any tool should be useful in the expected way, but a truly great tool tends itself to users you never expected.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When your language is nowhere near Turing-complete, syntactic sugar can be your friend.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To solve an interesting problem, start by finding a problem that interests you.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Software Management Functions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400"/>
              </a:spcBef>
              <a:defRPr spc="-1" sz="3200"/>
            </a:pPr>
            <a:r>
              <a:t>Software Management has five functions.</a:t>
            </a:r>
          </a:p>
          <a:p>
            <a:pPr marL="427789" indent="-427789">
              <a:spcBef>
                <a:spcPts val="1400"/>
              </a:spcBef>
              <a:buSzPct val="100000"/>
              <a:buAutoNum type="arabicPeriod" startAt="1"/>
              <a:defRPr spc="-1" sz="3200"/>
            </a:pPr>
            <a:r>
              <a:t>Define goals and keep every one pointed in the same direction.</a:t>
            </a:r>
          </a:p>
          <a:p>
            <a:pPr marL="427789" indent="-427789">
              <a:spcBef>
                <a:spcPts val="1400"/>
              </a:spcBef>
              <a:buSzPct val="100000"/>
              <a:buAutoNum type="arabicPeriod" startAt="1"/>
              <a:defRPr spc="-1" sz="3200"/>
            </a:pPr>
            <a:r>
              <a:t>To Monitor and make sure critical details do not get skipped.</a:t>
            </a:r>
          </a:p>
          <a:p>
            <a:pPr marL="427789" indent="-427789">
              <a:spcBef>
                <a:spcPts val="1400"/>
              </a:spcBef>
              <a:buSzPct val="100000"/>
              <a:buAutoNum type="arabicPeriod" startAt="1"/>
              <a:defRPr spc="-1" sz="3200"/>
            </a:pPr>
            <a:r>
              <a:t>To motivate people to do boring and drudgery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3999" y="306540"/>
            <a:ext cx="9071642" cy="125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Software Management Functions (cont’d)</a:t>
            </a:r>
          </a:p>
        </p:txBody>
      </p:sp>
      <p:sp>
        <p:nvSpPr>
          <p:cNvPr id="177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1400"/>
              </a:spcBef>
              <a:defRPr spc="-1" sz="3200"/>
            </a:pPr>
          </a:p>
          <a:p>
            <a:pPr>
              <a:spcBef>
                <a:spcPts val="1400"/>
              </a:spcBef>
              <a:defRPr spc="-1" sz="3200"/>
            </a:pPr>
            <a:r>
              <a:t>4. To organize the deployment of people for best productivity.</a:t>
            </a:r>
          </a:p>
          <a:p>
            <a:pPr>
              <a:spcBef>
                <a:spcPts val="1400"/>
              </a:spcBef>
              <a:defRPr spc="-1" sz="3200"/>
            </a:pPr>
            <a:r>
              <a:t>5. </a:t>
            </a:r>
            <a:r>
              <a:t>To marshal resources needed to sustain the project.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Why Not Open Source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Intellectual property concerns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Chaotic development environment (volunteer based, distributed, no clear authority)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Hard to change code ( Public API visible, Internal structure visible)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Why Not Open Source</a:t>
            </a:r>
          </a:p>
        </p:txBody>
      </p:sp>
      <p:sp>
        <p:nvSpPr>
          <p:cNvPr id="183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Benefits are a function of community size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Proprietary business model (Better understood, Greater potential for $$$ )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Hard to change code ( Public API visible, Internal structure visible)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3999" y="306540"/>
            <a:ext cx="9071642" cy="125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Establishing An Open Source Project</a:t>
            </a:r>
          </a:p>
        </p:txBody>
      </p:sp>
      <p:sp>
        <p:nvSpPr>
          <p:cNvPr id="186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Create a clear vision (requirements doc) – Technical domain, Software Stack/Tools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Involve team oriented people (big egos are big problems)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Identify leadership/management structure (Methods to break conflicts)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Establish an effective software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3999" y="306540"/>
            <a:ext cx="9071642" cy="125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Establishing An Open Source Project (contd)</a:t>
            </a:r>
          </a:p>
        </p:txBody>
      </p:sp>
      <p:sp>
        <p:nvSpPr>
          <p:cNvPr id="189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Define Communication protocol – chat room, developer mailing list, periodic face-to-face meetings.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Pitfalls (Establish Core architecture early, start development with a few key people, Don't start testing soon, Using version Control, Lock up language)</a:t>
            </a:r>
            <a:endParaRPr spc="-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Licensing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Our Lecture Slides have  greatly benefited from the previous classes taught by Dr. William Schroeder and Dr. Luis Ibanez at RPI, </a:t>
            </a:r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And by Professor Mukkai Krishnamoorthy who succeeded them in teaching the course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Creative Commons (CC BY 3.0)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http://creativecommons.org/licenses/by/3.0/</a:t>
            </a:r>
          </a:p>
        </p:txBody>
      </p:sp>
      <p:sp>
        <p:nvSpPr>
          <p:cNvPr id="138" name="TextShape 3"/>
          <p:cNvSpPr txBox="1"/>
          <p:nvPr/>
        </p:nvSpPr>
        <p:spPr>
          <a:xfrm>
            <a:off x="2286360" y="7027560"/>
            <a:ext cx="5157001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algn="ctr">
              <a:defRPr spc="-1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http://creativecommons.org/licenses/by/3.0/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Use external Tools </a:t>
            </a:r>
          </a:p>
        </p:txBody>
      </p:sp>
      <p:sp>
        <p:nvSpPr>
          <p:cNvPr id="192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Use external open source tools and libraries.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Redevelopment is a waste of time (most of the time)</a:t>
            </a:r>
            <a:endParaRPr spc="-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Licensing</a:t>
            </a:r>
          </a:p>
        </p:txBody>
      </p:sp>
      <p:sp>
        <p:nvSpPr>
          <p:cNvPr id="195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Understand licensing and use one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Select the software libraries that use similar licenses.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Commercialization strategy (pure support, open toolkits but closed applications, open standards closed implementations, Open platforms, closed plug-ins)</a:t>
            </a:r>
            <a:endParaRPr spc="-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Questions and Discussions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Reading Material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320842" indent="-320842">
              <a:spcBef>
                <a:spcPts val="1400"/>
              </a:spcBef>
              <a:buSzPct val="100000"/>
              <a:buChar char="•"/>
              <a:defRPr spc="-100" sz="3200"/>
            </a:pPr>
            <a:r>
              <a:t>The Cathedral and the Bazaar by Eric Raymond</a:t>
            </a:r>
            <a:endParaRPr spc="-1"/>
          </a:p>
          <a:p>
            <a:pPr lvl="1" marL="701842" indent="-320842">
              <a:spcBef>
                <a:spcPts val="1400"/>
              </a:spcBef>
              <a:buSzPct val="100000"/>
              <a:buChar char="•"/>
              <a:defRPr spc="-100" sz="3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http://www.unterstein.net/su/docs/CathBaz.pdf</a:t>
            </a:r>
            <a:endParaRPr spc="-1"/>
          </a:p>
          <a:p>
            <a:pPr lvl="1" marL="701842" indent="-320842">
              <a:spcBef>
                <a:spcPts val="1400"/>
              </a:spcBef>
              <a:buSzPct val="100000"/>
              <a:buChar char="•"/>
              <a:defRPr spc="-100" sz="3200"/>
            </a:pPr>
            <a:r>
              <a:t>Sections 1,2,3, 4 and 9</a:t>
            </a:r>
          </a:p>
          <a:p>
            <a:pPr marL="320842" indent="-320842">
              <a:spcBef>
                <a:spcPts val="1400"/>
              </a:spcBef>
              <a:buSzPct val="100000"/>
              <a:buChar char="•"/>
              <a:defRPr spc="-100" sz="3200"/>
            </a:pPr>
            <a:r>
              <a:t>Free Culture (Introduction and Chapter 4) Find out where RPI is mentioned! </a:t>
            </a:r>
            <a:endParaRPr spc="-1"/>
          </a:p>
          <a:p>
            <a:pPr lvl="2" marL="1082842" indent="-320842">
              <a:spcBef>
                <a:spcPts val="1400"/>
              </a:spcBef>
              <a:buSzPct val="100000"/>
              <a:buChar char="•"/>
              <a:defRPr spc="-100" sz="3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http://www.free-culture.cc/freeculture.pdf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Open Source Issues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Why Open Source?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Why not Open Source?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Difference between Open Source and Free Software</a:t>
            </a:r>
            <a:endParaRPr spc="-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Why Open Source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Fun (Form Communities, Engage in a hobby, Learning Experience)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Profitable and Successful Business Models (Red Hat, inc , Cygnus Solutions, Service Oriented Business Model)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Altruism – serve the planet – If the world improves, you improve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Why Open Source (contd)	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Open Science and Engineering (Open – Access to Data, Open – Access to Source Code, Collaboration oriented)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Intellectual Freedom (idea is a property – if and when that gets patented, you no longer have the freedom)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Open Medicine (data, Chemical Compound, Effectiveness of Treatment)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Why Open Source? (contd)</a:t>
            </a:r>
          </a:p>
        </p:txBody>
      </p:sp>
      <p:sp>
        <p:nvSpPr>
          <p:cNvPr id="153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Scalable Software Development 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" sz="3200"/>
            </a:pPr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Eric Raymond's The Cathedral and The Bazaar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 “ Open source peer review is the only scalable method for achieving high reliability and quality”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The Cathedral and the Bazaar</a:t>
            </a:r>
          </a:p>
        </p:txBody>
      </p:sp>
      <p:sp>
        <p:nvSpPr>
          <p:cNvPr id="156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Cathedral Model (commercial world ) - done by a single person or by a chosen committee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Bazaar Model (linux world) – contribution by people – but used in alpha, pre alpha stage by a lot of people – Release early and release often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503999" y="624040"/>
            <a:ext cx="9071642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/>
            <a:r>
              <a:t>C and B (contd)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503999" y="1769040"/>
            <a:ext cx="9071642" cy="438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Every Good Work of Software starts by scratching a developer's itch. - Most students projects tend to be on games!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Good Programmers know what to write; Great ones know what to rewrite and reuse!</a:t>
            </a:r>
            <a:endParaRPr spc="-1"/>
          </a:p>
          <a:p>
            <a:pPr marL="431999" indent="-323999"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  <a:r>
              <a:t>Plan to throw one away; you will anyhow (Fred Brooks, “The Mythical Man Month”)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