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68" r:id="rId5"/>
    <p:sldId id="269" r:id="rId6"/>
    <p:sldId id="270" r:id="rId7"/>
    <p:sldId id="259" r:id="rId8"/>
    <p:sldId id="272" r:id="rId9"/>
    <p:sldId id="260" r:id="rId10"/>
    <p:sldId id="261" r:id="rId11"/>
    <p:sldId id="273" r:id="rId12"/>
    <p:sldId id="274" r:id="rId13"/>
    <p:sldId id="275" r:id="rId14"/>
    <p:sldId id="276" r:id="rId15"/>
    <p:sldId id="277" r:id="rId16"/>
    <p:sldId id="278" r:id="rId17"/>
    <p:sldId id="263" r:id="rId18"/>
    <p:sldId id="264" r:id="rId19"/>
    <p:sldId id="265"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505"/>
    <a:srgbClr val="2B8127"/>
    <a:srgbClr val="0CFCFC"/>
    <a:srgbClr val="EA32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7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C7DC5A-66F4-40F4-AE01-D05B2ACCCAA6}" type="doc">
      <dgm:prSet loTypeId="urn:microsoft.com/office/officeart/2008/layout/AlternatingHexagons" loCatId="list" qsTypeId="urn:microsoft.com/office/officeart/2005/8/quickstyle/3d2" qsCatId="3D" csTypeId="urn:microsoft.com/office/officeart/2005/8/colors/colorful2" csCatId="colorful" phldr="1"/>
      <dgm:spPr/>
      <dgm:t>
        <a:bodyPr/>
        <a:lstStyle/>
        <a:p>
          <a:endParaRPr lang="en-IN"/>
        </a:p>
      </dgm:t>
    </dgm:pt>
    <dgm:pt modelId="{969726FA-1E31-47FF-A404-3F5ADAE7EBEF}" type="pres">
      <dgm:prSet presAssocID="{16C7DC5A-66F4-40F4-AE01-D05B2ACCCAA6}" presName="Name0" presStyleCnt="0">
        <dgm:presLayoutVars>
          <dgm:chMax/>
          <dgm:chPref/>
          <dgm:dir/>
          <dgm:animLvl val="lvl"/>
        </dgm:presLayoutVars>
      </dgm:prSet>
      <dgm:spPr/>
      <dgm:t>
        <a:bodyPr/>
        <a:lstStyle/>
        <a:p>
          <a:endParaRPr lang="en-IN"/>
        </a:p>
      </dgm:t>
    </dgm:pt>
  </dgm:ptLst>
  <dgm:cxnLst>
    <dgm:cxn modelId="{0B0F42F4-5576-4A21-B5FD-43162768D346}" type="presOf" srcId="{16C7DC5A-66F4-40F4-AE01-D05B2ACCCAA6}" destId="{969726FA-1E31-47FF-A404-3F5ADAE7EBEF}" srcOrd="0"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5003D9-975C-4877-A89B-73EA5BA4FAB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IN"/>
        </a:p>
      </dgm:t>
    </dgm:pt>
    <dgm:pt modelId="{28F05396-7AE5-4D05-A7BA-2F2533E6DEFB}">
      <dgm:prSet phldrT="[Text]" custT="1"/>
      <dgm:spPr/>
      <dgm:t>
        <a:bodyPr/>
        <a:lstStyle/>
        <a:p>
          <a:r>
            <a:rPr lang="en-US" sz="1800" b="0" i="0" dirty="0" smtClean="0">
              <a:solidFill>
                <a:srgbClr val="002060"/>
              </a:solidFill>
              <a:latin typeface="Times New Roman" panose="02020603050405020304" pitchFamily="18" charset="0"/>
              <a:cs typeface="Times New Roman" panose="02020603050405020304" pitchFamily="18" charset="0"/>
            </a:rPr>
            <a:t>programming a computer, to optimize performance standards, by using past experience</a:t>
          </a:r>
          <a:endParaRPr lang="en-IN" sz="1800" b="0" dirty="0">
            <a:solidFill>
              <a:srgbClr val="002060"/>
            </a:solidFill>
            <a:latin typeface="Times New Roman" panose="02020603050405020304" pitchFamily="18" charset="0"/>
            <a:cs typeface="Times New Roman" panose="02020603050405020304" pitchFamily="18" charset="0"/>
          </a:endParaRPr>
        </a:p>
      </dgm:t>
    </dgm:pt>
    <dgm:pt modelId="{D585C023-AACF-483E-9678-AE2B6A79C0FE}" type="parTrans" cxnId="{8FC6B2F3-3731-46C4-ABB6-60BE01DA6554}">
      <dgm:prSet/>
      <dgm:spPr/>
      <dgm:t>
        <a:bodyPr/>
        <a:lstStyle/>
        <a:p>
          <a:endParaRPr lang="en-IN"/>
        </a:p>
      </dgm:t>
    </dgm:pt>
    <dgm:pt modelId="{F3125240-92C0-4BE9-AB94-2D8280A29D53}" type="sibTrans" cxnId="{8FC6B2F3-3731-46C4-ABB6-60BE01DA6554}">
      <dgm:prSet/>
      <dgm:spPr/>
      <dgm:t>
        <a:bodyPr/>
        <a:lstStyle/>
        <a:p>
          <a:endParaRPr lang="en-IN"/>
        </a:p>
      </dgm:t>
    </dgm:pt>
    <dgm:pt modelId="{2EC21067-B203-4FE8-9A89-94254A244013}">
      <dgm:prSet phldrT="[Text]" custT="1"/>
      <dgm:spPr/>
      <dgm:t>
        <a:bodyPr/>
        <a:lstStyle/>
        <a:p>
          <a:r>
            <a:rPr lang="en-US" sz="1800" b="0" i="0" dirty="0" smtClean="0">
              <a:latin typeface="Times New Roman" panose="02020603050405020304" pitchFamily="18" charset="0"/>
              <a:cs typeface="Times New Roman" panose="02020603050405020304" pitchFamily="18" charset="0"/>
            </a:rPr>
            <a:t>Machine learning is a branch of Artificial Intelligence</a:t>
          </a:r>
          <a:endParaRPr lang="en-IN" sz="1800" dirty="0">
            <a:solidFill>
              <a:srgbClr val="002060"/>
            </a:solidFill>
            <a:latin typeface="Times New Roman" panose="02020603050405020304" pitchFamily="18" charset="0"/>
            <a:cs typeface="Times New Roman" panose="02020603050405020304" pitchFamily="18" charset="0"/>
          </a:endParaRPr>
        </a:p>
      </dgm:t>
    </dgm:pt>
    <dgm:pt modelId="{D8202540-E374-4CB2-BBBE-74396BB2BD85}" type="parTrans" cxnId="{38BE3A0F-D439-4F61-92BB-99D0C2AC0990}">
      <dgm:prSet/>
      <dgm:spPr/>
      <dgm:t>
        <a:bodyPr/>
        <a:lstStyle/>
        <a:p>
          <a:endParaRPr lang="en-IN"/>
        </a:p>
      </dgm:t>
    </dgm:pt>
    <dgm:pt modelId="{9B2F9EF8-799F-4E22-8445-629153A49868}" type="sibTrans" cxnId="{38BE3A0F-D439-4F61-92BB-99D0C2AC0990}">
      <dgm:prSet/>
      <dgm:spPr/>
      <dgm:t>
        <a:bodyPr/>
        <a:lstStyle/>
        <a:p>
          <a:endParaRPr lang="en-IN"/>
        </a:p>
      </dgm:t>
    </dgm:pt>
    <dgm:pt modelId="{89721A72-F396-497D-8744-CF40990C1592}">
      <dgm:prSet phldrT="[Text]" custT="1"/>
      <dgm:spPr/>
      <dgm:t>
        <a:bodyPr/>
        <a:lstStyle/>
        <a:p>
          <a:r>
            <a:rPr lang="en-US" sz="1800" b="0" i="0" dirty="0" smtClean="0">
              <a:solidFill>
                <a:srgbClr val="7030A0"/>
              </a:solidFill>
              <a:latin typeface="Times New Roman" panose="02020603050405020304" pitchFamily="18" charset="0"/>
              <a:cs typeface="Times New Roman" panose="02020603050405020304" pitchFamily="18" charset="0"/>
            </a:rPr>
            <a:t>Calculation of algorithms allow computers to develop behavior's based on real data</a:t>
          </a:r>
          <a:endParaRPr lang="en-IN" sz="1800" dirty="0">
            <a:solidFill>
              <a:srgbClr val="7030A0"/>
            </a:solidFill>
            <a:latin typeface="Times New Roman" panose="02020603050405020304" pitchFamily="18" charset="0"/>
            <a:cs typeface="Times New Roman" panose="02020603050405020304" pitchFamily="18" charset="0"/>
          </a:endParaRPr>
        </a:p>
      </dgm:t>
    </dgm:pt>
    <dgm:pt modelId="{0FD6AEE6-7AF2-4A44-9DC5-D9524A0E8595}" type="parTrans" cxnId="{1ED17898-572C-4DB5-9143-2A32153B56B9}">
      <dgm:prSet/>
      <dgm:spPr/>
      <dgm:t>
        <a:bodyPr/>
        <a:lstStyle/>
        <a:p>
          <a:endParaRPr lang="en-IN"/>
        </a:p>
      </dgm:t>
    </dgm:pt>
    <dgm:pt modelId="{138DE7FA-35E5-474F-8C69-B0FF807151B5}" type="sibTrans" cxnId="{1ED17898-572C-4DB5-9143-2A32153B56B9}">
      <dgm:prSet/>
      <dgm:spPr/>
      <dgm:t>
        <a:bodyPr/>
        <a:lstStyle/>
        <a:p>
          <a:endParaRPr lang="en-IN"/>
        </a:p>
      </dgm:t>
    </dgm:pt>
    <dgm:pt modelId="{DCB12329-8DC4-4FA9-AEC3-38EA71C552A7}" type="pres">
      <dgm:prSet presAssocID="{405003D9-975C-4877-A89B-73EA5BA4FABA}" presName="linear" presStyleCnt="0">
        <dgm:presLayoutVars>
          <dgm:dir/>
          <dgm:animLvl val="lvl"/>
          <dgm:resizeHandles val="exact"/>
        </dgm:presLayoutVars>
      </dgm:prSet>
      <dgm:spPr/>
      <dgm:t>
        <a:bodyPr/>
        <a:lstStyle/>
        <a:p>
          <a:endParaRPr lang="en-IN"/>
        </a:p>
      </dgm:t>
    </dgm:pt>
    <dgm:pt modelId="{440C74D8-F0ED-4FD5-B308-2CF10C326D11}" type="pres">
      <dgm:prSet presAssocID="{28F05396-7AE5-4D05-A7BA-2F2533E6DEFB}" presName="parentLin" presStyleCnt="0"/>
      <dgm:spPr/>
    </dgm:pt>
    <dgm:pt modelId="{64A8A88E-CA6A-4F1E-9566-FEBC081C0979}" type="pres">
      <dgm:prSet presAssocID="{28F05396-7AE5-4D05-A7BA-2F2533E6DEFB}" presName="parentLeftMargin" presStyleLbl="node1" presStyleIdx="0" presStyleCnt="3"/>
      <dgm:spPr/>
      <dgm:t>
        <a:bodyPr/>
        <a:lstStyle/>
        <a:p>
          <a:endParaRPr lang="en-IN"/>
        </a:p>
      </dgm:t>
    </dgm:pt>
    <dgm:pt modelId="{AC9261F6-6F92-425D-A1E5-145BAFDCECB0}" type="pres">
      <dgm:prSet presAssocID="{28F05396-7AE5-4D05-A7BA-2F2533E6DEFB}" presName="parentText" presStyleLbl="node1" presStyleIdx="0" presStyleCnt="3">
        <dgm:presLayoutVars>
          <dgm:chMax val="0"/>
          <dgm:bulletEnabled val="1"/>
        </dgm:presLayoutVars>
      </dgm:prSet>
      <dgm:spPr/>
      <dgm:t>
        <a:bodyPr/>
        <a:lstStyle/>
        <a:p>
          <a:endParaRPr lang="en-IN"/>
        </a:p>
      </dgm:t>
    </dgm:pt>
    <dgm:pt modelId="{72D9C92C-3814-40EB-B4DB-EB8B737A49BF}" type="pres">
      <dgm:prSet presAssocID="{28F05396-7AE5-4D05-A7BA-2F2533E6DEFB}" presName="negativeSpace" presStyleCnt="0"/>
      <dgm:spPr/>
    </dgm:pt>
    <dgm:pt modelId="{E6E45FE4-CE44-4D7A-8DDF-64C1EA02E008}" type="pres">
      <dgm:prSet presAssocID="{28F05396-7AE5-4D05-A7BA-2F2533E6DEFB}" presName="childText" presStyleLbl="conFgAcc1" presStyleIdx="0" presStyleCnt="3">
        <dgm:presLayoutVars>
          <dgm:bulletEnabled val="1"/>
        </dgm:presLayoutVars>
      </dgm:prSet>
      <dgm:spPr/>
    </dgm:pt>
    <dgm:pt modelId="{4C4CBE77-A3B7-4301-8A82-EC2F932DF3E7}" type="pres">
      <dgm:prSet presAssocID="{F3125240-92C0-4BE9-AB94-2D8280A29D53}" presName="spaceBetweenRectangles" presStyleCnt="0"/>
      <dgm:spPr/>
    </dgm:pt>
    <dgm:pt modelId="{46DF4A2D-08D9-4D54-AF32-071D6B1E0D7C}" type="pres">
      <dgm:prSet presAssocID="{2EC21067-B203-4FE8-9A89-94254A244013}" presName="parentLin" presStyleCnt="0"/>
      <dgm:spPr/>
    </dgm:pt>
    <dgm:pt modelId="{F2E99B03-93A0-44B9-9F6D-3D065B35D2B2}" type="pres">
      <dgm:prSet presAssocID="{2EC21067-B203-4FE8-9A89-94254A244013}" presName="parentLeftMargin" presStyleLbl="node1" presStyleIdx="0" presStyleCnt="3"/>
      <dgm:spPr/>
      <dgm:t>
        <a:bodyPr/>
        <a:lstStyle/>
        <a:p>
          <a:endParaRPr lang="en-IN"/>
        </a:p>
      </dgm:t>
    </dgm:pt>
    <dgm:pt modelId="{FCA63599-CEEE-4FA4-844D-C76FEA7707AA}" type="pres">
      <dgm:prSet presAssocID="{2EC21067-B203-4FE8-9A89-94254A244013}" presName="parentText" presStyleLbl="node1" presStyleIdx="1" presStyleCnt="3">
        <dgm:presLayoutVars>
          <dgm:chMax val="0"/>
          <dgm:bulletEnabled val="1"/>
        </dgm:presLayoutVars>
      </dgm:prSet>
      <dgm:spPr/>
      <dgm:t>
        <a:bodyPr/>
        <a:lstStyle/>
        <a:p>
          <a:endParaRPr lang="en-IN"/>
        </a:p>
      </dgm:t>
    </dgm:pt>
    <dgm:pt modelId="{AFC5F31A-821C-4B2F-AAED-AC30AED5436F}" type="pres">
      <dgm:prSet presAssocID="{2EC21067-B203-4FE8-9A89-94254A244013}" presName="negativeSpace" presStyleCnt="0"/>
      <dgm:spPr/>
    </dgm:pt>
    <dgm:pt modelId="{0DB8D4DE-A0AC-44A4-A6F6-00609650BEFD}" type="pres">
      <dgm:prSet presAssocID="{2EC21067-B203-4FE8-9A89-94254A244013}" presName="childText" presStyleLbl="conFgAcc1" presStyleIdx="1" presStyleCnt="3">
        <dgm:presLayoutVars>
          <dgm:bulletEnabled val="1"/>
        </dgm:presLayoutVars>
      </dgm:prSet>
      <dgm:spPr/>
    </dgm:pt>
    <dgm:pt modelId="{CBC62FB4-8123-4104-8920-94413C0B4087}" type="pres">
      <dgm:prSet presAssocID="{9B2F9EF8-799F-4E22-8445-629153A49868}" presName="spaceBetweenRectangles" presStyleCnt="0"/>
      <dgm:spPr/>
    </dgm:pt>
    <dgm:pt modelId="{F4F1EBC3-B9E0-408F-93BB-9B0CA77CA1A4}" type="pres">
      <dgm:prSet presAssocID="{89721A72-F396-497D-8744-CF40990C1592}" presName="parentLin" presStyleCnt="0"/>
      <dgm:spPr/>
    </dgm:pt>
    <dgm:pt modelId="{ACE577C0-1AEA-4767-A956-91345BAD3756}" type="pres">
      <dgm:prSet presAssocID="{89721A72-F396-497D-8744-CF40990C1592}" presName="parentLeftMargin" presStyleLbl="node1" presStyleIdx="1" presStyleCnt="3"/>
      <dgm:spPr/>
      <dgm:t>
        <a:bodyPr/>
        <a:lstStyle/>
        <a:p>
          <a:endParaRPr lang="en-IN"/>
        </a:p>
      </dgm:t>
    </dgm:pt>
    <dgm:pt modelId="{A3D2B66C-13C9-4BB0-BAF0-F8B420D7ECF3}" type="pres">
      <dgm:prSet presAssocID="{89721A72-F396-497D-8744-CF40990C1592}" presName="parentText" presStyleLbl="node1" presStyleIdx="2" presStyleCnt="3">
        <dgm:presLayoutVars>
          <dgm:chMax val="0"/>
          <dgm:bulletEnabled val="1"/>
        </dgm:presLayoutVars>
      </dgm:prSet>
      <dgm:spPr/>
      <dgm:t>
        <a:bodyPr/>
        <a:lstStyle/>
        <a:p>
          <a:endParaRPr lang="en-IN"/>
        </a:p>
      </dgm:t>
    </dgm:pt>
    <dgm:pt modelId="{84FF0D54-38D8-49B4-A141-0585BDC4EA1F}" type="pres">
      <dgm:prSet presAssocID="{89721A72-F396-497D-8744-CF40990C1592}" presName="negativeSpace" presStyleCnt="0"/>
      <dgm:spPr/>
    </dgm:pt>
    <dgm:pt modelId="{46F45379-9AFE-4F8B-8AFF-4EEB6D21F3D6}" type="pres">
      <dgm:prSet presAssocID="{89721A72-F396-497D-8744-CF40990C1592}" presName="childText" presStyleLbl="conFgAcc1" presStyleIdx="2" presStyleCnt="3">
        <dgm:presLayoutVars>
          <dgm:bulletEnabled val="1"/>
        </dgm:presLayoutVars>
      </dgm:prSet>
      <dgm:spPr/>
    </dgm:pt>
  </dgm:ptLst>
  <dgm:cxnLst>
    <dgm:cxn modelId="{8FC6B2F3-3731-46C4-ABB6-60BE01DA6554}" srcId="{405003D9-975C-4877-A89B-73EA5BA4FABA}" destId="{28F05396-7AE5-4D05-A7BA-2F2533E6DEFB}" srcOrd="0" destOrd="0" parTransId="{D585C023-AACF-483E-9678-AE2B6A79C0FE}" sibTransId="{F3125240-92C0-4BE9-AB94-2D8280A29D53}"/>
    <dgm:cxn modelId="{8B42CEC6-E4D8-4193-BC63-232AB4CDBE88}" type="presOf" srcId="{89721A72-F396-497D-8744-CF40990C1592}" destId="{ACE577C0-1AEA-4767-A956-91345BAD3756}" srcOrd="0" destOrd="0" presId="urn:microsoft.com/office/officeart/2005/8/layout/list1"/>
    <dgm:cxn modelId="{3EB716A5-9765-47C1-89FF-75819530983B}" type="presOf" srcId="{28F05396-7AE5-4D05-A7BA-2F2533E6DEFB}" destId="{64A8A88E-CA6A-4F1E-9566-FEBC081C0979}" srcOrd="0" destOrd="0" presId="urn:microsoft.com/office/officeart/2005/8/layout/list1"/>
    <dgm:cxn modelId="{FA093269-4E53-4843-9552-E7BB851A615C}" type="presOf" srcId="{28F05396-7AE5-4D05-A7BA-2F2533E6DEFB}" destId="{AC9261F6-6F92-425D-A1E5-145BAFDCECB0}" srcOrd="1" destOrd="0" presId="urn:microsoft.com/office/officeart/2005/8/layout/list1"/>
    <dgm:cxn modelId="{BBD36A1D-CE04-44D2-A634-78A9B6DECC47}" type="presOf" srcId="{2EC21067-B203-4FE8-9A89-94254A244013}" destId="{FCA63599-CEEE-4FA4-844D-C76FEA7707AA}" srcOrd="1" destOrd="0" presId="urn:microsoft.com/office/officeart/2005/8/layout/list1"/>
    <dgm:cxn modelId="{57E87B80-9619-4945-BED2-CC66A0D63912}" type="presOf" srcId="{405003D9-975C-4877-A89B-73EA5BA4FABA}" destId="{DCB12329-8DC4-4FA9-AEC3-38EA71C552A7}" srcOrd="0" destOrd="0" presId="urn:microsoft.com/office/officeart/2005/8/layout/list1"/>
    <dgm:cxn modelId="{5A175A6C-4D72-4319-A417-D1423E507C7C}" type="presOf" srcId="{2EC21067-B203-4FE8-9A89-94254A244013}" destId="{F2E99B03-93A0-44B9-9F6D-3D065B35D2B2}" srcOrd="0" destOrd="0" presId="urn:microsoft.com/office/officeart/2005/8/layout/list1"/>
    <dgm:cxn modelId="{1ED17898-572C-4DB5-9143-2A32153B56B9}" srcId="{405003D9-975C-4877-A89B-73EA5BA4FABA}" destId="{89721A72-F396-497D-8744-CF40990C1592}" srcOrd="2" destOrd="0" parTransId="{0FD6AEE6-7AF2-4A44-9DC5-D9524A0E8595}" sibTransId="{138DE7FA-35E5-474F-8C69-B0FF807151B5}"/>
    <dgm:cxn modelId="{2E673538-2C27-49D1-97A2-95DFC6587B3E}" type="presOf" srcId="{89721A72-F396-497D-8744-CF40990C1592}" destId="{A3D2B66C-13C9-4BB0-BAF0-F8B420D7ECF3}" srcOrd="1" destOrd="0" presId="urn:microsoft.com/office/officeart/2005/8/layout/list1"/>
    <dgm:cxn modelId="{38BE3A0F-D439-4F61-92BB-99D0C2AC0990}" srcId="{405003D9-975C-4877-A89B-73EA5BA4FABA}" destId="{2EC21067-B203-4FE8-9A89-94254A244013}" srcOrd="1" destOrd="0" parTransId="{D8202540-E374-4CB2-BBBE-74396BB2BD85}" sibTransId="{9B2F9EF8-799F-4E22-8445-629153A49868}"/>
    <dgm:cxn modelId="{9C2534D8-E952-4E82-908C-10D47CC9A973}" type="presParOf" srcId="{DCB12329-8DC4-4FA9-AEC3-38EA71C552A7}" destId="{440C74D8-F0ED-4FD5-B308-2CF10C326D11}" srcOrd="0" destOrd="0" presId="urn:microsoft.com/office/officeart/2005/8/layout/list1"/>
    <dgm:cxn modelId="{DAA1C4CC-8DFE-4DBA-A42A-4592760CE289}" type="presParOf" srcId="{440C74D8-F0ED-4FD5-B308-2CF10C326D11}" destId="{64A8A88E-CA6A-4F1E-9566-FEBC081C0979}" srcOrd="0" destOrd="0" presId="urn:microsoft.com/office/officeart/2005/8/layout/list1"/>
    <dgm:cxn modelId="{997708C1-D450-412F-860A-71E2BE66E012}" type="presParOf" srcId="{440C74D8-F0ED-4FD5-B308-2CF10C326D11}" destId="{AC9261F6-6F92-425D-A1E5-145BAFDCECB0}" srcOrd="1" destOrd="0" presId="urn:microsoft.com/office/officeart/2005/8/layout/list1"/>
    <dgm:cxn modelId="{A0A5B654-E3CB-4EE0-BB45-E4B39C593D91}" type="presParOf" srcId="{DCB12329-8DC4-4FA9-AEC3-38EA71C552A7}" destId="{72D9C92C-3814-40EB-B4DB-EB8B737A49BF}" srcOrd="1" destOrd="0" presId="urn:microsoft.com/office/officeart/2005/8/layout/list1"/>
    <dgm:cxn modelId="{7AE5FCBA-AB64-47E8-8C2A-932D2A6EB242}" type="presParOf" srcId="{DCB12329-8DC4-4FA9-AEC3-38EA71C552A7}" destId="{E6E45FE4-CE44-4D7A-8DDF-64C1EA02E008}" srcOrd="2" destOrd="0" presId="urn:microsoft.com/office/officeart/2005/8/layout/list1"/>
    <dgm:cxn modelId="{D58EE476-FF04-493D-9B9B-B99A8808BFDB}" type="presParOf" srcId="{DCB12329-8DC4-4FA9-AEC3-38EA71C552A7}" destId="{4C4CBE77-A3B7-4301-8A82-EC2F932DF3E7}" srcOrd="3" destOrd="0" presId="urn:microsoft.com/office/officeart/2005/8/layout/list1"/>
    <dgm:cxn modelId="{BE5A0C04-8EEA-488B-A26D-594AC7CB7C3B}" type="presParOf" srcId="{DCB12329-8DC4-4FA9-AEC3-38EA71C552A7}" destId="{46DF4A2D-08D9-4D54-AF32-071D6B1E0D7C}" srcOrd="4" destOrd="0" presId="urn:microsoft.com/office/officeart/2005/8/layout/list1"/>
    <dgm:cxn modelId="{653AF9E7-C6E7-4086-8462-904D982D8DC5}" type="presParOf" srcId="{46DF4A2D-08D9-4D54-AF32-071D6B1E0D7C}" destId="{F2E99B03-93A0-44B9-9F6D-3D065B35D2B2}" srcOrd="0" destOrd="0" presId="urn:microsoft.com/office/officeart/2005/8/layout/list1"/>
    <dgm:cxn modelId="{4090E584-3ACE-4309-8382-DD93225A7965}" type="presParOf" srcId="{46DF4A2D-08D9-4D54-AF32-071D6B1E0D7C}" destId="{FCA63599-CEEE-4FA4-844D-C76FEA7707AA}" srcOrd="1" destOrd="0" presId="urn:microsoft.com/office/officeart/2005/8/layout/list1"/>
    <dgm:cxn modelId="{5F3D67B4-F52E-4353-97CB-DD9783A6AA8A}" type="presParOf" srcId="{DCB12329-8DC4-4FA9-AEC3-38EA71C552A7}" destId="{AFC5F31A-821C-4B2F-AAED-AC30AED5436F}" srcOrd="5" destOrd="0" presId="urn:microsoft.com/office/officeart/2005/8/layout/list1"/>
    <dgm:cxn modelId="{1C580FD1-0F56-4864-80F2-93C1579F488C}" type="presParOf" srcId="{DCB12329-8DC4-4FA9-AEC3-38EA71C552A7}" destId="{0DB8D4DE-A0AC-44A4-A6F6-00609650BEFD}" srcOrd="6" destOrd="0" presId="urn:microsoft.com/office/officeart/2005/8/layout/list1"/>
    <dgm:cxn modelId="{56249B02-89B9-4EE9-88EF-DB076CE7B39C}" type="presParOf" srcId="{DCB12329-8DC4-4FA9-AEC3-38EA71C552A7}" destId="{CBC62FB4-8123-4104-8920-94413C0B4087}" srcOrd="7" destOrd="0" presId="urn:microsoft.com/office/officeart/2005/8/layout/list1"/>
    <dgm:cxn modelId="{61A5A86A-BB81-47DF-9A15-28A8E6BAE23D}" type="presParOf" srcId="{DCB12329-8DC4-4FA9-AEC3-38EA71C552A7}" destId="{F4F1EBC3-B9E0-408F-93BB-9B0CA77CA1A4}" srcOrd="8" destOrd="0" presId="urn:microsoft.com/office/officeart/2005/8/layout/list1"/>
    <dgm:cxn modelId="{3C049B69-598C-4C4C-BBE3-B2174A4D69B2}" type="presParOf" srcId="{F4F1EBC3-B9E0-408F-93BB-9B0CA77CA1A4}" destId="{ACE577C0-1AEA-4767-A956-91345BAD3756}" srcOrd="0" destOrd="0" presId="urn:microsoft.com/office/officeart/2005/8/layout/list1"/>
    <dgm:cxn modelId="{25EF1998-E6D2-44D3-82BD-47341B70B713}" type="presParOf" srcId="{F4F1EBC3-B9E0-408F-93BB-9B0CA77CA1A4}" destId="{A3D2B66C-13C9-4BB0-BAF0-F8B420D7ECF3}" srcOrd="1" destOrd="0" presId="urn:microsoft.com/office/officeart/2005/8/layout/list1"/>
    <dgm:cxn modelId="{074F6838-F796-4B1B-B794-C45EFB2E7369}" type="presParOf" srcId="{DCB12329-8DC4-4FA9-AEC3-38EA71C552A7}" destId="{84FF0D54-38D8-49B4-A141-0585BDC4EA1F}" srcOrd="9" destOrd="0" presId="urn:microsoft.com/office/officeart/2005/8/layout/list1"/>
    <dgm:cxn modelId="{59D8ED5F-766A-44DF-AF11-74D1F5A4A4C7}" type="presParOf" srcId="{DCB12329-8DC4-4FA9-AEC3-38EA71C552A7}" destId="{46F45379-9AFE-4F8B-8AFF-4EEB6D21F3D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45FE4-CE44-4D7A-8DDF-64C1EA02E008}">
      <dsp:nvSpPr>
        <dsp:cNvPr id="0" name=""/>
        <dsp:cNvSpPr/>
      </dsp:nvSpPr>
      <dsp:spPr>
        <a:xfrm>
          <a:off x="0" y="506528"/>
          <a:ext cx="10515600" cy="831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9261F6-6F92-425D-A1E5-145BAFDCECB0}">
      <dsp:nvSpPr>
        <dsp:cNvPr id="0" name=""/>
        <dsp:cNvSpPr/>
      </dsp:nvSpPr>
      <dsp:spPr>
        <a:xfrm>
          <a:off x="525780" y="19448"/>
          <a:ext cx="7360920" cy="974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00100">
            <a:lnSpc>
              <a:spcPct val="90000"/>
            </a:lnSpc>
            <a:spcBef>
              <a:spcPct val="0"/>
            </a:spcBef>
            <a:spcAft>
              <a:spcPct val="35000"/>
            </a:spcAft>
          </a:pPr>
          <a:r>
            <a:rPr lang="en-US" sz="1800" b="0" i="0" kern="1200" dirty="0" smtClean="0">
              <a:solidFill>
                <a:srgbClr val="002060"/>
              </a:solidFill>
              <a:latin typeface="Times New Roman" panose="02020603050405020304" pitchFamily="18" charset="0"/>
              <a:cs typeface="Times New Roman" panose="02020603050405020304" pitchFamily="18" charset="0"/>
            </a:rPr>
            <a:t>programming a computer, to optimize performance standards, by using past experience</a:t>
          </a:r>
          <a:endParaRPr lang="en-IN" sz="1800" b="0" kern="1200" dirty="0">
            <a:solidFill>
              <a:srgbClr val="002060"/>
            </a:solidFill>
            <a:latin typeface="Times New Roman" panose="02020603050405020304" pitchFamily="18" charset="0"/>
            <a:cs typeface="Times New Roman" panose="02020603050405020304" pitchFamily="18" charset="0"/>
          </a:endParaRPr>
        </a:p>
      </dsp:txBody>
      <dsp:txXfrm>
        <a:off x="573335" y="67003"/>
        <a:ext cx="7265810" cy="879050"/>
      </dsp:txXfrm>
    </dsp:sp>
    <dsp:sp modelId="{0DB8D4DE-A0AC-44A4-A6F6-00609650BEFD}">
      <dsp:nvSpPr>
        <dsp:cNvPr id="0" name=""/>
        <dsp:cNvSpPr/>
      </dsp:nvSpPr>
      <dsp:spPr>
        <a:xfrm>
          <a:off x="0" y="2003409"/>
          <a:ext cx="10515600" cy="831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63599-CEEE-4FA4-844D-C76FEA7707AA}">
      <dsp:nvSpPr>
        <dsp:cNvPr id="0" name=""/>
        <dsp:cNvSpPr/>
      </dsp:nvSpPr>
      <dsp:spPr>
        <a:xfrm>
          <a:off x="525780" y="1516329"/>
          <a:ext cx="7360920" cy="974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00100">
            <a:lnSpc>
              <a:spcPct val="90000"/>
            </a:lnSpc>
            <a:spcBef>
              <a:spcPct val="0"/>
            </a:spcBef>
            <a:spcAft>
              <a:spcPct val="35000"/>
            </a:spcAft>
          </a:pPr>
          <a:r>
            <a:rPr lang="en-US" sz="1800" b="0" i="0" kern="1200" dirty="0" smtClean="0">
              <a:latin typeface="Times New Roman" panose="02020603050405020304" pitchFamily="18" charset="0"/>
              <a:cs typeface="Times New Roman" panose="02020603050405020304" pitchFamily="18" charset="0"/>
            </a:rPr>
            <a:t>Machine learning is a branch of Artificial Intelligence</a:t>
          </a:r>
          <a:endParaRPr lang="en-IN" sz="1800" kern="1200" dirty="0">
            <a:solidFill>
              <a:srgbClr val="002060"/>
            </a:solidFill>
            <a:latin typeface="Times New Roman" panose="02020603050405020304" pitchFamily="18" charset="0"/>
            <a:cs typeface="Times New Roman" panose="02020603050405020304" pitchFamily="18" charset="0"/>
          </a:endParaRPr>
        </a:p>
      </dsp:txBody>
      <dsp:txXfrm>
        <a:off x="573335" y="1563884"/>
        <a:ext cx="7265810" cy="879050"/>
      </dsp:txXfrm>
    </dsp:sp>
    <dsp:sp modelId="{46F45379-9AFE-4F8B-8AFF-4EEB6D21F3D6}">
      <dsp:nvSpPr>
        <dsp:cNvPr id="0" name=""/>
        <dsp:cNvSpPr/>
      </dsp:nvSpPr>
      <dsp:spPr>
        <a:xfrm>
          <a:off x="0" y="3500289"/>
          <a:ext cx="10515600" cy="831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D2B66C-13C9-4BB0-BAF0-F8B420D7ECF3}">
      <dsp:nvSpPr>
        <dsp:cNvPr id="0" name=""/>
        <dsp:cNvSpPr/>
      </dsp:nvSpPr>
      <dsp:spPr>
        <a:xfrm>
          <a:off x="525780" y="3013209"/>
          <a:ext cx="7360920" cy="974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00100">
            <a:lnSpc>
              <a:spcPct val="90000"/>
            </a:lnSpc>
            <a:spcBef>
              <a:spcPct val="0"/>
            </a:spcBef>
            <a:spcAft>
              <a:spcPct val="35000"/>
            </a:spcAft>
          </a:pPr>
          <a:r>
            <a:rPr lang="en-US" sz="1800" b="0" i="0" kern="1200" dirty="0" smtClean="0">
              <a:solidFill>
                <a:srgbClr val="7030A0"/>
              </a:solidFill>
              <a:latin typeface="Times New Roman" panose="02020603050405020304" pitchFamily="18" charset="0"/>
              <a:cs typeface="Times New Roman" panose="02020603050405020304" pitchFamily="18" charset="0"/>
            </a:rPr>
            <a:t>Calculation of algorithms allow computers to develop behavior's based on real data</a:t>
          </a:r>
          <a:endParaRPr lang="en-IN" sz="1800" kern="1200" dirty="0">
            <a:solidFill>
              <a:srgbClr val="7030A0"/>
            </a:solidFill>
            <a:latin typeface="Times New Roman" panose="02020603050405020304" pitchFamily="18" charset="0"/>
            <a:cs typeface="Times New Roman" panose="02020603050405020304" pitchFamily="18" charset="0"/>
          </a:endParaRPr>
        </a:p>
      </dsp:txBody>
      <dsp:txXfrm>
        <a:off x="573335" y="3060764"/>
        <a:ext cx="7265810" cy="87905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F97757-EF88-4A7E-909D-4D17011598E0}" type="datetimeFigureOut">
              <a:rPr lang="en-IN" smtClean="0"/>
              <a:t>24-03-22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200962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F97757-EF88-4A7E-909D-4D17011598E0}" type="datetimeFigureOut">
              <a:rPr lang="en-IN" smtClean="0"/>
              <a:t>24-03-22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228913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F97757-EF88-4A7E-909D-4D17011598E0}" type="datetimeFigureOut">
              <a:rPr lang="en-IN" smtClean="0"/>
              <a:t>24-03-22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164631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F97757-EF88-4A7E-909D-4D17011598E0}" type="datetimeFigureOut">
              <a:rPr lang="en-IN" smtClean="0"/>
              <a:t>24-03-22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86605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97757-EF88-4A7E-909D-4D17011598E0}" type="datetimeFigureOut">
              <a:rPr lang="en-IN" smtClean="0"/>
              <a:t>24-03-22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2105625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9F97757-EF88-4A7E-909D-4D17011598E0}" type="datetimeFigureOut">
              <a:rPr lang="en-IN" smtClean="0"/>
              <a:t>24-03-22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129822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F97757-EF88-4A7E-909D-4D17011598E0}" type="datetimeFigureOut">
              <a:rPr lang="en-IN" smtClean="0"/>
              <a:t>24-03-22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6981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9F97757-EF88-4A7E-909D-4D17011598E0}" type="datetimeFigureOut">
              <a:rPr lang="en-IN" smtClean="0"/>
              <a:t>24-03-22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357866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97757-EF88-4A7E-909D-4D17011598E0}" type="datetimeFigureOut">
              <a:rPr lang="en-IN" smtClean="0"/>
              <a:t>24-03-22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23446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97757-EF88-4A7E-909D-4D17011598E0}" type="datetimeFigureOut">
              <a:rPr lang="en-IN" smtClean="0"/>
              <a:t>24-03-22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402021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97757-EF88-4A7E-909D-4D17011598E0}" type="datetimeFigureOut">
              <a:rPr lang="en-IN" smtClean="0"/>
              <a:t>24-03-22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6F3BF-8A52-425E-94C0-4B96A4C1CDF5}" type="slidenum">
              <a:rPr lang="en-IN" smtClean="0"/>
              <a:t>‹#›</a:t>
            </a:fld>
            <a:endParaRPr lang="en-IN"/>
          </a:p>
        </p:txBody>
      </p:sp>
    </p:spTree>
    <p:extLst>
      <p:ext uri="{BB962C8B-B14F-4D97-AF65-F5344CB8AC3E}">
        <p14:creationId xmlns:p14="http://schemas.microsoft.com/office/powerpoint/2010/main" val="150516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97757-EF88-4A7E-909D-4D17011598E0}" type="datetimeFigureOut">
              <a:rPr lang="en-IN" smtClean="0"/>
              <a:t>24-03-22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6F3BF-8A52-425E-94C0-4B96A4C1CDF5}" type="slidenum">
              <a:rPr lang="en-IN" smtClean="0"/>
              <a:t>‹#›</a:t>
            </a:fld>
            <a:endParaRPr lang="en-IN"/>
          </a:p>
        </p:txBody>
      </p:sp>
    </p:spTree>
    <p:extLst>
      <p:ext uri="{BB962C8B-B14F-4D97-AF65-F5344CB8AC3E}">
        <p14:creationId xmlns:p14="http://schemas.microsoft.com/office/powerpoint/2010/main" val="383803559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researchgate.net/publication/354689532_Heart_Attack_Analysis_and_Prediction_using_SVM" TargetMode="External"/><Relationship Id="rId3" Type="http://schemas.openxmlformats.org/officeDocument/2006/relationships/hyperlink" Target="https://www.ijert.org/heart-disease-prediction-using-machine-learning" TargetMode="External"/><Relationship Id="rId7" Type="http://schemas.openxmlformats.org/officeDocument/2006/relationships/hyperlink" Target="https://www.kaggle.com/faressayah/predicting-heart-disease-using-machine-learning" TargetMode="External"/><Relationship Id="rId2" Type="http://schemas.openxmlformats.org/officeDocument/2006/relationships/hyperlink" Target="https://ieeexplore.ieee.org/document/9362842" TargetMode="External"/><Relationship Id="rId1" Type="http://schemas.openxmlformats.org/officeDocument/2006/relationships/slideLayout" Target="../slideLayouts/slideLayout2.xml"/><Relationship Id="rId6" Type="http://schemas.openxmlformats.org/officeDocument/2006/relationships/hyperlink" Target="https://www.w3schools.com/REACT/DEFAULT.ASP" TargetMode="External"/><Relationship Id="rId5" Type="http://schemas.openxmlformats.org/officeDocument/2006/relationships/hyperlink" Target="https://www.hindawi.com/journals/cin/2021/8387680/" TargetMode="External"/><Relationship Id="rId4" Type="http://schemas.openxmlformats.org/officeDocument/2006/relationships/hyperlink" Target="https://www.researchgate.net/publication/326733163_Prediction_of_Heart_Disease_Using_Machine_Learning_Algorithm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28" y="630673"/>
            <a:ext cx="8261968" cy="1691741"/>
          </a:xfrm>
        </p:spPr>
        <p:txBody>
          <a:bodyPr/>
          <a:lstStyle/>
          <a:p>
            <a:pPr algn="ctr"/>
            <a:r>
              <a:rPr lang="en-IN" sz="3200" dirty="0" smtClean="0">
                <a:solidFill>
                  <a:srgbClr val="EA3200"/>
                </a:solidFill>
                <a:latin typeface="Times New Roman" panose="02020603050405020304" pitchFamily="18" charset="0"/>
                <a:cs typeface="Times New Roman" panose="02020603050405020304" pitchFamily="18" charset="0"/>
              </a:rPr>
              <a:t>HEART </a:t>
            </a:r>
            <a:r>
              <a:rPr lang="en-IN" sz="3200" dirty="0">
                <a:solidFill>
                  <a:srgbClr val="EA3200"/>
                </a:solidFill>
                <a:latin typeface="Times New Roman" panose="02020603050405020304" pitchFamily="18" charset="0"/>
                <a:cs typeface="Times New Roman" panose="02020603050405020304" pitchFamily="18" charset="0"/>
              </a:rPr>
              <a:t>DIEASES </a:t>
            </a:r>
            <a:r>
              <a:rPr lang="en-IN" sz="3200" dirty="0" smtClean="0">
                <a:solidFill>
                  <a:srgbClr val="EA3200"/>
                </a:solidFill>
                <a:latin typeface="Times New Roman" panose="02020603050405020304" pitchFamily="18" charset="0"/>
                <a:cs typeface="Times New Roman" panose="02020603050405020304" pitchFamily="18" charset="0"/>
              </a:rPr>
              <a:t>PREDICTION</a:t>
            </a:r>
            <a:br>
              <a:rPr lang="en-IN" sz="3200" dirty="0" smtClean="0">
                <a:solidFill>
                  <a:srgbClr val="EA3200"/>
                </a:solidFill>
                <a:latin typeface="Times New Roman" panose="02020603050405020304" pitchFamily="18" charset="0"/>
                <a:cs typeface="Times New Roman" panose="02020603050405020304" pitchFamily="18" charset="0"/>
              </a:rPr>
            </a:br>
            <a:r>
              <a:rPr lang="en-IN" sz="3200" dirty="0" smtClean="0">
                <a:solidFill>
                  <a:srgbClr val="EA3200"/>
                </a:solidFill>
                <a:latin typeface="Times New Roman" panose="02020603050405020304" pitchFamily="18" charset="0"/>
                <a:cs typeface="Times New Roman" panose="02020603050405020304" pitchFamily="18" charset="0"/>
              </a:rPr>
              <a:t> </a:t>
            </a:r>
            <a:r>
              <a:rPr lang="en-IN" sz="3200" dirty="0">
                <a:solidFill>
                  <a:srgbClr val="EA3200"/>
                </a:solidFill>
                <a:latin typeface="Times New Roman" panose="02020603050405020304" pitchFamily="18" charset="0"/>
                <a:cs typeface="Times New Roman" panose="02020603050405020304" pitchFamily="18" charset="0"/>
              </a:rPr>
              <a:t>USING </a:t>
            </a:r>
            <a:br>
              <a:rPr lang="en-IN" sz="3200" dirty="0">
                <a:solidFill>
                  <a:srgbClr val="EA3200"/>
                </a:solidFill>
                <a:latin typeface="Times New Roman" panose="02020603050405020304" pitchFamily="18" charset="0"/>
                <a:cs typeface="Times New Roman" panose="02020603050405020304" pitchFamily="18" charset="0"/>
              </a:rPr>
            </a:br>
            <a:r>
              <a:rPr lang="en-IN" sz="3200" dirty="0">
                <a:solidFill>
                  <a:srgbClr val="EA3200"/>
                </a:solidFill>
                <a:latin typeface="Times New Roman" panose="02020603050405020304" pitchFamily="18" charset="0"/>
                <a:cs typeface="Times New Roman" panose="02020603050405020304" pitchFamily="18" charset="0"/>
              </a:rPr>
              <a:t>MACHINE LEARNING</a:t>
            </a:r>
          </a:p>
        </p:txBody>
      </p:sp>
      <p:sp>
        <p:nvSpPr>
          <p:cNvPr id="3" name="Subtitle 2"/>
          <p:cNvSpPr>
            <a:spLocks noGrp="1"/>
          </p:cNvSpPr>
          <p:nvPr>
            <p:ph type="subTitle" idx="1"/>
          </p:nvPr>
        </p:nvSpPr>
        <p:spPr>
          <a:xfrm>
            <a:off x="987229" y="3924637"/>
            <a:ext cx="4588184" cy="1691235"/>
          </a:xfrm>
        </p:spPr>
        <p:txBody>
          <a:bodyPr>
            <a:normAutofit fontScale="92500" lnSpcReduction="10000"/>
          </a:bodyPr>
          <a:lstStyle/>
          <a:p>
            <a:pPr algn="l"/>
            <a:r>
              <a:rPr lang="en-IN" sz="1800" dirty="0">
                <a:solidFill>
                  <a:schemeClr val="tx1"/>
                </a:solidFill>
                <a:latin typeface="Times New Roman" panose="02020603050405020304" pitchFamily="18" charset="0"/>
                <a:cs typeface="Times New Roman" panose="02020603050405020304" pitchFamily="18" charset="0"/>
              </a:rPr>
              <a:t>NAME -: AMIT </a:t>
            </a:r>
            <a:r>
              <a:rPr lang="en-IN" sz="1800" dirty="0" smtClean="0">
                <a:solidFill>
                  <a:schemeClr val="tx1"/>
                </a:solidFill>
                <a:latin typeface="Times New Roman" panose="02020603050405020304" pitchFamily="18" charset="0"/>
                <a:cs typeface="Times New Roman" panose="02020603050405020304" pitchFamily="18" charset="0"/>
              </a:rPr>
              <a:t>MAHESHWARI</a:t>
            </a:r>
            <a:endParaRPr lang="en-IN" sz="1800" dirty="0">
              <a:solidFill>
                <a:schemeClr val="tx1"/>
              </a:solidFill>
              <a:latin typeface="Times New Roman" panose="02020603050405020304" pitchFamily="18" charset="0"/>
              <a:cs typeface="Times New Roman" panose="02020603050405020304" pitchFamily="18" charset="0"/>
            </a:endParaRPr>
          </a:p>
          <a:p>
            <a:pPr algn="l"/>
            <a:r>
              <a:rPr lang="en-IN" sz="1800" dirty="0">
                <a:solidFill>
                  <a:schemeClr val="tx1"/>
                </a:solidFill>
                <a:latin typeface="Times New Roman" panose="02020603050405020304" pitchFamily="18" charset="0"/>
                <a:cs typeface="Times New Roman" panose="02020603050405020304" pitchFamily="18" charset="0"/>
              </a:rPr>
              <a:t>		 </a:t>
            </a:r>
            <a:r>
              <a:rPr lang="en-IN" sz="1800" dirty="0" smtClean="0">
                <a:solidFill>
                  <a:schemeClr val="tx1"/>
                </a:solidFill>
                <a:latin typeface="Times New Roman" panose="02020603050405020304" pitchFamily="18" charset="0"/>
                <a:cs typeface="Times New Roman" panose="02020603050405020304" pitchFamily="18" charset="0"/>
              </a:rPr>
              <a:t>AAYUSH </a:t>
            </a:r>
            <a:r>
              <a:rPr lang="en-IN" sz="1800" dirty="0">
                <a:solidFill>
                  <a:schemeClr val="tx1"/>
                </a:solidFill>
                <a:latin typeface="Times New Roman" panose="02020603050405020304" pitchFamily="18" charset="0"/>
                <a:cs typeface="Times New Roman" panose="02020603050405020304" pitchFamily="18" charset="0"/>
              </a:rPr>
              <a:t>KUMAR UPADHYAY</a:t>
            </a:r>
          </a:p>
          <a:p>
            <a:pPr algn="l"/>
            <a:r>
              <a:rPr lang="en-IN" sz="1800" dirty="0">
                <a:solidFill>
                  <a:schemeClr val="tx1"/>
                </a:solidFill>
                <a:latin typeface="Times New Roman" panose="02020603050405020304" pitchFamily="18" charset="0"/>
                <a:cs typeface="Times New Roman" panose="02020603050405020304" pitchFamily="18" charset="0"/>
              </a:rPr>
              <a:t>REG NO -: RA1811003030072</a:t>
            </a:r>
          </a:p>
          <a:p>
            <a:pPr algn="l"/>
            <a:r>
              <a:rPr lang="en-IN" sz="1800"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r>
              <a:rPr lang="en-IN" sz="1800" dirty="0" smtClean="0">
                <a:solidFill>
                  <a:schemeClr val="tx1"/>
                </a:solidFill>
                <a:latin typeface="Times New Roman" panose="02020603050405020304" pitchFamily="18" charset="0"/>
                <a:cs typeface="Times New Roman" panose="02020603050405020304" pitchFamily="18" charset="0"/>
              </a:rPr>
              <a:t>RA1811003030073</a:t>
            </a:r>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7387" y="2439385"/>
            <a:ext cx="4212996" cy="2808664"/>
          </a:xfrm>
          <a:prstGeom prst="rect">
            <a:avLst/>
          </a:prstGeom>
          <a:ln>
            <a:noFill/>
          </a:ln>
          <a:effectLst>
            <a:softEdge rad="112500"/>
          </a:effectLst>
        </p:spPr>
      </p:pic>
    </p:spTree>
    <p:extLst>
      <p:ext uri="{BB962C8B-B14F-4D97-AF65-F5344CB8AC3E}">
        <p14:creationId xmlns:p14="http://schemas.microsoft.com/office/powerpoint/2010/main" val="143077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solidFill>
                  <a:srgbClr val="FF0000"/>
                </a:solidFill>
                <a:latin typeface="Times New Roman" panose="02020603050405020304" pitchFamily="18" charset="0"/>
                <a:cs typeface="Times New Roman" panose="02020603050405020304" pitchFamily="18" charset="0"/>
              </a:rPr>
              <a:t>ALGORITHMS TO BE USED</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77947"/>
            <a:ext cx="8911728" cy="4830945"/>
          </a:xfrm>
        </p:spPr>
        <p:txBody>
          <a:bodyPr>
            <a:normAutofit fontScale="55000" lnSpcReduction="20000"/>
          </a:bodyPr>
          <a:lstStyle/>
          <a:p>
            <a:pPr marL="0" indent="0">
              <a:lnSpc>
                <a:spcPct val="150000"/>
              </a:lnSpc>
              <a:buNone/>
            </a:pPr>
            <a:r>
              <a:rPr lang="en-IN" dirty="0" smtClean="0">
                <a:latin typeface="Times New Roman" panose="02020603050405020304" pitchFamily="18" charset="0"/>
                <a:cs typeface="Times New Roman" panose="02020603050405020304" pitchFamily="18" charset="0"/>
              </a:rPr>
              <a:t>There are mainly different types to machine learning algorithms like:</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Supervised algorithms </a:t>
            </a:r>
            <a:r>
              <a:rPr lang="en-US" dirty="0" smtClean="0">
                <a:latin typeface="Times New Roman" panose="02020603050405020304" pitchFamily="18" charset="0"/>
                <a:cs typeface="Times New Roman" panose="02020603050405020304" pitchFamily="18" charset="0"/>
              </a:rPr>
              <a:t>- Apply past information registered, to new data.</a:t>
            </a:r>
            <a:endParaRPr lang="en-IN"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Unsupervised algorithms </a:t>
            </a:r>
            <a:r>
              <a:rPr lang="en-US" dirty="0" smtClean="0">
                <a:latin typeface="Times New Roman" panose="02020603050405020304" pitchFamily="18" charset="0"/>
                <a:cs typeface="Times New Roman" panose="02020603050405020304" pitchFamily="18" charset="0"/>
              </a:rPr>
              <a:t>- Draw </a:t>
            </a:r>
            <a:r>
              <a:rPr lang="en-US" dirty="0">
                <a:latin typeface="Times New Roman" panose="02020603050405020304" pitchFamily="18" charset="0"/>
                <a:cs typeface="Times New Roman" panose="02020603050405020304" pitchFamily="18" charset="0"/>
              </a:rPr>
              <a:t>conclusions from </a:t>
            </a:r>
            <a:r>
              <a:rPr lang="en-US" dirty="0" smtClean="0">
                <a:latin typeface="Times New Roman" panose="02020603050405020304" pitchFamily="18" charset="0"/>
                <a:cs typeface="Times New Roman" panose="02020603050405020304" pitchFamily="18" charset="0"/>
              </a:rPr>
              <a:t>datasets.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Reinforcement </a:t>
            </a:r>
            <a:r>
              <a:rPr lang="en-US" dirty="0" smtClean="0">
                <a:latin typeface="Times New Roman" panose="02020603050405020304" pitchFamily="18" charset="0"/>
                <a:cs typeface="Times New Roman" panose="02020603050405020304" pitchFamily="18" charset="0"/>
              </a:rPr>
              <a:t>algorithms - </a:t>
            </a:r>
            <a:r>
              <a:rPr lang="en-US" dirty="0">
                <a:latin typeface="Times New Roman" panose="02020603050405020304" pitchFamily="18" charset="0"/>
                <a:cs typeface="Times New Roman" panose="02020603050405020304" pitchFamily="18" charset="0"/>
              </a:rPr>
              <a:t>To make a sequence of decisions</a:t>
            </a:r>
            <a:r>
              <a:rPr lang="en-US" dirty="0" smtClean="0">
                <a:latin typeface="Times New Roman" panose="02020603050405020304" pitchFamily="18" charset="0"/>
                <a:cs typeface="Times New Roman" panose="02020603050405020304" pitchFamily="18" charset="0"/>
              </a:rPr>
              <a:t>.</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IN" dirty="0" smtClean="0">
                <a:latin typeface="Times New Roman" panose="02020603050405020304" pitchFamily="18" charset="0"/>
                <a:cs typeface="Times New Roman" panose="02020603050405020304" pitchFamily="18" charset="0"/>
              </a:rPr>
              <a:t>We are using algorithm in this project</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Decision Tree </a:t>
            </a:r>
            <a:r>
              <a:rPr lang="en-US" dirty="0" smtClean="0">
                <a:latin typeface="Times New Roman" panose="02020603050405020304" pitchFamily="18" charset="0"/>
                <a:cs typeface="Times New Roman" panose="02020603050405020304" pitchFamily="18" charset="0"/>
              </a:rPr>
              <a:t>Algorithm</a:t>
            </a:r>
          </a:p>
          <a:p>
            <a:pPr marL="0" indent="0">
              <a:lnSpc>
                <a:spcPct val="150000"/>
              </a:lnSpc>
              <a:buNone/>
            </a:pPr>
            <a:r>
              <a:rPr lang="en-IN" dirty="0" smtClean="0">
                <a:latin typeface="Times New Roman" panose="02020603050405020304" pitchFamily="18" charset="0"/>
                <a:cs typeface="Times New Roman" panose="02020603050405020304" pitchFamily="18" charset="0"/>
              </a:rPr>
              <a:t>We are also using different </a:t>
            </a:r>
            <a:r>
              <a:rPr lang="en-IN" dirty="0" smtClean="0">
                <a:latin typeface="Times New Roman" panose="02020603050405020304" pitchFamily="18" charset="0"/>
                <a:cs typeface="Times New Roman" panose="02020603050405020304" pitchFamily="18" charset="0"/>
              </a:rPr>
              <a:t>algorithm</a:t>
            </a:r>
          </a:p>
          <a:p>
            <a:pPr>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Logistic Regression</a:t>
            </a:r>
          </a:p>
          <a:p>
            <a:pPr>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Random </a:t>
            </a:r>
            <a:r>
              <a:rPr lang="en-IN" dirty="0">
                <a:latin typeface="Times New Roman" panose="02020603050405020304" pitchFamily="18" charset="0"/>
                <a:cs typeface="Times New Roman" panose="02020603050405020304" pitchFamily="18" charset="0"/>
              </a:rPr>
              <a:t>Forest classifier</a:t>
            </a:r>
          </a:p>
          <a:p>
            <a:pPr>
              <a:lnSpc>
                <a:spcPct val="150000"/>
              </a:lnSpc>
              <a:buFont typeface="+mj-lt"/>
              <a:buAutoNum type="arabicPeriod"/>
            </a:pPr>
            <a:r>
              <a:rPr lang="en-IN" dirty="0" smtClean="0">
                <a:latin typeface="Times New Roman" panose="02020603050405020304" pitchFamily="18" charset="0"/>
                <a:cs typeface="Times New Roman" panose="02020603050405020304" pitchFamily="18" charset="0"/>
              </a:rPr>
              <a:t>K-N </a:t>
            </a:r>
            <a:r>
              <a:rPr lang="en-IN" dirty="0" err="1" smtClean="0">
                <a:latin typeface="Times New Roman" panose="02020603050405020304" pitchFamily="18" charset="0"/>
                <a:cs typeface="Times New Roman" panose="02020603050405020304" pitchFamily="18" charset="0"/>
              </a:rPr>
              <a:t>Neighbors</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Classifier</a:t>
            </a:r>
          </a:p>
          <a:p>
            <a:pPr>
              <a:lnSpc>
                <a:spcPct val="150000"/>
              </a:lnSpc>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390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lang="en-US" dirty="0">
                <a:solidFill>
                  <a:srgbClr val="FF0000"/>
                </a:solidFill>
                <a:latin typeface="Times New Roman" panose="02020603050405020304" pitchFamily="18" charset="0"/>
                <a:cs typeface="Times New Roman" panose="02020603050405020304" pitchFamily="18" charset="0"/>
              </a:rPr>
              <a:t>Decision Tree Algorithm</a:t>
            </a:r>
          </a:p>
        </p:txBody>
      </p:sp>
      <p:sp>
        <p:nvSpPr>
          <p:cNvPr id="3" name="Content Placeholder 2"/>
          <p:cNvSpPr>
            <a:spLocks noGrp="1"/>
          </p:cNvSpPr>
          <p:nvPr>
            <p:ph idx="1"/>
          </p:nvPr>
        </p:nvSpPr>
        <p:spPr>
          <a:xfrm>
            <a:off x="677334" y="2039193"/>
            <a:ext cx="8596668" cy="4434435"/>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called a decision tree because, similar to a tree, it starts with the root node, which expands on further branches and constructs a tree-like structure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decision tree simply asks a question, and based on the answer (Yes/No), it further split the tree into </a:t>
            </a:r>
            <a:r>
              <a:rPr lang="en-US" dirty="0" smtClean="0">
                <a:latin typeface="Times New Roman" panose="02020603050405020304" pitchFamily="18" charset="0"/>
                <a:cs typeface="Times New Roman" panose="02020603050405020304" pitchFamily="18" charset="0"/>
              </a:rPr>
              <a:t>sub trees.</a:t>
            </a:r>
          </a:p>
          <a:p>
            <a:r>
              <a:rPr lang="en-US" dirty="0">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97354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37403" y="570926"/>
            <a:ext cx="8596312" cy="4616070"/>
          </a:xfrm>
        </p:spPr>
        <p:txBody>
          <a:bodyPr>
            <a:noAutofit/>
          </a:bodyPr>
          <a:lstStyle/>
          <a:p>
            <a:pPr marL="0" indent="0">
              <a:lnSpc>
                <a:spcPct val="150000"/>
              </a:lnSpc>
              <a:buNone/>
            </a:pPr>
            <a:r>
              <a:rPr lang="en-US" sz="2400" b="1" dirty="0">
                <a:solidFill>
                  <a:schemeClr val="accent3"/>
                </a:solidFill>
                <a:latin typeface="Times New Roman" panose="02020603050405020304" pitchFamily="18" charset="0"/>
                <a:cs typeface="Times New Roman" panose="02020603050405020304" pitchFamily="18" charset="0"/>
              </a:rPr>
              <a:t>Why use Decision Trees?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various algorithms in Machine learning, so choosing the best algorithm for the given dataset and problem is the main point to remember while creating a machine learning model. Below are the two reasons for using the Decision tree: </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Trees usually mimic human thinking ability while making a decision, so it is easy to understand. </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logic behind the decision tree can be easily understood because it shows a tree-like structure. </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8490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2235"/>
            <a:ext cx="8596668" cy="5669128"/>
          </a:xfrm>
        </p:spPr>
        <p:txBody>
          <a:bodyPr>
            <a:normAutofit fontScale="55000" lnSpcReduction="20000"/>
          </a:bodyPr>
          <a:lstStyle/>
          <a:p>
            <a:pPr marL="0" indent="0">
              <a:lnSpc>
                <a:spcPct val="150000"/>
              </a:lnSpc>
              <a:buNone/>
            </a:pPr>
            <a:r>
              <a:rPr lang="en-US" sz="2400" b="1" dirty="0">
                <a:solidFill>
                  <a:schemeClr val="accent3"/>
                </a:solidFill>
                <a:latin typeface="Times New Roman" panose="02020603050405020304" pitchFamily="18" charset="0"/>
                <a:cs typeface="Times New Roman" panose="02020603050405020304" pitchFamily="18" charset="0"/>
              </a:rPr>
              <a:t>How does the Decision Tree algorithm Work?</a:t>
            </a:r>
          </a:p>
          <a:p>
            <a:pPr marL="0" indent="0">
              <a:lnSpc>
                <a:spcPct val="150000"/>
              </a:lnSpc>
              <a:buNone/>
            </a:pPr>
            <a:r>
              <a:rPr lang="en-US" dirty="0">
                <a:latin typeface="Times New Roman" panose="02020603050405020304" pitchFamily="18" charset="0"/>
                <a:cs typeface="Times New Roman" panose="02020603050405020304" pitchFamily="18" charset="0"/>
              </a:rPr>
              <a:t>In a decision tree, for predicting the class of the given dataset, the algorithm starts from the root node of the tree. This algorithm compares the values of root attribute with the record (real dataset) attribute and, based on the comparison, follows the branch and jumps to the next node. </a:t>
            </a:r>
          </a:p>
          <a:p>
            <a:pPr marL="0" indent="0">
              <a:lnSpc>
                <a:spcPct val="150000"/>
              </a:lnSpc>
              <a:buNone/>
            </a:pPr>
            <a:r>
              <a:rPr lang="en-US" dirty="0">
                <a:latin typeface="Times New Roman" panose="02020603050405020304" pitchFamily="18" charset="0"/>
                <a:cs typeface="Times New Roman" panose="02020603050405020304" pitchFamily="18" charset="0"/>
              </a:rPr>
              <a:t>For the next node, the algorithm again compares the attribute value with the other sub-nodes and move further. It continues the process until it reaches the leaf node of the tree. The complete process can be better understood using the below algorithm:</a:t>
            </a:r>
          </a:p>
          <a:p>
            <a:pPr marL="0" indent="0">
              <a:lnSpc>
                <a:spcPct val="150000"/>
              </a:lnSpc>
              <a:buNone/>
            </a:pPr>
            <a:r>
              <a:rPr lang="en-US" dirty="0">
                <a:latin typeface="Times New Roman" panose="02020603050405020304" pitchFamily="18" charset="0"/>
                <a:cs typeface="Times New Roman" panose="02020603050405020304" pitchFamily="18" charset="0"/>
              </a:rPr>
              <a:t>Step-1: Begin the tree with the root node, says S, which contains the complete dataset. </a:t>
            </a:r>
          </a:p>
          <a:p>
            <a:pPr marL="0" indent="0">
              <a:lnSpc>
                <a:spcPct val="150000"/>
              </a:lnSpc>
              <a:buNone/>
            </a:pPr>
            <a:r>
              <a:rPr lang="en-US" dirty="0">
                <a:latin typeface="Times New Roman" panose="02020603050405020304" pitchFamily="18" charset="0"/>
                <a:cs typeface="Times New Roman" panose="02020603050405020304" pitchFamily="18" charset="0"/>
              </a:rPr>
              <a:t>Step-2: Find the best attribute in the dataset using Attribute Selection Measure (ASM). </a:t>
            </a:r>
          </a:p>
          <a:p>
            <a:pPr marL="0" indent="0">
              <a:lnSpc>
                <a:spcPct val="150000"/>
              </a:lnSpc>
              <a:buNone/>
            </a:pPr>
            <a:r>
              <a:rPr lang="en-US" dirty="0">
                <a:latin typeface="Times New Roman" panose="02020603050405020304" pitchFamily="18" charset="0"/>
                <a:cs typeface="Times New Roman" panose="02020603050405020304" pitchFamily="18" charset="0"/>
              </a:rPr>
              <a:t>Step-3: Divide the S into subsets that contains possible values for the best attributes. </a:t>
            </a:r>
          </a:p>
          <a:p>
            <a:pPr marL="0" indent="0">
              <a:lnSpc>
                <a:spcPct val="150000"/>
              </a:lnSpc>
              <a:buNone/>
            </a:pPr>
            <a:r>
              <a:rPr lang="en-US" dirty="0">
                <a:latin typeface="Times New Roman" panose="02020603050405020304" pitchFamily="18" charset="0"/>
                <a:cs typeface="Times New Roman" panose="02020603050405020304" pitchFamily="18" charset="0"/>
              </a:rPr>
              <a:t>Step-4: Generate the decision tree node, which contains the best attribute. </a:t>
            </a:r>
          </a:p>
          <a:p>
            <a:pPr marL="0" indent="0">
              <a:lnSpc>
                <a:spcPct val="150000"/>
              </a:lnSpc>
              <a:buNone/>
            </a:pPr>
            <a:r>
              <a:rPr lang="en-US" dirty="0">
                <a:latin typeface="Times New Roman" panose="02020603050405020304" pitchFamily="18" charset="0"/>
                <a:cs typeface="Times New Roman" panose="02020603050405020304" pitchFamily="18" charset="0"/>
              </a:rPr>
              <a:t>Step-5: Recursively make new decision trees using the subsets of the dataset created in step -3. Continue this process until a stage is reached where you cannot further classify the nodes and called the final node as a leaf node. </a:t>
            </a:r>
          </a:p>
        </p:txBody>
      </p:sp>
    </p:spTree>
    <p:extLst>
      <p:ext uri="{BB962C8B-B14F-4D97-AF65-F5344CB8AC3E}">
        <p14:creationId xmlns:p14="http://schemas.microsoft.com/office/powerpoint/2010/main" val="23386211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02301"/>
            <a:ext cx="8596668" cy="5839061"/>
          </a:xfrm>
        </p:spPr>
        <p:txBody>
          <a:bodyPr>
            <a:normAutofit fontScale="70000" lnSpcReduction="20000"/>
          </a:bodyPr>
          <a:lstStyle/>
          <a:p>
            <a:pPr marL="0" indent="0">
              <a:lnSpc>
                <a:spcPct val="150000"/>
              </a:lnSpc>
              <a:buNone/>
            </a:pPr>
            <a:r>
              <a:rPr lang="en-US" sz="2000" b="1" dirty="0">
                <a:solidFill>
                  <a:schemeClr val="accent3"/>
                </a:solidFill>
                <a:latin typeface="Times New Roman" panose="02020603050405020304" pitchFamily="18" charset="0"/>
                <a:cs typeface="Times New Roman" panose="02020603050405020304" pitchFamily="18" charset="0"/>
              </a:rPr>
              <a:t>Logistic </a:t>
            </a:r>
            <a:r>
              <a:rPr lang="en-US" sz="2000" b="1" dirty="0" smtClean="0">
                <a:solidFill>
                  <a:schemeClr val="accent3"/>
                </a:solidFill>
                <a:latin typeface="Times New Roman" panose="02020603050405020304" pitchFamily="18" charset="0"/>
                <a:cs typeface="Times New Roman" panose="02020603050405020304" pitchFamily="18" charset="0"/>
              </a:rPr>
              <a:t>Regression</a:t>
            </a:r>
          </a:p>
          <a:p>
            <a:pPr marL="0" indent="0">
              <a:lnSpc>
                <a:spcPct val="150000"/>
              </a:lnSpc>
              <a:buNone/>
            </a:pPr>
            <a:endParaRPr lang="en-US" sz="2000" b="1" dirty="0">
              <a:solidFill>
                <a:schemeClr val="accent3"/>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Logistic regression is used for solving the classification problems.</a:t>
            </a:r>
          </a:p>
        </p:txBody>
      </p:sp>
    </p:spTree>
    <p:extLst>
      <p:ext uri="{BB962C8B-B14F-4D97-AF65-F5344CB8AC3E}">
        <p14:creationId xmlns:p14="http://schemas.microsoft.com/office/powerpoint/2010/main" val="2773648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1773"/>
            <a:ext cx="8596668" cy="6012383"/>
          </a:xfrm>
        </p:spPr>
        <p:txBody>
          <a:bodyPr>
            <a:normAutofit fontScale="70000" lnSpcReduction="20000"/>
          </a:bodyPr>
          <a:lstStyle/>
          <a:p>
            <a:pPr marL="0" indent="0">
              <a:lnSpc>
                <a:spcPct val="150000"/>
              </a:lnSpc>
              <a:buNone/>
            </a:pPr>
            <a:r>
              <a:rPr lang="en-US" sz="2000" b="1" dirty="0">
                <a:solidFill>
                  <a:schemeClr val="accent3"/>
                </a:solidFill>
                <a:latin typeface="Times New Roman" panose="02020603050405020304" pitchFamily="18" charset="0"/>
                <a:cs typeface="Times New Roman" panose="02020603050405020304" pitchFamily="18" charset="0"/>
              </a:rPr>
              <a:t>Random Forest </a:t>
            </a:r>
            <a:r>
              <a:rPr lang="en-US" sz="2000" b="1" dirty="0" smtClean="0">
                <a:solidFill>
                  <a:schemeClr val="accent3"/>
                </a:solidFill>
                <a:latin typeface="Times New Roman" panose="02020603050405020304" pitchFamily="18" charset="0"/>
                <a:cs typeface="Times New Roman" panose="02020603050405020304" pitchFamily="18" charset="0"/>
              </a:rPr>
              <a:t>Algorithm</a:t>
            </a:r>
          </a:p>
          <a:p>
            <a:pPr marL="0" indent="0">
              <a:lnSpc>
                <a:spcPct val="150000"/>
              </a:lnSpc>
              <a:buNone/>
            </a:pPr>
            <a:endParaRPr lang="en-US" sz="2000" b="1" dirty="0">
              <a:solidFill>
                <a:schemeClr val="accent3"/>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greater number of trees in the forest leads to higher accuracy and prevents the problem of </a:t>
            </a:r>
            <a:r>
              <a:rPr lang="en-US" dirty="0" err="1" smtClean="0">
                <a:latin typeface="Times New Roman" panose="02020603050405020304" pitchFamily="18" charset="0"/>
                <a:cs typeface="Times New Roman" panose="02020603050405020304" pitchFamily="18" charset="0"/>
              </a:rPr>
              <a:t>overfitting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336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99406"/>
            <a:ext cx="8596668" cy="6052842"/>
          </a:xfrm>
        </p:spPr>
        <p:txBody>
          <a:bodyPr>
            <a:normAutofit fontScale="62500" lnSpcReduction="20000"/>
          </a:bodyPr>
          <a:lstStyle/>
          <a:p>
            <a:pPr marL="0" indent="0">
              <a:lnSpc>
                <a:spcPct val="150000"/>
              </a:lnSpc>
              <a:buNone/>
            </a:pPr>
            <a:r>
              <a:rPr lang="en-US" sz="2000" b="1" dirty="0" smtClean="0">
                <a:solidFill>
                  <a:schemeClr val="accent3"/>
                </a:solidFill>
                <a:latin typeface="Times New Roman" panose="02020603050405020304" pitchFamily="18" charset="0"/>
                <a:cs typeface="Times New Roman" panose="02020603050405020304" pitchFamily="18" charset="0"/>
              </a:rPr>
              <a:t>K-N Nearest </a:t>
            </a:r>
            <a:r>
              <a:rPr lang="en-US" sz="2000" b="1" dirty="0">
                <a:solidFill>
                  <a:schemeClr val="accent3"/>
                </a:solidFill>
                <a:latin typeface="Times New Roman" panose="02020603050405020304" pitchFamily="18" charset="0"/>
                <a:cs typeface="Times New Roman" panose="02020603050405020304" pitchFamily="18" charset="0"/>
              </a:rPr>
              <a:t>Neighbor(KNN) Algorithm </a:t>
            </a:r>
            <a:endParaRPr lang="en-US" sz="2000" b="1" dirty="0" smtClean="0">
              <a:solidFill>
                <a:schemeClr val="accent3"/>
              </a:solidFill>
              <a:latin typeface="Times New Roman" panose="02020603050405020304" pitchFamily="18" charset="0"/>
              <a:cs typeface="Times New Roman" panose="02020603050405020304" pitchFamily="18" charset="0"/>
            </a:endParaRPr>
          </a:p>
          <a:p>
            <a:pPr marL="0" indent="0">
              <a:lnSpc>
                <a:spcPct val="150000"/>
              </a:lnSpc>
              <a:buNone/>
            </a:pPr>
            <a:endParaRPr lang="en-US" sz="2000" b="1" dirty="0" smtClean="0">
              <a:solidFill>
                <a:schemeClr val="accent3"/>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K-Nearest </a:t>
            </a:r>
            <a:r>
              <a:rPr lang="en-US" dirty="0" err="1" smtClean="0">
                <a:latin typeface="Times New Roman" panose="02020603050405020304" pitchFamily="18" charset="0"/>
                <a:cs typeface="Times New Roman" panose="02020603050405020304" pitchFamily="18" charset="0"/>
              </a:rPr>
              <a:t>Neighbour</a:t>
            </a:r>
            <a:r>
              <a:rPr lang="en-US" dirty="0" smtClean="0">
                <a:latin typeface="Times New Roman" panose="02020603050405020304" pitchFamily="18" charset="0"/>
                <a:cs typeface="Times New Roman" panose="02020603050405020304" pitchFamily="18" charset="0"/>
              </a:rPr>
              <a:t> is one of the simplest Machine Learning algorithms based on Supervised Learning technique.</a:t>
            </a:r>
          </a:p>
          <a:p>
            <a:pPr>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K-NN </a:t>
            </a:r>
            <a:r>
              <a:rPr lang="en-US" dirty="0">
                <a:latin typeface="Times New Roman" panose="02020603050405020304" pitchFamily="18" charset="0"/>
                <a:cs typeface="Times New Roman" panose="02020603050405020304" pitchFamily="18" charset="0"/>
              </a:rPr>
              <a:t>algorithm assumes the similarity between the new case/data and available cases and put the new case into the category that is most similar to the available categories.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algorithm can be used for Regression as well as for Classification but mostly it is used for the Classification problems.</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is a non-parametric algorithm, which means it does not make any assumption on underlying data.</a:t>
            </a:r>
          </a:p>
          <a:p>
            <a:endParaRPr lang="en-IN" dirty="0"/>
          </a:p>
        </p:txBody>
      </p:sp>
    </p:spTree>
    <p:extLst>
      <p:ext uri="{BB962C8B-B14F-4D97-AF65-F5344CB8AC3E}">
        <p14:creationId xmlns:p14="http://schemas.microsoft.com/office/powerpoint/2010/main" val="980813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rgbClr val="FF0000"/>
                </a:solidFill>
                <a:latin typeface="Times New Roman" panose="02020603050405020304" pitchFamily="18" charset="0"/>
                <a:cs typeface="Times New Roman" panose="02020603050405020304" pitchFamily="18" charset="0"/>
              </a:rPr>
              <a:t>UI</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60000"/>
              </a:lnSpc>
            </a:pPr>
            <a:r>
              <a:rPr lang="en-US" dirty="0" smtClean="0">
                <a:latin typeface="Times New Roman" panose="02020603050405020304" pitchFamily="18" charset="0"/>
                <a:cs typeface="Times New Roman" panose="02020603050405020304" pitchFamily="18" charset="0"/>
              </a:rPr>
              <a:t>We use UI to deploy our model.</a:t>
            </a:r>
          </a:p>
          <a:p>
            <a:pPr>
              <a:lnSpc>
                <a:spcPct val="160000"/>
              </a:lnSpc>
            </a:pPr>
            <a:r>
              <a:rPr lang="en-US" dirty="0" smtClean="0">
                <a:latin typeface="Times New Roman" panose="02020603050405020304" pitchFamily="18" charset="0"/>
                <a:cs typeface="Times New Roman" panose="02020603050405020304" pitchFamily="18" charset="0"/>
              </a:rPr>
              <a:t>We use to make our UI with the help of </a:t>
            </a:r>
            <a:r>
              <a:rPr lang="en-US" b="1" dirty="0" smtClean="0">
                <a:latin typeface="Times New Roman" panose="02020603050405020304" pitchFamily="18" charset="0"/>
                <a:cs typeface="Times New Roman" panose="02020603050405020304" pitchFamily="18" charset="0"/>
              </a:rPr>
              <a:t>React.js</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26656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861" y="221182"/>
            <a:ext cx="8596668" cy="1320800"/>
          </a:xfrm>
        </p:spPr>
        <p:txBody>
          <a:bodyPr>
            <a:normAutofit/>
          </a:bodyPr>
          <a:lstStyle/>
          <a:p>
            <a:pPr algn="ctr"/>
            <a:r>
              <a:rPr lang="en-US" sz="3200" dirty="0" smtClean="0">
                <a:solidFill>
                  <a:srgbClr val="FF0000"/>
                </a:solidFill>
                <a:latin typeface="Times New Roman" panose="02020603050405020304" pitchFamily="18" charset="0"/>
                <a:cs typeface="Times New Roman" panose="02020603050405020304" pitchFamily="18" charset="0"/>
              </a:rPr>
              <a:t>React.js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781" y="1610331"/>
            <a:ext cx="8774163" cy="4499156"/>
          </a:xfrm>
        </p:spPr>
        <p:txBody>
          <a:bodyPr>
            <a:noAutofit/>
          </a:bodyPr>
          <a:lstStyle/>
          <a:p>
            <a:pPr>
              <a:lnSpc>
                <a:spcPct val="160000"/>
              </a:lnSpc>
            </a:pPr>
            <a:r>
              <a:rPr lang="en-US" sz="1600" dirty="0">
                <a:latin typeface="Times New Roman" panose="02020603050405020304" pitchFamily="18" charset="0"/>
                <a:cs typeface="Times New Roman" panose="02020603050405020304" pitchFamily="18" charset="0"/>
              </a:rPr>
              <a:t>React.js is an open-source JavaScript library that is used for building user interfaces specifically for single-page applications.</a:t>
            </a:r>
          </a:p>
          <a:p>
            <a:pPr>
              <a:lnSpc>
                <a:spcPct val="160000"/>
              </a:lnSpc>
            </a:pPr>
            <a:r>
              <a:rPr lang="en-US" sz="1600" dirty="0">
                <a:latin typeface="Times New Roman" panose="02020603050405020304" pitchFamily="18" charset="0"/>
                <a:cs typeface="Times New Roman" panose="02020603050405020304" pitchFamily="18" charset="0"/>
              </a:rPr>
              <a:t>It’s used for handling the view layer for web and mobile apps.</a:t>
            </a:r>
          </a:p>
          <a:p>
            <a:pPr>
              <a:lnSpc>
                <a:spcPct val="160000"/>
              </a:lnSpc>
            </a:pPr>
            <a:r>
              <a:rPr lang="en-US" sz="1600" dirty="0">
                <a:latin typeface="Times New Roman" panose="02020603050405020304" pitchFamily="18" charset="0"/>
                <a:cs typeface="Times New Roman" panose="02020603050405020304" pitchFamily="18" charset="0"/>
              </a:rPr>
              <a:t>React also allows us to create reusable UI components.</a:t>
            </a:r>
          </a:p>
          <a:p>
            <a:pPr>
              <a:lnSpc>
                <a:spcPct val="160000"/>
              </a:lnSpc>
            </a:pPr>
            <a:r>
              <a:rPr lang="en-US" sz="1600" dirty="0">
                <a:latin typeface="Times New Roman" panose="02020603050405020304" pitchFamily="18" charset="0"/>
                <a:cs typeface="Times New Roman" panose="02020603050405020304" pitchFamily="18" charset="0"/>
              </a:rPr>
              <a:t>React allows developers to create large web applications that can change data, without reloading the page.</a:t>
            </a:r>
          </a:p>
          <a:p>
            <a:pPr>
              <a:lnSpc>
                <a:spcPct val="160000"/>
              </a:lnSpc>
            </a:pPr>
            <a:r>
              <a:rPr lang="en-US" sz="1600" dirty="0">
                <a:latin typeface="Times New Roman" panose="02020603050405020304" pitchFamily="18" charset="0"/>
                <a:cs typeface="Times New Roman" panose="02020603050405020304" pitchFamily="18" charset="0"/>
              </a:rPr>
              <a:t>The main purpose of React is to be fast, scalable, and simple. It works only on user interfaces in the application.</a:t>
            </a:r>
          </a:p>
          <a:p>
            <a:pPr>
              <a:lnSpc>
                <a:spcPct val="160000"/>
              </a:lnSpc>
            </a:pPr>
            <a:r>
              <a:rPr lang="en-US" sz="1600" dirty="0">
                <a:latin typeface="Times New Roman" panose="02020603050405020304" pitchFamily="18" charset="0"/>
                <a:cs typeface="Times New Roman" panose="02020603050405020304" pitchFamily="18" charset="0"/>
              </a:rPr>
              <a:t>It can be used with a combination of other JavaScript libraries or frameworks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678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689" y="213090"/>
            <a:ext cx="8596668" cy="1320800"/>
          </a:xfrm>
        </p:spPr>
        <p:txBody>
          <a:bodyPr>
            <a:normAutofit/>
          </a:bodyPr>
          <a:lstStyle/>
          <a:p>
            <a:pPr algn="ctr"/>
            <a:r>
              <a:rPr lang="en-US" sz="3200" dirty="0" smtClean="0">
                <a:solidFill>
                  <a:srgbClr val="FF0000"/>
                </a:solidFill>
                <a:latin typeface="Times New Roman" panose="02020603050405020304" pitchFamily="18" charset="0"/>
                <a:cs typeface="Times New Roman" panose="02020603050405020304" pitchFamily="18" charset="0"/>
              </a:rPr>
              <a:t>REFERENCES</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0688" y="1435100"/>
            <a:ext cx="10491811" cy="4739123"/>
          </a:xfrm>
        </p:spPr>
        <p:txBody>
          <a:bodyPr>
            <a:normAutofit fontScale="25000" lnSpcReduction="20000"/>
          </a:bodyPr>
          <a:lstStyle/>
          <a:p>
            <a:pPr>
              <a:lnSpc>
                <a:spcPct val="150000"/>
              </a:lnSpc>
            </a:pPr>
            <a:r>
              <a:rPr lang="en-US" sz="3500" b="1" dirty="0" smtClean="0"/>
              <a:t>Heart Disease Prediction using Machine Learning Techniques 		                    </a:t>
            </a:r>
          </a:p>
          <a:p>
            <a:pPr>
              <a:lnSpc>
                <a:spcPct val="150000"/>
              </a:lnSpc>
            </a:pPr>
            <a:r>
              <a:rPr lang="en-US" sz="3500" b="1" dirty="0" smtClean="0">
                <a:hlinkClick r:id="rId2"/>
              </a:rPr>
              <a:t>https://ieeexplore.ieee.org/document/9362842</a:t>
            </a:r>
            <a:endParaRPr lang="en-US" sz="3500" b="1" dirty="0" smtClean="0"/>
          </a:p>
          <a:p>
            <a:pPr>
              <a:lnSpc>
                <a:spcPct val="150000"/>
              </a:lnSpc>
            </a:pPr>
            <a:r>
              <a:rPr lang="en-US" sz="3500" b="1" dirty="0" smtClean="0"/>
              <a:t>Heart Disease Prediction using Machine Learning</a:t>
            </a:r>
          </a:p>
          <a:p>
            <a:pPr>
              <a:lnSpc>
                <a:spcPct val="150000"/>
              </a:lnSpc>
            </a:pPr>
            <a:r>
              <a:rPr lang="en-US" sz="3500" b="1" dirty="0" smtClean="0">
                <a:hlinkClick r:id="rId3"/>
              </a:rPr>
              <a:t>https://www.ijert.org/heart-disease-prediction-using-machine-learning</a:t>
            </a:r>
            <a:endParaRPr lang="en-US" sz="3500" b="1" dirty="0" smtClean="0"/>
          </a:p>
          <a:p>
            <a:pPr>
              <a:lnSpc>
                <a:spcPct val="150000"/>
              </a:lnSpc>
            </a:pPr>
            <a:r>
              <a:rPr lang="en-US" sz="3500" b="1" dirty="0" smtClean="0"/>
              <a:t>Prediction of Heart Disease Using Machine Learning Algorithms</a:t>
            </a:r>
          </a:p>
          <a:p>
            <a:pPr>
              <a:lnSpc>
                <a:spcPct val="150000"/>
              </a:lnSpc>
            </a:pPr>
            <a:r>
              <a:rPr lang="en-US" sz="3500" b="1" dirty="0" smtClean="0">
                <a:hlinkClick r:id="rId4"/>
              </a:rPr>
              <a:t>https://www.researchgate.net/publication/326733163_Prediction_of_Heart_Disease_Using_Machine_Learning_Algorithms</a:t>
            </a:r>
            <a:endParaRPr lang="en-US" sz="3500" b="1" dirty="0" smtClean="0"/>
          </a:p>
          <a:p>
            <a:pPr>
              <a:lnSpc>
                <a:spcPct val="150000"/>
              </a:lnSpc>
            </a:pPr>
            <a:r>
              <a:rPr lang="en-US" sz="3500" b="1" dirty="0" smtClean="0"/>
              <a:t>Heart Disease Prediction using Data Mining Techniques</a:t>
            </a:r>
          </a:p>
          <a:p>
            <a:pPr>
              <a:lnSpc>
                <a:spcPct val="150000"/>
              </a:lnSpc>
            </a:pPr>
            <a:r>
              <a:rPr lang="en-IN" sz="3500" dirty="0" smtClean="0">
                <a:latin typeface="Times New Roman" panose="02020603050405020304" pitchFamily="18" charset="0"/>
                <a:cs typeface="Times New Roman" panose="02020603050405020304" pitchFamily="18" charset="0"/>
              </a:rPr>
              <a:t>https://www.ijert.org/heart-disease-prediction-using-data-mining-techniques#:~:text=Govardhan%20presented%20the%20use%20of,used%20in%20statistical%20learning%20algorithms.</a:t>
            </a:r>
          </a:p>
          <a:p>
            <a:pPr>
              <a:lnSpc>
                <a:spcPct val="150000"/>
              </a:lnSpc>
            </a:pPr>
            <a:r>
              <a:rPr lang="en-US" sz="3500" b="1" dirty="0" smtClean="0"/>
              <a:t>Prediction of Heart Disease Using a Combination of Machine Learning and Deep Learning</a:t>
            </a:r>
          </a:p>
          <a:p>
            <a:pPr>
              <a:lnSpc>
                <a:spcPct val="150000"/>
              </a:lnSpc>
            </a:pPr>
            <a:r>
              <a:rPr lang="en-IN" sz="3500" dirty="0" smtClean="0">
                <a:latin typeface="Times New Roman" panose="02020603050405020304" pitchFamily="18" charset="0"/>
                <a:cs typeface="Times New Roman" panose="02020603050405020304" pitchFamily="18" charset="0"/>
                <a:hlinkClick r:id="rId5"/>
              </a:rPr>
              <a:t>https://www.hindawi.com/journals/cin/2021/8387680/</a:t>
            </a:r>
            <a:endParaRPr lang="en-IN" sz="3500" dirty="0" smtClean="0">
              <a:latin typeface="Times New Roman" panose="02020603050405020304" pitchFamily="18" charset="0"/>
              <a:cs typeface="Times New Roman" panose="02020603050405020304" pitchFamily="18" charset="0"/>
            </a:endParaRPr>
          </a:p>
          <a:p>
            <a:pPr>
              <a:lnSpc>
                <a:spcPct val="150000"/>
              </a:lnSpc>
            </a:pPr>
            <a:r>
              <a:rPr lang="en-US" sz="3500" b="1" dirty="0" smtClean="0"/>
              <a:t>HEART DISEASE PREDICTION USING MACHINE LEARNING</a:t>
            </a:r>
            <a:r>
              <a:rPr lang="en-US" sz="3500" dirty="0" smtClean="0"/>
              <a:t>, International Journal of Emerging Technologies and Innovative Research</a:t>
            </a:r>
          </a:p>
          <a:p>
            <a:pPr>
              <a:lnSpc>
                <a:spcPct val="150000"/>
              </a:lnSpc>
            </a:pPr>
            <a:r>
              <a:rPr lang="en-IN" sz="3500" dirty="0" smtClean="0">
                <a:latin typeface="Times New Roman" panose="02020603050405020304" pitchFamily="18" charset="0"/>
                <a:cs typeface="Times New Roman" panose="02020603050405020304" pitchFamily="18" charset="0"/>
              </a:rPr>
              <a:t>https://www.jetir.org/view?paper=JETIR2006301</a:t>
            </a:r>
          </a:p>
          <a:p>
            <a:pPr>
              <a:lnSpc>
                <a:spcPct val="150000"/>
              </a:lnSpc>
            </a:pPr>
            <a:r>
              <a:rPr lang="en-IN" sz="3500" dirty="0" smtClean="0">
                <a:latin typeface="Times New Roman" panose="02020603050405020304" pitchFamily="18" charset="0"/>
                <a:cs typeface="Times New Roman" panose="02020603050405020304" pitchFamily="18" charset="0"/>
              </a:rPr>
              <a:t>Machine </a:t>
            </a:r>
            <a:r>
              <a:rPr lang="en-IN" sz="3500" dirty="0">
                <a:latin typeface="Times New Roman" panose="02020603050405020304" pitchFamily="18" charset="0"/>
                <a:cs typeface="Times New Roman" panose="02020603050405020304" pitchFamily="18" charset="0"/>
              </a:rPr>
              <a:t>learning- https://www.codingninjas.com/courses/online-machine-learning-course?utm_source=google&amp;utm_medium=[search]&amp;utm_campaign=13445599854_124100443355_e_machine%20learning%20course__</a:t>
            </a:r>
            <a:r>
              <a:rPr lang="en-IN" sz="3500" dirty="0" smtClean="0">
                <a:latin typeface="Times New Roman" panose="02020603050405020304" pitchFamily="18" charset="0"/>
                <a:cs typeface="Times New Roman" panose="02020603050405020304" pitchFamily="18" charset="0"/>
              </a:rPr>
              <a:t>526665572069_c&amp;gclid=Cj0KCQiAr5iQBhCsARIsAPcwROOB7cN_cGviZiJMq1JJUhFYbl4XXm_D2hzbTh5GIXiMx4RaHBJSyNsaApLoEALw_wcB</a:t>
            </a:r>
          </a:p>
          <a:p>
            <a:pPr>
              <a:lnSpc>
                <a:spcPct val="150000"/>
              </a:lnSpc>
            </a:pPr>
            <a:r>
              <a:rPr lang="en-IN" sz="3500" dirty="0" smtClean="0">
                <a:latin typeface="Times New Roman" panose="02020603050405020304" pitchFamily="18" charset="0"/>
                <a:cs typeface="Times New Roman" panose="02020603050405020304" pitchFamily="18" charset="0"/>
              </a:rPr>
              <a:t>React.js- </a:t>
            </a:r>
            <a:r>
              <a:rPr lang="en-IN" sz="3500" dirty="0">
                <a:latin typeface="Times New Roman" panose="02020603050405020304" pitchFamily="18" charset="0"/>
                <a:cs typeface="Times New Roman" panose="02020603050405020304" pitchFamily="18" charset="0"/>
                <a:hlinkClick r:id="rId6"/>
              </a:rPr>
              <a:t>https://</a:t>
            </a:r>
            <a:r>
              <a:rPr lang="en-IN" sz="3500" dirty="0" smtClean="0">
                <a:latin typeface="Times New Roman" panose="02020603050405020304" pitchFamily="18" charset="0"/>
                <a:cs typeface="Times New Roman" panose="02020603050405020304" pitchFamily="18" charset="0"/>
                <a:hlinkClick r:id="rId6"/>
              </a:rPr>
              <a:t>www.w3schools.com/REACT/DEFAULT.ASP</a:t>
            </a:r>
            <a:endParaRPr lang="en-IN" sz="3500" dirty="0" smtClean="0">
              <a:latin typeface="Times New Roman" panose="02020603050405020304" pitchFamily="18" charset="0"/>
              <a:cs typeface="Times New Roman" panose="02020603050405020304" pitchFamily="18" charset="0"/>
            </a:endParaRPr>
          </a:p>
          <a:p>
            <a:pPr>
              <a:lnSpc>
                <a:spcPct val="150000"/>
              </a:lnSpc>
            </a:pPr>
            <a:r>
              <a:rPr lang="en-IN" sz="3500" dirty="0">
                <a:solidFill>
                  <a:srgbClr val="EA3200"/>
                </a:solidFill>
                <a:latin typeface="Times New Roman" panose="02020603050405020304" pitchFamily="18" charset="0"/>
                <a:cs typeface="Times New Roman" panose="02020603050405020304" pitchFamily="18" charset="0"/>
              </a:rPr>
              <a:t>HEART ATTACK DIEASES PREDICTION dataset- </a:t>
            </a:r>
            <a:r>
              <a:rPr lang="en-IN" sz="3500" dirty="0">
                <a:solidFill>
                  <a:srgbClr val="EA3200"/>
                </a:solidFill>
                <a:latin typeface="Times New Roman" panose="02020603050405020304" pitchFamily="18" charset="0"/>
                <a:cs typeface="Times New Roman" panose="02020603050405020304" pitchFamily="18" charset="0"/>
                <a:hlinkClick r:id="rId7"/>
              </a:rPr>
              <a:t>https://</a:t>
            </a:r>
            <a:r>
              <a:rPr lang="en-IN" sz="3500" dirty="0" smtClean="0">
                <a:solidFill>
                  <a:srgbClr val="EA3200"/>
                </a:solidFill>
                <a:latin typeface="Times New Roman" panose="02020603050405020304" pitchFamily="18" charset="0"/>
                <a:cs typeface="Times New Roman" panose="02020603050405020304" pitchFamily="18" charset="0"/>
                <a:hlinkClick r:id="rId7"/>
              </a:rPr>
              <a:t>www.kaggle.com/faressayah/predicting-heart-disease-using-machine-learning</a:t>
            </a:r>
            <a:endParaRPr lang="en-IN" sz="3500" dirty="0" smtClean="0">
              <a:solidFill>
                <a:srgbClr val="EA3200"/>
              </a:solidFill>
              <a:latin typeface="Times New Roman" panose="02020603050405020304" pitchFamily="18" charset="0"/>
              <a:cs typeface="Times New Roman" panose="02020603050405020304" pitchFamily="18" charset="0"/>
            </a:endParaRPr>
          </a:p>
          <a:p>
            <a:pPr>
              <a:lnSpc>
                <a:spcPct val="150000"/>
              </a:lnSpc>
            </a:pPr>
            <a:r>
              <a:rPr lang="en-IN" sz="3500" dirty="0">
                <a:solidFill>
                  <a:srgbClr val="EA3200"/>
                </a:solidFill>
                <a:latin typeface="Times New Roman" panose="02020603050405020304" pitchFamily="18" charset="0"/>
                <a:cs typeface="Times New Roman" panose="02020603050405020304" pitchFamily="18" charset="0"/>
              </a:rPr>
              <a:t>HEART ATTACK DIEASES </a:t>
            </a:r>
            <a:r>
              <a:rPr lang="en-IN" sz="3500" dirty="0" smtClean="0">
                <a:solidFill>
                  <a:srgbClr val="EA3200"/>
                </a:solidFill>
                <a:latin typeface="Times New Roman" panose="02020603050405020304" pitchFamily="18" charset="0"/>
                <a:cs typeface="Times New Roman" panose="02020603050405020304" pitchFamily="18" charset="0"/>
              </a:rPr>
              <a:t>PREDICTION using </a:t>
            </a:r>
            <a:r>
              <a:rPr lang="en-IN" sz="3500" dirty="0" err="1" smtClean="0">
                <a:solidFill>
                  <a:srgbClr val="EA3200"/>
                </a:solidFill>
                <a:latin typeface="Times New Roman" panose="02020603050405020304" pitchFamily="18" charset="0"/>
                <a:cs typeface="Times New Roman" panose="02020603050405020304" pitchFamily="18" charset="0"/>
              </a:rPr>
              <a:t>svm</a:t>
            </a:r>
            <a:r>
              <a:rPr lang="en-IN" sz="3500" dirty="0" smtClean="0">
                <a:solidFill>
                  <a:srgbClr val="EA3200"/>
                </a:solidFill>
                <a:latin typeface="Times New Roman" panose="02020603050405020304" pitchFamily="18" charset="0"/>
                <a:cs typeface="Times New Roman" panose="02020603050405020304" pitchFamily="18" charset="0"/>
              </a:rPr>
              <a:t> </a:t>
            </a:r>
            <a:r>
              <a:rPr lang="en-IN" sz="3500" dirty="0" smtClean="0">
                <a:latin typeface="Times New Roman" panose="02020603050405020304" pitchFamily="18" charset="0"/>
                <a:cs typeface="Times New Roman" panose="02020603050405020304" pitchFamily="18" charset="0"/>
                <a:hlinkClick r:id="rId8"/>
              </a:rPr>
              <a:t>https</a:t>
            </a:r>
            <a:r>
              <a:rPr lang="en-IN" sz="3500" dirty="0">
                <a:latin typeface="Times New Roman" panose="02020603050405020304" pitchFamily="18" charset="0"/>
                <a:cs typeface="Times New Roman" panose="02020603050405020304" pitchFamily="18" charset="0"/>
                <a:hlinkClick r:id="rId8"/>
              </a:rPr>
              <a:t>://</a:t>
            </a:r>
            <a:r>
              <a:rPr lang="en-IN" sz="3500" dirty="0" smtClean="0">
                <a:latin typeface="Times New Roman" panose="02020603050405020304" pitchFamily="18" charset="0"/>
                <a:cs typeface="Times New Roman" panose="02020603050405020304" pitchFamily="18" charset="0"/>
                <a:hlinkClick r:id="rId8"/>
              </a:rPr>
              <a:t>www.researchgate.net/publication/354689532_Heart_Attack_Analysis_and_Prediction_using_SVM</a:t>
            </a:r>
            <a:endParaRPr lang="en-IN" sz="3500" dirty="0" smtClean="0">
              <a:latin typeface="Times New Roman" panose="02020603050405020304" pitchFamily="18" charset="0"/>
              <a:cs typeface="Times New Roman" panose="02020603050405020304" pitchFamily="18" charset="0"/>
            </a:endParaRPr>
          </a:p>
          <a:p>
            <a:pPr>
              <a:lnSpc>
                <a:spcPct val="150000"/>
              </a:lnSpc>
            </a:pPr>
            <a:r>
              <a:rPr lang="en-IN" sz="3500" dirty="0">
                <a:solidFill>
                  <a:srgbClr val="EA3200"/>
                </a:solidFill>
                <a:latin typeface="Times New Roman" panose="02020603050405020304" pitchFamily="18" charset="0"/>
                <a:cs typeface="Times New Roman" panose="02020603050405020304" pitchFamily="18" charset="0"/>
              </a:rPr>
              <a:t>HEART ATTACK DIEASES PREDICTION using data mining- </a:t>
            </a:r>
            <a:r>
              <a:rPr lang="en-IN" sz="3500" dirty="0" smtClean="0">
                <a:solidFill>
                  <a:srgbClr val="EA3200"/>
                </a:solidFill>
                <a:latin typeface="Times New Roman" panose="02020603050405020304" pitchFamily="18" charset="0"/>
                <a:cs typeface="Times New Roman" panose="02020603050405020304" pitchFamily="18" charset="0"/>
              </a:rPr>
              <a:t>https</a:t>
            </a:r>
            <a:r>
              <a:rPr lang="en-IN" sz="3500" dirty="0">
                <a:solidFill>
                  <a:srgbClr val="EA3200"/>
                </a:solidFill>
                <a:latin typeface="Times New Roman" panose="02020603050405020304" pitchFamily="18" charset="0"/>
                <a:cs typeface="Times New Roman" panose="02020603050405020304" pitchFamily="18" charset="0"/>
              </a:rPr>
              <a:t>://</a:t>
            </a:r>
            <a:r>
              <a:rPr lang="en-IN" sz="3500" dirty="0" smtClean="0">
                <a:solidFill>
                  <a:srgbClr val="EA3200"/>
                </a:solidFill>
                <a:latin typeface="Times New Roman" panose="02020603050405020304" pitchFamily="18" charset="0"/>
                <a:cs typeface="Times New Roman" panose="02020603050405020304" pitchFamily="18" charset="0"/>
              </a:rPr>
              <a:t>www.ijert.org/heart-disease-prediction-using-data-mining-techniques</a:t>
            </a:r>
            <a:r>
              <a:rPr lang="en-IN" sz="1600" dirty="0">
                <a:solidFill>
                  <a:srgbClr val="EA3200"/>
                </a:solidFill>
                <a:latin typeface="Times New Roman" panose="02020603050405020304" pitchFamily="18" charset="0"/>
                <a:cs typeface="Times New Roman" panose="02020603050405020304" pitchFamily="18" charset="0"/>
              </a:rPr>
              <a:t>#:~:text=Govardhan%20presented%20the%20use%20of,used%20in%20statistical%20learning%20algorithms.</a:t>
            </a:r>
            <a:endParaRPr lang="en-IN" sz="1600" dirty="0" smtClean="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2247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solidFill>
                  <a:srgbClr val="FF0000"/>
                </a:solidFill>
                <a:latin typeface="Times New Roman" panose="02020603050405020304" pitchFamily="18" charset="0"/>
                <a:cs typeface="Times New Roman" panose="02020603050405020304" pitchFamily="18" charset="0"/>
              </a:rPr>
              <a:t>INTRODUCTION</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04540"/>
            <a:ext cx="8838900" cy="4442512"/>
          </a:xfrm>
        </p:spPr>
        <p:txBody>
          <a:bodyPr>
            <a:noAutofit/>
          </a:bodyPr>
          <a:lstStyle/>
          <a:p>
            <a:pPr>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Cardiovascular disease is one of the </a:t>
            </a:r>
            <a:r>
              <a:rPr lang="en-US" dirty="0" smtClean="0">
                <a:latin typeface="Times New Roman" panose="02020603050405020304" pitchFamily="18" charset="0"/>
                <a:cs typeface="Times New Roman" panose="02020603050405020304" pitchFamily="18" charset="0"/>
              </a:rPr>
              <a:t>most heinous </a:t>
            </a:r>
            <a:r>
              <a:rPr lang="en-US" dirty="0">
                <a:latin typeface="Times New Roman" panose="02020603050405020304" pitchFamily="18" charset="0"/>
                <a:cs typeface="Times New Roman" panose="02020603050405020304" pitchFamily="18" charset="0"/>
              </a:rPr>
              <a:t>disease, especially the silent heart attack, which attacks a person so abruptly that there’s no time to get it treated and such disease is very difficult to be diagnosed. </a:t>
            </a:r>
            <a:endParaRPr lang="en-I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Heart disease is the leading cause of death in the world over the past 15 years.</a:t>
            </a:r>
          </a:p>
          <a:p>
            <a:pPr>
              <a:lnSpc>
                <a:spcPct val="150000"/>
              </a:lnSpc>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Several different symptoms are associated with heart disease, which makes it difficult to diagnose it quicker and better.</a:t>
            </a:r>
          </a:p>
          <a:p>
            <a:pPr>
              <a:lnSpc>
                <a:spcPct val="150000"/>
              </a:lnSpc>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This issue can be resolved by adopting machine learning technique.</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Machine </a:t>
            </a:r>
            <a:r>
              <a:rPr lang="en-US" dirty="0">
                <a:latin typeface="Times New Roman" panose="02020603050405020304" pitchFamily="18" charset="0"/>
                <a:cs typeface="Times New Roman" panose="02020603050405020304" pitchFamily="18" charset="0"/>
              </a:rPr>
              <a:t>learning techniques are being implemented to extract the valuable information regarding the heart disease </a:t>
            </a:r>
            <a:r>
              <a:rPr lang="en-US" dirty="0" smtClean="0">
                <a:latin typeface="Times New Roman" panose="02020603050405020304" pitchFamily="18" charset="0"/>
                <a:cs typeface="Times New Roman" panose="02020603050405020304" pitchFamily="18" charset="0"/>
              </a:rPr>
              <a:t>prediction.</a:t>
            </a:r>
            <a:endParaRPr lang="en-I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2878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621" y="658299"/>
            <a:ext cx="10010247" cy="5637878"/>
          </a:xfrm>
          <a:prstGeom prst="rect">
            <a:avLst/>
          </a:prstGeom>
          <a:ln>
            <a:noFill/>
          </a:ln>
          <a:effectLst>
            <a:outerShdw blurRad="63500" sx="102000" sy="102000" algn="ctr" rotWithShape="0">
              <a:prstClr val="black">
                <a:alpha val="40000"/>
              </a:prstClr>
            </a:outerShdw>
          </a:effectLst>
          <a:scene3d>
            <a:camera prst="isometricOffAxis2Left"/>
            <a:lightRig rig="balanced" dir="t">
              <a:rot lat="0" lon="0" rev="8700000"/>
            </a:lightRig>
          </a:scene3d>
          <a:sp3d>
            <a:bevelT w="190500" h="38100"/>
          </a:sp3d>
        </p:spPr>
      </p:pic>
    </p:spTree>
    <p:extLst>
      <p:ext uri="{BB962C8B-B14F-4D97-AF65-F5344CB8AC3E}">
        <p14:creationId xmlns:p14="http://schemas.microsoft.com/office/powerpoint/2010/main" val="3018311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5459"/>
            <a:ext cx="8596668" cy="1320800"/>
          </a:xfrm>
        </p:spPr>
        <p:txBody>
          <a:bodyPr>
            <a:normAutofit/>
          </a:bodyPr>
          <a:lstStyle/>
          <a:p>
            <a:pPr algn="ctr"/>
            <a:r>
              <a:rPr lang="en-IN" sz="3200" dirty="0" smtClean="0">
                <a:solidFill>
                  <a:srgbClr val="FF0000"/>
                </a:solidFill>
                <a:latin typeface="Times New Roman" panose="02020603050405020304" pitchFamily="18" charset="0"/>
                <a:cs typeface="Times New Roman" panose="02020603050405020304" pitchFamily="18" charset="0"/>
              </a:rPr>
              <a:t>OBJECTIVE</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40398"/>
            <a:ext cx="8822716" cy="5259807"/>
          </a:xfrm>
        </p:spPr>
        <p:txBody>
          <a:bodyPr>
            <a:noAutofit/>
          </a:bodyPr>
          <a:lstStyle/>
          <a:p>
            <a:pPr>
              <a:lnSpc>
                <a:spcPct val="150000"/>
              </a:lnSpc>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Heart diseases is the leading cause of death among all other diseases, even cancer.</a:t>
            </a: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Due to lack of resources in the medical field, the prediction of heart diseases occasionally may be a problem.</a:t>
            </a:r>
          </a:p>
          <a:p>
            <a:pPr>
              <a:lnSpc>
                <a:spcPct val="150000"/>
              </a:lnSpc>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Utilization of suitable technology support in this regard can prove to be highly beneficial to the medical fraternity and patients.</a:t>
            </a:r>
          </a:p>
          <a:p>
            <a:pPr>
              <a:lnSpc>
                <a:spcPct val="150000"/>
              </a:lnSpc>
              <a:buFont typeface="Wingdings" panose="05000000000000000000" pitchFamily="2" charset="2"/>
              <a:buChar char="q"/>
            </a:pPr>
            <a:r>
              <a:rPr lang="en-IN" dirty="0" smtClean="0">
                <a:latin typeface="Times New Roman" panose="02020603050405020304" pitchFamily="18" charset="0"/>
                <a:cs typeface="Times New Roman" panose="02020603050405020304" pitchFamily="18" charset="0"/>
              </a:rPr>
              <a:t>The machine learning technique can be very well adapted to do the prediction of heart disease.</a:t>
            </a:r>
          </a:p>
          <a:p>
            <a:pPr>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datasets are processed in python programming </a:t>
            </a:r>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Machine Learning Algorithm namely Decision Tree Algorithm and </a:t>
            </a:r>
            <a:r>
              <a:rPr lang="en-US" dirty="0" smtClean="0">
                <a:latin typeface="Times New Roman" panose="02020603050405020304" pitchFamily="18" charset="0"/>
                <a:cs typeface="Times New Roman" panose="02020603050405020304" pitchFamily="18" charset="0"/>
              </a:rPr>
              <a:t>we will also compare with another algorithms which </a:t>
            </a:r>
            <a:r>
              <a:rPr lang="en-US" dirty="0">
                <a:latin typeface="Times New Roman" panose="02020603050405020304" pitchFamily="18" charset="0"/>
                <a:cs typeface="Times New Roman" panose="02020603050405020304" pitchFamily="18" charset="0"/>
              </a:rPr>
              <a:t>shows the best algorithm among </a:t>
            </a:r>
            <a:r>
              <a:rPr lang="en-US" dirty="0" smtClean="0">
                <a:latin typeface="Times New Roman" panose="02020603050405020304" pitchFamily="18" charset="0"/>
                <a:cs typeface="Times New Roman" panose="02020603050405020304" pitchFamily="18" charset="0"/>
              </a:rPr>
              <a:t>these in </a:t>
            </a:r>
            <a:r>
              <a:rPr lang="en-US" dirty="0">
                <a:latin typeface="Times New Roman" panose="02020603050405020304" pitchFamily="18" charset="0"/>
                <a:cs typeface="Times New Roman" panose="02020603050405020304" pitchFamily="18" charset="0"/>
              </a:rPr>
              <a:t>terms of accuracy level of heart disease</a:t>
            </a:r>
            <a:r>
              <a:rPr lang="en-US"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IDE </a:t>
            </a:r>
            <a:r>
              <a:rPr lang="en-US" dirty="0">
                <a:latin typeface="Times New Roman" panose="02020603050405020304" pitchFamily="18" charset="0"/>
                <a:cs typeface="Times New Roman" panose="02020603050405020304" pitchFamily="18" charset="0"/>
              </a:rPr>
              <a:t>we used in this project is JUPYTER NOTEBOOK.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782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138" y="172630"/>
            <a:ext cx="8596668" cy="1320800"/>
          </a:xfrm>
        </p:spPr>
        <p:txBody>
          <a:bodyPr>
            <a:normAutofit/>
          </a:bodyPr>
          <a:lstStyle/>
          <a:p>
            <a:pPr algn="ctr"/>
            <a:r>
              <a:rPr lang="en-IN" sz="3200" dirty="0" smtClean="0">
                <a:solidFill>
                  <a:srgbClr val="FF0000"/>
                </a:solidFill>
                <a:latin typeface="Times New Roman" panose="02020603050405020304" pitchFamily="18" charset="0"/>
                <a:cs typeface="Times New Roman" panose="02020603050405020304" pitchFamily="18" charset="0"/>
              </a:rPr>
              <a:t>LITERATURE SURVEY</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2138" y="1359478"/>
            <a:ext cx="8936004" cy="4644812"/>
          </a:xfrm>
        </p:spPr>
        <p:txBody>
          <a:bodyPr>
            <a:noAutofit/>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We use machine learning for predicting that the weather the person is heart attack </a:t>
            </a:r>
            <a:r>
              <a:rPr lang="en-US" sz="1600" dirty="0" err="1">
                <a:latin typeface="Times New Roman" panose="02020603050405020304" pitchFamily="18" charset="0"/>
                <a:cs typeface="Times New Roman" panose="02020603050405020304" pitchFamily="18" charset="0"/>
              </a:rPr>
              <a:t>dieases</a:t>
            </a:r>
            <a:r>
              <a:rPr lang="en-US" sz="1600" dirty="0">
                <a:latin typeface="Times New Roman" panose="02020603050405020304" pitchFamily="18" charset="0"/>
                <a:cs typeface="Times New Roman" panose="02020603050405020304" pitchFamily="18" charset="0"/>
              </a:rPr>
              <a:t> or not using machine learning. We use two algorithm Decision Tree Algorithm, Naive Bayes Algorithm. We use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libraries and pandas for exploratory data analysis. These libraries </a:t>
            </a:r>
            <a:r>
              <a:rPr lang="en-US" sz="1600" dirty="0" err="1">
                <a:latin typeface="Times New Roman" panose="02020603050405020304" pitchFamily="18" charset="0"/>
                <a:cs typeface="Times New Roman" panose="02020603050405020304" pitchFamily="18" charset="0"/>
              </a:rPr>
              <a:t>providevarious</a:t>
            </a:r>
            <a:r>
              <a:rPr lang="en-US" sz="1600" dirty="0">
                <a:latin typeface="Times New Roman" panose="02020603050405020304" pitchFamily="18" charset="0"/>
                <a:cs typeface="Times New Roman" panose="02020603050405020304" pitchFamily="18" charset="0"/>
              </a:rPr>
              <a:t> data structures and operations for manipulating tables. </a:t>
            </a:r>
            <a:r>
              <a:rPr lang="en-US" sz="1600" dirty="0" err="1">
                <a:latin typeface="Times New Roman" panose="02020603050405020304" pitchFamily="18" charset="0"/>
                <a:cs typeface="Times New Roman" panose="02020603050405020304" pitchFamily="18" charset="0"/>
              </a:rPr>
              <a:t>Herematplotlib</a:t>
            </a:r>
            <a:r>
              <a:rPr lang="en-US" sz="1600" dirty="0">
                <a:latin typeface="Times New Roman" panose="02020603050405020304" pitchFamily="18" charset="0"/>
                <a:cs typeface="Times New Roman" panose="02020603050405020304" pitchFamily="18" charset="0"/>
              </a:rPr>
              <a:t> is used for data visualization and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for </a:t>
            </a:r>
            <a:r>
              <a:rPr lang="en-US" sz="1600" dirty="0" err="1">
                <a:latin typeface="Times New Roman" panose="02020603050405020304" pitchFamily="18" charset="0"/>
                <a:cs typeface="Times New Roman" panose="02020603050405020304" pitchFamily="18" charset="0"/>
              </a:rPr>
              <a:t>mathematicaloperations</a:t>
            </a:r>
            <a:r>
              <a:rPr lang="en-US" sz="1600" dirty="0">
                <a:latin typeface="Times New Roman" panose="02020603050405020304" pitchFamily="18" charset="0"/>
                <a:cs typeface="Times New Roman" panose="02020603050405020304" pitchFamily="18" charset="0"/>
              </a:rPr>
              <a:t>. The work is explained below.</a:t>
            </a:r>
            <a:endParaRPr lang="en-IN" sz="1600" dirty="0">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Related work</a:t>
            </a:r>
          </a:p>
          <a:p>
            <a:pPr>
              <a:lnSpc>
                <a:spcPct val="150000"/>
              </a:lnSpc>
            </a:pPr>
            <a:r>
              <a:rPr lang="en-US" sz="1600" dirty="0" err="1">
                <a:latin typeface="Times New Roman" panose="02020603050405020304" pitchFamily="18" charset="0"/>
                <a:cs typeface="Times New Roman" panose="02020603050405020304" pitchFamily="18" charset="0"/>
              </a:rPr>
              <a:t>Senthil</a:t>
            </a:r>
            <a:r>
              <a:rPr lang="en-US" sz="1600" dirty="0">
                <a:latin typeface="Times New Roman" panose="02020603050405020304" pitchFamily="18" charset="0"/>
                <a:cs typeface="Times New Roman" panose="02020603050405020304" pitchFamily="18" charset="0"/>
              </a:rPr>
              <a:t> Kumar Mohan et al,[1] proposed Effective Heart Disease Prediction Using Hybrid Machine Learning Techniques in which strategy that objective is to finding critical includes by applying Machine Learning bringing about improving the exactness in the expectation of cardiovascular malady. The expectation model is created with various blends of highlights and a few known arrangement strategies. We produce an improved exhibition level with a precision level of 88.7% through the prediction model for heart disease with hybrid random forest with a linear </a:t>
            </a:r>
            <a:r>
              <a:rPr lang="en-US" sz="1600" dirty="0" smtClean="0">
                <a:latin typeface="Times New Roman" panose="02020603050405020304" pitchFamily="18" charset="0"/>
                <a:cs typeface="Times New Roman" panose="02020603050405020304" pitchFamily="18" charset="0"/>
              </a:rPr>
              <a:t>model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9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865" y="283221"/>
            <a:ext cx="8934137" cy="5758141"/>
          </a:xfrm>
        </p:spPr>
        <p:txBody>
          <a:bodyPr>
            <a:normAutofit fontScale="55000" lnSpcReduction="20000"/>
          </a:bodyPr>
          <a:lstStyle/>
          <a:p>
            <a:pPr marL="0" indent="0">
              <a:lnSpc>
                <a:spcPct val="16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HRFLM) they likewise educated about Diverse data mining approaches and expectation techniques, Such </a:t>
            </a:r>
            <a:r>
              <a:rPr lang="en-US" dirty="0" smtClean="0">
                <a:latin typeface="Times New Roman" panose="02020603050405020304" pitchFamily="18" charset="0"/>
                <a:cs typeface="Times New Roman" panose="02020603050405020304" pitchFamily="18" charset="0"/>
              </a:rPr>
              <a:t>  	as</a:t>
            </a:r>
            <a:r>
              <a:rPr lang="en-US" dirty="0">
                <a:latin typeface="Times New Roman" panose="02020603050405020304" pitchFamily="18" charset="0"/>
                <a:cs typeface="Times New Roman" panose="02020603050405020304" pitchFamily="18" charset="0"/>
              </a:rPr>
              <a:t>, KNN, LR, SVM, NN, and Vote have been fairly famous of late to distinguish and predict heart disease.</a:t>
            </a:r>
          </a:p>
          <a:p>
            <a:pPr>
              <a:lnSpc>
                <a:spcPct val="160000"/>
              </a:lnSpc>
            </a:pPr>
            <a:r>
              <a:rPr lang="en-US" dirty="0" err="1">
                <a:latin typeface="Times New Roman" panose="02020603050405020304" pitchFamily="18" charset="0"/>
                <a:cs typeface="Times New Roman" panose="02020603050405020304" pitchFamily="18" charset="0"/>
              </a:rPr>
              <a:t>Sonam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Nikhar</a:t>
            </a:r>
            <a:r>
              <a:rPr lang="en-US" dirty="0">
                <a:latin typeface="Times New Roman" panose="02020603050405020304" pitchFamily="18" charset="0"/>
                <a:cs typeface="Times New Roman" panose="02020603050405020304" pitchFamily="18" charset="0"/>
              </a:rPr>
              <a:t> et </a:t>
            </a:r>
            <a:r>
              <a:rPr lang="en-US" dirty="0" smtClean="0">
                <a:latin typeface="Times New Roman" panose="02020603050405020304" pitchFamily="18" charset="0"/>
                <a:cs typeface="Times New Roman" panose="02020603050405020304" pitchFamily="18" charset="0"/>
              </a:rPr>
              <a:t>al has </a:t>
            </a:r>
            <a:r>
              <a:rPr lang="en-US" dirty="0">
                <a:latin typeface="Times New Roman" panose="02020603050405020304" pitchFamily="18" charset="0"/>
                <a:cs typeface="Times New Roman" panose="02020603050405020304" pitchFamily="18" charset="0"/>
              </a:rPr>
              <a:t>built up the paper titled as Prediction of Heart Disease Using Machine Learning Algorithms by This exploration plans to give a point by point portrayal of </a:t>
            </a:r>
            <a:r>
              <a:rPr lang="en-US" dirty="0" err="1">
                <a:latin typeface="Times New Roman" panose="02020603050405020304" pitchFamily="18" charset="0"/>
                <a:cs typeface="Times New Roman" panose="02020603050405020304" pitchFamily="18" charset="0"/>
              </a:rPr>
              <a:t>NaÃ¯ve</a:t>
            </a:r>
            <a:r>
              <a:rPr lang="en-US" dirty="0">
                <a:latin typeface="Times New Roman" panose="02020603050405020304" pitchFamily="18" charset="0"/>
                <a:cs typeface="Times New Roman" panose="02020603050405020304" pitchFamily="18" charset="0"/>
              </a:rPr>
              <a:t> Bayes and decision tree classifier that are applied in our examination especially in the prediction of Heart Disease. Some analysis has been led to think about the execution of prescient data mining strategy on the equivalent dataset, and the result uncovers that Decision Tree beats over Bayesian classification system.</a:t>
            </a:r>
          </a:p>
          <a:p>
            <a:pPr>
              <a:lnSpc>
                <a:spcPct val="160000"/>
              </a:lnSpc>
            </a:pPr>
            <a:r>
              <a:rPr lang="en-US" dirty="0" err="1" smtClean="0">
                <a:latin typeface="Times New Roman" panose="02020603050405020304" pitchFamily="18" charset="0"/>
                <a:cs typeface="Times New Roman" panose="02020603050405020304" pitchFamily="18" charset="0"/>
              </a:rPr>
              <a:t>Aditi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Gavhane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Gouthami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Kokkula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Isha</a:t>
            </a:r>
            <a:r>
              <a:rPr lang="en-US" dirty="0">
                <a:latin typeface="Times New Roman" panose="02020603050405020304" pitchFamily="18" charset="0"/>
                <a:cs typeface="Times New Roman" panose="02020603050405020304" pitchFamily="18" charset="0"/>
              </a:rPr>
              <a:t> Pandya, Prof. Kailas </a:t>
            </a:r>
            <a:r>
              <a:rPr lang="en-US" dirty="0" err="1">
                <a:latin typeface="Times New Roman" panose="02020603050405020304" pitchFamily="18" charset="0"/>
                <a:cs typeface="Times New Roman" panose="02020603050405020304" pitchFamily="18" charset="0"/>
              </a:rPr>
              <a:t>Devadkar</a:t>
            </a:r>
            <a:r>
              <a:rPr lang="en-US" dirty="0">
                <a:latin typeface="Times New Roman" panose="02020603050405020304" pitchFamily="18" charset="0"/>
                <a:cs typeface="Times New Roman" panose="02020603050405020304" pitchFamily="18" charset="0"/>
              </a:rPr>
              <a:t> (PhD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Prediction of Heart Disease Using Machine Learning, In this paper proposed system they used the neural network algorithm </a:t>
            </a:r>
            <a:r>
              <a:rPr lang="en-US" dirty="0" smtClean="0">
                <a:latin typeface="Times New Roman" panose="02020603050405020304" pitchFamily="18" charset="0"/>
                <a:cs typeface="Times New Roman" panose="02020603050405020304" pitchFamily="18" charset="0"/>
              </a:rPr>
              <a:t>multi-layer perceptron </a:t>
            </a:r>
            <a:r>
              <a:rPr lang="en-US" dirty="0">
                <a:latin typeface="Times New Roman" panose="02020603050405020304" pitchFamily="18" charset="0"/>
                <a:cs typeface="Times New Roman" panose="02020603050405020304" pitchFamily="18" charset="0"/>
              </a:rPr>
              <a:t>(MLP) to train and test the dataset. In this algorithm there will be multiple layers like one for input, second for output and one or more layers are hidden layers between these two input and output layers. Each node in input layer is connected to output nodes through these hidden layers. This connection is assigned with some weights. There is another identity input called bias which is with weight b, which added to node to balance the perceptron. The connection between the nodes can be </a:t>
            </a:r>
            <a:r>
              <a:rPr lang="en-US" dirty="0" err="1">
                <a:latin typeface="Times New Roman" panose="02020603050405020304" pitchFamily="18" charset="0"/>
                <a:cs typeface="Times New Roman" panose="02020603050405020304" pitchFamily="18" charset="0"/>
              </a:rPr>
              <a:t>feedforwarded</a:t>
            </a:r>
            <a:r>
              <a:rPr lang="en-US" dirty="0">
                <a:latin typeface="Times New Roman" panose="02020603050405020304" pitchFamily="18" charset="0"/>
                <a:cs typeface="Times New Roman" panose="02020603050405020304" pitchFamily="18" charset="0"/>
              </a:rPr>
              <a:t> or feedback based on the requirement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6119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154" y="242761"/>
            <a:ext cx="8820848" cy="5798601"/>
          </a:xfrm>
        </p:spPr>
        <p:txBody>
          <a:bodyPr>
            <a:normAutofit fontScale="55000" lnSpcReduction="20000"/>
          </a:bodyPr>
          <a:lstStyle/>
          <a:p>
            <a:pPr>
              <a:lnSpc>
                <a:spcPct val="150000"/>
              </a:lnSpc>
            </a:pPr>
            <a:r>
              <a:rPr lang="en-US" dirty="0" err="1">
                <a:latin typeface="Times New Roman" panose="02020603050405020304" pitchFamily="18" charset="0"/>
                <a:cs typeface="Times New Roman" panose="02020603050405020304" pitchFamily="18" charset="0"/>
              </a:rPr>
              <a:t>Abhay</a:t>
            </a:r>
            <a:r>
              <a:rPr lang="en-US" dirty="0">
                <a:latin typeface="Times New Roman" panose="02020603050405020304" pitchFamily="18" charset="0"/>
                <a:cs typeface="Times New Roman" panose="02020603050405020304" pitchFamily="18" charset="0"/>
              </a:rPr>
              <a:t> Kishore et al</a:t>
            </a:r>
            <a:r>
              <a:rPr lang="en-US" dirty="0" smtClean="0">
                <a:latin typeface="Times New Roman" panose="02020603050405020304" pitchFamily="18" charset="0"/>
                <a:cs typeface="Times New Roman" panose="02020603050405020304" pitchFamily="18" charset="0"/>
              </a:rPr>
              <a:t>, developed </a:t>
            </a:r>
            <a:r>
              <a:rPr lang="en-US" dirty="0">
                <a:latin typeface="Times New Roman" panose="02020603050405020304" pitchFamily="18" charset="0"/>
                <a:cs typeface="Times New Roman" panose="02020603050405020304" pitchFamily="18" charset="0"/>
              </a:rPr>
              <a:t>Heart Attack Prediction Using Deep Learning in which This paper proposes a heart attack prediction system using Deep learning procedures, explicitly Recurrent Neural System to predict the probable prospects of heart related infections of the patient. Recurrent Neural Network is a very ground-breaking characterization calculation that utilizes Deep Learning approach in Artificial Neural Network. The paper talks about in detail the significant modules of the framework alongside the related hypothesis. The proposed model deep learning and data mining to give the precise outcomes least blunders. This paper gives a bearing and point of reference for the advancement of another type of heart attack prediction platform. Prediction stage.</a:t>
            </a:r>
          </a:p>
          <a:p>
            <a:pPr>
              <a:lnSpc>
                <a:spcPct val="150000"/>
              </a:lnSpc>
            </a:pPr>
            <a:r>
              <a:rPr lang="en-US" dirty="0" err="1">
                <a:latin typeface="Times New Roman" panose="02020603050405020304" pitchFamily="18" charset="0"/>
                <a:cs typeface="Times New Roman" panose="02020603050405020304" pitchFamily="18" charset="0"/>
              </a:rPr>
              <a:t>Lakshmana</a:t>
            </a:r>
            <a:r>
              <a:rPr lang="en-US" dirty="0">
                <a:latin typeface="Times New Roman" panose="02020603050405020304" pitchFamily="18" charset="0"/>
                <a:cs typeface="Times New Roman" panose="02020603050405020304" pitchFamily="18" charset="0"/>
              </a:rPr>
              <a:t> Rao et al</a:t>
            </a:r>
            <a:r>
              <a:rPr lang="en-US" dirty="0" smtClean="0">
                <a:latin typeface="Times New Roman" panose="02020603050405020304" pitchFamily="18" charset="0"/>
                <a:cs typeface="Times New Roman" panose="02020603050405020304" pitchFamily="18" charset="0"/>
              </a:rPr>
              <a:t>, Machine </a:t>
            </a:r>
            <a:r>
              <a:rPr lang="en-US" dirty="0">
                <a:latin typeface="Times New Roman" panose="02020603050405020304" pitchFamily="18" charset="0"/>
                <a:cs typeface="Times New Roman" panose="02020603050405020304" pitchFamily="18" charset="0"/>
              </a:rPr>
              <a:t>Learning Techniques for Heart Disease Prediction in which the contributing elements for heart disease are more (circulatory strain, diabetes, current smoker, high cholesterol, etc..). So, it is difficult to distinguish heart disease. Different systems in data mining and neural systems have been utilized to discover the seriousness of heart disease among people. The idea of CHD ailment is bewildering, in addition, in this manner, the disease must be dealt with warily. Not doing early identification, may impact the heart or cause sudden passing. The perspective of therapeutic science furthermore, data burrowing is used for finding various sorts of metabolic machine learning a procedure that causes the framework to gain from past information tests, models without being expressly customized. Machine learning makes rationale dependent on chronicled information.</a:t>
            </a:r>
          </a:p>
        </p:txBody>
      </p:sp>
    </p:spTree>
    <p:extLst>
      <p:ext uri="{BB962C8B-B14F-4D97-AF65-F5344CB8AC3E}">
        <p14:creationId xmlns:p14="http://schemas.microsoft.com/office/powerpoint/2010/main" val="1306710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851" y="125780"/>
            <a:ext cx="1796292" cy="1967787"/>
          </a:xfrm>
          <a:prstGeom prst="rect">
            <a:avLst/>
          </a:prstGeom>
          <a:noFill/>
          <a:ln w="190500" cap="sq">
            <a:noFill/>
            <a:prstDash val="solid"/>
            <a:miter lim="800000"/>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496" y="125778"/>
            <a:ext cx="2303563" cy="1967789"/>
          </a:xfrm>
          <a:prstGeom prst="rect">
            <a:avLst/>
          </a:prstGeom>
          <a:no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9023" y="125778"/>
            <a:ext cx="2036700" cy="1967789"/>
          </a:xfrm>
          <a:prstGeom prst="rect">
            <a:avLst/>
          </a:prstGeom>
          <a:no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lnRef>
          <a:fillRef idx="1001">
            <a:schemeClr val="lt1"/>
          </a:fillRef>
          <a:effectRef idx="0">
            <a:schemeClr val="accent2"/>
          </a:effectRef>
          <a:fontRef idx="minor">
            <a:schemeClr val="dk1"/>
          </a:fontRef>
        </p:style>
      </p:pic>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851" y="4820378"/>
            <a:ext cx="1796292" cy="1820812"/>
          </a:xfrm>
          <a:prstGeom prst="rect">
            <a:avLst/>
          </a:prstGeom>
          <a:no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59" name="Picture 5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8074" y="4730605"/>
            <a:ext cx="2137649" cy="1969704"/>
          </a:xfrm>
          <a:prstGeom prst="rect">
            <a:avLst/>
          </a:prstGeom>
          <a:noFill/>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cxnSp>
        <p:nvCxnSpPr>
          <p:cNvPr id="104" name="Straight Arrow Connector 103"/>
          <p:cNvCxnSpPr/>
          <p:nvPr/>
        </p:nvCxnSpPr>
        <p:spPr>
          <a:xfrm>
            <a:off x="2565175" y="1118827"/>
            <a:ext cx="1553671" cy="0"/>
          </a:xfrm>
          <a:prstGeom prst="straightConnector1">
            <a:avLst/>
          </a:prstGeom>
          <a:ln>
            <a:solidFill>
              <a:srgbClr val="00B050"/>
            </a:solidFill>
            <a:tailEnd type="triangle"/>
          </a:ln>
          <a:effectLst>
            <a:glow rad="228600">
              <a:schemeClr val="accent6">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106" name="Straight Arrow Connector 105"/>
          <p:cNvCxnSpPr/>
          <p:nvPr/>
        </p:nvCxnSpPr>
        <p:spPr>
          <a:xfrm>
            <a:off x="7563453" y="1109672"/>
            <a:ext cx="1612915" cy="0"/>
          </a:xfrm>
          <a:prstGeom prst="straightConnector1">
            <a:avLst/>
          </a:prstGeom>
          <a:ln>
            <a:solidFill>
              <a:srgbClr val="00B050"/>
            </a:solidFill>
            <a:tailEnd type="triangle"/>
          </a:ln>
          <a:effectLst>
            <a:glow rad="228600">
              <a:schemeClr val="accent6">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108" name="Elbow Connector 107"/>
          <p:cNvCxnSpPr/>
          <p:nvPr/>
        </p:nvCxnSpPr>
        <p:spPr>
          <a:xfrm rot="10800000" flipV="1">
            <a:off x="8624958" y="2400714"/>
            <a:ext cx="2306232" cy="1011371"/>
          </a:xfrm>
          <a:prstGeom prst="bentConnector3">
            <a:avLst>
              <a:gd name="adj1" fmla="val 175"/>
            </a:avLst>
          </a:prstGeom>
          <a:ln>
            <a:solidFill>
              <a:srgbClr val="00B050"/>
            </a:solidFill>
            <a:tailEnd type="triangle"/>
          </a:ln>
          <a:effectLst>
            <a:glow rad="228600">
              <a:schemeClr val="accent6">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123" name="Straight Arrow Connector 122"/>
          <p:cNvCxnSpPr/>
          <p:nvPr/>
        </p:nvCxnSpPr>
        <p:spPr>
          <a:xfrm>
            <a:off x="8248477" y="5745345"/>
            <a:ext cx="954860" cy="0"/>
          </a:xfrm>
          <a:prstGeom prst="straightConnector1">
            <a:avLst/>
          </a:prstGeom>
          <a:ln>
            <a:solidFill>
              <a:srgbClr val="00B050"/>
            </a:solidFill>
            <a:tailEnd type="triangle"/>
          </a:ln>
          <a:effectLst>
            <a:glow rad="228600">
              <a:schemeClr val="accent6">
                <a:satMod val="175000"/>
                <a:alpha val="40000"/>
              </a:schemeClr>
            </a:glow>
          </a:effectLst>
        </p:spPr>
        <p:style>
          <a:lnRef idx="3">
            <a:schemeClr val="dk1"/>
          </a:lnRef>
          <a:fillRef idx="0">
            <a:schemeClr val="dk1"/>
          </a:fillRef>
          <a:effectRef idx="2">
            <a:schemeClr val="dk1"/>
          </a:effectRef>
          <a:fontRef idx="minor">
            <a:schemeClr val="tx1"/>
          </a:fontRef>
        </p:style>
      </p:cxnSp>
      <p:cxnSp>
        <p:nvCxnSpPr>
          <p:cNvPr id="124" name="Straight Arrow Connector 123"/>
          <p:cNvCxnSpPr/>
          <p:nvPr/>
        </p:nvCxnSpPr>
        <p:spPr>
          <a:xfrm>
            <a:off x="2671716" y="5873469"/>
            <a:ext cx="954860" cy="0"/>
          </a:xfrm>
          <a:prstGeom prst="straightConnector1">
            <a:avLst/>
          </a:prstGeom>
          <a:ln>
            <a:solidFill>
              <a:srgbClr val="00B050"/>
            </a:solidFill>
            <a:tailEnd type="triangle"/>
          </a:ln>
          <a:effectLst>
            <a:glow rad="228600">
              <a:schemeClr val="accent6">
                <a:satMod val="175000"/>
                <a:alpha val="40000"/>
              </a:schemeClr>
            </a:glow>
          </a:effectLst>
        </p:spPr>
        <p:style>
          <a:lnRef idx="3">
            <a:schemeClr val="dk1"/>
          </a:lnRef>
          <a:fillRef idx="0">
            <a:schemeClr val="dk1"/>
          </a:fillRef>
          <a:effectRef idx="2">
            <a:schemeClr val="dk1"/>
          </a:effectRef>
          <a:fontRef idx="minor">
            <a:schemeClr val="tx1"/>
          </a:fontRef>
        </p:style>
      </p:cxnSp>
      <p:pic>
        <p:nvPicPr>
          <p:cNvPr id="125" name="Picture 1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41148" y="2446752"/>
            <a:ext cx="2292258" cy="1966859"/>
          </a:xfrm>
          <a:prstGeom prst="rect">
            <a:avLst/>
          </a:prstGeom>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26" name="Picture 1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35496" y="4704518"/>
            <a:ext cx="2297910" cy="2019375"/>
          </a:xfrm>
          <a:prstGeom prst="rect">
            <a:avLst/>
          </a:prstGeom>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328433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06677" y="1"/>
            <a:ext cx="10515600" cy="1166506"/>
          </a:xfrm>
        </p:spPr>
        <p:txBody>
          <a:bodyPr>
            <a:normAutofit/>
          </a:bodyPr>
          <a:lstStyle/>
          <a:p>
            <a:pPr algn="ctr"/>
            <a:r>
              <a:rPr lang="en-IN" sz="3200" b="1" dirty="0" smtClean="0">
                <a:solidFill>
                  <a:srgbClr val="FF0000"/>
                </a:solidFill>
                <a:latin typeface="Times New Roman" panose="02020603050405020304" pitchFamily="18" charset="0"/>
                <a:cs typeface="Times New Roman" panose="02020603050405020304" pitchFamily="18" charset="0"/>
              </a:rPr>
              <a:t>METHODOLOGY</a:t>
            </a:r>
            <a:endParaRPr lang="en-IN"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860733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p:nvGrpSpPr>
        <p:grpSpPr>
          <a:xfrm>
            <a:off x="563672" y="1240714"/>
            <a:ext cx="3043823" cy="3393916"/>
            <a:chOff x="1040327" y="2221755"/>
            <a:chExt cx="2305776" cy="2650317"/>
          </a:xfrm>
          <a:solidFill>
            <a:srgbClr val="002060"/>
          </a:solidFill>
          <a:effectLst/>
          <a:scene3d>
            <a:camera prst="orthographicFront">
              <a:rot lat="0" lon="0" rev="0"/>
            </a:camera>
            <a:lightRig rig="glow" dir="t">
              <a:rot lat="0" lon="0" rev="4800000"/>
            </a:lightRig>
          </a:scene3d>
        </p:grpSpPr>
        <p:sp>
          <p:nvSpPr>
            <p:cNvPr id="9" name="Hexagon 8"/>
            <p:cNvSpPr/>
            <p:nvPr/>
          </p:nvSpPr>
          <p:spPr>
            <a:xfrm rot="5400000">
              <a:off x="868056" y="2394026"/>
              <a:ext cx="2650317" cy="2305776"/>
            </a:xfrm>
            <a:prstGeom prst="hexagon">
              <a:avLst>
                <a:gd name="adj" fmla="val 25000"/>
                <a:gd name="vf" fmla="val 115470"/>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3">
                <a:hueOff val="-1433403"/>
                <a:satOff val="1180"/>
                <a:lumOff val="-981"/>
                <a:alphaOff val="0"/>
              </a:schemeClr>
            </a:fillRef>
            <a:effectRef idx="0">
              <a:schemeClr val="accent3">
                <a:hueOff val="-1433403"/>
                <a:satOff val="1180"/>
                <a:lumOff val="-981"/>
                <a:alphaOff val="0"/>
              </a:schemeClr>
            </a:effectRef>
            <a:fontRef idx="minor">
              <a:schemeClr val="lt1"/>
            </a:fontRef>
          </p:style>
        </p:sp>
        <p:sp>
          <p:nvSpPr>
            <p:cNvPr id="10" name="Hexagon 4"/>
            <p:cNvSpPr/>
            <p:nvPr/>
          </p:nvSpPr>
          <p:spPr>
            <a:xfrm>
              <a:off x="1299469" y="2708730"/>
              <a:ext cx="1816755" cy="1684913"/>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IN" sz="3600" i="1" dirty="0" smtClean="0">
                  <a:latin typeface="Times New Roman" panose="02020603050405020304" pitchFamily="18" charset="0"/>
                  <a:cs typeface="Times New Roman" panose="02020603050405020304" pitchFamily="18" charset="0"/>
                </a:rPr>
                <a:t>1</a:t>
              </a:r>
            </a:p>
            <a:p>
              <a:pPr lvl="0" algn="ctr" defTabSz="1244600">
                <a:lnSpc>
                  <a:spcPct val="90000"/>
                </a:lnSpc>
                <a:spcBef>
                  <a:spcPct val="0"/>
                </a:spcBef>
                <a:spcAft>
                  <a:spcPct val="35000"/>
                </a:spcAft>
              </a:pPr>
              <a:r>
                <a:rPr lang="en-IN" sz="3600" i="1" kern="1200" dirty="0" smtClean="0">
                  <a:latin typeface="Times New Roman" panose="02020603050405020304" pitchFamily="18" charset="0"/>
                  <a:cs typeface="Times New Roman" panose="02020603050405020304" pitchFamily="18" charset="0"/>
                </a:rPr>
                <a:t>Machine Learning Work</a:t>
              </a:r>
              <a:endParaRPr lang="en-IN" sz="3600" i="1" kern="1200" dirty="0"/>
            </a:p>
          </p:txBody>
        </p:sp>
      </p:grpSp>
      <p:grpSp>
        <p:nvGrpSpPr>
          <p:cNvPr id="11" name="Group 10"/>
          <p:cNvGrpSpPr/>
          <p:nvPr/>
        </p:nvGrpSpPr>
        <p:grpSpPr>
          <a:xfrm>
            <a:off x="4348987" y="3363240"/>
            <a:ext cx="3107805" cy="3274908"/>
            <a:chOff x="1169765" y="2262932"/>
            <a:chExt cx="2305776" cy="2650317"/>
          </a:xfrm>
          <a:solidFill>
            <a:schemeClr val="accent4">
              <a:lumMod val="75000"/>
            </a:schemeClr>
          </a:solidFill>
          <a:scene3d>
            <a:camera prst="orthographicFront">
              <a:rot lat="0" lon="0" rev="0"/>
            </a:camera>
            <a:lightRig rig="glow" dir="t">
              <a:rot lat="0" lon="0" rev="4800000"/>
            </a:lightRig>
          </a:scene3d>
        </p:grpSpPr>
        <p:sp>
          <p:nvSpPr>
            <p:cNvPr id="12" name="Hexagon 11"/>
            <p:cNvSpPr/>
            <p:nvPr/>
          </p:nvSpPr>
          <p:spPr>
            <a:xfrm rot="5400000">
              <a:off x="997494" y="2435203"/>
              <a:ext cx="2650317" cy="2305776"/>
            </a:xfrm>
            <a:prstGeom prst="hexagon">
              <a:avLst>
                <a:gd name="adj" fmla="val 25000"/>
                <a:gd name="vf" fmla="val 115470"/>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3">
                <a:hueOff val="-1433403"/>
                <a:satOff val="1180"/>
                <a:lumOff val="-981"/>
                <a:alphaOff val="0"/>
              </a:schemeClr>
            </a:fillRef>
            <a:effectRef idx="0">
              <a:schemeClr val="accent3">
                <a:hueOff val="-1433403"/>
                <a:satOff val="1180"/>
                <a:lumOff val="-981"/>
                <a:alphaOff val="0"/>
              </a:schemeClr>
            </a:effectRef>
            <a:fontRef idx="minor">
              <a:schemeClr val="lt1"/>
            </a:fontRef>
          </p:style>
        </p:sp>
        <p:sp>
          <p:nvSpPr>
            <p:cNvPr id="13" name="Hexagon 4"/>
            <p:cNvSpPr/>
            <p:nvPr/>
          </p:nvSpPr>
          <p:spPr>
            <a:xfrm>
              <a:off x="1548303" y="2689717"/>
              <a:ext cx="1548698" cy="168416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IN" sz="2800" i="1" dirty="0" smtClean="0">
                  <a:latin typeface="Times New Roman" panose="02020603050405020304" pitchFamily="18" charset="0"/>
                  <a:cs typeface="Times New Roman" panose="02020603050405020304" pitchFamily="18" charset="0"/>
                </a:rPr>
                <a:t>2</a:t>
              </a:r>
            </a:p>
            <a:p>
              <a:pPr lvl="0" algn="ctr" defTabSz="1244600">
                <a:lnSpc>
                  <a:spcPct val="90000"/>
                </a:lnSpc>
                <a:spcBef>
                  <a:spcPct val="0"/>
                </a:spcBef>
                <a:spcAft>
                  <a:spcPct val="35000"/>
                </a:spcAft>
              </a:pPr>
              <a:r>
                <a:rPr lang="en-IN" sz="2800" i="1" kern="1200" dirty="0" smtClean="0">
                  <a:latin typeface="Times New Roman" panose="02020603050405020304" pitchFamily="18" charset="0"/>
                  <a:cs typeface="Times New Roman" panose="02020603050405020304" pitchFamily="18" charset="0"/>
                </a:rPr>
                <a:t>Upload the trained model to the UI</a:t>
              </a:r>
              <a:endParaRPr lang="en-IN" sz="2800" i="1" kern="1200" dirty="0"/>
            </a:p>
          </p:txBody>
        </p:sp>
      </p:grpSp>
      <p:grpSp>
        <p:nvGrpSpPr>
          <p:cNvPr id="14" name="Group 13"/>
          <p:cNvGrpSpPr/>
          <p:nvPr/>
        </p:nvGrpSpPr>
        <p:grpSpPr>
          <a:xfrm>
            <a:off x="8198285" y="1240714"/>
            <a:ext cx="3098066" cy="3344655"/>
            <a:chOff x="888140" y="2242804"/>
            <a:chExt cx="2357297" cy="2650317"/>
          </a:xfrm>
          <a:solidFill>
            <a:srgbClr val="890505"/>
          </a:solidFill>
          <a:scene3d>
            <a:camera prst="orthographicFront">
              <a:rot lat="0" lon="0" rev="0"/>
            </a:camera>
            <a:lightRig rig="glow" dir="t">
              <a:rot lat="0" lon="0" rev="4800000"/>
            </a:lightRig>
          </a:scene3d>
        </p:grpSpPr>
        <p:sp>
          <p:nvSpPr>
            <p:cNvPr id="15" name="Hexagon 14"/>
            <p:cNvSpPr/>
            <p:nvPr/>
          </p:nvSpPr>
          <p:spPr>
            <a:xfrm rot="5400000">
              <a:off x="741630" y="2389314"/>
              <a:ext cx="2650317" cy="2357297"/>
            </a:xfrm>
            <a:prstGeom prst="hexagon">
              <a:avLst>
                <a:gd name="adj" fmla="val 25000"/>
                <a:gd name="vf" fmla="val 115470"/>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3">
                <a:hueOff val="-1433403"/>
                <a:satOff val="1180"/>
                <a:lumOff val="-981"/>
                <a:alphaOff val="0"/>
              </a:schemeClr>
            </a:fillRef>
            <a:effectRef idx="0">
              <a:schemeClr val="accent3">
                <a:hueOff val="-1433403"/>
                <a:satOff val="1180"/>
                <a:lumOff val="-981"/>
                <a:alphaOff val="0"/>
              </a:schemeClr>
            </a:effectRef>
            <a:fontRef idx="minor">
              <a:schemeClr val="lt1"/>
            </a:fontRef>
          </p:style>
        </p:sp>
        <p:sp>
          <p:nvSpPr>
            <p:cNvPr id="16" name="Hexagon 4"/>
            <p:cNvSpPr/>
            <p:nvPr/>
          </p:nvSpPr>
          <p:spPr>
            <a:xfrm>
              <a:off x="1278749" y="2715189"/>
              <a:ext cx="1576078" cy="1646745"/>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r>
                <a:rPr lang="en-IN" sz="2400" i="1" dirty="0">
                  <a:latin typeface="Times New Roman" panose="02020603050405020304" pitchFamily="18" charset="0"/>
                  <a:cs typeface="Times New Roman" panose="02020603050405020304" pitchFamily="18" charset="0"/>
                </a:rPr>
                <a:t>3</a:t>
              </a:r>
              <a:endParaRPr lang="en-IN" sz="2400" i="1" dirty="0" smtClean="0">
                <a:latin typeface="Times New Roman" panose="02020603050405020304" pitchFamily="18" charset="0"/>
                <a:cs typeface="Times New Roman" panose="02020603050405020304" pitchFamily="18" charset="0"/>
              </a:endParaRPr>
            </a:p>
            <a:p>
              <a:pPr lvl="0" algn="ctr" defTabSz="1244600">
                <a:lnSpc>
                  <a:spcPct val="90000"/>
                </a:lnSpc>
                <a:spcBef>
                  <a:spcPct val="0"/>
                </a:spcBef>
                <a:spcAft>
                  <a:spcPct val="35000"/>
                </a:spcAft>
              </a:pPr>
              <a:r>
                <a:rPr lang="en-IN" sz="2400" i="1" dirty="0" smtClean="0">
                  <a:latin typeface="Times New Roman" panose="02020603050405020304" pitchFamily="18" charset="0"/>
                  <a:cs typeface="Times New Roman" panose="02020603050405020304" pitchFamily="18" charset="0"/>
                </a:rPr>
                <a:t>ENTER THE REQUIRED  DATA </a:t>
              </a:r>
              <a:r>
                <a:rPr lang="en-IN" sz="2400" i="1" kern="1200" dirty="0" smtClean="0">
                  <a:latin typeface="Times New Roman" panose="02020603050405020304" pitchFamily="18" charset="0"/>
                  <a:cs typeface="Times New Roman" panose="02020603050405020304" pitchFamily="18" charset="0"/>
                </a:rPr>
                <a:t> IN UI AND GET THE RESULT</a:t>
              </a:r>
              <a:endParaRPr lang="en-IN" sz="2400" i="1" kern="1200" dirty="0"/>
            </a:p>
          </p:txBody>
        </p:sp>
      </p:grpSp>
    </p:spTree>
    <p:extLst>
      <p:ext uri="{BB962C8B-B14F-4D97-AF65-F5344CB8AC3E}">
        <p14:creationId xmlns:p14="http://schemas.microsoft.com/office/powerpoint/2010/main" val="3124930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solidFill>
                  <a:srgbClr val="FF0000"/>
                </a:solidFill>
                <a:latin typeface="Times New Roman" panose="02020603050405020304" pitchFamily="18" charset="0"/>
                <a:cs typeface="Times New Roman" panose="02020603050405020304" pitchFamily="18" charset="0"/>
              </a:rPr>
              <a:t>MACHINE LEARNING</a:t>
            </a:r>
            <a:endParaRPr lang="en-IN" sz="32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5698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89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3378</TotalTime>
  <Words>1779</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HEART DIEASES PREDICTION  USING  MACHINE LEARNING</vt:lpstr>
      <vt:lpstr>INTRODUCTION</vt:lpstr>
      <vt:lpstr>OBJECTIVE</vt:lpstr>
      <vt:lpstr>LITERATURE SURVEY</vt:lpstr>
      <vt:lpstr>PowerPoint Presentation</vt:lpstr>
      <vt:lpstr>PowerPoint Presentation</vt:lpstr>
      <vt:lpstr>PowerPoint Presentation</vt:lpstr>
      <vt:lpstr>METHODOLOGY</vt:lpstr>
      <vt:lpstr>MACHINE LEARNING</vt:lpstr>
      <vt:lpstr>ALGORITHMS TO BE USED</vt:lpstr>
      <vt:lpstr>Decision Tree Algorithm</vt:lpstr>
      <vt:lpstr>PowerPoint Presentation</vt:lpstr>
      <vt:lpstr>PowerPoint Presentation</vt:lpstr>
      <vt:lpstr>PowerPoint Presentation</vt:lpstr>
      <vt:lpstr>PowerPoint Presentation</vt:lpstr>
      <vt:lpstr>PowerPoint Presentation</vt:lpstr>
      <vt:lpstr>UI</vt:lpstr>
      <vt:lpstr>React.js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ATTACK DIEASES PREDICTION USING  MACHINE LEARNING</dc:title>
  <dc:creator>AKU</dc:creator>
  <cp:lastModifiedBy>AKU</cp:lastModifiedBy>
  <cp:revision>58</cp:revision>
  <dcterms:created xsi:type="dcterms:W3CDTF">2022-02-06T05:56:05Z</dcterms:created>
  <dcterms:modified xsi:type="dcterms:W3CDTF">2022-03-24T09:06:48Z</dcterms:modified>
</cp:coreProperties>
</file>