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0" r:id="rId3"/>
    <p:sldId id="258" r:id="rId4"/>
    <p:sldId id="259" r:id="rId5"/>
    <p:sldId id="260" r:id="rId6"/>
    <p:sldId id="268" r:id="rId7"/>
    <p:sldId id="269" r:id="rId8"/>
    <p:sldId id="261" r:id="rId9"/>
    <p:sldId id="262" r:id="rId10"/>
    <p:sldId id="267" r:id="rId11"/>
    <p:sldId id="270" r:id="rId12"/>
    <p:sldId id="271" r:id="rId13"/>
    <p:sldId id="274" r:id="rId14"/>
    <p:sldId id="282" r:id="rId15"/>
    <p:sldId id="281" r:id="rId16"/>
    <p:sldId id="276" r:id="rId17"/>
    <p:sldId id="277" r:id="rId18"/>
    <p:sldId id="278"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0FAF7DF-70E5-4E6C-9AAA-51F63B72A80C}">
          <p14:sldIdLst>
            <p14:sldId id="256"/>
            <p14:sldId id="280"/>
            <p14:sldId id="258"/>
            <p14:sldId id="259"/>
            <p14:sldId id="260"/>
            <p14:sldId id="268"/>
            <p14:sldId id="269"/>
            <p14:sldId id="261"/>
            <p14:sldId id="262"/>
            <p14:sldId id="267"/>
            <p14:sldId id="270"/>
            <p14:sldId id="271"/>
            <p14:sldId id="274"/>
            <p14:sldId id="282"/>
            <p14:sldId id="281"/>
            <p14:sldId id="276"/>
            <p14:sldId id="277"/>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44" y="-2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Third%20year\Sem_6\OEHM\IEP%20IA2%201614032%20,%201714063\1614032%20,1714063%20Cyclone%20&amp;%20%20ESP%20particle%20size%20vs%20particle%20efficiency%20%20comparison%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'[1614032 ,1714063 Cyclone &amp;  ESP particle size vs particle efficiency  comparison graph.xlsx]Sheet1'!$C$219</c:f>
              <c:strCache>
                <c:ptCount val="1"/>
                <c:pt idx="0">
                  <c:v>Cyc η  </c:v>
                </c:pt>
              </c:strCache>
            </c:strRef>
          </c:tx>
          <c:marker>
            <c:symbol val="none"/>
          </c:marker>
          <c:cat>
            <c:strRef>
              <c:f>'[1614032 ,1714063 Cyclone &amp;  ESP particle size vs particle efficiency  comparison graph.xlsx]Sheet1'!$B$220:$B$319</c:f>
              <c:strCach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strCache>
            </c:strRef>
          </c:cat>
          <c:val>
            <c:numRef>
              <c:f>'[1614032 ,1714063 Cyclone &amp;  ESP particle size vs particle efficiency  comparison graph.xlsx]Sheet1'!$C$220:$C$319</c:f>
              <c:numCache>
                <c:formatCode>General</c:formatCode>
                <c:ptCount val="100"/>
                <c:pt idx="0">
                  <c:v>0.25</c:v>
                </c:pt>
                <c:pt idx="1">
                  <c:v>0.99</c:v>
                </c:pt>
                <c:pt idx="2">
                  <c:v>2.19</c:v>
                </c:pt>
                <c:pt idx="3">
                  <c:v>3.85</c:v>
                </c:pt>
                <c:pt idx="4">
                  <c:v>5.88</c:v>
                </c:pt>
                <c:pt idx="5">
                  <c:v>8.27</c:v>
                </c:pt>
                <c:pt idx="6">
                  <c:v>10.89</c:v>
                </c:pt>
                <c:pt idx="7">
                  <c:v>13.79</c:v>
                </c:pt>
                <c:pt idx="8">
                  <c:v>16.87</c:v>
                </c:pt>
                <c:pt idx="9">
                  <c:v>20</c:v>
                </c:pt>
                <c:pt idx="10">
                  <c:v>23.19</c:v>
                </c:pt>
                <c:pt idx="11">
                  <c:v>26.39</c:v>
                </c:pt>
                <c:pt idx="12">
                  <c:v>29.66</c:v>
                </c:pt>
                <c:pt idx="13">
                  <c:v>32.840000000000003</c:v>
                </c:pt>
                <c:pt idx="14">
                  <c:v>36.11</c:v>
                </c:pt>
                <c:pt idx="15">
                  <c:v>39.020000000000003</c:v>
                </c:pt>
                <c:pt idx="16">
                  <c:v>41.79</c:v>
                </c:pt>
                <c:pt idx="17">
                  <c:v>44.8</c:v>
                </c:pt>
                <c:pt idx="18">
                  <c:v>47.56</c:v>
                </c:pt>
                <c:pt idx="19">
                  <c:v>50</c:v>
                </c:pt>
                <c:pt idx="20">
                  <c:v>52.56</c:v>
                </c:pt>
                <c:pt idx="21">
                  <c:v>54.7</c:v>
                </c:pt>
                <c:pt idx="22">
                  <c:v>56.92</c:v>
                </c:pt>
                <c:pt idx="23">
                  <c:v>59.21</c:v>
                </c:pt>
                <c:pt idx="24">
                  <c:v>60.97</c:v>
                </c:pt>
                <c:pt idx="25">
                  <c:v>62.78</c:v>
                </c:pt>
                <c:pt idx="26">
                  <c:v>64.62</c:v>
                </c:pt>
                <c:pt idx="27">
                  <c:v>66.48</c:v>
                </c:pt>
                <c:pt idx="28">
                  <c:v>67.75</c:v>
                </c:pt>
                <c:pt idx="29">
                  <c:v>69.02</c:v>
                </c:pt>
                <c:pt idx="30">
                  <c:v>70.290000000000006</c:v>
                </c:pt>
                <c:pt idx="31">
                  <c:v>71.59</c:v>
                </c:pt>
                <c:pt idx="32">
                  <c:v>72.88</c:v>
                </c:pt>
                <c:pt idx="33">
                  <c:v>74.180000000000007</c:v>
                </c:pt>
                <c:pt idx="34">
                  <c:v>75.48</c:v>
                </c:pt>
                <c:pt idx="35">
                  <c:v>76.12</c:v>
                </c:pt>
                <c:pt idx="36">
                  <c:v>77.42</c:v>
                </c:pt>
                <c:pt idx="37">
                  <c:v>78.069999999999993</c:v>
                </c:pt>
                <c:pt idx="38">
                  <c:v>79.36</c:v>
                </c:pt>
                <c:pt idx="39">
                  <c:v>80</c:v>
                </c:pt>
                <c:pt idx="40">
                  <c:v>80.64</c:v>
                </c:pt>
                <c:pt idx="41">
                  <c:v>81.27</c:v>
                </c:pt>
                <c:pt idx="42">
                  <c:v>81.91</c:v>
                </c:pt>
                <c:pt idx="43">
                  <c:v>83.16</c:v>
                </c:pt>
                <c:pt idx="44">
                  <c:v>83.78</c:v>
                </c:pt>
                <c:pt idx="45">
                  <c:v>84.39</c:v>
                </c:pt>
                <c:pt idx="46">
                  <c:v>85</c:v>
                </c:pt>
                <c:pt idx="47">
                  <c:v>85</c:v>
                </c:pt>
                <c:pt idx="48">
                  <c:v>85.61</c:v>
                </c:pt>
                <c:pt idx="49">
                  <c:v>86.21</c:v>
                </c:pt>
                <c:pt idx="50">
                  <c:v>86.79</c:v>
                </c:pt>
                <c:pt idx="51">
                  <c:v>87.38</c:v>
                </c:pt>
                <c:pt idx="52">
                  <c:v>87.38</c:v>
                </c:pt>
                <c:pt idx="53">
                  <c:v>87.96</c:v>
                </c:pt>
                <c:pt idx="54">
                  <c:v>88.53</c:v>
                </c:pt>
                <c:pt idx="55">
                  <c:v>88.53</c:v>
                </c:pt>
                <c:pt idx="56">
                  <c:v>89.09</c:v>
                </c:pt>
                <c:pt idx="57">
                  <c:v>89.63</c:v>
                </c:pt>
                <c:pt idx="58">
                  <c:v>89.63</c:v>
                </c:pt>
                <c:pt idx="59">
                  <c:v>90.18</c:v>
                </c:pt>
                <c:pt idx="60">
                  <c:v>90.18</c:v>
                </c:pt>
                <c:pt idx="61">
                  <c:v>90.71</c:v>
                </c:pt>
                <c:pt idx="62">
                  <c:v>90.71</c:v>
                </c:pt>
                <c:pt idx="63">
                  <c:v>91.23</c:v>
                </c:pt>
                <c:pt idx="64">
                  <c:v>91.23</c:v>
                </c:pt>
                <c:pt idx="65">
                  <c:v>91.74</c:v>
                </c:pt>
                <c:pt idx="66">
                  <c:v>91.74</c:v>
                </c:pt>
                <c:pt idx="67">
                  <c:v>92.24</c:v>
                </c:pt>
                <c:pt idx="68">
                  <c:v>92.24</c:v>
                </c:pt>
                <c:pt idx="69">
                  <c:v>92.73</c:v>
                </c:pt>
                <c:pt idx="70">
                  <c:v>92.73</c:v>
                </c:pt>
                <c:pt idx="71">
                  <c:v>92.73</c:v>
                </c:pt>
                <c:pt idx="72">
                  <c:v>93.2</c:v>
                </c:pt>
                <c:pt idx="73">
                  <c:v>93.2</c:v>
                </c:pt>
                <c:pt idx="74">
                  <c:v>93.2</c:v>
                </c:pt>
                <c:pt idx="75">
                  <c:v>93.67</c:v>
                </c:pt>
                <c:pt idx="76">
                  <c:v>93.67</c:v>
                </c:pt>
                <c:pt idx="77">
                  <c:v>93.67</c:v>
                </c:pt>
                <c:pt idx="78">
                  <c:v>94.12</c:v>
                </c:pt>
                <c:pt idx="79">
                  <c:v>94.12</c:v>
                </c:pt>
                <c:pt idx="80">
                  <c:v>94.12</c:v>
                </c:pt>
                <c:pt idx="81">
                  <c:v>94.55</c:v>
                </c:pt>
                <c:pt idx="82">
                  <c:v>94.55</c:v>
                </c:pt>
                <c:pt idx="83">
                  <c:v>94.55</c:v>
                </c:pt>
                <c:pt idx="84">
                  <c:v>94.55</c:v>
                </c:pt>
                <c:pt idx="85">
                  <c:v>94.98</c:v>
                </c:pt>
                <c:pt idx="86">
                  <c:v>94.98</c:v>
                </c:pt>
                <c:pt idx="87">
                  <c:v>94.98</c:v>
                </c:pt>
                <c:pt idx="88">
                  <c:v>95.38</c:v>
                </c:pt>
                <c:pt idx="89">
                  <c:v>95.38</c:v>
                </c:pt>
                <c:pt idx="90">
                  <c:v>95.38</c:v>
                </c:pt>
                <c:pt idx="91">
                  <c:v>95.77</c:v>
                </c:pt>
                <c:pt idx="92">
                  <c:v>95.77</c:v>
                </c:pt>
                <c:pt idx="93">
                  <c:v>95.77</c:v>
                </c:pt>
                <c:pt idx="94">
                  <c:v>95.77</c:v>
                </c:pt>
                <c:pt idx="95">
                  <c:v>95.77</c:v>
                </c:pt>
                <c:pt idx="96">
                  <c:v>95.77</c:v>
                </c:pt>
                <c:pt idx="97">
                  <c:v>96.15</c:v>
                </c:pt>
                <c:pt idx="98">
                  <c:v>96.15</c:v>
                </c:pt>
                <c:pt idx="99">
                  <c:v>96.15</c:v>
                </c:pt>
              </c:numCache>
            </c:numRef>
          </c:val>
          <c:smooth val="0"/>
          <c:extLst xmlns:c16r2="http://schemas.microsoft.com/office/drawing/2015/06/chart">
            <c:ext xmlns:c16="http://schemas.microsoft.com/office/drawing/2014/chart" uri="{C3380CC4-5D6E-409C-BE32-E72D297353CC}">
              <c16:uniqueId val="{00000000-EB6D-4E87-94CE-5D722A618216}"/>
            </c:ext>
          </c:extLst>
        </c:ser>
        <c:ser>
          <c:idx val="1"/>
          <c:order val="1"/>
          <c:tx>
            <c:strRef>
              <c:f>'[1614032 ,1714063 Cyclone &amp;  ESP particle size vs particle efficiency  comparison graph.xlsx]Sheet1'!$D$219</c:f>
              <c:strCache>
                <c:ptCount val="1"/>
                <c:pt idx="0">
                  <c:v>ESP η  </c:v>
                </c:pt>
              </c:strCache>
            </c:strRef>
          </c:tx>
          <c:marker>
            <c:symbol val="none"/>
          </c:marker>
          <c:cat>
            <c:strRef>
              <c:f>'[1614032 ,1714063 Cyclone &amp;  ESP particle size vs particle efficiency  comparison graph.xlsx]Sheet1'!$B$220:$B$319</c:f>
              <c:strCach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strCache>
            </c:strRef>
          </c:cat>
          <c:val>
            <c:numRef>
              <c:f>'[1614032 ,1714063 Cyclone &amp;  ESP particle size vs particle efficiency  comparison graph.xlsx]Sheet1'!$D$220:$D$319</c:f>
              <c:numCache>
                <c:formatCode>General</c:formatCode>
                <c:ptCount val="100"/>
                <c:pt idx="0">
                  <c:v>53.69</c:v>
                </c:pt>
                <c:pt idx="1">
                  <c:v>78.56</c:v>
                </c:pt>
                <c:pt idx="2">
                  <c:v>90.07</c:v>
                </c:pt>
                <c:pt idx="3">
                  <c:v>95.4</c:v>
                </c:pt>
                <c:pt idx="4">
                  <c:v>97.87</c:v>
                </c:pt>
                <c:pt idx="5">
                  <c:v>99.01</c:v>
                </c:pt>
                <c:pt idx="6">
                  <c:v>99.54</c:v>
                </c:pt>
                <c:pt idx="7">
                  <c:v>99.78</c:v>
                </c:pt>
                <c:pt idx="8">
                  <c:v>99.9</c:v>
                </c:pt>
                <c:pt idx="9">
                  <c:v>99.95</c:v>
                </c:pt>
                <c:pt idx="10">
                  <c:v>99.98</c:v>
                </c:pt>
                <c:pt idx="11">
                  <c:v>99.99</c:v>
                </c:pt>
                <c:pt idx="12">
                  <c:v>99.99</c:v>
                </c:pt>
                <c:pt idx="13">
                  <c:v>99.99</c:v>
                </c:pt>
                <c:pt idx="14">
                  <c:v>99.99</c:v>
                </c:pt>
                <c:pt idx="15">
                  <c:v>99.99</c:v>
                </c:pt>
                <c:pt idx="16">
                  <c:v>99.99</c:v>
                </c:pt>
                <c:pt idx="17">
                  <c:v>99.99</c:v>
                </c:pt>
                <c:pt idx="18">
                  <c:v>99.99</c:v>
                </c:pt>
                <c:pt idx="19">
                  <c:v>99.99</c:v>
                </c:pt>
                <c:pt idx="20">
                  <c:v>99.99</c:v>
                </c:pt>
                <c:pt idx="21">
                  <c:v>99.99</c:v>
                </c:pt>
                <c:pt idx="22">
                  <c:v>99.99</c:v>
                </c:pt>
                <c:pt idx="23">
                  <c:v>99.99</c:v>
                </c:pt>
                <c:pt idx="24">
                  <c:v>99.99</c:v>
                </c:pt>
                <c:pt idx="25">
                  <c:v>99.99</c:v>
                </c:pt>
                <c:pt idx="26">
                  <c:v>99.99</c:v>
                </c:pt>
                <c:pt idx="27">
                  <c:v>99.99</c:v>
                </c:pt>
                <c:pt idx="28">
                  <c:v>99.99</c:v>
                </c:pt>
                <c:pt idx="29">
                  <c:v>99.99</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pt idx="43">
                  <c:v>100</c:v>
                </c:pt>
                <c:pt idx="44">
                  <c:v>100</c:v>
                </c:pt>
                <c:pt idx="45">
                  <c:v>100</c:v>
                </c:pt>
                <c:pt idx="46">
                  <c:v>100</c:v>
                </c:pt>
                <c:pt idx="47">
                  <c:v>100</c:v>
                </c:pt>
                <c:pt idx="48">
                  <c:v>100</c:v>
                </c:pt>
                <c:pt idx="49">
                  <c:v>100</c:v>
                </c:pt>
                <c:pt idx="50">
                  <c:v>100</c:v>
                </c:pt>
                <c:pt idx="51">
                  <c:v>100</c:v>
                </c:pt>
                <c:pt idx="52">
                  <c:v>100</c:v>
                </c:pt>
                <c:pt idx="53">
                  <c:v>100</c:v>
                </c:pt>
                <c:pt idx="54">
                  <c:v>100</c:v>
                </c:pt>
                <c:pt idx="55">
                  <c:v>100</c:v>
                </c:pt>
                <c:pt idx="56">
                  <c:v>100</c:v>
                </c:pt>
                <c:pt idx="57">
                  <c:v>100</c:v>
                </c:pt>
                <c:pt idx="58">
                  <c:v>100</c:v>
                </c:pt>
                <c:pt idx="59">
                  <c:v>100</c:v>
                </c:pt>
                <c:pt idx="60">
                  <c:v>100</c:v>
                </c:pt>
                <c:pt idx="61">
                  <c:v>100</c:v>
                </c:pt>
                <c:pt idx="62">
                  <c:v>100</c:v>
                </c:pt>
                <c:pt idx="63">
                  <c:v>100</c:v>
                </c:pt>
                <c:pt idx="64">
                  <c:v>100</c:v>
                </c:pt>
                <c:pt idx="65">
                  <c:v>100</c:v>
                </c:pt>
                <c:pt idx="66">
                  <c:v>100</c:v>
                </c:pt>
                <c:pt idx="67">
                  <c:v>100</c:v>
                </c:pt>
                <c:pt idx="68">
                  <c:v>100</c:v>
                </c:pt>
                <c:pt idx="69">
                  <c:v>100</c:v>
                </c:pt>
                <c:pt idx="70">
                  <c:v>100</c:v>
                </c:pt>
                <c:pt idx="71">
                  <c:v>100</c:v>
                </c:pt>
                <c:pt idx="72">
                  <c:v>100</c:v>
                </c:pt>
                <c:pt idx="73">
                  <c:v>100</c:v>
                </c:pt>
                <c:pt idx="74">
                  <c:v>100</c:v>
                </c:pt>
                <c:pt idx="75">
                  <c:v>100</c:v>
                </c:pt>
                <c:pt idx="76">
                  <c:v>100</c:v>
                </c:pt>
                <c:pt idx="77">
                  <c:v>100</c:v>
                </c:pt>
                <c:pt idx="78">
                  <c:v>100</c:v>
                </c:pt>
                <c:pt idx="79">
                  <c:v>100</c:v>
                </c:pt>
                <c:pt idx="80">
                  <c:v>100</c:v>
                </c:pt>
                <c:pt idx="81">
                  <c:v>100</c:v>
                </c:pt>
                <c:pt idx="82">
                  <c:v>100</c:v>
                </c:pt>
                <c:pt idx="83">
                  <c:v>100</c:v>
                </c:pt>
                <c:pt idx="84">
                  <c:v>100</c:v>
                </c:pt>
                <c:pt idx="85">
                  <c:v>100</c:v>
                </c:pt>
                <c:pt idx="86">
                  <c:v>100</c:v>
                </c:pt>
                <c:pt idx="87">
                  <c:v>100</c:v>
                </c:pt>
                <c:pt idx="88">
                  <c:v>100</c:v>
                </c:pt>
                <c:pt idx="89">
                  <c:v>100</c:v>
                </c:pt>
                <c:pt idx="90">
                  <c:v>100</c:v>
                </c:pt>
                <c:pt idx="91">
                  <c:v>100</c:v>
                </c:pt>
                <c:pt idx="92">
                  <c:v>100</c:v>
                </c:pt>
                <c:pt idx="93">
                  <c:v>100</c:v>
                </c:pt>
                <c:pt idx="94">
                  <c:v>100</c:v>
                </c:pt>
                <c:pt idx="95">
                  <c:v>100</c:v>
                </c:pt>
                <c:pt idx="96">
                  <c:v>100</c:v>
                </c:pt>
                <c:pt idx="97">
                  <c:v>100</c:v>
                </c:pt>
                <c:pt idx="98">
                  <c:v>100</c:v>
                </c:pt>
                <c:pt idx="99">
                  <c:v>100</c:v>
                </c:pt>
              </c:numCache>
            </c:numRef>
          </c:val>
          <c:smooth val="0"/>
          <c:extLst xmlns:c16r2="http://schemas.microsoft.com/office/drawing/2015/06/chart">
            <c:ext xmlns:c16="http://schemas.microsoft.com/office/drawing/2014/chart" uri="{C3380CC4-5D6E-409C-BE32-E72D297353CC}">
              <c16:uniqueId val="{00000001-EB6D-4E87-94CE-5D722A618216}"/>
            </c:ext>
          </c:extLst>
        </c:ser>
        <c:dLbls>
          <c:showLegendKey val="0"/>
          <c:showVal val="0"/>
          <c:showCatName val="0"/>
          <c:showSerName val="0"/>
          <c:showPercent val="0"/>
          <c:showBubbleSize val="0"/>
        </c:dLbls>
        <c:marker val="1"/>
        <c:smooth val="0"/>
        <c:axId val="129905152"/>
        <c:axId val="58087040"/>
      </c:lineChart>
      <c:catAx>
        <c:axId val="129905152"/>
        <c:scaling>
          <c:orientation val="minMax"/>
        </c:scaling>
        <c:delete val="0"/>
        <c:axPos val="b"/>
        <c:title>
          <c:tx>
            <c:rich>
              <a:bodyPr/>
              <a:lstStyle/>
              <a:p>
                <a:pPr>
                  <a:defRPr/>
                </a:pPr>
                <a:r>
                  <a:rPr lang="en-US" sz="1100" b="1" i="0" baseline="0">
                    <a:latin typeface="+mn-lt"/>
                  </a:rPr>
                  <a:t>Particle Size (dp)   ---&gt;  X</a:t>
                </a:r>
                <a:endParaRPr lang="en-US" sz="1100">
                  <a:latin typeface="+mn-lt"/>
                </a:endParaRPr>
              </a:p>
            </c:rich>
          </c:tx>
          <c:layout/>
          <c:overlay val="0"/>
        </c:title>
        <c:numFmt formatCode="General" sourceLinked="0"/>
        <c:majorTickMark val="out"/>
        <c:minorTickMark val="none"/>
        <c:tickLblPos val="nextTo"/>
        <c:crossAx val="58087040"/>
        <c:crosses val="autoZero"/>
        <c:auto val="1"/>
        <c:lblAlgn val="ctr"/>
        <c:lblOffset val="100"/>
        <c:noMultiLvlLbl val="0"/>
      </c:catAx>
      <c:valAx>
        <c:axId val="58087040"/>
        <c:scaling>
          <c:orientation val="minMax"/>
          <c:max val="100"/>
        </c:scaling>
        <c:delete val="0"/>
        <c:axPos val="l"/>
        <c:majorGridlines/>
        <c:title>
          <c:tx>
            <c:rich>
              <a:bodyPr rot="-5400000" vert="horz"/>
              <a:lstStyle/>
              <a:p>
                <a:pPr>
                  <a:defRPr/>
                </a:pPr>
                <a:r>
                  <a:rPr lang="en-US" sz="1100" b="1" i="0" baseline="0">
                    <a:latin typeface="+mn-lt"/>
                  </a:rPr>
                  <a:t>Particle  Efficiency , </a:t>
                </a:r>
                <a:r>
                  <a:rPr lang="el-GR" sz="1100" b="1" i="0" baseline="0">
                    <a:latin typeface="+mn-lt"/>
                  </a:rPr>
                  <a:t>η</a:t>
                </a:r>
                <a:r>
                  <a:rPr lang="en-US" sz="1100" b="1" i="0" baseline="0">
                    <a:latin typeface="+mn-lt"/>
                  </a:rPr>
                  <a:t> (%)   ---&gt;  Y</a:t>
                </a:r>
              </a:p>
            </c:rich>
          </c:tx>
          <c:layout/>
          <c:overlay val="0"/>
        </c:title>
        <c:numFmt formatCode="General" sourceLinked="1"/>
        <c:majorTickMark val="out"/>
        <c:minorTickMark val="none"/>
        <c:tickLblPos val="nextTo"/>
        <c:crossAx val="129905152"/>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1CBF59-06A3-4ED8-B503-D0327D161CCC}" type="datetimeFigureOut">
              <a:rPr lang="en-IN" smtClean="0"/>
              <a:pPr/>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D1125-E18A-4008-933B-118E2DDD3FC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CBF59-06A3-4ED8-B503-D0327D161CCC}" type="datetimeFigureOut">
              <a:rPr lang="en-IN" smtClean="0"/>
              <a:pPr/>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D1125-E18A-4008-933B-118E2DDD3FC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CBF59-06A3-4ED8-B503-D0327D161CCC}" type="datetimeFigureOut">
              <a:rPr lang="en-IN" smtClean="0"/>
              <a:pPr/>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D1125-E18A-4008-933B-118E2DDD3FC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CBF59-06A3-4ED8-B503-D0327D161CCC}" type="datetimeFigureOut">
              <a:rPr lang="en-IN" smtClean="0"/>
              <a:pPr/>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D1125-E18A-4008-933B-118E2DDD3FC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CBF59-06A3-4ED8-B503-D0327D161CCC}" type="datetimeFigureOut">
              <a:rPr lang="en-IN" smtClean="0"/>
              <a:pPr/>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D1125-E18A-4008-933B-118E2DDD3FC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1CBF59-06A3-4ED8-B503-D0327D161CCC}" type="datetimeFigureOut">
              <a:rPr lang="en-IN" smtClean="0"/>
              <a:pPr/>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D1125-E18A-4008-933B-118E2DDD3FC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1CBF59-06A3-4ED8-B503-D0327D161CCC}" type="datetimeFigureOut">
              <a:rPr lang="en-IN" smtClean="0"/>
              <a:pPr/>
              <a:t>16-04-2021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CD1125-E18A-4008-933B-118E2DDD3FC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1CBF59-06A3-4ED8-B503-D0327D161CCC}" type="datetimeFigureOut">
              <a:rPr lang="en-IN" smtClean="0"/>
              <a:pPr/>
              <a:t>16-04-2021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CD1125-E18A-4008-933B-118E2DDD3FC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CBF59-06A3-4ED8-B503-D0327D161CCC}" type="datetimeFigureOut">
              <a:rPr lang="en-IN" smtClean="0"/>
              <a:pPr/>
              <a:t>16-04-2021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CD1125-E18A-4008-933B-118E2DDD3FC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CBF59-06A3-4ED8-B503-D0327D161CCC}" type="datetimeFigureOut">
              <a:rPr lang="en-IN" smtClean="0"/>
              <a:pPr/>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D1125-E18A-4008-933B-118E2DDD3FC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CBF59-06A3-4ED8-B503-D0327D161CCC}" type="datetimeFigureOut">
              <a:rPr lang="en-IN" smtClean="0"/>
              <a:pPr/>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D1125-E18A-4008-933B-118E2DDD3FC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CBF59-06A3-4ED8-B503-D0327D161CCC}" type="datetimeFigureOut">
              <a:rPr lang="en-IN" smtClean="0"/>
              <a:pPr/>
              <a:t>16-04-2021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D1125-E18A-4008-933B-118E2DDD3FC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pcair.com/pdf/EPA%20Lesson%20Lesson%203%20-%20ESP%20Parameters%20and%20Efficiency.pdf" TargetMode="External"/><Relationship Id="rId2" Type="http://schemas.openxmlformats.org/officeDocument/2006/relationships/hyperlink" Target="https://nptel.ac.in/content/storage2/courses/103103027/pdf/mod5.pdf"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ptel.ac.in/content/storage2/courses/103103027/pdf/mod5.pdf"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ppcair.com/pdf/EPA%20Lesson%20Lesson%203%20-%20ESP%20Parameters%20and%20Efficiency.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48600" cy="1981200"/>
          </a:xfrm>
          <a:solidFill>
            <a:schemeClr val="tx1">
              <a:lumMod val="75000"/>
              <a:lumOff val="2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noAutofit/>
          </a:bodyPr>
          <a:lstStyle/>
          <a:p>
            <a:r>
              <a:rPr lang="en-IN" sz="2800" smtClean="0"/>
              <a:t/>
            </a:r>
            <a:br>
              <a:rPr lang="en-IN" sz="2800" smtClean="0"/>
            </a:br>
            <a:r>
              <a:rPr lang="en-IN" sz="2800" b="1" err="1" smtClean="0">
                <a:solidFill>
                  <a:schemeClr val="bg1"/>
                </a:solidFill>
              </a:rPr>
              <a:t>Therotical</a:t>
            </a:r>
            <a:r>
              <a:rPr lang="en-IN" sz="2800" b="1" smtClean="0">
                <a:solidFill>
                  <a:schemeClr val="bg1"/>
                </a:solidFill>
              </a:rPr>
              <a:t> </a:t>
            </a:r>
            <a:r>
              <a:rPr lang="en-IN" sz="2800" b="1">
                <a:solidFill>
                  <a:schemeClr val="bg1"/>
                </a:solidFill>
              </a:rPr>
              <a:t>Analysis of ESP (Electrostatic Precipitator) for removal of fine particles from stack emission and </a:t>
            </a:r>
            <a:r>
              <a:rPr lang="en-IN" sz="2800" b="1" err="1">
                <a:solidFill>
                  <a:schemeClr val="bg1"/>
                </a:solidFill>
              </a:rPr>
              <a:t>comparision</a:t>
            </a:r>
            <a:r>
              <a:rPr lang="en-IN" sz="2800" b="1">
                <a:solidFill>
                  <a:schemeClr val="bg1"/>
                </a:solidFill>
              </a:rPr>
              <a:t> of results with cyclone </a:t>
            </a:r>
            <a:r>
              <a:rPr lang="en-IN" sz="2800" b="1" smtClean="0">
                <a:solidFill>
                  <a:schemeClr val="bg1"/>
                </a:solidFill>
              </a:rPr>
              <a:t/>
            </a:r>
            <a:br>
              <a:rPr lang="en-IN" sz="2800" b="1" smtClean="0">
                <a:solidFill>
                  <a:schemeClr val="bg1"/>
                </a:solidFill>
              </a:rPr>
            </a:br>
            <a:r>
              <a:rPr lang="en-IN" sz="2800" b="1" smtClean="0">
                <a:solidFill>
                  <a:schemeClr val="bg1"/>
                </a:solidFill>
              </a:rPr>
              <a:t>For particle size ranging from </a:t>
            </a:r>
            <a:r>
              <a:rPr lang="en-IN" sz="2800" b="1" smtClean="0">
                <a:solidFill>
                  <a:schemeClr val="bg1"/>
                </a:solidFill>
              </a:rPr>
              <a:t>1 </a:t>
            </a:r>
            <a:r>
              <a:rPr lang="en-IN" sz="2800" b="1" smtClean="0">
                <a:solidFill>
                  <a:schemeClr val="bg1"/>
                </a:solidFill>
              </a:rPr>
              <a:t>(µm) to </a:t>
            </a:r>
            <a:r>
              <a:rPr lang="en-IN" sz="2800" b="1" smtClean="0">
                <a:solidFill>
                  <a:schemeClr val="bg1"/>
                </a:solidFill>
              </a:rPr>
              <a:t>100 </a:t>
            </a:r>
            <a:r>
              <a:rPr lang="en-IN" sz="2800" b="1" smtClean="0">
                <a:solidFill>
                  <a:schemeClr val="bg1"/>
                </a:solidFill>
              </a:rPr>
              <a:t>(µm)</a:t>
            </a:r>
            <a:r>
              <a:rPr lang="en-IN" sz="2800"/>
              <a:t/>
            </a:r>
            <a:br>
              <a:rPr lang="en-IN" sz="2800"/>
            </a:br>
            <a:endParaRPr lang="en-IN" sz="2800"/>
          </a:p>
        </p:txBody>
      </p:sp>
      <p:sp>
        <p:nvSpPr>
          <p:cNvPr id="3" name="Subtitle 2"/>
          <p:cNvSpPr>
            <a:spLocks noGrp="1"/>
          </p:cNvSpPr>
          <p:nvPr>
            <p:ph type="subTitle" idx="1"/>
          </p:nvPr>
        </p:nvSpPr>
        <p:spPr>
          <a:xfrm>
            <a:off x="2743200" y="2387530"/>
            <a:ext cx="6400800" cy="2413069"/>
          </a:xfrm>
        </p:spPr>
        <p:txBody>
          <a:bodyPr>
            <a:normAutofit/>
          </a:bodyPr>
          <a:lstStyle/>
          <a:p>
            <a:pPr algn="r"/>
            <a:r>
              <a:rPr lang="en-IN" sz="1800" smtClean="0">
                <a:solidFill>
                  <a:schemeClr val="tx1">
                    <a:lumMod val="95000"/>
                    <a:lumOff val="5000"/>
                  </a:schemeClr>
                </a:solidFill>
              </a:rPr>
              <a:t>)</a:t>
            </a:r>
            <a:endParaRPr lang="en-IN" sz="1800">
              <a:solidFill>
                <a:schemeClr val="tx1">
                  <a:lumMod val="95000"/>
                  <a:lumOff val="5000"/>
                </a:schemeClr>
              </a:solidFill>
            </a:endParaRPr>
          </a:p>
        </p:txBody>
      </p:sp>
      <p:sp>
        <p:nvSpPr>
          <p:cNvPr id="6" name="TextBox 5"/>
          <p:cNvSpPr txBox="1"/>
          <p:nvPr/>
        </p:nvSpPr>
        <p:spPr>
          <a:xfrm>
            <a:off x="1447800" y="3581400"/>
            <a:ext cx="6019800" cy="3293209"/>
          </a:xfrm>
          <a:prstGeom prst="rect">
            <a:avLst/>
          </a:prstGeom>
          <a:noFill/>
        </p:spPr>
        <p:txBody>
          <a:bodyPr wrap="square" rtlCol="0">
            <a:spAutoFit/>
          </a:bodyPr>
          <a:lstStyle/>
          <a:p>
            <a:pPr algn="ctr"/>
            <a:r>
              <a:rPr lang="en-US" sz="2400" b="1" smtClean="0">
                <a:solidFill>
                  <a:schemeClr val="bg1"/>
                </a:solidFill>
              </a:rPr>
              <a:t>By: Sangeet Pandit (1614032)</a:t>
            </a:r>
          </a:p>
          <a:p>
            <a:pPr algn="ctr"/>
            <a:r>
              <a:rPr lang="en-US" sz="2400" b="1" smtClean="0">
                <a:solidFill>
                  <a:schemeClr val="bg1"/>
                </a:solidFill>
              </a:rPr>
              <a:t>           Aayush Vora (1714063)</a:t>
            </a:r>
          </a:p>
          <a:p>
            <a:pPr algn="ctr"/>
            <a:endParaRPr lang="en-US" sz="2400" b="1" smtClean="0">
              <a:solidFill>
                <a:schemeClr val="bg1"/>
              </a:solidFill>
            </a:endParaRPr>
          </a:p>
          <a:p>
            <a:pPr algn="ctr"/>
            <a:r>
              <a:rPr lang="en-US" sz="2400" b="1" smtClean="0">
                <a:solidFill>
                  <a:schemeClr val="bg1"/>
                </a:solidFill>
              </a:rPr>
              <a:t>Under the guidance</a:t>
            </a:r>
          </a:p>
          <a:p>
            <a:pPr algn="ctr"/>
            <a:r>
              <a:rPr lang="en-US" sz="2400" b="1" smtClean="0">
                <a:solidFill>
                  <a:schemeClr val="bg1"/>
                </a:solidFill>
              </a:rPr>
              <a:t>   Dr. Siddappa S Bushnoor</a:t>
            </a:r>
          </a:p>
          <a:p>
            <a:pPr algn="ctr"/>
            <a:r>
              <a:rPr lang="en-US" sz="2400" b="1" smtClean="0">
                <a:solidFill>
                  <a:schemeClr val="bg1"/>
                </a:solidFill>
              </a:rPr>
              <a:t>    Professor  </a:t>
            </a:r>
          </a:p>
          <a:p>
            <a:pPr algn="ctr"/>
            <a:r>
              <a:rPr lang="en-US" sz="2400" b="1" smtClean="0">
                <a:solidFill>
                  <a:schemeClr val="bg1"/>
                </a:solidFill>
              </a:rPr>
              <a:t>Department  of </a:t>
            </a:r>
          </a:p>
          <a:p>
            <a:pPr algn="ctr"/>
            <a:r>
              <a:rPr lang="en-US" sz="2400" b="1" smtClean="0">
                <a:solidFill>
                  <a:schemeClr val="bg1"/>
                </a:solidFill>
              </a:rPr>
              <a:t>Mechanical Engineering</a:t>
            </a:r>
          </a:p>
          <a:p>
            <a:endParaRPr lang="en-US" sz="1600">
              <a:solidFill>
                <a:schemeClr val="bg1"/>
              </a:solidFill>
            </a:endParaRPr>
          </a:p>
        </p:txBody>
      </p:sp>
    </p:spTree>
    <p:extLst>
      <p:ext uri="{BB962C8B-B14F-4D97-AF65-F5344CB8AC3E}">
        <p14:creationId xmlns:p14="http://schemas.microsoft.com/office/powerpoint/2010/main" val="3752166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smtClean="0">
                <a:solidFill>
                  <a:srgbClr val="00B0F0"/>
                </a:solidFill>
              </a:rPr>
              <a:t>For Electrostatic Precipitator</a:t>
            </a:r>
            <a:endParaRPr lang="en-IN" b="1">
              <a:solidFill>
                <a:srgbClr val="00B0F0"/>
              </a:solidFill>
            </a:endParaRPr>
          </a:p>
        </p:txBody>
      </p:sp>
      <p:sp>
        <p:nvSpPr>
          <p:cNvPr id="3" name="Content Placeholder 2"/>
          <p:cNvSpPr>
            <a:spLocks noGrp="1"/>
          </p:cNvSpPr>
          <p:nvPr>
            <p:ph idx="1"/>
          </p:nvPr>
        </p:nvSpPr>
        <p:spPr/>
        <p:txBody>
          <a:bodyPr>
            <a:normAutofit lnSpcReduction="10000"/>
          </a:bodyPr>
          <a:lstStyle/>
          <a:p>
            <a:r>
              <a:rPr lang="en-IN" b="1">
                <a:solidFill>
                  <a:srgbClr val="00B0F0"/>
                </a:solidFill>
              </a:rPr>
              <a:t>Finding Efficiency while varying the particle size:</a:t>
            </a:r>
          </a:p>
          <a:p>
            <a:r>
              <a:rPr lang="en-IN" b="1">
                <a:solidFill>
                  <a:srgbClr val="00B0F0"/>
                </a:solidFill>
              </a:rPr>
              <a:t>Assuming,the cut diameter for a precipitator with a 10 inch plate spacing is 0.9 mm, this particular model will perform with an efficiency of 98% under your operating conditions,the effluent loading does not exceed 0.2 gr/ft^3 ; the inlet loading is 14 gr/ft^3</a:t>
            </a:r>
          </a:p>
          <a:p>
            <a:endParaRPr lang="en-IN"/>
          </a:p>
        </p:txBody>
      </p:sp>
    </p:spTree>
    <p:extLst>
      <p:ext uri="{BB962C8B-B14F-4D97-AF65-F5344CB8AC3E}">
        <p14:creationId xmlns:p14="http://schemas.microsoft.com/office/powerpoint/2010/main" val="345781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solidFill>
                  <a:srgbClr val="00B050"/>
                </a:solidFill>
              </a:rPr>
              <a:t>Particle size distribution table</a:t>
            </a:r>
            <a:br>
              <a:rPr lang="en-IN" b="1">
                <a:solidFill>
                  <a:srgbClr val="00B050"/>
                </a:solidFill>
              </a:rPr>
            </a:br>
            <a:endParaRPr lang="en-IN" b="1">
              <a:solidFill>
                <a:srgbClr val="00B050"/>
              </a:solidFill>
            </a:endParaRPr>
          </a:p>
        </p:txBody>
      </p:sp>
      <p:pic>
        <p:nvPicPr>
          <p:cNvPr id="4" name="Content Placeholder 3"/>
          <p:cNvPicPr>
            <a:picLocks noGrp="1"/>
          </p:cNvPicPr>
          <p:nvPr>
            <p:ph idx="1"/>
          </p:nvPr>
        </p:nvPicPr>
        <p:blipFill>
          <a:blip r:embed="rId2"/>
          <a:stretch>
            <a:fillRect/>
          </a:stretch>
        </p:blipFill>
        <p:spPr>
          <a:xfrm>
            <a:off x="1066800" y="1295400"/>
            <a:ext cx="7543800" cy="4572000"/>
          </a:xfrm>
          <a:prstGeom prst="rect">
            <a:avLst/>
          </a:prstGeom>
        </p:spPr>
      </p:pic>
    </p:spTree>
    <p:extLst>
      <p:ext uri="{BB962C8B-B14F-4D97-AF65-F5344CB8AC3E}">
        <p14:creationId xmlns:p14="http://schemas.microsoft.com/office/powerpoint/2010/main" val="64717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t>Formula and solution</a:t>
            </a:r>
            <a:endParaRPr lang="en-IN" b="1"/>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262672"/>
            <a:ext cx="7943800" cy="5595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72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solidFill>
                  <a:srgbClr val="FFC000"/>
                </a:solidFill>
              </a:rPr>
              <a:t>Result and Discussion </a:t>
            </a:r>
            <a:endParaRPr lang="en-IN" b="1">
              <a:solidFill>
                <a:srgbClr val="FFC000"/>
              </a:solidFill>
            </a:endParaRPr>
          </a:p>
        </p:txBody>
      </p:sp>
      <p:pic>
        <p:nvPicPr>
          <p:cNvPr id="5" name="Picture 4" descr="results-removebg-preview.png"/>
          <p:cNvPicPr>
            <a:picLocks noChangeAspect="1"/>
          </p:cNvPicPr>
          <p:nvPr/>
        </p:nvPicPr>
        <p:blipFill>
          <a:blip r:embed="rId2" cstate="print"/>
          <a:stretch>
            <a:fillRect/>
          </a:stretch>
        </p:blipFill>
        <p:spPr>
          <a:xfrm>
            <a:off x="457200" y="0"/>
            <a:ext cx="1590347" cy="1371600"/>
          </a:xfrm>
          <a:prstGeom prst="rect">
            <a:avLst/>
          </a:prstGeom>
        </p:spPr>
      </p:pic>
      <p:pic>
        <p:nvPicPr>
          <p:cNvPr id="6" name="Picture 5" descr="results-removebg-preview.png"/>
          <p:cNvPicPr>
            <a:picLocks noChangeAspect="1"/>
          </p:cNvPicPr>
          <p:nvPr/>
        </p:nvPicPr>
        <p:blipFill>
          <a:blip r:embed="rId3" cstate="print"/>
          <a:stretch>
            <a:fillRect/>
          </a:stretch>
        </p:blipFill>
        <p:spPr>
          <a:xfrm flipH="1">
            <a:off x="7010399" y="0"/>
            <a:ext cx="1524000" cy="1371600"/>
          </a:xfrm>
          <a:prstGeom prst="rect">
            <a:avLst/>
          </a:prstGeom>
        </p:spPr>
      </p:pic>
      <p:graphicFrame>
        <p:nvGraphicFramePr>
          <p:cNvPr id="7" name="Chart 6">
            <a:extLst>
              <a:ext uri="{FF2B5EF4-FFF2-40B4-BE49-F238E27FC236}">
                <a16:creationId xmlns="" xmlns:xdr="http://schemas.openxmlformats.org/drawingml/2006/spreadsheetDrawing" xmlns:a16="http://schemas.microsoft.com/office/drawing/2014/main" xmlns:lc="http://schemas.openxmlformats.org/drawingml/2006/lockedCanvas" id="{00000000-0008-0000-0000-000006000000}"/>
              </a:ext>
            </a:extLst>
          </p:cNvPr>
          <p:cNvGraphicFramePr/>
          <p:nvPr/>
        </p:nvGraphicFramePr>
        <p:xfrm>
          <a:off x="4246563" y="70580250"/>
          <a:ext cx="11368087" cy="4103688"/>
        </p:xfrm>
        <a:graphic>
          <a:graphicData uri="http://schemas.openxmlformats.org/drawingml/2006/chart">
            <c:chart xmlns:c="http://schemas.openxmlformats.org/drawingml/2006/chart" xmlns:r="http://schemas.openxmlformats.org/officeDocument/2006/relationships" r:id="rId4"/>
          </a:graphicData>
        </a:graphic>
      </p:graphicFrame>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527" y="2057400"/>
            <a:ext cx="78676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4435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229600"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971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229600" cy="4525963"/>
          </a:xfrm>
        </p:spPr>
        <p:txBody>
          <a:bodyPr/>
          <a:lstStyle/>
          <a:p>
            <a:r>
              <a:rPr lang="en-IN" b="1">
                <a:solidFill>
                  <a:srgbClr val="FFC000"/>
                </a:solidFill>
              </a:rPr>
              <a:t>The result we noted that Electrostatic precipitator(ESP) is better than Cyclone Seperator for small fine particles ranging from 1-100 micro meter.</a:t>
            </a:r>
          </a:p>
          <a:p>
            <a:pPr marL="0" indent="0">
              <a:buNone/>
            </a:pPr>
            <a:endParaRPr lang="en-IN"/>
          </a:p>
          <a:p>
            <a:endParaRPr lang="en-IN"/>
          </a:p>
          <a:p>
            <a:endParaRPr lang="en-IN"/>
          </a:p>
        </p:txBody>
      </p:sp>
    </p:spTree>
    <p:extLst>
      <p:ext uri="{BB962C8B-B14F-4D97-AF65-F5344CB8AC3E}">
        <p14:creationId xmlns:p14="http://schemas.microsoft.com/office/powerpoint/2010/main" val="87293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solidFill>
                  <a:schemeClr val="accent3"/>
                </a:solidFill>
              </a:rPr>
              <a:t>Summary and Conclusion</a:t>
            </a:r>
            <a:endParaRPr lang="en-IN" b="1">
              <a:solidFill>
                <a:schemeClr val="accent3"/>
              </a:solidFill>
            </a:endParaRPr>
          </a:p>
        </p:txBody>
      </p:sp>
      <p:sp>
        <p:nvSpPr>
          <p:cNvPr id="3" name="Content Placeholder 2"/>
          <p:cNvSpPr>
            <a:spLocks noGrp="1"/>
          </p:cNvSpPr>
          <p:nvPr>
            <p:ph idx="1"/>
          </p:nvPr>
        </p:nvSpPr>
        <p:spPr/>
        <p:txBody>
          <a:bodyPr>
            <a:normAutofit fontScale="85000" lnSpcReduction="10000"/>
          </a:bodyPr>
          <a:lstStyle/>
          <a:p>
            <a:r>
              <a:rPr lang="en-IN" b="1">
                <a:solidFill>
                  <a:schemeClr val="accent3"/>
                </a:solidFill>
              </a:rPr>
              <a:t>We have researched the Air Pollution Control tool that are used in industries for particle seperator which removes the fine harmful particles and makes it in a clean air </a:t>
            </a:r>
          </a:p>
          <a:p>
            <a:r>
              <a:rPr lang="en-IN" b="1">
                <a:solidFill>
                  <a:schemeClr val="accent3"/>
                </a:solidFill>
              </a:rPr>
              <a:t>From, the result we noted that Electrostatic precipitator(ESP) is better than Cyclone Seperator for small fine particles ranging from </a:t>
            </a:r>
            <a:r>
              <a:rPr lang="en-IN" b="1" smtClean="0">
                <a:solidFill>
                  <a:schemeClr val="accent3"/>
                </a:solidFill>
              </a:rPr>
              <a:t>1-100 </a:t>
            </a:r>
            <a:r>
              <a:rPr lang="en-IN" b="1">
                <a:solidFill>
                  <a:schemeClr val="accent3"/>
                </a:solidFill>
              </a:rPr>
              <a:t>micro meter.</a:t>
            </a:r>
          </a:p>
          <a:p>
            <a:r>
              <a:rPr lang="en-IN" b="1">
                <a:solidFill>
                  <a:schemeClr val="accent3"/>
                </a:solidFill>
              </a:rPr>
              <a:t>We conclude that Electrostatic precipitator(ESP) is better for small fine particles ranging from </a:t>
            </a:r>
            <a:r>
              <a:rPr lang="en-IN" b="1" smtClean="0">
                <a:solidFill>
                  <a:schemeClr val="accent3"/>
                </a:solidFill>
              </a:rPr>
              <a:t>1- 100 </a:t>
            </a:r>
            <a:r>
              <a:rPr lang="en-IN" b="1">
                <a:solidFill>
                  <a:schemeClr val="accent3"/>
                </a:solidFill>
              </a:rPr>
              <a:t>micro meter and Cyclone Seperator is used for large particle sizes.</a:t>
            </a:r>
          </a:p>
        </p:txBody>
      </p:sp>
      <p:pic>
        <p:nvPicPr>
          <p:cNvPr id="5" name="Picture 4" descr="conclusion-removebg-preview.png"/>
          <p:cNvPicPr>
            <a:picLocks noChangeAspect="1"/>
          </p:cNvPicPr>
          <p:nvPr/>
        </p:nvPicPr>
        <p:blipFill>
          <a:blip r:embed="rId2"/>
          <a:stretch>
            <a:fillRect/>
          </a:stretch>
        </p:blipFill>
        <p:spPr>
          <a:xfrm>
            <a:off x="457200" y="304800"/>
            <a:ext cx="1143000" cy="1143000"/>
          </a:xfrm>
          <a:prstGeom prst="rect">
            <a:avLst/>
          </a:prstGeom>
        </p:spPr>
      </p:pic>
      <p:pic>
        <p:nvPicPr>
          <p:cNvPr id="6" name="Picture 5" descr="conclusion-removebg-preview.png"/>
          <p:cNvPicPr>
            <a:picLocks noChangeAspect="1"/>
          </p:cNvPicPr>
          <p:nvPr/>
        </p:nvPicPr>
        <p:blipFill>
          <a:blip r:embed="rId2"/>
          <a:stretch>
            <a:fillRect/>
          </a:stretch>
        </p:blipFill>
        <p:spPr>
          <a:xfrm>
            <a:off x="7543800" y="228600"/>
            <a:ext cx="1143000" cy="1143000"/>
          </a:xfrm>
          <a:prstGeom prst="rect">
            <a:avLst/>
          </a:prstGeom>
        </p:spPr>
      </p:pic>
    </p:spTree>
    <p:extLst>
      <p:ext uri="{BB962C8B-B14F-4D97-AF65-F5344CB8AC3E}">
        <p14:creationId xmlns:p14="http://schemas.microsoft.com/office/powerpoint/2010/main" val="214639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IN" b="1">
                <a:solidFill>
                  <a:schemeClr val="accent6">
                    <a:lumMod val="50000"/>
                  </a:schemeClr>
                </a:solidFill>
              </a:rPr>
              <a:t>Acknowledgements</a:t>
            </a:r>
          </a:p>
        </p:txBody>
      </p:sp>
      <p:sp>
        <p:nvSpPr>
          <p:cNvPr id="3" name="Content Placeholder 2"/>
          <p:cNvSpPr>
            <a:spLocks noGrp="1"/>
          </p:cNvSpPr>
          <p:nvPr>
            <p:ph idx="1"/>
          </p:nvPr>
        </p:nvSpPr>
        <p:spPr/>
        <p:txBody>
          <a:bodyPr/>
          <a:lstStyle/>
          <a:p>
            <a:pPr marL="0" indent="0">
              <a:buNone/>
            </a:pPr>
            <a:r>
              <a:rPr lang="en-IN" b="1">
                <a:solidFill>
                  <a:schemeClr val="accent6">
                    <a:lumMod val="50000"/>
                  </a:schemeClr>
                </a:solidFill>
              </a:rPr>
              <a:t>We are really grateful because we managed to complete our assignment within the time given by our professor Dr. Siddappa S. </a:t>
            </a:r>
            <a:r>
              <a:rPr lang="en-IN" b="1" smtClean="0">
                <a:solidFill>
                  <a:schemeClr val="accent6">
                    <a:lumMod val="50000"/>
                  </a:schemeClr>
                </a:solidFill>
              </a:rPr>
              <a:t>Bhusnoor with the help of our group member,Sangeet Pandit(1614032) and Aayush Vora(1714063).We also sincerely thank our professor </a:t>
            </a:r>
            <a:r>
              <a:rPr lang="en-IN" b="1">
                <a:solidFill>
                  <a:schemeClr val="accent6">
                    <a:lumMod val="50000"/>
                  </a:schemeClr>
                </a:solidFill>
              </a:rPr>
              <a:t>Dr. Siddappa S. </a:t>
            </a:r>
            <a:r>
              <a:rPr lang="en-IN" b="1" smtClean="0">
                <a:solidFill>
                  <a:schemeClr val="accent6">
                    <a:lumMod val="50000"/>
                  </a:schemeClr>
                </a:solidFill>
              </a:rPr>
              <a:t>Bhusnoor for guidance and encouragement in finishing the assignment and providing with knowledge of this course.</a:t>
            </a:r>
            <a:endParaRPr lang="en-IN" b="1">
              <a:solidFill>
                <a:schemeClr val="accent6">
                  <a:lumMod val="50000"/>
                </a:schemeClr>
              </a:solidFill>
            </a:endParaRPr>
          </a:p>
          <a:p>
            <a:pPr marL="0" indent="0">
              <a:buNone/>
            </a:pPr>
            <a:endParaRPr lang="en-IN"/>
          </a:p>
        </p:txBody>
      </p:sp>
      <p:pic>
        <p:nvPicPr>
          <p:cNvPr id="4" name="Picture 3" descr="ack.png"/>
          <p:cNvPicPr>
            <a:picLocks noChangeAspect="1"/>
          </p:cNvPicPr>
          <p:nvPr/>
        </p:nvPicPr>
        <p:blipFill>
          <a:blip r:embed="rId2"/>
          <a:stretch>
            <a:fillRect/>
          </a:stretch>
        </p:blipFill>
        <p:spPr>
          <a:xfrm>
            <a:off x="1295400" y="381000"/>
            <a:ext cx="952500" cy="952500"/>
          </a:xfrm>
          <a:prstGeom prst="rect">
            <a:avLst/>
          </a:prstGeom>
        </p:spPr>
      </p:pic>
      <p:pic>
        <p:nvPicPr>
          <p:cNvPr id="5" name="Picture 4" descr="ack.png"/>
          <p:cNvPicPr>
            <a:picLocks noChangeAspect="1"/>
          </p:cNvPicPr>
          <p:nvPr/>
        </p:nvPicPr>
        <p:blipFill>
          <a:blip r:embed="rId2"/>
          <a:stretch>
            <a:fillRect/>
          </a:stretch>
        </p:blipFill>
        <p:spPr>
          <a:xfrm flipH="1">
            <a:off x="7010400" y="381000"/>
            <a:ext cx="914400" cy="952500"/>
          </a:xfrm>
          <a:prstGeom prst="rect">
            <a:avLst/>
          </a:prstGeom>
        </p:spPr>
      </p:pic>
    </p:spTree>
    <p:extLst>
      <p:ext uri="{BB962C8B-B14F-4D97-AF65-F5344CB8AC3E}">
        <p14:creationId xmlns:p14="http://schemas.microsoft.com/office/powerpoint/2010/main" val="794251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b="1" smtClean="0">
                <a:solidFill>
                  <a:schemeClr val="accent2"/>
                </a:solidFill>
              </a:rPr>
              <a:t>References</a:t>
            </a:r>
            <a:endParaRPr lang="en-IN" b="1">
              <a:solidFill>
                <a:schemeClr val="accent2"/>
              </a:solidFill>
            </a:endParaRPr>
          </a:p>
        </p:txBody>
      </p:sp>
      <p:sp>
        <p:nvSpPr>
          <p:cNvPr id="3" name="Content Placeholder 2"/>
          <p:cNvSpPr>
            <a:spLocks noGrp="1"/>
          </p:cNvSpPr>
          <p:nvPr>
            <p:ph idx="1"/>
          </p:nvPr>
        </p:nvSpPr>
        <p:spPr>
          <a:xfrm>
            <a:off x="457200" y="1371600"/>
            <a:ext cx="8229600" cy="4525963"/>
          </a:xfrm>
        </p:spPr>
        <p:txBody>
          <a:bodyPr>
            <a:noAutofit/>
          </a:bodyPr>
          <a:lstStyle/>
          <a:p>
            <a:pPr lvl="0"/>
            <a:r>
              <a:rPr lang="en-IN" sz="1200" b="1">
                <a:solidFill>
                  <a:schemeClr val="accent6">
                    <a:lumMod val="50000"/>
                  </a:schemeClr>
                </a:solidFill>
              </a:rPr>
              <a:t>Lapple, C.E., "Processes use many collection types", Chemical Engineering, 58, 145 (1951). </a:t>
            </a:r>
            <a:endParaRPr lang="en-IN" sz="1200" b="1" smtClean="0">
              <a:solidFill>
                <a:schemeClr val="accent6">
                  <a:lumMod val="50000"/>
                </a:schemeClr>
              </a:solidFill>
            </a:endParaRPr>
          </a:p>
          <a:p>
            <a:pPr lvl="0">
              <a:buNone/>
            </a:pPr>
            <a:endParaRPr lang="en-IN" sz="1200" b="1">
              <a:solidFill>
                <a:schemeClr val="accent6">
                  <a:lumMod val="50000"/>
                </a:schemeClr>
              </a:solidFill>
            </a:endParaRPr>
          </a:p>
          <a:p>
            <a:pPr lvl="0"/>
            <a:r>
              <a:rPr lang="en-IN" sz="1200" b="1">
                <a:solidFill>
                  <a:schemeClr val="accent6">
                    <a:lumMod val="50000"/>
                  </a:schemeClr>
                </a:solidFill>
              </a:rPr>
              <a:t>Leith, D., and W. Licht, "The collection efficiency of cyclone type particle collectors—a new theoretical approach", AIChE Symposium Series, Vol. 68, No. 126 (1973</a:t>
            </a:r>
            <a:r>
              <a:rPr lang="en-IN" sz="1200" b="1" smtClean="0">
                <a:solidFill>
                  <a:schemeClr val="accent6">
                    <a:lumMod val="50000"/>
                  </a:schemeClr>
                </a:solidFill>
              </a:rPr>
              <a:t>).</a:t>
            </a:r>
          </a:p>
          <a:p>
            <a:pPr lvl="0">
              <a:buNone/>
            </a:pPr>
            <a:endParaRPr lang="en-IN" sz="1200" b="1">
              <a:solidFill>
                <a:schemeClr val="accent6">
                  <a:lumMod val="50000"/>
                </a:schemeClr>
              </a:solidFill>
            </a:endParaRPr>
          </a:p>
          <a:p>
            <a:pPr lvl="0"/>
            <a:r>
              <a:rPr lang="en-IN" sz="1200" b="1">
                <a:solidFill>
                  <a:schemeClr val="accent6">
                    <a:lumMod val="50000"/>
                  </a:schemeClr>
                </a:solidFill>
              </a:rPr>
              <a:t>Shepard, C.B., and C.E. Lapple, "Flow pattern and pressure drop in cyclone dust collectors", Industrial and Engineering Chemistry, 31, 972 (1939</a:t>
            </a:r>
            <a:r>
              <a:rPr lang="en-IN" sz="1200" b="1" smtClean="0">
                <a:solidFill>
                  <a:schemeClr val="accent6">
                    <a:lumMod val="50000"/>
                  </a:schemeClr>
                </a:solidFill>
              </a:rPr>
              <a:t>).</a:t>
            </a:r>
          </a:p>
          <a:p>
            <a:pPr lvl="0">
              <a:buNone/>
            </a:pPr>
            <a:endParaRPr lang="en-IN" sz="1200" b="1">
              <a:solidFill>
                <a:schemeClr val="accent6">
                  <a:lumMod val="50000"/>
                </a:schemeClr>
              </a:solidFill>
            </a:endParaRPr>
          </a:p>
          <a:p>
            <a:pPr lvl="0"/>
            <a:r>
              <a:rPr lang="en-IN" sz="1200" b="1">
                <a:solidFill>
                  <a:schemeClr val="accent6">
                    <a:lumMod val="50000"/>
                  </a:schemeClr>
                </a:solidFill>
              </a:rPr>
              <a:t>Louis Theodore,” AIR POLLUTION CONTROL EQUIPMENT CALCULATIONS”, John Wiley &amp; Sons, Inc (2008</a:t>
            </a:r>
            <a:r>
              <a:rPr lang="en-IN" sz="1200" b="1" smtClean="0">
                <a:solidFill>
                  <a:schemeClr val="accent6">
                    <a:lumMod val="50000"/>
                  </a:schemeClr>
                </a:solidFill>
              </a:rPr>
              <a:t>).</a:t>
            </a:r>
          </a:p>
          <a:p>
            <a:pPr lvl="0">
              <a:buNone/>
            </a:pPr>
            <a:endParaRPr lang="en-IN" sz="1200" b="1">
              <a:solidFill>
                <a:schemeClr val="accent6">
                  <a:lumMod val="50000"/>
                </a:schemeClr>
              </a:solidFill>
            </a:endParaRPr>
          </a:p>
          <a:p>
            <a:pPr lvl="0"/>
            <a:r>
              <a:rPr lang="en-IN" sz="1200" b="1">
                <a:solidFill>
                  <a:schemeClr val="accent6">
                    <a:lumMod val="50000"/>
                  </a:schemeClr>
                </a:solidFill>
              </a:rPr>
              <a:t>M.Bohnet,”Cylone Seperator for fine Particles And Difficult Operating Conditions”,1994</a:t>
            </a:r>
            <a:r>
              <a:rPr lang="en-IN" sz="1200" b="1" smtClean="0">
                <a:solidFill>
                  <a:schemeClr val="accent6">
                    <a:lumMod val="50000"/>
                  </a:schemeClr>
                </a:solidFill>
              </a:rPr>
              <a:t>.</a:t>
            </a:r>
          </a:p>
          <a:p>
            <a:pPr lvl="0">
              <a:buNone/>
            </a:pPr>
            <a:endParaRPr lang="en-IN" sz="1200" b="1">
              <a:solidFill>
                <a:schemeClr val="accent6">
                  <a:lumMod val="50000"/>
                </a:schemeClr>
              </a:solidFill>
            </a:endParaRPr>
          </a:p>
          <a:p>
            <a:pPr lvl="0"/>
            <a:r>
              <a:rPr lang="en-IN" sz="1200" b="1">
                <a:solidFill>
                  <a:schemeClr val="accent6">
                    <a:lumMod val="50000"/>
                  </a:schemeClr>
                </a:solidFill>
              </a:rPr>
              <a:t>L. GUAN , G. HARVEL, S. PARK, J.S. CHANG,” Dust Flow Separator Type Electrostatic Precipitator for a Particulate Matter Emission Control from Natural Gas Combution”, 11th International Conference on Electrostatic Precipitation</a:t>
            </a:r>
            <a:r>
              <a:rPr lang="en-IN" sz="1200" b="1" smtClean="0">
                <a:solidFill>
                  <a:schemeClr val="accent6">
                    <a:lumMod val="50000"/>
                  </a:schemeClr>
                </a:solidFill>
              </a:rPr>
              <a:t>.</a:t>
            </a:r>
          </a:p>
          <a:p>
            <a:pPr lvl="0">
              <a:buNone/>
            </a:pPr>
            <a:endParaRPr lang="en-IN" sz="1200" b="1">
              <a:solidFill>
                <a:schemeClr val="accent6">
                  <a:lumMod val="50000"/>
                </a:schemeClr>
              </a:solidFill>
            </a:endParaRPr>
          </a:p>
          <a:p>
            <a:pPr lvl="0"/>
            <a:r>
              <a:rPr lang="en-IN" sz="1200" b="1">
                <a:solidFill>
                  <a:schemeClr val="accent6">
                    <a:lumMod val="50000"/>
                  </a:schemeClr>
                </a:solidFill>
              </a:rPr>
              <a:t>NPTEL – Chemical Engineering – Chemical Engineering Design – II,” </a:t>
            </a:r>
            <a:r>
              <a:rPr lang="en-IN" sz="1200" u="sng">
                <a:hlinkClick r:id="rId2"/>
              </a:rPr>
              <a:t>https://nptel.ac.in/content/storage2/courses/103103027/pdf/mod5.pdf</a:t>
            </a:r>
            <a:r>
              <a:rPr lang="en-IN" sz="1200"/>
              <a:t> </a:t>
            </a:r>
            <a:r>
              <a:rPr lang="en-IN" sz="1200" smtClean="0"/>
              <a:t>”.</a:t>
            </a:r>
          </a:p>
          <a:p>
            <a:pPr lvl="0">
              <a:buNone/>
            </a:pPr>
            <a:endParaRPr lang="en-IN" sz="1200"/>
          </a:p>
          <a:p>
            <a:pPr lvl="0"/>
            <a:r>
              <a:rPr lang="en-IN" sz="1200" b="1">
                <a:solidFill>
                  <a:schemeClr val="accent6">
                    <a:lumMod val="50000"/>
                  </a:schemeClr>
                </a:solidFill>
              </a:rPr>
              <a:t>B. Sagot, A. Forthomme, L. Ait Ali Yahia, G. De La Bourdonnaye,” Experimental study of cyclone performance for blow-by gas cleaning applications”, May 2017 Journal of Aerosol Science 110</a:t>
            </a:r>
            <a:r>
              <a:rPr lang="en-IN" sz="1200" b="1" smtClean="0">
                <a:solidFill>
                  <a:schemeClr val="accent6">
                    <a:lumMod val="50000"/>
                  </a:schemeClr>
                </a:solidFill>
              </a:rPr>
              <a:t>.</a:t>
            </a:r>
          </a:p>
          <a:p>
            <a:pPr lvl="0">
              <a:buNone/>
            </a:pPr>
            <a:endParaRPr lang="en-IN" sz="1200" b="1">
              <a:solidFill>
                <a:schemeClr val="accent6">
                  <a:lumMod val="50000"/>
                </a:schemeClr>
              </a:solidFill>
            </a:endParaRPr>
          </a:p>
          <a:p>
            <a:pPr lvl="0"/>
            <a:r>
              <a:rPr lang="en-IN" sz="1200" b="1">
                <a:solidFill>
                  <a:schemeClr val="accent6">
                    <a:lumMod val="50000"/>
                  </a:schemeClr>
                </a:solidFill>
              </a:rPr>
              <a:t>ESP Design Parameters and Their Effects on Collection Efficiency,” </a:t>
            </a:r>
            <a:r>
              <a:rPr lang="en-IN" sz="1200" u="sng">
                <a:hlinkClick r:id="rId3"/>
              </a:rPr>
              <a:t>https://ppcair.com/pdf/EPA%20Lesson%20Lesson%203%20-%20ESP%20Parameters%20and%20Efficiency.pdf</a:t>
            </a:r>
            <a:r>
              <a:rPr lang="en-IN" sz="1200"/>
              <a:t> </a:t>
            </a:r>
            <a:r>
              <a:rPr lang="en-IN" sz="1200" smtClean="0"/>
              <a:t>”.</a:t>
            </a:r>
          </a:p>
          <a:p>
            <a:pPr lvl="0">
              <a:buNone/>
            </a:pPr>
            <a:endParaRPr lang="en-IN" sz="1200"/>
          </a:p>
          <a:p>
            <a:pPr lvl="0"/>
            <a:r>
              <a:rPr lang="en-IN" sz="1200" b="1">
                <a:solidFill>
                  <a:schemeClr val="accent6">
                    <a:lumMod val="50000"/>
                  </a:schemeClr>
                </a:solidFill>
              </a:rPr>
              <a:t>Anderson, E. 1924. Report, Western Precipitator Co., Los Angeles, CA. 1919. Transactions of the American Institute of Chemical Engineers. 16:69</a:t>
            </a:r>
            <a:r>
              <a:rPr lang="en-IN" sz="1200" b="1" smtClean="0">
                <a:solidFill>
                  <a:schemeClr val="accent6">
                    <a:lumMod val="50000"/>
                  </a:schemeClr>
                </a:solidFill>
              </a:rPr>
              <a:t>.</a:t>
            </a:r>
            <a:endParaRPr lang="en-IN" sz="1200" b="1">
              <a:solidFill>
                <a:schemeClr val="accent6">
                  <a:lumMod val="50000"/>
                </a:schemeClr>
              </a:solidFill>
            </a:endParaRPr>
          </a:p>
        </p:txBody>
      </p:sp>
      <p:pic>
        <p:nvPicPr>
          <p:cNvPr id="4" name="Picture 3" descr="reference-removebg-preview.png"/>
          <p:cNvPicPr>
            <a:picLocks noChangeAspect="1"/>
          </p:cNvPicPr>
          <p:nvPr/>
        </p:nvPicPr>
        <p:blipFill>
          <a:blip r:embed="rId4"/>
          <a:stretch>
            <a:fillRect/>
          </a:stretch>
        </p:blipFill>
        <p:spPr>
          <a:xfrm>
            <a:off x="2209800" y="228600"/>
            <a:ext cx="1066800" cy="1066800"/>
          </a:xfrm>
          <a:prstGeom prst="rect">
            <a:avLst/>
          </a:prstGeom>
        </p:spPr>
      </p:pic>
      <p:pic>
        <p:nvPicPr>
          <p:cNvPr id="5" name="Picture 4" descr="reference-removebg-preview.png"/>
          <p:cNvPicPr>
            <a:picLocks noChangeAspect="1"/>
          </p:cNvPicPr>
          <p:nvPr/>
        </p:nvPicPr>
        <p:blipFill>
          <a:blip r:embed="rId4"/>
          <a:stretch>
            <a:fillRect/>
          </a:stretch>
        </p:blipFill>
        <p:spPr>
          <a:xfrm>
            <a:off x="5867400" y="228600"/>
            <a:ext cx="1066800" cy="1066800"/>
          </a:xfrm>
          <a:prstGeom prst="rect">
            <a:avLst/>
          </a:prstGeom>
        </p:spPr>
      </p:pic>
    </p:spTree>
    <p:extLst>
      <p:ext uri="{BB962C8B-B14F-4D97-AF65-F5344CB8AC3E}">
        <p14:creationId xmlns:p14="http://schemas.microsoft.com/office/powerpoint/2010/main" val="381410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2564904"/>
            <a:ext cx="8229600" cy="1143000"/>
          </a:xfrm>
        </p:spPr>
        <p:txBody>
          <a:bodyPr>
            <a:noAutofit/>
          </a:bodyPr>
          <a:lstStyle/>
          <a:p>
            <a:r>
              <a:rPr lang="en-IN" sz="8800" b="1" smtClean="0">
                <a:solidFill>
                  <a:srgbClr val="0070C0"/>
                </a:solidFill>
                <a:latin typeface="+mn-lt"/>
              </a:rPr>
              <a:t>Thank You</a:t>
            </a:r>
            <a:endParaRPr lang="en-IN" sz="8800" b="1">
              <a:solidFill>
                <a:srgbClr val="0070C0"/>
              </a:solidFill>
              <a:latin typeface="+mn-lt"/>
            </a:endParaRPr>
          </a:p>
        </p:txBody>
      </p:sp>
    </p:spTree>
    <p:extLst>
      <p:ext uri="{BB962C8B-B14F-4D97-AF65-F5344CB8AC3E}">
        <p14:creationId xmlns:p14="http://schemas.microsoft.com/office/powerpoint/2010/main" val="84333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 of the  Presentation</a:t>
            </a:r>
            <a:endParaRPr lang="en-US"/>
          </a:p>
        </p:txBody>
      </p:sp>
      <p:sp>
        <p:nvSpPr>
          <p:cNvPr id="4" name="TextBox 3"/>
          <p:cNvSpPr txBox="1"/>
          <p:nvPr/>
        </p:nvSpPr>
        <p:spPr>
          <a:xfrm>
            <a:off x="2362200" y="0"/>
            <a:ext cx="4800600" cy="584775"/>
          </a:xfrm>
          <a:prstGeom prst="rect">
            <a:avLst/>
          </a:prstGeom>
          <a:noFill/>
        </p:spPr>
        <p:txBody>
          <a:bodyPr wrap="square" rtlCol="0">
            <a:spAutoFit/>
          </a:bodyPr>
          <a:lstStyle/>
          <a:p>
            <a:r>
              <a:rPr lang="en-US" sz="3200" b="1" smtClean="0">
                <a:solidFill>
                  <a:schemeClr val="accent1">
                    <a:lumMod val="40000"/>
                    <a:lumOff val="60000"/>
                  </a:schemeClr>
                </a:solidFill>
              </a:rPr>
              <a:t>Outline of the Presentation</a:t>
            </a:r>
            <a:endParaRPr lang="en-US" sz="3200" b="1">
              <a:solidFill>
                <a:schemeClr val="accent1">
                  <a:lumMod val="40000"/>
                  <a:lumOff val="60000"/>
                </a:schemeClr>
              </a:solidFill>
            </a:endParaRPr>
          </a:p>
        </p:txBody>
      </p:sp>
      <p:sp>
        <p:nvSpPr>
          <p:cNvPr id="5" name="TextBox 4"/>
          <p:cNvSpPr txBox="1"/>
          <p:nvPr/>
        </p:nvSpPr>
        <p:spPr>
          <a:xfrm>
            <a:off x="228600" y="762000"/>
            <a:ext cx="5445337" cy="584775"/>
          </a:xfrm>
          <a:prstGeom prst="rect">
            <a:avLst/>
          </a:prstGeom>
          <a:noFill/>
        </p:spPr>
        <p:txBody>
          <a:bodyPr wrap="none" rtlCol="0">
            <a:spAutoFit/>
          </a:bodyPr>
          <a:lstStyle/>
          <a:p>
            <a:r>
              <a:rPr lang="en-US" sz="3200" b="1" smtClean="0">
                <a:solidFill>
                  <a:schemeClr val="accent1">
                    <a:lumMod val="40000"/>
                    <a:lumOff val="60000"/>
                  </a:schemeClr>
                </a:solidFill>
              </a:rPr>
              <a:t>1) Background  and Motivation</a:t>
            </a:r>
            <a:endParaRPr lang="en-US" sz="3200" b="1">
              <a:solidFill>
                <a:schemeClr val="accent1">
                  <a:lumMod val="40000"/>
                  <a:lumOff val="60000"/>
                </a:schemeClr>
              </a:solidFill>
            </a:endParaRPr>
          </a:p>
        </p:txBody>
      </p:sp>
      <p:sp>
        <p:nvSpPr>
          <p:cNvPr id="6" name="TextBox 5"/>
          <p:cNvSpPr txBox="1"/>
          <p:nvPr/>
        </p:nvSpPr>
        <p:spPr>
          <a:xfrm>
            <a:off x="228600" y="1371600"/>
            <a:ext cx="3968972" cy="584775"/>
          </a:xfrm>
          <a:prstGeom prst="rect">
            <a:avLst/>
          </a:prstGeom>
          <a:noFill/>
        </p:spPr>
        <p:txBody>
          <a:bodyPr wrap="none" rtlCol="0">
            <a:spAutoFit/>
          </a:bodyPr>
          <a:lstStyle/>
          <a:p>
            <a:r>
              <a:rPr lang="en-US" sz="3200" b="1" smtClean="0">
                <a:solidFill>
                  <a:schemeClr val="accent1">
                    <a:lumMod val="40000"/>
                    <a:lumOff val="60000"/>
                  </a:schemeClr>
                </a:solidFill>
              </a:rPr>
              <a:t>2) Literatuture Review</a:t>
            </a:r>
            <a:endParaRPr lang="en-US" sz="3200" b="1">
              <a:solidFill>
                <a:schemeClr val="accent1">
                  <a:lumMod val="40000"/>
                  <a:lumOff val="60000"/>
                </a:schemeClr>
              </a:solidFill>
            </a:endParaRPr>
          </a:p>
        </p:txBody>
      </p:sp>
      <p:sp>
        <p:nvSpPr>
          <p:cNvPr id="7" name="TextBox 6"/>
          <p:cNvSpPr txBox="1"/>
          <p:nvPr/>
        </p:nvSpPr>
        <p:spPr>
          <a:xfrm>
            <a:off x="228600" y="2057400"/>
            <a:ext cx="2397836" cy="584775"/>
          </a:xfrm>
          <a:prstGeom prst="rect">
            <a:avLst/>
          </a:prstGeom>
          <a:noFill/>
        </p:spPr>
        <p:txBody>
          <a:bodyPr wrap="none" rtlCol="0">
            <a:spAutoFit/>
          </a:bodyPr>
          <a:lstStyle/>
          <a:p>
            <a:r>
              <a:rPr lang="en-US" sz="3200" b="1" smtClean="0">
                <a:solidFill>
                  <a:schemeClr val="accent1">
                    <a:lumMod val="40000"/>
                    <a:lumOff val="60000"/>
                  </a:schemeClr>
                </a:solidFill>
              </a:rPr>
              <a:t>3) Objectives</a:t>
            </a:r>
            <a:endParaRPr lang="en-US" sz="3200" b="1">
              <a:solidFill>
                <a:schemeClr val="accent1">
                  <a:lumMod val="40000"/>
                  <a:lumOff val="60000"/>
                </a:schemeClr>
              </a:solidFill>
            </a:endParaRPr>
          </a:p>
        </p:txBody>
      </p:sp>
      <p:sp>
        <p:nvSpPr>
          <p:cNvPr id="8" name="TextBox 7"/>
          <p:cNvSpPr txBox="1"/>
          <p:nvPr/>
        </p:nvSpPr>
        <p:spPr>
          <a:xfrm>
            <a:off x="228600" y="2743200"/>
            <a:ext cx="4586127" cy="584775"/>
          </a:xfrm>
          <a:prstGeom prst="rect">
            <a:avLst/>
          </a:prstGeom>
          <a:noFill/>
        </p:spPr>
        <p:txBody>
          <a:bodyPr wrap="none" rtlCol="0">
            <a:spAutoFit/>
          </a:bodyPr>
          <a:lstStyle/>
          <a:p>
            <a:r>
              <a:rPr lang="en-US" sz="3200" b="1" smtClean="0">
                <a:solidFill>
                  <a:schemeClr val="accent1">
                    <a:lumMod val="40000"/>
                    <a:lumOff val="60000"/>
                  </a:schemeClr>
                </a:solidFill>
              </a:rPr>
              <a:t>4) Materials and Methods</a:t>
            </a:r>
            <a:endParaRPr lang="en-US" sz="3200" b="1">
              <a:solidFill>
                <a:schemeClr val="accent1">
                  <a:lumMod val="40000"/>
                  <a:lumOff val="60000"/>
                </a:schemeClr>
              </a:solidFill>
            </a:endParaRPr>
          </a:p>
        </p:txBody>
      </p:sp>
      <p:sp>
        <p:nvSpPr>
          <p:cNvPr id="9" name="TextBox 8"/>
          <p:cNvSpPr txBox="1"/>
          <p:nvPr/>
        </p:nvSpPr>
        <p:spPr>
          <a:xfrm>
            <a:off x="304800" y="3429000"/>
            <a:ext cx="3910366" cy="584775"/>
          </a:xfrm>
          <a:prstGeom prst="rect">
            <a:avLst/>
          </a:prstGeom>
          <a:noFill/>
        </p:spPr>
        <p:txBody>
          <a:bodyPr wrap="none" rtlCol="0">
            <a:spAutoFit/>
          </a:bodyPr>
          <a:lstStyle/>
          <a:p>
            <a:pPr>
              <a:buFont typeface="Arial" pitchFamily="34" charset="0"/>
              <a:buChar char="•"/>
            </a:pPr>
            <a:r>
              <a:rPr lang="en-US" sz="3200" b="1" smtClean="0">
                <a:solidFill>
                  <a:schemeClr val="accent1">
                    <a:lumMod val="40000"/>
                    <a:lumOff val="60000"/>
                  </a:schemeClr>
                </a:solidFill>
              </a:rPr>
              <a:t>  Theoretical Analysis</a:t>
            </a:r>
            <a:endParaRPr lang="en-US" sz="3200" b="1">
              <a:solidFill>
                <a:schemeClr val="accent1">
                  <a:lumMod val="40000"/>
                  <a:lumOff val="60000"/>
                </a:schemeClr>
              </a:solidFill>
            </a:endParaRPr>
          </a:p>
        </p:txBody>
      </p:sp>
      <p:sp>
        <p:nvSpPr>
          <p:cNvPr id="10" name="TextBox 9"/>
          <p:cNvSpPr txBox="1"/>
          <p:nvPr/>
        </p:nvSpPr>
        <p:spPr>
          <a:xfrm>
            <a:off x="304800" y="4038600"/>
            <a:ext cx="4165692" cy="584775"/>
          </a:xfrm>
          <a:prstGeom prst="rect">
            <a:avLst/>
          </a:prstGeom>
          <a:noFill/>
        </p:spPr>
        <p:txBody>
          <a:bodyPr wrap="none" rtlCol="0">
            <a:spAutoFit/>
          </a:bodyPr>
          <a:lstStyle/>
          <a:p>
            <a:pPr>
              <a:buFont typeface="Arial" pitchFamily="34" charset="0"/>
              <a:buChar char="•"/>
            </a:pPr>
            <a:r>
              <a:rPr lang="en-US" sz="3200" b="1" smtClean="0">
                <a:solidFill>
                  <a:schemeClr val="accent1">
                    <a:lumMod val="40000"/>
                    <a:lumOff val="60000"/>
                  </a:schemeClr>
                </a:solidFill>
              </a:rPr>
              <a:t> Experimental Analysis</a:t>
            </a:r>
            <a:endParaRPr lang="en-US" sz="3200" b="1">
              <a:solidFill>
                <a:schemeClr val="accent1">
                  <a:lumMod val="40000"/>
                  <a:lumOff val="60000"/>
                </a:schemeClr>
              </a:solidFill>
            </a:endParaRPr>
          </a:p>
        </p:txBody>
      </p:sp>
      <p:sp>
        <p:nvSpPr>
          <p:cNvPr id="11" name="TextBox 10"/>
          <p:cNvSpPr txBox="1"/>
          <p:nvPr/>
        </p:nvSpPr>
        <p:spPr>
          <a:xfrm>
            <a:off x="304800" y="4648200"/>
            <a:ext cx="4445832" cy="584775"/>
          </a:xfrm>
          <a:prstGeom prst="rect">
            <a:avLst/>
          </a:prstGeom>
          <a:noFill/>
        </p:spPr>
        <p:txBody>
          <a:bodyPr wrap="none" rtlCol="0">
            <a:spAutoFit/>
          </a:bodyPr>
          <a:lstStyle/>
          <a:p>
            <a:r>
              <a:rPr lang="en-US" sz="3200" b="1" smtClean="0">
                <a:solidFill>
                  <a:schemeClr val="accent1">
                    <a:lumMod val="40000"/>
                    <a:lumOff val="60000"/>
                  </a:schemeClr>
                </a:solidFill>
              </a:rPr>
              <a:t>5) Results and Discussion</a:t>
            </a:r>
            <a:endParaRPr lang="en-US" sz="3200" b="1">
              <a:solidFill>
                <a:schemeClr val="accent1">
                  <a:lumMod val="40000"/>
                  <a:lumOff val="60000"/>
                </a:schemeClr>
              </a:solidFill>
            </a:endParaRPr>
          </a:p>
        </p:txBody>
      </p:sp>
      <p:sp>
        <p:nvSpPr>
          <p:cNvPr id="12" name="TextBox 11"/>
          <p:cNvSpPr txBox="1"/>
          <p:nvPr/>
        </p:nvSpPr>
        <p:spPr>
          <a:xfrm>
            <a:off x="304800" y="5334000"/>
            <a:ext cx="4921732" cy="584775"/>
          </a:xfrm>
          <a:prstGeom prst="rect">
            <a:avLst/>
          </a:prstGeom>
          <a:noFill/>
        </p:spPr>
        <p:txBody>
          <a:bodyPr wrap="none" rtlCol="0">
            <a:spAutoFit/>
          </a:bodyPr>
          <a:lstStyle/>
          <a:p>
            <a:r>
              <a:rPr lang="en-US" sz="3200" b="1" smtClean="0">
                <a:solidFill>
                  <a:schemeClr val="accent1">
                    <a:lumMod val="40000"/>
                    <a:lumOff val="60000"/>
                  </a:schemeClr>
                </a:solidFill>
              </a:rPr>
              <a:t>6) Summary and Conclusion</a:t>
            </a:r>
            <a:endParaRPr lang="en-US" sz="3200" b="1">
              <a:solidFill>
                <a:schemeClr val="accent1">
                  <a:lumMod val="40000"/>
                  <a:lumOff val="60000"/>
                </a:schemeClr>
              </a:solidFill>
            </a:endParaRPr>
          </a:p>
        </p:txBody>
      </p:sp>
      <p:sp>
        <p:nvSpPr>
          <p:cNvPr id="13" name="TextBox 12"/>
          <p:cNvSpPr txBox="1"/>
          <p:nvPr/>
        </p:nvSpPr>
        <p:spPr>
          <a:xfrm>
            <a:off x="304800" y="6019800"/>
            <a:ext cx="2481705" cy="584775"/>
          </a:xfrm>
          <a:prstGeom prst="rect">
            <a:avLst/>
          </a:prstGeom>
          <a:noFill/>
        </p:spPr>
        <p:txBody>
          <a:bodyPr wrap="none" rtlCol="0">
            <a:spAutoFit/>
          </a:bodyPr>
          <a:lstStyle/>
          <a:p>
            <a:r>
              <a:rPr lang="en-US" sz="3200" b="1" smtClean="0">
                <a:solidFill>
                  <a:schemeClr val="accent1">
                    <a:lumMod val="40000"/>
                    <a:lumOff val="60000"/>
                  </a:schemeClr>
                </a:solidFill>
              </a:rPr>
              <a:t>7) References</a:t>
            </a:r>
            <a:endParaRPr lang="en-US" sz="3200" b="1">
              <a:solidFill>
                <a:schemeClr val="accent1">
                  <a:lumMod val="40000"/>
                  <a:lumOff val="6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14400"/>
          </a:xfrm>
        </p:spPr>
        <p:txBody>
          <a:bodyPr/>
          <a:lstStyle/>
          <a:p>
            <a:r>
              <a:rPr lang="en-IN" b="1" smtClean="0">
                <a:solidFill>
                  <a:srgbClr val="FFFF00"/>
                </a:solidFill>
              </a:rPr>
              <a:t>Background and  Motivation</a:t>
            </a:r>
            <a:endParaRPr lang="en-IN" b="1">
              <a:solidFill>
                <a:srgbClr val="FFFF00"/>
              </a:solidFill>
            </a:endParaRPr>
          </a:p>
        </p:txBody>
      </p:sp>
      <p:sp>
        <p:nvSpPr>
          <p:cNvPr id="3" name="Content Placeholder 2"/>
          <p:cNvSpPr>
            <a:spLocks noGrp="1"/>
          </p:cNvSpPr>
          <p:nvPr>
            <p:ph idx="1"/>
          </p:nvPr>
        </p:nvSpPr>
        <p:spPr>
          <a:xfrm>
            <a:off x="4953000" y="1828800"/>
            <a:ext cx="4191000" cy="3962400"/>
          </a:xfrm>
        </p:spPr>
        <p:txBody>
          <a:bodyPr>
            <a:normAutofit fontScale="62500" lnSpcReduction="20000"/>
          </a:bodyPr>
          <a:lstStyle/>
          <a:p>
            <a:r>
              <a:rPr lang="en-IN" b="1" smtClean="0">
                <a:solidFill>
                  <a:srgbClr val="FFFF00"/>
                </a:solidFill>
              </a:rPr>
              <a:t>The purpose of this topic is to control air pollution from industries like thermal power plant,steel plants,etc. using Electrostatic Precipitator and Cyclone Seperator and to determine which is better in performance.</a:t>
            </a:r>
          </a:p>
          <a:p>
            <a:pPr>
              <a:buNone/>
            </a:pPr>
            <a:endParaRPr lang="en-IN" b="1">
              <a:solidFill>
                <a:srgbClr val="FFFF00"/>
              </a:solidFill>
            </a:endParaRPr>
          </a:p>
          <a:p>
            <a:pPr>
              <a:buNone/>
            </a:pPr>
            <a:endParaRPr lang="en-IN" b="1" smtClean="0">
              <a:solidFill>
                <a:srgbClr val="FFFF00"/>
              </a:solidFill>
            </a:endParaRPr>
          </a:p>
          <a:p>
            <a:r>
              <a:rPr lang="en-IN" b="1" smtClean="0">
                <a:solidFill>
                  <a:srgbClr val="FFFF00"/>
                </a:solidFill>
              </a:rPr>
              <a:t>The topic also </a:t>
            </a:r>
            <a:r>
              <a:rPr lang="en-IN" b="1">
                <a:solidFill>
                  <a:srgbClr val="FFFF00"/>
                </a:solidFill>
              </a:rPr>
              <a:t>help us </a:t>
            </a:r>
            <a:r>
              <a:rPr lang="en-IN" b="1" smtClean="0">
                <a:solidFill>
                  <a:srgbClr val="FFFF00"/>
                </a:solidFill>
              </a:rPr>
              <a:t>to </a:t>
            </a:r>
            <a:r>
              <a:rPr lang="en-IN" b="1">
                <a:solidFill>
                  <a:srgbClr val="FFFF00"/>
                </a:solidFill>
              </a:rPr>
              <a:t>explore in the field of </a:t>
            </a:r>
            <a:r>
              <a:rPr lang="en-IN" b="1" smtClean="0">
                <a:solidFill>
                  <a:srgbClr val="FFFF00"/>
                </a:solidFill>
              </a:rPr>
              <a:t>Air Pollution Control Management and Tools related to Manage the pollution.</a:t>
            </a:r>
          </a:p>
        </p:txBody>
      </p:sp>
      <p:sp>
        <p:nvSpPr>
          <p:cNvPr id="4" name="TextBox 3"/>
          <p:cNvSpPr txBox="1"/>
          <p:nvPr/>
        </p:nvSpPr>
        <p:spPr>
          <a:xfrm>
            <a:off x="5867400" y="1143000"/>
            <a:ext cx="2079224" cy="584775"/>
          </a:xfrm>
          <a:prstGeom prst="rect">
            <a:avLst/>
          </a:prstGeom>
          <a:noFill/>
        </p:spPr>
        <p:txBody>
          <a:bodyPr wrap="none" rtlCol="0">
            <a:spAutoFit/>
          </a:bodyPr>
          <a:lstStyle/>
          <a:p>
            <a:r>
              <a:rPr lang="en-US" sz="3200" b="1" smtClean="0">
                <a:solidFill>
                  <a:srgbClr val="FFFF00"/>
                </a:solidFill>
              </a:rPr>
              <a:t>Motivation</a:t>
            </a:r>
            <a:endParaRPr lang="en-US" sz="3200" b="1">
              <a:solidFill>
                <a:srgbClr val="FFFF00"/>
              </a:solidFill>
            </a:endParaRPr>
          </a:p>
        </p:txBody>
      </p:sp>
      <p:sp>
        <p:nvSpPr>
          <p:cNvPr id="5" name="TextBox 4"/>
          <p:cNvSpPr txBox="1"/>
          <p:nvPr/>
        </p:nvSpPr>
        <p:spPr>
          <a:xfrm>
            <a:off x="533400" y="1219200"/>
            <a:ext cx="2201052" cy="584775"/>
          </a:xfrm>
          <a:prstGeom prst="rect">
            <a:avLst/>
          </a:prstGeom>
          <a:noFill/>
        </p:spPr>
        <p:txBody>
          <a:bodyPr wrap="none" rtlCol="0">
            <a:spAutoFit/>
          </a:bodyPr>
          <a:lstStyle/>
          <a:p>
            <a:r>
              <a:rPr lang="en-IN" sz="3200" b="1" smtClean="0">
                <a:solidFill>
                  <a:srgbClr val="FFFF00"/>
                </a:solidFill>
              </a:rPr>
              <a:t>Background</a:t>
            </a:r>
            <a:endParaRPr lang="en-US" sz="3200" b="1">
              <a:solidFill>
                <a:srgbClr val="FFFF00"/>
              </a:solidFill>
            </a:endParaRPr>
          </a:p>
        </p:txBody>
      </p:sp>
      <p:sp>
        <p:nvSpPr>
          <p:cNvPr id="6" name="TextBox 5"/>
          <p:cNvSpPr txBox="1"/>
          <p:nvPr/>
        </p:nvSpPr>
        <p:spPr>
          <a:xfrm>
            <a:off x="0" y="1828800"/>
            <a:ext cx="4419600" cy="4524315"/>
          </a:xfrm>
          <a:prstGeom prst="rect">
            <a:avLst/>
          </a:prstGeom>
          <a:noFill/>
        </p:spPr>
        <p:txBody>
          <a:bodyPr wrap="square" rtlCol="0">
            <a:spAutoFit/>
          </a:bodyPr>
          <a:lstStyle/>
          <a:p>
            <a:pPr>
              <a:buFont typeface="Arial" pitchFamily="34" charset="0"/>
              <a:buChar char="•"/>
            </a:pPr>
            <a:r>
              <a:rPr lang="en-IN" b="1" smtClean="0">
                <a:solidFill>
                  <a:srgbClr val="FFFF00"/>
                </a:solidFill>
              </a:rPr>
              <a:t>    Cyclone separators or simply cyclones are separation devices (dry scrubbers) that use the principle of inertia to remove particulate matter from flue gases. Cyclone separators is one of many air pollution control devices known as precleaners since they generally remove larger pieces of particulate matter.</a:t>
            </a:r>
          </a:p>
          <a:p>
            <a:pPr>
              <a:buFont typeface="Arial" pitchFamily="34" charset="0"/>
              <a:buChar char="•"/>
            </a:pPr>
            <a:endParaRPr lang="en-IN" b="1" smtClean="0">
              <a:solidFill>
                <a:srgbClr val="FFFF00"/>
              </a:solidFill>
            </a:endParaRPr>
          </a:p>
          <a:p>
            <a:pPr>
              <a:buFont typeface="Arial" pitchFamily="34" charset="0"/>
              <a:buChar char="•"/>
            </a:pPr>
            <a:r>
              <a:rPr lang="en-IN" b="1" smtClean="0">
                <a:solidFill>
                  <a:srgbClr val="FFFF00"/>
                </a:solidFill>
              </a:rPr>
              <a:t>    In 1907 Frederick Gardner Cottrell, a professor of chemistry at the University of California, Berkeley, applied for a patent on a device for charging particles and then collecting them through electrostatic attraction—the first electrostatic precipitator.</a:t>
            </a:r>
          </a:p>
          <a:p>
            <a:endParaRPr lang="en-US"/>
          </a:p>
        </p:txBody>
      </p:sp>
    </p:spTree>
    <p:extLst>
      <p:ext uri="{BB962C8B-B14F-4D97-AF65-F5344CB8AC3E}">
        <p14:creationId xmlns:p14="http://schemas.microsoft.com/office/powerpoint/2010/main" val="290686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solidFill>
                  <a:srgbClr val="FFC000"/>
                </a:solidFill>
              </a:rPr>
              <a:t>Literature Review</a:t>
            </a:r>
            <a:endParaRPr lang="en-IN" b="1">
              <a:solidFill>
                <a:srgbClr val="FFC000"/>
              </a:solidFill>
            </a:endParaRPr>
          </a:p>
        </p:txBody>
      </p:sp>
      <p:sp>
        <p:nvSpPr>
          <p:cNvPr id="3" name="Content Placeholder 2"/>
          <p:cNvSpPr>
            <a:spLocks noGrp="1"/>
          </p:cNvSpPr>
          <p:nvPr>
            <p:ph idx="1"/>
          </p:nvPr>
        </p:nvSpPr>
        <p:spPr/>
        <p:txBody>
          <a:bodyPr>
            <a:noAutofit/>
          </a:bodyPr>
          <a:lstStyle/>
          <a:p>
            <a:pPr lvl="0"/>
            <a:r>
              <a:rPr lang="en-IN" sz="1600" b="1">
                <a:solidFill>
                  <a:srgbClr val="FFC000"/>
                </a:solidFill>
              </a:rPr>
              <a:t>Louis Theodore,” AIR POLLUTION CONTROL EQUIPMENT CALCULATIONS”, John Wiley &amp; Sons, Inc (2008). We have refferred this book for better understanding of the Cyclone Seperator and Electrostatic precipitator(ESP</a:t>
            </a:r>
            <a:r>
              <a:rPr lang="en-IN" sz="1600" b="1" smtClean="0">
                <a:solidFill>
                  <a:srgbClr val="FFC000"/>
                </a:solidFill>
              </a:rPr>
              <a:t>).</a:t>
            </a:r>
          </a:p>
          <a:p>
            <a:pPr lvl="0">
              <a:buNone/>
            </a:pPr>
            <a:endParaRPr lang="en-IN" sz="1600" b="1">
              <a:solidFill>
                <a:srgbClr val="FFC000"/>
              </a:solidFill>
            </a:endParaRPr>
          </a:p>
          <a:p>
            <a:pPr lvl="0"/>
            <a:r>
              <a:rPr lang="en-IN" sz="1600" b="1">
                <a:solidFill>
                  <a:srgbClr val="FFC000"/>
                </a:solidFill>
              </a:rPr>
              <a:t>M.Bohnet,”Cylone Seperator for fine Particles And Difficult Operating Conditions”,1994.We have referred this for the understanding on how to analyze the given control tools</a:t>
            </a:r>
            <a:r>
              <a:rPr lang="en-IN" sz="1600" b="1" smtClean="0">
                <a:solidFill>
                  <a:srgbClr val="FFC000"/>
                </a:solidFill>
              </a:rPr>
              <a:t>.</a:t>
            </a:r>
          </a:p>
          <a:p>
            <a:pPr lvl="0">
              <a:buNone/>
            </a:pPr>
            <a:endParaRPr lang="en-IN" sz="1600"/>
          </a:p>
          <a:p>
            <a:pPr lvl="0"/>
            <a:r>
              <a:rPr lang="en-IN" sz="1600" b="1">
                <a:solidFill>
                  <a:srgbClr val="FFC000"/>
                </a:solidFill>
              </a:rPr>
              <a:t>NPTEL – Chemical Engineering – Chemical Engineering Design – II,” </a:t>
            </a:r>
            <a:r>
              <a:rPr lang="en-IN" sz="1600" b="1" u="sng">
                <a:hlinkClick r:id="rId3"/>
              </a:rPr>
              <a:t>https://nptel.ac.in/content/storage2/courses/103103027/pdf/mod5.pdf</a:t>
            </a:r>
            <a:r>
              <a:rPr lang="en-IN" sz="1600" b="1"/>
              <a:t> </a:t>
            </a:r>
            <a:r>
              <a:rPr lang="en-IN" sz="1600" b="1">
                <a:solidFill>
                  <a:srgbClr val="FFC000"/>
                </a:solidFill>
              </a:rPr>
              <a:t>”.We have referred this site for design and working of the given control tools</a:t>
            </a:r>
            <a:r>
              <a:rPr lang="en-IN" sz="1600" b="1" smtClean="0">
                <a:solidFill>
                  <a:srgbClr val="FFC000"/>
                </a:solidFill>
              </a:rPr>
              <a:t>.</a:t>
            </a:r>
          </a:p>
          <a:p>
            <a:pPr lvl="0">
              <a:buNone/>
            </a:pPr>
            <a:endParaRPr lang="en-IN" sz="1600" b="1">
              <a:solidFill>
                <a:srgbClr val="FFC000"/>
              </a:solidFill>
            </a:endParaRPr>
          </a:p>
          <a:p>
            <a:pPr lvl="0"/>
            <a:r>
              <a:rPr lang="en-IN" sz="1600" b="1">
                <a:solidFill>
                  <a:srgbClr val="FFC000"/>
                </a:solidFill>
              </a:rPr>
              <a:t>ESP Design Parameters and Their Effects on Collection Efficiency,” </a:t>
            </a:r>
            <a:r>
              <a:rPr lang="en-IN" sz="1600" b="1" u="sng">
                <a:hlinkClick r:id="rId4"/>
              </a:rPr>
              <a:t>https://ppcair.com/pdf/EPA%20Lesson%20Lesson%203%20-%20ESP%20Parameters%20and%20Efficiency.pdf</a:t>
            </a:r>
            <a:r>
              <a:rPr lang="en-IN" sz="1600" b="1"/>
              <a:t> </a:t>
            </a:r>
            <a:r>
              <a:rPr lang="en-IN" sz="1600">
                <a:solidFill>
                  <a:srgbClr val="FFC000"/>
                </a:solidFill>
              </a:rPr>
              <a:t>”.We have referred this site for understanding ESP’s parameters and design</a:t>
            </a:r>
            <a:r>
              <a:rPr lang="en-IN" sz="1600" smtClean="0">
                <a:solidFill>
                  <a:srgbClr val="FFC000"/>
                </a:solidFill>
              </a:rPr>
              <a:t>.</a:t>
            </a:r>
          </a:p>
          <a:p>
            <a:pPr lvl="0">
              <a:buNone/>
            </a:pPr>
            <a:endParaRPr lang="en-IN" sz="1600">
              <a:solidFill>
                <a:srgbClr val="FFC000"/>
              </a:solidFill>
            </a:endParaRPr>
          </a:p>
          <a:p>
            <a:pPr lvl="0"/>
            <a:r>
              <a:rPr lang="en-IN" sz="1600">
                <a:solidFill>
                  <a:srgbClr val="FFC000"/>
                </a:solidFill>
              </a:rPr>
              <a:t>Leith, D., and W. Licht, "The collection efficiency of cyclone type particle collectors—a new theoretical approach", AIChE Symposium Series, Vol. 68, No. 126 (1973).We have referred this for the understanding of Cyclone Seperator formula and how to approach theoretically.</a:t>
            </a:r>
          </a:p>
        </p:txBody>
      </p:sp>
    </p:spTree>
    <p:extLst>
      <p:ext uri="{BB962C8B-B14F-4D97-AF65-F5344CB8AC3E}">
        <p14:creationId xmlns:p14="http://schemas.microsoft.com/office/powerpoint/2010/main" val="301471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solidFill>
                  <a:srgbClr val="FF0000"/>
                </a:solidFill>
              </a:rPr>
              <a:t>Objective</a:t>
            </a:r>
            <a:endParaRPr lang="en-IN" b="1">
              <a:solidFill>
                <a:srgbClr val="FF0000"/>
              </a:solidFill>
            </a:endParaRPr>
          </a:p>
        </p:txBody>
      </p:sp>
      <p:sp>
        <p:nvSpPr>
          <p:cNvPr id="3" name="Content Placeholder 2"/>
          <p:cNvSpPr>
            <a:spLocks noGrp="1"/>
          </p:cNvSpPr>
          <p:nvPr>
            <p:ph idx="1"/>
          </p:nvPr>
        </p:nvSpPr>
        <p:spPr/>
        <p:txBody>
          <a:bodyPr/>
          <a:lstStyle/>
          <a:p>
            <a:r>
              <a:rPr lang="en-IN" b="1" smtClean="0">
                <a:solidFill>
                  <a:srgbClr val="FF0000"/>
                </a:solidFill>
              </a:rPr>
              <a:t>To Calculate Efficiency and plot the graph for Electrostatic Precipitator(ESP).</a:t>
            </a:r>
          </a:p>
          <a:p>
            <a:pPr>
              <a:buNone/>
            </a:pPr>
            <a:endParaRPr lang="en-IN" b="1" smtClean="0">
              <a:solidFill>
                <a:srgbClr val="FF0000"/>
              </a:solidFill>
            </a:endParaRPr>
          </a:p>
          <a:p>
            <a:r>
              <a:rPr lang="en-IN" b="1" smtClean="0">
                <a:solidFill>
                  <a:srgbClr val="FF0000"/>
                </a:solidFill>
              </a:rPr>
              <a:t>To Calculate Efficiency and plot the graph for Cyclone Seperator.</a:t>
            </a:r>
          </a:p>
          <a:p>
            <a:pPr>
              <a:buNone/>
            </a:pPr>
            <a:endParaRPr lang="en-IN" b="1" smtClean="0">
              <a:solidFill>
                <a:srgbClr val="FF0000"/>
              </a:solidFill>
            </a:endParaRPr>
          </a:p>
          <a:p>
            <a:r>
              <a:rPr lang="en-IN" b="1" smtClean="0">
                <a:solidFill>
                  <a:srgbClr val="FF0000"/>
                </a:solidFill>
              </a:rPr>
              <a:t>Compare the result and conclude the outcome.</a:t>
            </a:r>
            <a:endParaRPr lang="en-IN" b="1">
              <a:solidFill>
                <a:srgbClr val="FF0000"/>
              </a:solidFill>
            </a:endParaRPr>
          </a:p>
        </p:txBody>
      </p:sp>
    </p:spTree>
    <p:extLst>
      <p:ext uri="{BB962C8B-B14F-4D97-AF65-F5344CB8AC3E}">
        <p14:creationId xmlns:p14="http://schemas.microsoft.com/office/powerpoint/2010/main" val="360718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t>Materials And Methods	</a:t>
            </a:r>
            <a:endParaRPr lang="en-IN" b="1"/>
          </a:p>
        </p:txBody>
      </p:sp>
      <p:sp>
        <p:nvSpPr>
          <p:cNvPr id="3" name="Content Placeholder 2"/>
          <p:cNvSpPr>
            <a:spLocks noGrp="1"/>
          </p:cNvSpPr>
          <p:nvPr>
            <p:ph idx="1"/>
          </p:nvPr>
        </p:nvSpPr>
        <p:spPr/>
        <p:txBody>
          <a:bodyPr/>
          <a:lstStyle/>
          <a:p>
            <a:r>
              <a:rPr lang="en-IN" b="1" smtClean="0"/>
              <a:t>For Cyclone Seperator:</a:t>
            </a:r>
          </a:p>
          <a:p>
            <a:endParaRPr lang="en-IN"/>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438400"/>
            <a:ext cx="12196501"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32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solidFill>
                  <a:srgbClr val="0070C0"/>
                </a:solidFill>
              </a:rPr>
              <a:t>Particle Size Distribution Data</a:t>
            </a:r>
            <a:br>
              <a:rPr lang="en-IN" b="1">
                <a:solidFill>
                  <a:srgbClr val="0070C0"/>
                </a:solidFill>
              </a:rPr>
            </a:br>
            <a:endParaRPr lang="en-IN" b="1">
              <a:solidFill>
                <a:srgbClr val="0070C0"/>
              </a:solidFill>
            </a:endParaRPr>
          </a:p>
        </p:txBody>
      </p:sp>
      <p:pic>
        <p:nvPicPr>
          <p:cNvPr id="4" name="Content Placeholder 3"/>
          <p:cNvPicPr>
            <a:picLocks noGrp="1"/>
          </p:cNvPicPr>
          <p:nvPr>
            <p:ph idx="1"/>
          </p:nvPr>
        </p:nvPicPr>
        <p:blipFill>
          <a:blip r:embed="rId2"/>
          <a:stretch>
            <a:fillRect/>
          </a:stretch>
        </p:blipFill>
        <p:spPr>
          <a:xfrm>
            <a:off x="685800" y="1340768"/>
            <a:ext cx="7848600" cy="5060032"/>
          </a:xfrm>
          <a:prstGeom prst="rect">
            <a:avLst/>
          </a:prstGeom>
        </p:spPr>
      </p:pic>
    </p:spTree>
    <p:extLst>
      <p:ext uri="{BB962C8B-B14F-4D97-AF65-F5344CB8AC3E}">
        <p14:creationId xmlns:p14="http://schemas.microsoft.com/office/powerpoint/2010/main" val="302897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4525963"/>
          </a:xfrm>
        </p:spPr>
        <p:txBody>
          <a:bodyPr/>
          <a:lstStyle/>
          <a:p>
            <a:pPr marL="0" indent="0">
              <a:buNone/>
            </a:pPr>
            <a:r>
              <a:rPr lang="en-IN" b="1" smtClean="0">
                <a:solidFill>
                  <a:schemeClr val="tx2"/>
                </a:solidFill>
              </a:rPr>
              <a:t>Formula </a:t>
            </a:r>
          </a:p>
          <a:p>
            <a:pPr marL="0" indent="0">
              <a:buNone/>
            </a:pPr>
            <a:r>
              <a:rPr lang="en-IN" b="1" smtClean="0">
                <a:solidFill>
                  <a:schemeClr val="tx2"/>
                </a:solidFill>
              </a:rPr>
              <a:t>1. Cut size particle Diameter</a:t>
            </a:r>
          </a:p>
          <a:p>
            <a:endParaRPr lang="en-IN" smtClean="0"/>
          </a:p>
          <a:p>
            <a:pPr marL="0" indent="0">
              <a:buNone/>
            </a:pPr>
            <a:r>
              <a:rPr lang="en-IN"/>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728" y="2204864"/>
            <a:ext cx="7632848" cy="4272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460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08720"/>
            <a:ext cx="6005264" cy="584775"/>
          </a:xfrm>
          <a:prstGeom prst="rect">
            <a:avLst/>
          </a:prstGeom>
          <a:noFill/>
        </p:spPr>
        <p:txBody>
          <a:bodyPr wrap="square" rtlCol="0">
            <a:spAutoFit/>
          </a:bodyPr>
          <a:lstStyle/>
          <a:p>
            <a:r>
              <a:rPr lang="en-IN" sz="3200" b="1" smtClean="0">
                <a:solidFill>
                  <a:srgbClr val="C00000"/>
                </a:solidFill>
              </a:rPr>
              <a:t>2. Efficiency :</a:t>
            </a:r>
            <a:endParaRPr lang="en-IN" sz="3200" b="1">
              <a:solidFill>
                <a:srgbClr val="C00000"/>
              </a:solidFill>
            </a:endParaRPr>
          </a:p>
        </p:txBody>
      </p:sp>
      <p:sp>
        <p:nvSpPr>
          <p:cNvPr id="5" name="Rectangle 4"/>
          <p:cNvSpPr/>
          <p:nvPr/>
        </p:nvSpPr>
        <p:spPr>
          <a:xfrm>
            <a:off x="990600" y="4953000"/>
            <a:ext cx="7704856" cy="584775"/>
          </a:xfrm>
          <a:prstGeom prst="rect">
            <a:avLst/>
          </a:prstGeom>
        </p:spPr>
        <p:txBody>
          <a:bodyPr wrap="square">
            <a:spAutoFit/>
          </a:bodyPr>
          <a:lstStyle/>
          <a:p>
            <a:r>
              <a:rPr lang="en-IN" sz="3200" b="1" smtClean="0">
                <a:solidFill>
                  <a:srgbClr val="C00000"/>
                </a:solidFill>
              </a:rPr>
              <a:t>Where</a:t>
            </a:r>
            <a:r>
              <a:rPr lang="en-IN" sz="3200" b="1">
                <a:solidFill>
                  <a:srgbClr val="C00000"/>
                </a:solidFill>
              </a:rPr>
              <a:t>, dp = Diameter of particle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6248400" cy="3136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150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753</TotalTime>
  <Words>888</Words>
  <Application>Microsoft Office PowerPoint</Application>
  <PresentationFormat>On-screen Show (4:3)</PresentationFormat>
  <Paragraphs>93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Therotical Analysis of ESP (Electrostatic Precipitator) for removal of fine particles from stack emission and comparision of results with cyclone  For particle size ranging from 1 (µm) to 100 (µm) </vt:lpstr>
      <vt:lpstr>Outline of the  Presentation</vt:lpstr>
      <vt:lpstr>Background and  Motivation</vt:lpstr>
      <vt:lpstr>Literature Review</vt:lpstr>
      <vt:lpstr>Objective</vt:lpstr>
      <vt:lpstr>Materials And Methods </vt:lpstr>
      <vt:lpstr>Particle Size Distribution Data </vt:lpstr>
      <vt:lpstr>PowerPoint Presentation</vt:lpstr>
      <vt:lpstr>PowerPoint Presentation</vt:lpstr>
      <vt:lpstr>For Electrostatic Precipitator</vt:lpstr>
      <vt:lpstr>Particle size distribution table </vt:lpstr>
      <vt:lpstr>Formula and solution</vt:lpstr>
      <vt:lpstr>Result and Discussion </vt:lpstr>
      <vt:lpstr>PowerPoint Presentation</vt:lpstr>
      <vt:lpstr>PowerPoint Presentation</vt:lpstr>
      <vt:lpstr>Summary and Conclusion</vt:lpstr>
      <vt:lpstr>Acknowledgements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Therotical Analysis of ESP (Electrostatic Precipitator) for removal of fine particles from stack emission and comparision of results with cyclone</dc:title>
  <dc:creator>Rupali</dc:creator>
  <cp:lastModifiedBy>Rupali</cp:lastModifiedBy>
  <cp:revision>56</cp:revision>
  <dcterms:created xsi:type="dcterms:W3CDTF">2021-04-13T15:08:09Z</dcterms:created>
  <dcterms:modified xsi:type="dcterms:W3CDTF">2021-04-16T10:15:33Z</dcterms:modified>
</cp:coreProperties>
</file>