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Alexandria Bold" panose="020B0604020202020204" charset="-78"/>
      <p:regular r:id="rId6"/>
    </p:embeddedFont>
    <p:embeddedFont>
      <p:font typeface="Canva Sans Bold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51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H="1" flipV="1">
            <a:off x="13890343" y="5516388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212327" flipH="1">
            <a:off x="-1633813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-2020970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76744" flipV="1">
            <a:off x="12281842" y="-3234705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V="1">
            <a:off x="12348517" y="-3496396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668325" y="3267796"/>
            <a:ext cx="12951349" cy="197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sz="1150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PRESENTATION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163612" y="5183187"/>
            <a:ext cx="18288000" cy="2441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9"/>
              </a:lnSpc>
              <a:spcBef>
                <a:spcPct val="0"/>
              </a:spcBef>
            </a:pPr>
            <a:r>
              <a:rPr lang="en-US" sz="7006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OF CHANGING AN ER DIAGRAM INTO RELATION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65455" y="0"/>
            <a:ext cx="10222545" cy="10287000"/>
          </a:xfrm>
          <a:custGeom>
            <a:avLst/>
            <a:gdLst/>
            <a:ahLst/>
            <a:cxnLst/>
            <a:rect l="l" t="t" r="r" b="b"/>
            <a:pathLst>
              <a:path w="10222545" h="10287000">
                <a:moveTo>
                  <a:pt x="0" y="0"/>
                </a:moveTo>
                <a:lnTo>
                  <a:pt x="10222545" y="0"/>
                </a:lnTo>
                <a:lnTo>
                  <a:pt x="1022254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3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4227136" y="1752010"/>
            <a:ext cx="1214090" cy="258286"/>
            <a:chOff x="0" y="0"/>
            <a:chExt cx="319760" cy="680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9760" cy="68026"/>
            </a:xfrm>
            <a:custGeom>
              <a:avLst/>
              <a:gdLst/>
              <a:ahLst/>
              <a:cxnLst/>
              <a:rect l="l" t="t" r="r" b="b"/>
              <a:pathLst>
                <a:path w="319760" h="68026">
                  <a:moveTo>
                    <a:pt x="0" y="0"/>
                  </a:moveTo>
                  <a:lnTo>
                    <a:pt x="319760" y="0"/>
                  </a:lnTo>
                  <a:lnTo>
                    <a:pt x="319760" y="68026"/>
                  </a:lnTo>
                  <a:lnTo>
                    <a:pt x="0" y="6802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19760" cy="1156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16962" y="5143500"/>
            <a:ext cx="1206331" cy="376100"/>
            <a:chOff x="0" y="0"/>
            <a:chExt cx="317717" cy="9905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17717" cy="99055"/>
            </a:xfrm>
            <a:custGeom>
              <a:avLst/>
              <a:gdLst/>
              <a:ahLst/>
              <a:cxnLst/>
              <a:rect l="l" t="t" r="r" b="b"/>
              <a:pathLst>
                <a:path w="317717" h="99055">
                  <a:moveTo>
                    <a:pt x="0" y="0"/>
                  </a:moveTo>
                  <a:lnTo>
                    <a:pt x="317717" y="0"/>
                  </a:lnTo>
                  <a:lnTo>
                    <a:pt x="317717" y="99055"/>
                  </a:lnTo>
                  <a:lnTo>
                    <a:pt x="0" y="990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17717" cy="137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723948" y="1449705"/>
            <a:ext cx="114300" cy="215265"/>
            <a:chOff x="0" y="0"/>
            <a:chExt cx="152400" cy="287020"/>
          </a:xfrm>
        </p:grpSpPr>
        <p:sp>
          <p:nvSpPr>
            <p:cNvPr id="12" name="Freeform 12"/>
            <p:cNvSpPr/>
            <p:nvPr/>
          </p:nvSpPr>
          <p:spPr>
            <a:xfrm>
              <a:off x="39370" y="50800"/>
              <a:ext cx="62230" cy="185420"/>
            </a:xfrm>
            <a:custGeom>
              <a:avLst/>
              <a:gdLst/>
              <a:ahLst/>
              <a:cxnLst/>
              <a:rect l="l" t="t" r="r" b="b"/>
              <a:pathLst>
                <a:path w="62230" h="185420">
                  <a:moveTo>
                    <a:pt x="62230" y="25400"/>
                  </a:moveTo>
                  <a:cubicBezTo>
                    <a:pt x="53340" y="179070"/>
                    <a:pt x="35560" y="185420"/>
                    <a:pt x="26670" y="182880"/>
                  </a:cubicBezTo>
                  <a:cubicBezTo>
                    <a:pt x="19050" y="180340"/>
                    <a:pt x="11430" y="165100"/>
                    <a:pt x="11430" y="156210"/>
                  </a:cubicBezTo>
                  <a:cubicBezTo>
                    <a:pt x="11430" y="149860"/>
                    <a:pt x="17780" y="139700"/>
                    <a:pt x="24130" y="137160"/>
                  </a:cubicBezTo>
                  <a:cubicBezTo>
                    <a:pt x="31750" y="133350"/>
                    <a:pt x="49530" y="135890"/>
                    <a:pt x="54610" y="142240"/>
                  </a:cubicBezTo>
                  <a:cubicBezTo>
                    <a:pt x="59690" y="147320"/>
                    <a:pt x="62230" y="165100"/>
                    <a:pt x="58420" y="172720"/>
                  </a:cubicBezTo>
                  <a:cubicBezTo>
                    <a:pt x="54610" y="179070"/>
                    <a:pt x="44450" y="184150"/>
                    <a:pt x="38100" y="184150"/>
                  </a:cubicBezTo>
                  <a:cubicBezTo>
                    <a:pt x="29210" y="184150"/>
                    <a:pt x="17780" y="177800"/>
                    <a:pt x="12700" y="167640"/>
                  </a:cubicBezTo>
                  <a:cubicBezTo>
                    <a:pt x="0" y="143510"/>
                    <a:pt x="1270" y="52070"/>
                    <a:pt x="11430" y="25400"/>
                  </a:cubicBezTo>
                  <a:cubicBezTo>
                    <a:pt x="15240" y="12700"/>
                    <a:pt x="25400" y="1270"/>
                    <a:pt x="33020" y="0"/>
                  </a:cubicBezTo>
                  <a:cubicBezTo>
                    <a:pt x="41910" y="0"/>
                    <a:pt x="62230" y="25400"/>
                    <a:pt x="62230" y="25400"/>
                  </a:cubicBezTo>
                </a:path>
              </a:pathLst>
            </a:custGeom>
            <a:solidFill>
              <a:srgbClr val="2B2C2C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3" name="Group 13"/>
          <p:cNvGrpSpPr/>
          <p:nvPr/>
        </p:nvGrpSpPr>
        <p:grpSpPr>
          <a:xfrm>
            <a:off x="8979665" y="6213595"/>
            <a:ext cx="1087363" cy="434273"/>
            <a:chOff x="0" y="0"/>
            <a:chExt cx="286384" cy="11437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6384" cy="114376"/>
            </a:xfrm>
            <a:custGeom>
              <a:avLst/>
              <a:gdLst/>
              <a:ahLst/>
              <a:cxnLst/>
              <a:rect l="l" t="t" r="r" b="b"/>
              <a:pathLst>
                <a:path w="286384" h="114376">
                  <a:moveTo>
                    <a:pt x="0" y="0"/>
                  </a:moveTo>
                  <a:lnTo>
                    <a:pt x="286384" y="0"/>
                  </a:lnTo>
                  <a:lnTo>
                    <a:pt x="286384" y="114376"/>
                  </a:lnTo>
                  <a:lnTo>
                    <a:pt x="0" y="11437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86384" cy="152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4413424" y="1713910"/>
            <a:ext cx="919838" cy="306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545454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EXAM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227136" y="409489"/>
            <a:ext cx="841515" cy="306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545454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-ID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308166" y="5159147"/>
            <a:ext cx="1115127" cy="306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545454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RESULT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063427" y="6258329"/>
            <a:ext cx="919838" cy="306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545454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MARKS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66269" y="3148674"/>
            <a:ext cx="5890879" cy="365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Er diagram of   Student Exam Management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39238" y="4971097"/>
            <a:ext cx="9525" cy="306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9525" y="-289554"/>
            <a:ext cx="18278475" cy="1117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44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Conversion of Er diagram into relational model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53FBA5-F2D0-2866-BD2F-4F927C206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41679"/>
              </p:ext>
            </p:extLst>
          </p:nvPr>
        </p:nvGraphicFramePr>
        <p:xfrm>
          <a:off x="-9939" y="1257300"/>
          <a:ext cx="18268950" cy="8689555"/>
        </p:xfrm>
        <a:graphic>
          <a:graphicData uri="http://schemas.openxmlformats.org/drawingml/2006/table">
            <a:tbl>
              <a:tblPr/>
              <a:tblGrid>
                <a:gridCol w="6089650">
                  <a:extLst>
                    <a:ext uri="{9D8B030D-6E8A-4147-A177-3AD203B41FA5}">
                      <a16:colId xmlns:a16="http://schemas.microsoft.com/office/drawing/2014/main" val="159142412"/>
                    </a:ext>
                  </a:extLst>
                </a:gridCol>
                <a:gridCol w="6089650">
                  <a:extLst>
                    <a:ext uri="{9D8B030D-6E8A-4147-A177-3AD203B41FA5}">
                      <a16:colId xmlns:a16="http://schemas.microsoft.com/office/drawing/2014/main" val="2094312491"/>
                    </a:ext>
                  </a:extLst>
                </a:gridCol>
                <a:gridCol w="6089650">
                  <a:extLst>
                    <a:ext uri="{9D8B030D-6E8A-4147-A177-3AD203B41FA5}">
                      <a16:colId xmlns:a16="http://schemas.microsoft.com/office/drawing/2014/main" val="4242871166"/>
                    </a:ext>
                  </a:extLst>
                </a:gridCol>
              </a:tblGrid>
              <a:tr h="921327">
                <a:tc>
                  <a:txBody>
                    <a:bodyPr/>
                    <a:lstStyle/>
                    <a:p>
                      <a:pPr algn="l"/>
                      <a:r>
                        <a:rPr lang="en-IN" sz="2800" dirty="0"/>
                        <a:t>📦 </a:t>
                      </a:r>
                      <a:r>
                        <a:rPr lang="en-IN" sz="2800" b="1" dirty="0"/>
                        <a:t>Entity / Relationship</a:t>
                      </a:r>
                      <a:endParaRPr lang="en-IN" sz="2800" dirty="0"/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dirty="0"/>
                        <a:t>📑 </a:t>
                      </a:r>
                      <a:r>
                        <a:rPr lang="en-IN" sz="2800" b="1" dirty="0"/>
                        <a:t>Relational Table &amp; Attributes</a:t>
                      </a:r>
                      <a:endParaRPr lang="en-IN" sz="2800" dirty="0"/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800"/>
                        <a:t>🔐 </a:t>
                      </a:r>
                      <a:r>
                        <a:rPr lang="en-GB" sz="2800" b="1"/>
                        <a:t>Primary Key (PK)</a:t>
                      </a:r>
                      <a:r>
                        <a:rPr lang="en-GB" sz="2800"/>
                        <a:t> / 🔗 </a:t>
                      </a:r>
                      <a:r>
                        <a:rPr lang="en-GB" sz="2800" b="1"/>
                        <a:t>Foreign Key (FK)</a:t>
                      </a:r>
                      <a:endParaRPr lang="en-GB" sz="2800"/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20229"/>
                  </a:ext>
                </a:extLst>
              </a:tr>
              <a:tr h="1316183">
                <a:tc>
                  <a:txBody>
                    <a:bodyPr/>
                    <a:lstStyle/>
                    <a:p>
                      <a:pPr algn="l"/>
                      <a:r>
                        <a:rPr lang="en-IN" sz="2800" b="1"/>
                        <a:t>Student</a:t>
                      </a:r>
                      <a:endParaRPr lang="en-IN" sz="2800"/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dirty="0"/>
                        <a:t>Student(</a:t>
                      </a:r>
                      <a:r>
                        <a:rPr lang="en-IN" sz="2800" dirty="0" err="1"/>
                        <a:t>StudentID</a:t>
                      </a:r>
                      <a:r>
                        <a:rPr lang="en-IN" sz="2800" dirty="0"/>
                        <a:t> (PK), FirstName, LastName, DOB, Age)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dirty="0"/>
                        <a:t>PK: </a:t>
                      </a:r>
                      <a:r>
                        <a:rPr lang="en-IN" sz="2800" dirty="0" err="1"/>
                        <a:t>StudentID</a:t>
                      </a:r>
                      <a:endParaRPr lang="en-IN" sz="2800" dirty="0"/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173254"/>
                  </a:ext>
                </a:extLst>
              </a:tr>
              <a:tr h="921327">
                <a:tc>
                  <a:txBody>
                    <a:bodyPr/>
                    <a:lstStyle/>
                    <a:p>
                      <a:pPr algn="l"/>
                      <a:r>
                        <a:rPr lang="en-IN" sz="2800" b="1"/>
                        <a:t>Multivalued Attribute (Phone)</a:t>
                      </a:r>
                      <a:endParaRPr lang="en-IN" sz="2800"/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/>
                        <a:t>StudentPhone(StudentID (FK), Phone)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/>
                        <a:t>Composite PK: StudentID + Phone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894480"/>
                  </a:ext>
                </a:extLst>
              </a:tr>
              <a:tr h="921327">
                <a:tc>
                  <a:txBody>
                    <a:bodyPr/>
                    <a:lstStyle/>
                    <a:p>
                      <a:pPr algn="l"/>
                      <a:r>
                        <a:rPr lang="en-IN" sz="2800" b="1" dirty="0"/>
                        <a:t>Exam</a:t>
                      </a:r>
                      <a:endParaRPr lang="en-IN" sz="2800" dirty="0"/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800"/>
                        <a:t>Exam(ExamID (PK), Date, InvigilatorID (FK))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/>
                        <a:t>PK: ExamID, FK: InvigilatorID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57332"/>
                  </a:ext>
                </a:extLst>
              </a:tr>
              <a:tr h="921327">
                <a:tc>
                  <a:txBody>
                    <a:bodyPr/>
                    <a:lstStyle/>
                    <a:p>
                      <a:pPr algn="l"/>
                      <a:r>
                        <a:rPr lang="en-IN" sz="2800" b="1"/>
                        <a:t>Subject</a:t>
                      </a:r>
                      <a:endParaRPr lang="en-IN" sz="2800"/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/>
                        <a:t>Subject(SubjectCode (PK), Title)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/>
                        <a:t>PK: SubjectCode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131833"/>
                  </a:ext>
                </a:extLst>
              </a:tr>
              <a:tr h="921327">
                <a:tc>
                  <a:txBody>
                    <a:bodyPr/>
                    <a:lstStyle/>
                    <a:p>
                      <a:pPr algn="l"/>
                      <a:r>
                        <a:rPr lang="en-IN" sz="2800" b="1"/>
                        <a:t>Invigilator</a:t>
                      </a:r>
                      <a:endParaRPr lang="en-IN" sz="2800"/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/>
                        <a:t>Invigilator(InvigilatorID (PK), Name)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/>
                        <a:t>PK: InvigilatorID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953196"/>
                  </a:ext>
                </a:extLst>
              </a:tr>
              <a:tr h="921327">
                <a:tc>
                  <a:txBody>
                    <a:bodyPr/>
                    <a:lstStyle/>
                    <a:p>
                      <a:pPr algn="l"/>
                      <a:r>
                        <a:rPr lang="en-IN" sz="2800" b="1"/>
                        <a:t>Student-Exam Relationship (registers)</a:t>
                      </a:r>
                      <a:endParaRPr lang="en-IN" sz="2800"/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/>
                        <a:t>Register(StudentID (FK), ExamID (FK))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/>
                        <a:t>Composite PK: StudentID + ExamID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986494"/>
                  </a:ext>
                </a:extLst>
              </a:tr>
              <a:tr h="921327">
                <a:tc>
                  <a:txBody>
                    <a:bodyPr/>
                    <a:lstStyle/>
                    <a:p>
                      <a:pPr algn="l"/>
                      <a:r>
                        <a:rPr lang="en-IN" sz="2800" b="1"/>
                        <a:t>Exam-Subject Relationship (includes)</a:t>
                      </a:r>
                      <a:endParaRPr lang="en-IN" sz="2800"/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/>
                        <a:t>ExamSubject(ExamID (FK), SubjectCode (FK))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/>
                        <a:t>Composite PK: ExamID + SubjectCode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744844"/>
                  </a:ext>
                </a:extLst>
              </a:tr>
              <a:tr h="921327">
                <a:tc>
                  <a:txBody>
                    <a:bodyPr/>
                    <a:lstStyle/>
                    <a:p>
                      <a:pPr algn="l"/>
                      <a:r>
                        <a:rPr lang="en-IN" sz="2800" b="1" dirty="0"/>
                        <a:t>Weak Entity: Result</a:t>
                      </a:r>
                      <a:endParaRPr lang="en-IN" sz="2800" dirty="0"/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2800"/>
                        <a:t>Result(StudentID (FK), ExamID (FK), Marks, Grade)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dirty="0"/>
                        <a:t>Composite PK: </a:t>
                      </a:r>
                      <a:r>
                        <a:rPr lang="en-IN" sz="2800" dirty="0" err="1"/>
                        <a:t>StudentID</a:t>
                      </a:r>
                      <a:r>
                        <a:rPr lang="en-IN" sz="2800" dirty="0"/>
                        <a:t> + </a:t>
                      </a:r>
                      <a:r>
                        <a:rPr lang="en-IN" sz="2800" dirty="0" err="1"/>
                        <a:t>ExamID</a:t>
                      </a:r>
                      <a:endParaRPr lang="en-IN" sz="2800" dirty="0"/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094988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1CF2E3-D835-0AD1-908D-080CDBB50DE6}"/>
              </a:ext>
            </a:extLst>
          </p:cNvPr>
          <p:cNvCxnSpPr/>
          <p:nvPr/>
        </p:nvCxnSpPr>
        <p:spPr>
          <a:xfrm>
            <a:off x="-9939" y="2171700"/>
            <a:ext cx="182979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1A1807-DEEF-EA5D-95F9-BAAF12ACA863}"/>
              </a:ext>
            </a:extLst>
          </p:cNvPr>
          <p:cNvCxnSpPr/>
          <p:nvPr/>
        </p:nvCxnSpPr>
        <p:spPr>
          <a:xfrm>
            <a:off x="5791200" y="1104900"/>
            <a:ext cx="228600" cy="918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DB4EA1-5FA6-E47E-5058-3A17C192668B}"/>
              </a:ext>
            </a:extLst>
          </p:cNvPr>
          <p:cNvCxnSpPr>
            <a:cxnSpLocks/>
          </p:cNvCxnSpPr>
          <p:nvPr/>
        </p:nvCxnSpPr>
        <p:spPr>
          <a:xfrm>
            <a:off x="11801475" y="1104900"/>
            <a:ext cx="238125" cy="929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AFE095-DF6D-1FDA-2E8D-40A3F7975F5D}"/>
              </a:ext>
            </a:extLst>
          </p:cNvPr>
          <p:cNvCxnSpPr/>
          <p:nvPr/>
        </p:nvCxnSpPr>
        <p:spPr>
          <a:xfrm>
            <a:off x="9525" y="1104900"/>
            <a:ext cx="18249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ECA380-3E05-6D43-30F9-137F99580BDC}"/>
              </a:ext>
            </a:extLst>
          </p:cNvPr>
          <p:cNvCxnSpPr/>
          <p:nvPr/>
        </p:nvCxnSpPr>
        <p:spPr>
          <a:xfrm>
            <a:off x="-9939" y="3467100"/>
            <a:ext cx="18268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025399-A4E9-8A3F-DEE8-FC132200D1A4}"/>
              </a:ext>
            </a:extLst>
          </p:cNvPr>
          <p:cNvCxnSpPr/>
          <p:nvPr/>
        </p:nvCxnSpPr>
        <p:spPr>
          <a:xfrm>
            <a:off x="-9939" y="4381500"/>
            <a:ext cx="182979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2D3EC2-37F0-ABDB-23F0-18636524F7BA}"/>
              </a:ext>
            </a:extLst>
          </p:cNvPr>
          <p:cNvCxnSpPr/>
          <p:nvPr/>
        </p:nvCxnSpPr>
        <p:spPr>
          <a:xfrm>
            <a:off x="-9939" y="5448300"/>
            <a:ext cx="18288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945279-2C25-0FE8-0F22-E2A97324DC99}"/>
              </a:ext>
            </a:extLst>
          </p:cNvPr>
          <p:cNvCxnSpPr>
            <a:cxnSpLocks/>
          </p:cNvCxnSpPr>
          <p:nvPr/>
        </p:nvCxnSpPr>
        <p:spPr>
          <a:xfrm>
            <a:off x="9525" y="6286500"/>
            <a:ext cx="18249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C603AE-CA15-E955-5AB1-E79EA8517A5F}"/>
              </a:ext>
            </a:extLst>
          </p:cNvPr>
          <p:cNvCxnSpPr/>
          <p:nvPr/>
        </p:nvCxnSpPr>
        <p:spPr>
          <a:xfrm>
            <a:off x="-9939" y="7200900"/>
            <a:ext cx="182979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7031E0-8583-B8E1-F131-949313EADE77}"/>
              </a:ext>
            </a:extLst>
          </p:cNvPr>
          <p:cNvCxnSpPr/>
          <p:nvPr/>
        </p:nvCxnSpPr>
        <p:spPr>
          <a:xfrm>
            <a:off x="-9939" y="7962900"/>
            <a:ext cx="182979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B3DB55-92D0-0589-3797-1ECF81876C8B}"/>
              </a:ext>
            </a:extLst>
          </p:cNvPr>
          <p:cNvCxnSpPr/>
          <p:nvPr/>
        </p:nvCxnSpPr>
        <p:spPr>
          <a:xfrm>
            <a:off x="-9939" y="9029700"/>
            <a:ext cx="182979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68325" y="4041844"/>
            <a:ext cx="12951349" cy="197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sz="1150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199</Words>
  <Application>Microsoft Office PowerPoint</Application>
  <PresentationFormat>Custom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Alexandria Bold</vt:lpstr>
      <vt:lpstr>Arial</vt:lpstr>
      <vt:lpstr>Canva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 changing an er diagram into relation model</dc:title>
  <cp:lastModifiedBy>Rita Bashyal</cp:lastModifiedBy>
  <cp:revision>2</cp:revision>
  <dcterms:created xsi:type="dcterms:W3CDTF">2006-08-16T00:00:00Z</dcterms:created>
  <dcterms:modified xsi:type="dcterms:W3CDTF">2025-06-26T02:18:11Z</dcterms:modified>
  <dc:identifier>DAGrX9-HZuI</dc:identifier>
</cp:coreProperties>
</file>