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7" r:id="rId10"/>
    <p:sldId id="2146847062" r:id="rId11"/>
    <p:sldId id="2146847063"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ayushbijalwan16/AICTE-EDUNET-IBM" TargetMode="External"/><Relationship Id="rId1" Type="http://schemas.openxmlformats.org/officeDocument/2006/relationships/slideLayout" Target="../slideLayouts/slideLayout2.xml"/><Relationship Id="rId4" Type="http://schemas.openxmlformats.org/officeDocument/2006/relationships/hyperlink" Target="https://ugeek.github.io/blog/lis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 Agent for Smart Farming Advice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bg2"/>
                </a:solidFill>
                <a:latin typeface="Arial"/>
                <a:cs typeface="Arial"/>
              </a:rPr>
              <a:t>Aayush Bijalwan</a:t>
            </a:r>
          </a:p>
          <a:p>
            <a:pPr marL="457200" indent="-457200">
              <a:buAutoNum type="arabicPeriod"/>
            </a:pPr>
            <a:r>
              <a:rPr lang="en-US" sz="2000" b="1" dirty="0">
                <a:solidFill>
                  <a:schemeClr val="bg2"/>
                </a:solidFill>
                <a:latin typeface="Arial"/>
                <a:cs typeface="Arial"/>
              </a:rPr>
              <a:t>Dr APJ Abdul Kalam Institute Of Technology Tanakpur</a:t>
            </a:r>
          </a:p>
          <a:p>
            <a:pPr marL="457200" indent="-457200">
              <a:buAutoNum type="arabicPeriod"/>
            </a:pPr>
            <a:r>
              <a:rPr lang="en-US" sz="2000" b="1" dirty="0">
                <a:solidFill>
                  <a:schemeClr val="bg2"/>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Calibri" panose="020F0502020204030204" pitchFamily="34" charset="0"/>
                <a:ea typeface="+mn-lt"/>
                <a:cs typeface="Calibri" panose="020F0502020204030204" pitchFamily="34" charset="0"/>
              </a:rPr>
              <a:t>Multilingual  Chat support</a:t>
            </a:r>
          </a:p>
          <a:p>
            <a:pPr marL="305435" indent="-305435"/>
            <a:r>
              <a:rPr lang="en-GB" sz="2000" dirty="0">
                <a:latin typeface="Calibri" panose="020F0502020204030204" pitchFamily="34" charset="0"/>
                <a:cs typeface="Calibri" panose="020F0502020204030204" pitchFamily="34" charset="0"/>
              </a:rPr>
              <a:t>Personalized Assistance</a:t>
            </a:r>
          </a:p>
          <a:p>
            <a:pPr marL="305435" indent="-305435"/>
            <a:r>
              <a:rPr lang="en-US" sz="2000" dirty="0">
                <a:latin typeface="Calibri" panose="020F0502020204030204" pitchFamily="34" charset="0"/>
                <a:ea typeface="+mn-lt"/>
                <a:cs typeface="Calibri" panose="020F0502020204030204" pitchFamily="34" charset="0"/>
              </a:rPr>
              <a:t>Real-Time Collaboration Features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a:t>
            </a:r>
            <a:r>
              <a:rPr lang="en-IN" sz="2400" dirty="0" err="1">
                <a:solidFill>
                  <a:srgbClr val="0F0F0F"/>
                </a:solidFill>
                <a:ea typeface="+mn-lt"/>
                <a:cs typeface="+mn-lt"/>
              </a:rPr>
              <a:t>Watsonx</a:t>
            </a:r>
            <a:r>
              <a:rPr lang="en-IN" sz="2400" dirty="0">
                <a:solidFill>
                  <a:srgbClr val="0F0F0F"/>
                </a:solidFill>
                <a:ea typeface="+mn-lt"/>
                <a:cs typeface="+mn-lt"/>
              </a:rPr>
              <a:t> Assistant tutorial</a:t>
            </a:r>
          </a:p>
          <a:p>
            <a:pPr marL="305435" indent="-305435"/>
            <a:r>
              <a:rPr lang="en-IN" sz="2400" dirty="0">
                <a:solidFill>
                  <a:srgbClr val="0F0F0F"/>
                </a:solidFill>
                <a:ea typeface="+mn-lt"/>
                <a:cs typeface="+mn-lt"/>
              </a:rPr>
              <a:t>Chat GPT for adding steps in chatbot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20E1072-20B1-6F11-1D80-92EDFBBDF1E9}"/>
              </a:ext>
            </a:extLst>
          </p:cNvPr>
          <p:cNvPicPr>
            <a:picLocks noGrp="1" noChangeAspect="1"/>
          </p:cNvPicPr>
          <p:nvPr>
            <p:ph idx="1"/>
          </p:nvPr>
        </p:nvPicPr>
        <p:blipFill>
          <a:blip r:embed="rId2"/>
          <a:stretch>
            <a:fillRect/>
          </a:stretch>
        </p:blipFill>
        <p:spPr>
          <a:xfrm>
            <a:off x="3010143" y="1301750"/>
            <a:ext cx="6171713"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7B8B2397-84F1-6159-4D9B-11673F3BD48E}"/>
              </a:ext>
            </a:extLst>
          </p:cNvPr>
          <p:cNvPicPr>
            <a:picLocks noGrp="1" noChangeAspect="1"/>
          </p:cNvPicPr>
          <p:nvPr>
            <p:ph idx="1"/>
          </p:nvPr>
        </p:nvPicPr>
        <p:blipFill>
          <a:blip r:embed="rId2"/>
          <a:stretch>
            <a:fillRect/>
          </a:stretch>
        </p:blipFill>
        <p:spPr>
          <a:xfrm>
            <a:off x="2989923" y="1301750"/>
            <a:ext cx="6212154"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26825EC-2853-673D-23D7-AED7AEAAF4CD}"/>
              </a:ext>
            </a:extLst>
          </p:cNvPr>
          <p:cNvPicPr>
            <a:picLocks noGrp="1" noChangeAspect="1"/>
          </p:cNvPicPr>
          <p:nvPr>
            <p:ph idx="1"/>
          </p:nvPr>
        </p:nvPicPr>
        <p:blipFill>
          <a:blip r:embed="rId2"/>
          <a:stretch>
            <a:fillRect/>
          </a:stretch>
        </p:blipFill>
        <p:spPr>
          <a:xfrm>
            <a:off x="2331881" y="1301750"/>
            <a:ext cx="7528238"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1800" dirty="0">
                <a:latin typeface="Calibri"/>
                <a:ea typeface="+mn-lt"/>
                <a:cs typeface="+mn-lt"/>
              </a:rPr>
              <a:t>Farmers in the rural areas are struggled to stay updated with the current market prices of crops and they do not know the correct pest control measures according to their soil type and weather condition. Manually reviewing, filtering, and synthesizing information across multiple domains is time-consuming and inefficient.</a:t>
            </a:r>
            <a:endParaRPr lang="en-US" sz="900" dirty="0">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GB" sz="1600" b="1" dirty="0">
                <a:latin typeface="Calibri"/>
                <a:ea typeface="+mn-lt"/>
                <a:cs typeface="+mn-lt"/>
              </a:rPr>
              <a:t>This agent will significantly reduce </a:t>
            </a:r>
            <a:r>
              <a:rPr lang="en-IN" sz="1600" b="1" dirty="0">
                <a:latin typeface="Calibri"/>
                <a:ea typeface="+mn-lt"/>
                <a:cs typeface="+mn-lt"/>
              </a:rPr>
              <a:t>the challenge of predicting the crop recommendation, mandi price and weather report, help early-stage farmers to get </a:t>
            </a:r>
            <a:r>
              <a:rPr lang="en-GB" sz="1600" b="1" dirty="0">
                <a:latin typeface="Calibri"/>
                <a:ea typeface="+mn-lt"/>
                <a:cs typeface="+mn-lt"/>
              </a:rPr>
              <a:t>knowledge more accessible and actionable.</a:t>
            </a:r>
            <a:r>
              <a:rPr lang="en-IN" sz="1600" b="1" dirty="0">
                <a:latin typeface="Calibri"/>
                <a:ea typeface="+mn-lt"/>
                <a:cs typeface="+mn-lt"/>
              </a:rPr>
              <a:t> This involves leveraging data analytics and machine learning techniques to forecast weather patterns accurately. The solution will consist of the following components:</a:t>
            </a:r>
            <a:endParaRPr lang="en-IN" sz="1600" b="1" dirty="0">
              <a:latin typeface="Calibri"/>
              <a:cs typeface="Calibri"/>
            </a:endParaRPr>
          </a:p>
          <a:p>
            <a:pPr marL="0" indent="0">
              <a:buNone/>
            </a:pPr>
            <a:r>
              <a:rPr lang="en-GB" sz="1600" b="1" dirty="0">
                <a:latin typeface="Calibri" panose="020F0502020204030204" pitchFamily="34" charset="0"/>
                <a:cs typeface="Calibri" panose="020F0502020204030204" pitchFamily="34" charset="0"/>
              </a:rPr>
              <a:t>	1. Market analysis over price for specific crop or vegetables.</a:t>
            </a:r>
          </a:p>
          <a:p>
            <a:pPr marL="0" indent="0">
              <a:buNone/>
            </a:pPr>
            <a:r>
              <a:rPr lang="en-GB" sz="1600" b="1" dirty="0">
                <a:latin typeface="Calibri" panose="020F0502020204030204" pitchFamily="34" charset="0"/>
                <a:cs typeface="Calibri" panose="020F0502020204030204" pitchFamily="34" charset="0"/>
              </a:rPr>
              <a:t>	2. Recommendation of crop based on weather report and soil type.	</a:t>
            </a:r>
          </a:p>
          <a:p>
            <a:pPr marL="0" indent="0">
              <a:buNone/>
            </a:pPr>
            <a:r>
              <a:rPr lang="en-GB" sz="1600" b="1" dirty="0">
                <a:latin typeface="Calibri" panose="020F0502020204030204" pitchFamily="34" charset="0"/>
                <a:cs typeface="Calibri" panose="020F0502020204030204" pitchFamily="34" charset="0"/>
              </a:rPr>
              <a:t>	3. Query Handling: Responds promptly and accurately to inquiries about crop details, mandi prices, weather report, etc.</a:t>
            </a:r>
          </a:p>
          <a:p>
            <a:pPr marL="0" indent="0">
              <a:buNone/>
            </a:pPr>
            <a:r>
              <a:rPr lang="en-GB" sz="1600" b="1" dirty="0">
                <a:latin typeface="Calibri" panose="020F0502020204030204" pitchFamily="34" charset="0"/>
                <a:cs typeface="Calibri" panose="020F0502020204030204" pitchFamily="34" charset="0"/>
              </a:rPr>
              <a:t>	4. User Guidance: Offers step-by-step assistance on government schemes, pest control steps, and soil testing.</a:t>
            </a:r>
          </a:p>
          <a:p>
            <a:pPr marL="0" indent="0">
              <a:buNone/>
            </a:pPr>
            <a:r>
              <a:rPr lang="en-GB" sz="1600" b="1" dirty="0">
                <a:latin typeface="Calibri" panose="020F0502020204030204" pitchFamily="34" charset="0"/>
                <a:cs typeface="Calibri" panose="020F0502020204030204" pitchFamily="34" charset="0"/>
              </a:rPr>
              <a:t>	5. Feedback Mechanism: Incorporates user feedback to continuously improve response accuracy and user satisfaction.</a:t>
            </a:r>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This section outlines the overall strategy and methodology for developing and implementing the AI Agent for Smart Farming Advice chatbot. Here's a suggested structure for this section:</a:t>
            </a:r>
            <a:endParaRPr lang="en-US" dirty="0"/>
          </a:p>
          <a:p>
            <a:pPr marL="305435" indent="-305435"/>
            <a:r>
              <a:rPr lang="en-IN" sz="1800" b="1" dirty="0">
                <a:solidFill>
                  <a:srgbClr val="0F0F0F"/>
                </a:solidFill>
              </a:rPr>
              <a:t>System requirements : </a:t>
            </a:r>
            <a:r>
              <a:rPr lang="en-GB" sz="1800" b="1" dirty="0">
                <a:solidFill>
                  <a:srgbClr val="0F0F0F"/>
                </a:solidFill>
              </a:rPr>
              <a:t>Compatible with modern web browsers and mobile devices.</a:t>
            </a:r>
            <a:endParaRPr lang="en-IN" sz="1800" b="1" dirty="0">
              <a:solidFill>
                <a:srgbClr val="0F0F0F"/>
              </a:solidFill>
            </a:endParaRPr>
          </a:p>
          <a:p>
            <a:pPr marL="305435" indent="-305435"/>
            <a:r>
              <a:rPr lang="en-GB" sz="1800" b="1" dirty="0">
                <a:solidFill>
                  <a:srgbClr val="0F0F0F"/>
                </a:solidFill>
              </a:rPr>
              <a:t>Technology Used: IBM </a:t>
            </a:r>
            <a:r>
              <a:rPr lang="en-GB" sz="1800" b="1" dirty="0" err="1">
                <a:solidFill>
                  <a:srgbClr val="0F0F0F"/>
                </a:solidFill>
              </a:rPr>
              <a:t>Watsonx</a:t>
            </a:r>
            <a:r>
              <a:rPr lang="en-GB" sz="1800" b="1" dirty="0">
                <a:solidFill>
                  <a:srgbClr val="0F0F0F"/>
                </a:solidFill>
              </a:rPr>
              <a:t> Assistant for natural language processing, RAG and IBM Granite.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CA75B4-B136-7A4B-1BDC-08CD94881509}"/>
              </a:ext>
            </a:extLst>
          </p:cNvPr>
          <p:cNvPicPr>
            <a:picLocks noGrp="1" noChangeAspect="1"/>
          </p:cNvPicPr>
          <p:nvPr>
            <p:ph idx="1"/>
          </p:nvPr>
        </p:nvPicPr>
        <p:blipFill>
          <a:blip r:embed="rId2"/>
          <a:srcRect t="2816"/>
          <a:stretch>
            <a:fillRect/>
          </a:stretch>
        </p:blipFill>
        <p:spPr>
          <a:xfrm>
            <a:off x="808681" y="1524000"/>
            <a:ext cx="2336800" cy="4541966"/>
          </a:xfrm>
        </p:spPr>
      </p:pic>
      <p:pic>
        <p:nvPicPr>
          <p:cNvPr id="9" name="Picture 8">
            <a:extLst>
              <a:ext uri="{FF2B5EF4-FFF2-40B4-BE49-F238E27FC236}">
                <a16:creationId xmlns:a16="http://schemas.microsoft.com/office/drawing/2014/main" id="{AF6140D5-2815-39E6-563B-BEAF78618EB4}"/>
              </a:ext>
            </a:extLst>
          </p:cNvPr>
          <p:cNvPicPr>
            <a:picLocks noChangeAspect="1"/>
          </p:cNvPicPr>
          <p:nvPr/>
        </p:nvPicPr>
        <p:blipFill>
          <a:blip r:embed="rId3"/>
          <a:srcRect t="2816"/>
          <a:stretch>
            <a:fillRect/>
          </a:stretch>
        </p:blipFill>
        <p:spPr>
          <a:xfrm>
            <a:off x="4927600" y="1522708"/>
            <a:ext cx="2336800" cy="4541967"/>
          </a:xfrm>
          <a:prstGeom prst="rect">
            <a:avLst/>
          </a:prstGeom>
        </p:spPr>
      </p:pic>
      <p:pic>
        <p:nvPicPr>
          <p:cNvPr id="11" name="Picture 10">
            <a:extLst>
              <a:ext uri="{FF2B5EF4-FFF2-40B4-BE49-F238E27FC236}">
                <a16:creationId xmlns:a16="http://schemas.microsoft.com/office/drawing/2014/main" id="{50F2D94A-F9CB-1DB1-2483-662153E1E8EA}"/>
              </a:ext>
            </a:extLst>
          </p:cNvPr>
          <p:cNvPicPr>
            <a:picLocks noChangeAspect="1"/>
          </p:cNvPicPr>
          <p:nvPr/>
        </p:nvPicPr>
        <p:blipFill>
          <a:blip r:embed="rId4"/>
          <a:srcRect t="2789"/>
          <a:stretch>
            <a:fillRect/>
          </a:stretch>
        </p:blipFill>
        <p:spPr>
          <a:xfrm>
            <a:off x="9046519" y="1521417"/>
            <a:ext cx="2336800" cy="454325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79D7E-97D8-AE8F-5806-1A396A46D6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7D9333-3EA1-06B8-080B-7FD3AA9B0E6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Picture 12">
            <a:extLst>
              <a:ext uri="{FF2B5EF4-FFF2-40B4-BE49-F238E27FC236}">
                <a16:creationId xmlns:a16="http://schemas.microsoft.com/office/drawing/2014/main" id="{384DB951-2BCC-F3DE-C743-300E50499997}"/>
              </a:ext>
            </a:extLst>
          </p:cNvPr>
          <p:cNvPicPr>
            <a:picLocks noChangeAspect="1"/>
          </p:cNvPicPr>
          <p:nvPr/>
        </p:nvPicPr>
        <p:blipFill>
          <a:blip r:embed="rId2"/>
          <a:srcRect t="2788"/>
          <a:stretch>
            <a:fillRect/>
          </a:stretch>
        </p:blipFill>
        <p:spPr>
          <a:xfrm>
            <a:off x="2620553" y="1340184"/>
            <a:ext cx="2336800" cy="4543258"/>
          </a:xfrm>
          <a:prstGeom prst="rect">
            <a:avLst/>
          </a:prstGeom>
        </p:spPr>
      </p:pic>
      <p:pic>
        <p:nvPicPr>
          <p:cNvPr id="14" name="Picture 13">
            <a:extLst>
              <a:ext uri="{FF2B5EF4-FFF2-40B4-BE49-F238E27FC236}">
                <a16:creationId xmlns:a16="http://schemas.microsoft.com/office/drawing/2014/main" id="{1FBBCD9A-B573-78B3-3DF2-283260CAD855}"/>
              </a:ext>
            </a:extLst>
          </p:cNvPr>
          <p:cNvPicPr>
            <a:picLocks noChangeAspect="1"/>
          </p:cNvPicPr>
          <p:nvPr/>
        </p:nvPicPr>
        <p:blipFill>
          <a:blip r:embed="rId3"/>
          <a:srcRect t="2176"/>
          <a:stretch>
            <a:fillRect/>
          </a:stretch>
        </p:blipFill>
        <p:spPr>
          <a:xfrm>
            <a:off x="7099985" y="1422563"/>
            <a:ext cx="2321510" cy="4541965"/>
          </a:xfrm>
          <a:prstGeom prst="rect">
            <a:avLst/>
          </a:prstGeom>
        </p:spPr>
      </p:pic>
    </p:spTree>
    <p:extLst>
      <p:ext uri="{BB962C8B-B14F-4D97-AF65-F5344CB8AC3E}">
        <p14:creationId xmlns:p14="http://schemas.microsoft.com/office/powerpoint/2010/main" val="128559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1294E-C68B-5624-1850-1E9D7FD30A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D4D42A3-FF41-D9EF-0BE3-9B631E8741E3}"/>
              </a:ext>
            </a:extLst>
          </p:cNvPr>
          <p:cNvSpPr>
            <a:spLocks noGrp="1"/>
          </p:cNvSpPr>
          <p:nvPr>
            <p:ph type="title"/>
          </p:nvPr>
        </p:nvSpPr>
        <p:spPr/>
        <p:txBody>
          <a:bodyPr>
            <a:normAutofit fontScale="90000"/>
          </a:bodyPr>
          <a:lstStyle/>
          <a:p>
            <a:r>
              <a:rPr lang="en-US" sz="4400" b="1" dirty="0" err="1">
                <a:solidFill>
                  <a:schemeClr val="accent1"/>
                </a:solidFill>
                <a:latin typeface="Arial"/>
                <a:ea typeface="+mj-lt"/>
                <a:cs typeface="Arial"/>
              </a:rPr>
              <a:t>pRoject</a:t>
            </a:r>
            <a:r>
              <a:rPr lang="en-US" sz="4400" b="1" dirty="0">
                <a:solidFill>
                  <a:schemeClr val="accent1"/>
                </a:solidFill>
                <a:latin typeface="Arial"/>
                <a:ea typeface="+mj-lt"/>
                <a:cs typeface="Arial"/>
              </a:rPr>
              <a:t> link:- </a:t>
            </a:r>
            <a:endParaRPr lang="en-US" dirty="0"/>
          </a:p>
        </p:txBody>
      </p:sp>
      <p:sp>
        <p:nvSpPr>
          <p:cNvPr id="2" name="TextBox 1">
            <a:extLst>
              <a:ext uri="{FF2B5EF4-FFF2-40B4-BE49-F238E27FC236}">
                <a16:creationId xmlns:a16="http://schemas.microsoft.com/office/drawing/2014/main" id="{ECA975E7-9185-A243-880A-78737AC2791A}"/>
              </a:ext>
            </a:extLst>
          </p:cNvPr>
          <p:cNvSpPr txBox="1"/>
          <p:nvPr/>
        </p:nvSpPr>
        <p:spPr>
          <a:xfrm>
            <a:off x="1054443" y="2084173"/>
            <a:ext cx="7639335" cy="369332"/>
          </a:xfrm>
          <a:prstGeom prst="rect">
            <a:avLst/>
          </a:prstGeom>
          <a:noFill/>
        </p:spPr>
        <p:txBody>
          <a:bodyPr wrap="none" rtlCol="0">
            <a:spAutoFit/>
          </a:bodyPr>
          <a:lstStyle/>
          <a:p>
            <a:r>
              <a:rPr lang="en-IN" dirty="0">
                <a:hlinkClick r:id="rId2"/>
              </a:rPr>
              <a:t>Aayushbijalwan16/AICTE-EDUNET-IBM: AICTE EDUNET IBM Internship Project</a:t>
            </a:r>
            <a:endParaRPr lang="en-IN" dirty="0"/>
          </a:p>
        </p:txBody>
      </p:sp>
      <p:pic>
        <p:nvPicPr>
          <p:cNvPr id="4" name="Picture 3">
            <a:extLst>
              <a:ext uri="{FF2B5EF4-FFF2-40B4-BE49-F238E27FC236}">
                <a16:creationId xmlns:a16="http://schemas.microsoft.com/office/drawing/2014/main" id="{355DCA24-0569-FB1C-677F-5E070A8ED27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0864" y="1839926"/>
            <a:ext cx="613579" cy="613579"/>
          </a:xfrm>
          <a:prstGeom prst="rect">
            <a:avLst/>
          </a:prstGeom>
        </p:spPr>
      </p:pic>
      <p:sp>
        <p:nvSpPr>
          <p:cNvPr id="7" name="TextBox 6">
            <a:extLst>
              <a:ext uri="{FF2B5EF4-FFF2-40B4-BE49-F238E27FC236}">
                <a16:creationId xmlns:a16="http://schemas.microsoft.com/office/drawing/2014/main" id="{C894C045-614C-188A-210F-C2371C6639AE}"/>
              </a:ext>
            </a:extLst>
          </p:cNvPr>
          <p:cNvSpPr txBox="1"/>
          <p:nvPr/>
        </p:nvSpPr>
        <p:spPr>
          <a:xfrm>
            <a:off x="1054442" y="2982097"/>
            <a:ext cx="6895071" cy="1200329"/>
          </a:xfrm>
          <a:prstGeom prst="rect">
            <a:avLst/>
          </a:prstGeom>
          <a:noFill/>
        </p:spPr>
        <p:txBody>
          <a:bodyPr wrap="square" rtlCol="0">
            <a:spAutoFit/>
          </a:bodyPr>
          <a:lstStyle/>
          <a:p>
            <a:r>
              <a:rPr lang="en-IN" dirty="0"/>
              <a:t>Testing link :- </a:t>
            </a:r>
            <a:r>
              <a:rPr lang="en-GB" dirty="0"/>
              <a:t>http://wa.me/+14155238886?text=join %20traffic-ago</a:t>
            </a:r>
          </a:p>
          <a:p>
            <a:r>
              <a:rPr lang="en-GB" dirty="0"/>
              <a:t>Step 1 : - Enter “Hello”</a:t>
            </a:r>
          </a:p>
          <a:p>
            <a:r>
              <a:rPr lang="en-GB" dirty="0"/>
              <a:t>And bot will start.</a:t>
            </a:r>
          </a:p>
          <a:p>
            <a:r>
              <a:rPr lang="en-GB" dirty="0"/>
              <a:t>Testing Link only valid till 07 Aug 2025.</a:t>
            </a:r>
            <a:endParaRPr lang="en-IN" dirty="0"/>
          </a:p>
        </p:txBody>
      </p:sp>
    </p:spTree>
    <p:extLst>
      <p:ext uri="{BB962C8B-B14F-4D97-AF65-F5344CB8AC3E}">
        <p14:creationId xmlns:p14="http://schemas.microsoft.com/office/powerpoint/2010/main" val="18505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404040"/>
                </a:solidFill>
                <a:latin typeface="Calibri"/>
                <a:ea typeface="Calibri"/>
                <a:cs typeface="Calibri"/>
              </a:rPr>
              <a:t>The agent can generate crop recommendation based on soil type, weather condition.</a:t>
            </a:r>
          </a:p>
          <a:p>
            <a:pPr marL="305435" indent="-305435"/>
            <a:r>
              <a:rPr lang="en-IN" sz="2000" dirty="0">
                <a:solidFill>
                  <a:srgbClr val="404040"/>
                </a:solidFill>
                <a:latin typeface="Calibri"/>
                <a:ea typeface="Calibri"/>
                <a:cs typeface="Calibri"/>
              </a:rPr>
              <a:t>It saves time of Farmer by retrieving trusted data on </a:t>
            </a:r>
            <a:r>
              <a:rPr lang="en-GB" sz="2000" dirty="0">
                <a:solidFill>
                  <a:srgbClr val="404040"/>
                </a:solidFill>
                <a:latin typeface="Calibri"/>
                <a:ea typeface="Calibri"/>
                <a:cs typeface="Calibri"/>
              </a:rPr>
              <a:t>current market prices from agricultural departments.</a:t>
            </a:r>
            <a:r>
              <a:rPr lang="en-IN" sz="2000" dirty="0">
                <a:solidFill>
                  <a:srgbClr val="404040"/>
                </a:solidFill>
                <a:latin typeface="Calibri"/>
                <a:ea typeface="Calibri"/>
                <a:cs typeface="Calibri"/>
              </a:rPr>
              <a:t> </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schemas.microsoft.com/office/infopath/2007/PartnerControls"/>
    <ds:schemaRef ds:uri="9162bd5b-4ed9-4da3-b376-05204580ba3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419</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AI Agent for Smart Farming Advice</vt:lpstr>
      <vt:lpstr>OUTLINE</vt:lpstr>
      <vt:lpstr>Problem Statement</vt:lpstr>
      <vt:lpstr>Proposed Solution</vt:lpstr>
      <vt:lpstr>System  Approach</vt:lpstr>
      <vt:lpstr>Result</vt:lpstr>
      <vt:lpstr>Result</vt:lpstr>
      <vt:lpstr>pRoject link:- </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Aayush Bijalwan</cp:lastModifiedBy>
  <cp:revision>25</cp:revision>
  <cp:lastPrinted>2025-08-04T12:18:04Z</cp:lastPrinted>
  <dcterms:created xsi:type="dcterms:W3CDTF">2021-05-26T16:50:10Z</dcterms:created>
  <dcterms:modified xsi:type="dcterms:W3CDTF">2025-08-04T12:18:11Z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