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2"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839C-5ECC-4F07-89A8-7F13E0A98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156DCE-DA08-4FC5-9EB7-36CF62AE7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4AE935-3872-460B-993A-99D9C9618F46}"/>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5" name="Footer Placeholder 4">
            <a:extLst>
              <a:ext uri="{FF2B5EF4-FFF2-40B4-BE49-F238E27FC236}">
                <a16:creationId xmlns:a16="http://schemas.microsoft.com/office/drawing/2014/main" id="{111586E3-5C31-4135-B40B-F43E8CEEB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F09D6-82DC-40C9-B77B-938D37E9A223}"/>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47007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EFDE-A88D-42FC-8E2A-E6BD4AA08D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BFFD-7D36-44A7-8CFD-59CD1343D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21679-A887-405D-8717-9862F42D0B89}"/>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5" name="Footer Placeholder 4">
            <a:extLst>
              <a:ext uri="{FF2B5EF4-FFF2-40B4-BE49-F238E27FC236}">
                <a16:creationId xmlns:a16="http://schemas.microsoft.com/office/drawing/2014/main" id="{83743E2D-7ADE-4CBB-B562-FD59F9FD7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B86C4-48E0-45C9-89FF-A10FFB64C4EA}"/>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32807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A0253-E537-4F39-8E89-E92A52D0F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2857C-3B91-4CDF-B3FD-17A2B8BE4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272F6-1310-43DE-B8BA-403F62D00179}"/>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5" name="Footer Placeholder 4">
            <a:extLst>
              <a:ext uri="{FF2B5EF4-FFF2-40B4-BE49-F238E27FC236}">
                <a16:creationId xmlns:a16="http://schemas.microsoft.com/office/drawing/2014/main" id="{A1E6A11A-9782-4067-8D7C-70B74A4CE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A10FD-60BA-4A6D-8AFA-86E056FF459E}"/>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343685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4F48-5B24-492A-921D-37798E7B5E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5F4585-47B5-401A-B497-B4DB17169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29E67-1AA6-4960-9C4D-EBDBD92E8CEA}"/>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5" name="Footer Placeholder 4">
            <a:extLst>
              <a:ext uri="{FF2B5EF4-FFF2-40B4-BE49-F238E27FC236}">
                <a16:creationId xmlns:a16="http://schemas.microsoft.com/office/drawing/2014/main" id="{68EAC43C-A40C-426C-B126-79E8C8DCC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52D3C-DAE8-447A-A05C-489455AA6175}"/>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261997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E77E-F836-4B9C-8B43-8D3442F0F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D506B4-F8DF-4C6A-8889-B3F5AF780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284936-D678-4E81-9B70-C138D48B3580}"/>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5" name="Footer Placeholder 4">
            <a:extLst>
              <a:ext uri="{FF2B5EF4-FFF2-40B4-BE49-F238E27FC236}">
                <a16:creationId xmlns:a16="http://schemas.microsoft.com/office/drawing/2014/main" id="{591AA514-D44A-4788-88BD-7DDE0ECF7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B2CF6-8E0C-4F91-AF4F-414F2DB8895B}"/>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86265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7952-944F-4D7A-803F-99519F156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B604E8-8B0E-4D80-8E61-1D19491FE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D0908A-A9B7-4676-A395-3791A0088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83431C-B322-4DAF-A2B8-3C686A66C3A3}"/>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6" name="Footer Placeholder 5">
            <a:extLst>
              <a:ext uri="{FF2B5EF4-FFF2-40B4-BE49-F238E27FC236}">
                <a16:creationId xmlns:a16="http://schemas.microsoft.com/office/drawing/2014/main" id="{E981B2FF-E639-40DB-BD9F-8DFB8C72A9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CE203C-BB1F-4C26-8E8E-8C8DBA8D35A2}"/>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356858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2230-5D71-4300-A2E3-0683827E39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4F2B92-9673-4DFD-8C54-9D5C013C2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9F2F4-E5E9-4ACF-AFFB-E61506A726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E2E274-00DD-4CC6-815A-2CEBDAAAA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99B54-C92A-45AC-B92B-18BBBE52C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F6CF7A-EEB5-47AB-AFF1-517C7AF4DA5D}"/>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8" name="Footer Placeholder 7">
            <a:extLst>
              <a:ext uri="{FF2B5EF4-FFF2-40B4-BE49-F238E27FC236}">
                <a16:creationId xmlns:a16="http://schemas.microsoft.com/office/drawing/2014/main" id="{BF82DF51-E4B8-4364-A05B-88666E4C38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9D207F-C1DE-493B-BE8F-C493CE7352C3}"/>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309678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8E98-9D5D-4936-851B-7A463CEB5E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A76D4-077E-40FA-90FF-B1E0B4426A5E}"/>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4" name="Footer Placeholder 3">
            <a:extLst>
              <a:ext uri="{FF2B5EF4-FFF2-40B4-BE49-F238E27FC236}">
                <a16:creationId xmlns:a16="http://schemas.microsoft.com/office/drawing/2014/main" id="{5B8E664F-1217-4F0D-83AB-B8F43D0D7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8C0FC8-2FBB-4EAA-AF19-9BE559D00D15}"/>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175427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60D79-ED5D-4663-A58A-D92B9AA85849}"/>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3" name="Footer Placeholder 2">
            <a:extLst>
              <a:ext uri="{FF2B5EF4-FFF2-40B4-BE49-F238E27FC236}">
                <a16:creationId xmlns:a16="http://schemas.microsoft.com/office/drawing/2014/main" id="{77DFE6C3-AE82-48B9-B484-41AD06AB76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947D47-40EA-427B-9370-52A2A4D05D26}"/>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408510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A9F4-5C9E-41D8-B5C0-9DA9585EF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541489-7A4C-4F01-AA8A-0ECD700F7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C095BE-A219-41B2-AFE8-6199927F4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C8B50-DD4B-436E-98F0-03625AA31645}"/>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6" name="Footer Placeholder 5">
            <a:extLst>
              <a:ext uri="{FF2B5EF4-FFF2-40B4-BE49-F238E27FC236}">
                <a16:creationId xmlns:a16="http://schemas.microsoft.com/office/drawing/2014/main" id="{375FAFDB-4C2C-4D4E-A169-540EE6FA99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89799-F98F-49DE-A641-D8EAB86E1D5B}"/>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74628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0A47-69D9-4CCD-8736-EEB66EC9C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E4F62-E92F-4029-B851-B0694E5E4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D033EF-69C9-4BA9-A928-074860721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5CC7B-A461-48B7-9711-08DA6D629C42}"/>
              </a:ext>
            </a:extLst>
          </p:cNvPr>
          <p:cNvSpPr>
            <a:spLocks noGrp="1"/>
          </p:cNvSpPr>
          <p:nvPr>
            <p:ph type="dt" sz="half" idx="10"/>
          </p:nvPr>
        </p:nvSpPr>
        <p:spPr/>
        <p:txBody>
          <a:bodyPr/>
          <a:lstStyle/>
          <a:p>
            <a:fld id="{5342E558-433A-4CC8-A426-9789019949B2}" type="datetimeFigureOut">
              <a:rPr lang="en-IN" smtClean="0"/>
              <a:t>31-12-2021</a:t>
            </a:fld>
            <a:endParaRPr lang="en-IN"/>
          </a:p>
        </p:txBody>
      </p:sp>
      <p:sp>
        <p:nvSpPr>
          <p:cNvPr id="6" name="Footer Placeholder 5">
            <a:extLst>
              <a:ext uri="{FF2B5EF4-FFF2-40B4-BE49-F238E27FC236}">
                <a16:creationId xmlns:a16="http://schemas.microsoft.com/office/drawing/2014/main" id="{EBE9AEDD-1305-49A6-9C2B-67DBBFBF61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DC80E-2DE7-4664-90F4-4A217C08BBA9}"/>
              </a:ext>
            </a:extLst>
          </p:cNvPr>
          <p:cNvSpPr>
            <a:spLocks noGrp="1"/>
          </p:cNvSpPr>
          <p:nvPr>
            <p:ph type="sldNum" sz="quarter" idx="12"/>
          </p:nvPr>
        </p:nvSpPr>
        <p:spPr/>
        <p:txBody>
          <a:bodyPr/>
          <a:lstStyle/>
          <a:p>
            <a:fld id="{55704EB6-B59C-47F2-98A6-0A12BA8E1397}" type="slidenum">
              <a:rPr lang="en-IN" smtClean="0"/>
              <a:t>‹#›</a:t>
            </a:fld>
            <a:endParaRPr lang="en-IN"/>
          </a:p>
        </p:txBody>
      </p:sp>
    </p:spTree>
    <p:extLst>
      <p:ext uri="{BB962C8B-B14F-4D97-AF65-F5344CB8AC3E}">
        <p14:creationId xmlns:p14="http://schemas.microsoft.com/office/powerpoint/2010/main" val="97645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407E65-1B03-4EC0-9238-3DAC127EF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FA40-1CBD-44DE-B24A-D012267E9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61EF8-13ED-4E93-B00C-8C601FEEB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2E558-433A-4CC8-A426-9789019949B2}" type="datetimeFigureOut">
              <a:rPr lang="en-IN" smtClean="0"/>
              <a:t>31-12-2021</a:t>
            </a:fld>
            <a:endParaRPr lang="en-IN"/>
          </a:p>
        </p:txBody>
      </p:sp>
      <p:sp>
        <p:nvSpPr>
          <p:cNvPr id="5" name="Footer Placeholder 4">
            <a:extLst>
              <a:ext uri="{FF2B5EF4-FFF2-40B4-BE49-F238E27FC236}">
                <a16:creationId xmlns:a16="http://schemas.microsoft.com/office/drawing/2014/main" id="{6CF472F3-F1B2-4930-B025-11BC9499C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9F7DBB-DF0C-4C17-A586-B0532F5C6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04EB6-B59C-47F2-98A6-0A12BA8E1397}" type="slidenum">
              <a:rPr lang="en-IN" smtClean="0"/>
              <a:t>‹#›</a:t>
            </a:fld>
            <a:endParaRPr lang="en-IN"/>
          </a:p>
        </p:txBody>
      </p:sp>
    </p:spTree>
    <p:extLst>
      <p:ext uri="{BB962C8B-B14F-4D97-AF65-F5344CB8AC3E}">
        <p14:creationId xmlns:p14="http://schemas.microsoft.com/office/powerpoint/2010/main" val="26991619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FA3E99-715A-4BB6-BEEC-867F403C9683}"/>
              </a:ext>
            </a:extLst>
          </p:cNvPr>
          <p:cNvSpPr/>
          <p:nvPr/>
        </p:nvSpPr>
        <p:spPr>
          <a:xfrm>
            <a:off x="1810210" y="285682"/>
            <a:ext cx="8571578" cy="923330"/>
          </a:xfrm>
          <a:prstGeom prst="rect">
            <a:avLst/>
          </a:prstGeom>
          <a:noFill/>
        </p:spPr>
        <p:txBody>
          <a:bodyPr wrap="none" lIns="91440" tIns="45720" rIns="91440" bIns="45720">
            <a:spAutoFit/>
          </a:bodyPr>
          <a:lstStyle/>
          <a:p>
            <a:pPr algn="ctr"/>
            <a:r>
              <a:rPr lang="en-IN" sz="54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(CS5C02)</a:t>
            </a:r>
            <a:endParaRPr lang="en-IN"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E75ABEF-C979-4F54-9BE8-6ACC0F1BBD0C}"/>
              </a:ext>
            </a:extLst>
          </p:cNvPr>
          <p:cNvSpPr/>
          <p:nvPr/>
        </p:nvSpPr>
        <p:spPr>
          <a:xfrm>
            <a:off x="-49914" y="3437792"/>
            <a:ext cx="12291826" cy="830997"/>
          </a:xfrm>
          <a:prstGeom prst="rect">
            <a:avLst/>
          </a:prstGeom>
          <a:noFill/>
        </p:spPr>
        <p:txBody>
          <a:bodyPr wrap="none" lIns="91440" tIns="45720" rIns="91440" bIns="45720">
            <a:spAutoFit/>
          </a:bodyPr>
          <a:lstStyle/>
          <a:p>
            <a:pPr algn="ctr"/>
            <a:r>
              <a:rPr lang="en-IN" sz="4800" dirty="0">
                <a:effectLst/>
                <a:latin typeface="Times New Roman" panose="02020603050405020304" pitchFamily="18" charset="0"/>
                <a:ea typeface="Times New Roman" panose="02020603050405020304" pitchFamily="18" charset="0"/>
              </a:rPr>
              <a:t>Implementation of a CPU Scheduling </a:t>
            </a:r>
            <a:r>
              <a:rPr lang="en-IN" sz="4800" dirty="0">
                <a:latin typeface="Times New Roman" panose="02020603050405020304" pitchFamily="18" charset="0"/>
                <a:ea typeface="Times New Roman" panose="02020603050405020304" pitchFamily="18" charset="0"/>
              </a:rPr>
              <a:t>A</a:t>
            </a:r>
            <a:r>
              <a:rPr lang="en-IN" sz="4800" dirty="0">
                <a:effectLst/>
                <a:latin typeface="Times New Roman" panose="02020603050405020304" pitchFamily="18" charset="0"/>
                <a:ea typeface="Times New Roman" panose="02020603050405020304" pitchFamily="18" charset="0"/>
              </a:rPr>
              <a:t>lgorithm </a:t>
            </a:r>
            <a:endParaRPr 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1339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3A4068-52F5-4406-83EF-3960D80C8F4F}"/>
              </a:ext>
            </a:extLst>
          </p:cNvPr>
          <p:cNvSpPr/>
          <p:nvPr/>
        </p:nvSpPr>
        <p:spPr>
          <a:xfrm>
            <a:off x="3273496" y="2705725"/>
            <a:ext cx="5645008" cy="1446550"/>
          </a:xfrm>
          <a:prstGeom prst="rect">
            <a:avLst/>
          </a:prstGeom>
          <a:noFill/>
        </p:spPr>
        <p:txBody>
          <a:bodyPr wrap="none" lIns="91440" tIns="45720" rIns="91440" bIns="45720">
            <a:spAutoFit/>
          </a:bodyPr>
          <a:lstStyle/>
          <a:p>
            <a:pPr algn="ctr"/>
            <a:r>
              <a:rPr lang="en-US" sz="88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1086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B8ACE-915D-4390-B6F0-1C11282D0DCB}"/>
              </a:ext>
            </a:extLst>
          </p:cNvPr>
          <p:cNvSpPr txBox="1"/>
          <p:nvPr/>
        </p:nvSpPr>
        <p:spPr>
          <a:xfrm>
            <a:off x="3047268" y="547538"/>
            <a:ext cx="6097464" cy="5762924"/>
          </a:xfrm>
          <a:prstGeom prst="rect">
            <a:avLst/>
          </a:prstGeom>
          <a:noFill/>
        </p:spPr>
        <p:txBody>
          <a:bodyPr wrap="square">
            <a:spAutoFit/>
          </a:bodyPr>
          <a:lstStyle/>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AAYUSHI MISHRA -- 4NI19CS002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AKSHANTULA NEHA – 4NI19CS015</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the course instructor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Dr. JAYASRI B 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(Professor &amp; Dean--EAB)</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DEPARTMENT OF COMPTER SCIENCE AND ENGINEERING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NATIONAL INSTITUTE OF ENGINEERING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Mysuru-570008</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2021-2022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91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895988-90E9-4558-A47E-AB9238B0DDD3}"/>
              </a:ext>
            </a:extLst>
          </p:cNvPr>
          <p:cNvSpPr/>
          <p:nvPr/>
        </p:nvSpPr>
        <p:spPr>
          <a:xfrm>
            <a:off x="1743685" y="435150"/>
            <a:ext cx="8704627" cy="707886"/>
          </a:xfrm>
          <a:prstGeom prst="rect">
            <a:avLst/>
          </a:prstGeom>
          <a:noFill/>
        </p:spPr>
        <p:txBody>
          <a:bodyPr wrap="none" lIns="91440" tIns="45720" rIns="91440" bIns="45720">
            <a:spAutoFit/>
          </a:bodyPr>
          <a:lstStyle/>
          <a:p>
            <a:pPr algn="ctr"/>
            <a:r>
              <a:rPr lang="en-IN" sz="4000" b="1" u="sng"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CPU SCHEDULING ALGORITHMS</a:t>
            </a:r>
            <a:endParaRPr lang="en-IN" sz="4000" b="1" u="sng" kern="0"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E9768CC-C387-4707-869C-0BB7F2A7930B}"/>
              </a:ext>
            </a:extLst>
          </p:cNvPr>
          <p:cNvSpPr/>
          <p:nvPr/>
        </p:nvSpPr>
        <p:spPr>
          <a:xfrm>
            <a:off x="2133598" y="1676879"/>
            <a:ext cx="7924800" cy="4401205"/>
          </a:xfrm>
          <a:prstGeom prst="rect">
            <a:avLst/>
          </a:prstGeom>
          <a:noFill/>
        </p:spPr>
        <p:txBody>
          <a:bodyPr wrap="square" lIns="91440" tIns="45720" rIns="91440" bIns="45720">
            <a:spAutoFit/>
          </a:bodyPr>
          <a:lstStyle/>
          <a:p>
            <a:pPr algn="ct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 Process Scheduler schedules different processes to be assigned to the CPU based on particular scheduling algorithms. These algorithms are either non-pre-emptive or pre-emptive.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state.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09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59C855-CE6F-434D-AE3F-02C23EFF238A}"/>
              </a:ext>
            </a:extLst>
          </p:cNvPr>
          <p:cNvSpPr/>
          <p:nvPr/>
        </p:nvSpPr>
        <p:spPr>
          <a:xfrm>
            <a:off x="1060807" y="224135"/>
            <a:ext cx="10070386" cy="707886"/>
          </a:xfrm>
          <a:prstGeom prst="rect">
            <a:avLst/>
          </a:prstGeom>
          <a:noFill/>
        </p:spPr>
        <p:txBody>
          <a:bodyPr wrap="none" lIns="91440" tIns="45720" rIns="91440" bIns="45720">
            <a:spAutoFit/>
          </a:bodyPr>
          <a:lstStyle/>
          <a:p>
            <a:pPr algn="ctr"/>
            <a:r>
              <a:rPr lang="en-IN" sz="4000" b="1" kern="0"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SRTF – CPU SCHEDULING ALGORITHM</a:t>
            </a:r>
            <a:endParaRPr lang="en-IN" sz="4000" b="1" kern="0"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4865CA9-E59C-41A8-8E31-8AA481013AA5}"/>
              </a:ext>
            </a:extLst>
          </p:cNvPr>
          <p:cNvSpPr/>
          <p:nvPr/>
        </p:nvSpPr>
        <p:spPr>
          <a:xfrm>
            <a:off x="0" y="1604528"/>
            <a:ext cx="12309230" cy="2215991"/>
          </a:xfrm>
          <a:prstGeom prst="rect">
            <a:avLst/>
          </a:prstGeom>
          <a:noFill/>
        </p:spPr>
        <p:txBody>
          <a:bodyPr wrap="square" lIns="91440" tIns="45720" rIns="91440" bIns="45720">
            <a:sp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Shortest Remaining Time First (SRTF)</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is the pre-emptive version of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Shortest Job Next (SJN)</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algorithm, where the processor is allocated to the job closest to completion.</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3158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44048D-C0CD-4A7E-B13A-29BB3BD88903}"/>
              </a:ext>
            </a:extLst>
          </p:cNvPr>
          <p:cNvSpPr/>
          <p:nvPr/>
        </p:nvSpPr>
        <p:spPr>
          <a:xfrm>
            <a:off x="619020" y="1244044"/>
            <a:ext cx="6865982" cy="6155531"/>
          </a:xfrm>
          <a:prstGeom prst="rect">
            <a:avLst/>
          </a:prstGeom>
          <a:noFill/>
        </p:spPr>
        <p:txBody>
          <a:bodyPr wrap="none" lIns="91440" tIns="45720" rIns="91440" bIns="45720">
            <a:spAutoFit/>
          </a:bodyPr>
          <a:lstStyle/>
          <a:p>
            <a:pPr algn="just">
              <a:lnSpc>
                <a:spcPct val="150000"/>
              </a:lnSpc>
              <a:spcAft>
                <a:spcPts val="800"/>
              </a:spcAf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1- Traverse until all process gets completely executed.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a) Find process with minimum remaining time at every single time lap.</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b) Reduce its time by 1.</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c) Check if its remaining time becomes 0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d) Increment the counter of process completion.</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e) Completion time of current process = current time +1;</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f) Calculate waiting time for each completed process.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wt</a:t>
            </a: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err="1">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Completion time - </a:t>
            </a:r>
            <a:r>
              <a:rPr lang="en-IN" dirty="0" err="1">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arrival_time-burst_time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g)Increment time lap by one.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200"/>
              </a:spcAf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2- Find turnaround </a:t>
            </a:r>
            <a:r>
              <a:rPr lang="en-IN" dirty="0" err="1">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time,waiting</a:t>
            </a: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 time and response time.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BA5FBC2-2BB7-40E6-AE59-604B1D0FE74E}"/>
              </a:ext>
            </a:extLst>
          </p:cNvPr>
          <p:cNvSpPr/>
          <p:nvPr/>
        </p:nvSpPr>
        <p:spPr>
          <a:xfrm>
            <a:off x="4052011" y="127420"/>
            <a:ext cx="4087978" cy="923330"/>
          </a:xfrm>
          <a:prstGeom prst="rect">
            <a:avLst/>
          </a:prstGeom>
          <a:noFill/>
        </p:spPr>
        <p:txBody>
          <a:bodyPr wrap="none" lIns="91440" tIns="45720" rIns="91440" bIns="45720">
            <a:spAutoFit/>
          </a:bodyPr>
          <a:lstStyle/>
          <a:p>
            <a:pPr algn="ctr"/>
            <a:r>
              <a:rPr lang="en-IN" sz="54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IN" sz="5400" b="1"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8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DC0C75-3481-4A68-89D1-610E74E05728}"/>
              </a:ext>
            </a:extLst>
          </p:cNvPr>
          <p:cNvSpPr/>
          <p:nvPr/>
        </p:nvSpPr>
        <p:spPr>
          <a:xfrm>
            <a:off x="800512" y="2008973"/>
            <a:ext cx="10523980" cy="4001095"/>
          </a:xfrm>
          <a:prstGeom prst="rect">
            <a:avLst/>
          </a:prstGeom>
          <a:noFill/>
        </p:spPr>
        <p:txBody>
          <a:bodyPr wrap="square" lIns="91440" tIns="45720" rIns="91440" bIns="45720">
            <a:spAutoFit/>
          </a:bodyPr>
          <a:lstStyle/>
          <a:p>
            <a:pPr algn="just">
              <a:lnSpc>
                <a:spcPct val="150000"/>
              </a:lnSpc>
              <a:spcAft>
                <a:spcPts val="1200"/>
              </a:spcAft>
            </a:pPr>
            <a:r>
              <a:rPr lang="en-IN" sz="2400" b="1"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Advantages: </a:t>
            </a:r>
            <a:r>
              <a:rPr lang="en-IN" sz="24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SRTF algorithm makes the processing of the jobs faster than SJN algorithm, given it’s overhead charges are not counted.</a:t>
            </a:r>
            <a:endParaRPr lang="en-IN" sz="2400" dirty="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200"/>
              </a:spcAft>
            </a:pPr>
            <a:r>
              <a:rPr lang="en-IN" sz="2400" b="1"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Disadvantages: </a:t>
            </a:r>
            <a:r>
              <a:rPr lang="en-IN" sz="24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The context switch is done a lot more times in SRTF than in SJN, and consumes CPU’s valuable time for processing. This adds up to it’s processing time and diminishes it’s advantage of fast processing.</a:t>
            </a:r>
            <a:endParaRPr lang="en-IN" sz="2400" dirty="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54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AF5D279D-C08A-4EE6-AF18-C2D3346116DD}"/>
              </a:ext>
            </a:extLst>
          </p:cNvPr>
          <p:cNvSpPr/>
          <p:nvPr/>
        </p:nvSpPr>
        <p:spPr>
          <a:xfrm>
            <a:off x="800512" y="101043"/>
            <a:ext cx="10590976" cy="1754326"/>
          </a:xfrm>
          <a:prstGeom prst="rect">
            <a:avLst/>
          </a:prstGeom>
          <a:noFill/>
        </p:spPr>
        <p:txBody>
          <a:bodyPr wrap="none" lIns="91440" tIns="45720" rIns="91440" bIns="45720">
            <a:spAutoFit/>
          </a:bodyPr>
          <a:lstStyle/>
          <a:p>
            <a:pPr algn="ctr"/>
            <a:r>
              <a:rPr lang="en-IN" sz="54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 and Disadvantages:</a:t>
            </a:r>
            <a:endParaRPr lang="en-IN" sz="6000" b="1"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1932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95F39D-1446-46A1-8345-154E393FF50C}"/>
              </a:ext>
            </a:extLst>
          </p:cNvPr>
          <p:cNvSpPr/>
          <p:nvPr/>
        </p:nvSpPr>
        <p:spPr>
          <a:xfrm>
            <a:off x="3651738" y="303265"/>
            <a:ext cx="4888523" cy="707886"/>
          </a:xfrm>
          <a:prstGeom prst="rect">
            <a:avLst/>
          </a:prstGeom>
          <a:noFill/>
        </p:spPr>
        <p:txBody>
          <a:bodyPr wrap="square" lIns="91440" tIns="45720" rIns="91440" bIns="45720">
            <a:spAutoFit/>
          </a:bodyPr>
          <a:lstStyle/>
          <a:p>
            <a:pPr algn="ctr"/>
            <a:r>
              <a:rPr lang="en-IN" sz="40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4000" b="1"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FF0B349-9ACA-498B-AD8E-EC0D134A7D06}"/>
              </a:ext>
            </a:extLst>
          </p:cNvPr>
          <p:cNvSpPr/>
          <p:nvPr/>
        </p:nvSpPr>
        <p:spPr>
          <a:xfrm>
            <a:off x="524435" y="1314362"/>
            <a:ext cx="11143130" cy="830997"/>
          </a:xfrm>
          <a:prstGeom prst="rect">
            <a:avLst/>
          </a:prstGeom>
          <a:noFill/>
        </p:spPr>
        <p:txBody>
          <a:bodyPr wrap="square" lIns="91440" tIns="45720" rIns="91440" bIns="45720">
            <a:sp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Suppose we have the following 3 processes with process ID's P1, P2, and P3 and they arrive into the CPU in the following manner:</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descr="Text&#10;&#10;Description automatically generated with medium confidence">
            <a:extLst>
              <a:ext uri="{FF2B5EF4-FFF2-40B4-BE49-F238E27FC236}">
                <a16:creationId xmlns:a16="http://schemas.microsoft.com/office/drawing/2014/main" id="{AA462557-A6B6-4455-9949-C15AF79D7C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9707" y="2448570"/>
            <a:ext cx="6344061" cy="1680789"/>
          </a:xfrm>
          <a:prstGeom prst="rect">
            <a:avLst/>
          </a:prstGeom>
          <a:noFill/>
          <a:ln>
            <a:noFill/>
          </a:ln>
        </p:spPr>
      </p:pic>
      <p:sp>
        <p:nvSpPr>
          <p:cNvPr id="8" name="Rectangle 7">
            <a:extLst>
              <a:ext uri="{FF2B5EF4-FFF2-40B4-BE49-F238E27FC236}">
                <a16:creationId xmlns:a16="http://schemas.microsoft.com/office/drawing/2014/main" id="{BD565874-EA13-4949-82F5-B99CB0FD8A46}"/>
              </a:ext>
            </a:extLst>
          </p:cNvPr>
          <p:cNvSpPr/>
          <p:nvPr/>
        </p:nvSpPr>
        <p:spPr>
          <a:xfrm>
            <a:off x="344899" y="4432570"/>
            <a:ext cx="1627369" cy="461665"/>
          </a:xfrm>
          <a:prstGeom prst="rect">
            <a:avLst/>
          </a:prstGeom>
          <a:noFill/>
        </p:spPr>
        <p:txBody>
          <a:bodyPr wrap="none" lIns="91440" tIns="45720" rIns="91440" bIns="45720">
            <a:spAutoFit/>
          </a:bodyPr>
          <a:lstStyle/>
          <a:p>
            <a:pPr algn="ct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Gant Chart: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2" name="Picture 11" descr="Diagram&#10;&#10;Description automatically generated">
            <a:extLst>
              <a:ext uri="{FF2B5EF4-FFF2-40B4-BE49-F238E27FC236}">
                <a16:creationId xmlns:a16="http://schemas.microsoft.com/office/drawing/2014/main" id="{ACBCEF08-4AD8-4B77-9119-14FE51A14675}"/>
              </a:ext>
            </a:extLst>
          </p:cNvPr>
          <p:cNvPicPr/>
          <p:nvPr/>
        </p:nvPicPr>
        <p:blipFill rotWithShape="1">
          <a:blip r:embed="rId3">
            <a:extLst>
              <a:ext uri="{28A0092B-C50C-407E-A947-70E740481C1C}">
                <a14:useLocalDpi xmlns:a14="http://schemas.microsoft.com/office/drawing/2010/main" val="0"/>
              </a:ext>
            </a:extLst>
          </a:blip>
          <a:srcRect l="482" r="46831" b="62491"/>
          <a:stretch/>
        </p:blipFill>
        <p:spPr bwMode="auto">
          <a:xfrm>
            <a:off x="3350953" y="4848313"/>
            <a:ext cx="3472815" cy="13906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09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40AF85-26F5-4072-8DF2-196651B76E71}"/>
              </a:ext>
            </a:extLst>
          </p:cNvPr>
          <p:cNvSpPr/>
          <p:nvPr/>
        </p:nvSpPr>
        <p:spPr>
          <a:xfrm>
            <a:off x="4561765" y="206550"/>
            <a:ext cx="3068469" cy="769441"/>
          </a:xfrm>
          <a:prstGeom prst="rect">
            <a:avLst/>
          </a:prstGeom>
          <a:noFill/>
        </p:spPr>
        <p:txBody>
          <a:bodyPr wrap="none" lIns="91440" tIns="45720" rIns="91440" bIns="45720">
            <a:spAutoFit/>
          </a:bodyPr>
          <a:lstStyle/>
          <a:p>
            <a:pPr algn="ctr"/>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endParaRPr lang="en-IN" sz="4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B01804D-39D7-4326-94B6-1B5460963879}"/>
              </a:ext>
            </a:extLst>
          </p:cNvPr>
          <p:cNvSpPr/>
          <p:nvPr/>
        </p:nvSpPr>
        <p:spPr>
          <a:xfrm>
            <a:off x="487306" y="1340757"/>
            <a:ext cx="8148917" cy="5724644"/>
          </a:xfrm>
          <a:prstGeom prst="rect">
            <a:avLst/>
          </a:prstGeom>
          <a:noFill/>
        </p:spPr>
        <p:txBody>
          <a:bodyPr wrap="square" lIns="91440" tIns="45720" rIns="91440" bIns="45720">
            <a:sp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the 0th unit of the CPU, we have only process P1, so it gets executed for the 1-time unit. At the 1st unit of the CPU, the Process P2 also arrives. Now, the P1 needs 7 more units more to be executed, and P2 needs only 2 units. So, P2 is executed by pre-empting P1. P2 gets completed at time unit 3, and unit now no new process has arrived. So, after the completion of P2, again P1 is sent for execution. Now, P1 has been executed for one unit only, and we have an arrival of new process P3 at time unit 4. Now, the P1 needs 6-time units more and P3 needs only 3-time units. So, P3 is executed by pre-empting P1. P1 gets completed at time unit 7, and after that, we have the arrival of no other process. So again, P1 is sent for execution, and it gets completed at 13th unit. SRTF algorithm</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252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a:extLst>
              <a:ext uri="{FF2B5EF4-FFF2-40B4-BE49-F238E27FC236}">
                <a16:creationId xmlns:a16="http://schemas.microsoft.com/office/drawing/2014/main" id="{1AB9AB95-A87E-4092-A5B3-D518346E34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5698" y="628699"/>
            <a:ext cx="6792448" cy="2114502"/>
          </a:xfrm>
          <a:prstGeom prst="rect">
            <a:avLst/>
          </a:prstGeom>
          <a:noFill/>
          <a:ln>
            <a:noFill/>
          </a:ln>
        </p:spPr>
      </p:pic>
      <p:sp>
        <p:nvSpPr>
          <p:cNvPr id="4" name="TextBox 3">
            <a:extLst>
              <a:ext uri="{FF2B5EF4-FFF2-40B4-BE49-F238E27FC236}">
                <a16:creationId xmlns:a16="http://schemas.microsoft.com/office/drawing/2014/main" id="{F0BABE15-C243-45B9-A218-E066C9E1EA9B}"/>
              </a:ext>
            </a:extLst>
          </p:cNvPr>
          <p:cNvSpPr txBox="1"/>
          <p:nvPr/>
        </p:nvSpPr>
        <p:spPr>
          <a:xfrm>
            <a:off x="175845" y="3429000"/>
            <a:ext cx="13232423" cy="2197396"/>
          </a:xfrm>
          <a:prstGeom prst="rect">
            <a:avLst/>
          </a:prstGeom>
          <a:noFill/>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Total Turn Around Time = 13 + 2 + 3</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18 milliseconds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Average Turn Around Time= Total Turn Around Time / Total No. of Processes</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18 / 3</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6 milliseconds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Total Waiting Time = 5 + 0 + 0</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5 milliseconds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Average Waiting Time = Total Waiting Time / Total No. of Processes</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5 / 3</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1.67 milliseconds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50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645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Aayushi Mishra</dc:creator>
  <cp:lastModifiedBy>Aayushi Mishra</cp:lastModifiedBy>
  <cp:revision>4</cp:revision>
  <dcterms:created xsi:type="dcterms:W3CDTF">2021-12-30T15:53:04Z</dcterms:created>
  <dcterms:modified xsi:type="dcterms:W3CDTF">2021-12-31T13:30:07Z</dcterms:modified>
</cp:coreProperties>
</file>