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BB6A-B1C0-49FA-85DA-8894BA17D5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159573-2899-4559-AC64-B638A27F1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0717DC-4850-416C-A02D-202B0C9188DE}"/>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5" name="Footer Placeholder 4">
            <a:extLst>
              <a:ext uri="{FF2B5EF4-FFF2-40B4-BE49-F238E27FC236}">
                <a16:creationId xmlns:a16="http://schemas.microsoft.com/office/drawing/2014/main" id="{92BA90BF-5A08-464D-8349-361763C32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D5CA7-6AA6-41C6-8A73-4DCECAABFA8B}"/>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987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F8BB-CF3B-4C03-8522-8AF975CBDE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6D9352-7CF3-43F2-958A-ACBD7604F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E5158-DD89-4941-A591-AEF675BAC2C0}"/>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5" name="Footer Placeholder 4">
            <a:extLst>
              <a:ext uri="{FF2B5EF4-FFF2-40B4-BE49-F238E27FC236}">
                <a16:creationId xmlns:a16="http://schemas.microsoft.com/office/drawing/2014/main" id="{EA75D546-30CD-4724-B4B9-FA7CD77C2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D54EA-CEDF-469C-864A-922E23839E15}"/>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412902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507E6D-36CC-4D90-B1DC-A1DA5596C0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8C4DDA-6EED-4F8C-817D-1321D8B7FA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64706-8D97-4464-A05E-6785D1CF3D24}"/>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5" name="Footer Placeholder 4">
            <a:extLst>
              <a:ext uri="{FF2B5EF4-FFF2-40B4-BE49-F238E27FC236}">
                <a16:creationId xmlns:a16="http://schemas.microsoft.com/office/drawing/2014/main" id="{8E09AE22-730C-4266-91DB-8CD5FCC5C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ABC3C-FF69-48B4-BAAF-09D05D39DB86}"/>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1898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BFDD-70CF-41DC-888F-9C97E7E0AD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E3F635-2D5C-4E8E-AF41-C6DA86E94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51A94-88F6-4E39-8D0C-AF2D08920F5C}"/>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5" name="Footer Placeholder 4">
            <a:extLst>
              <a:ext uri="{FF2B5EF4-FFF2-40B4-BE49-F238E27FC236}">
                <a16:creationId xmlns:a16="http://schemas.microsoft.com/office/drawing/2014/main" id="{FFDEB238-C0F6-4229-A789-E8E4D0BB2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46A9D-37F4-46F2-84C0-1EA32E9E397A}"/>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318896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7F9C-C270-4ACA-B4C8-14CD13F7D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10F4D8-911C-43A4-917F-5BF430FAF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76F0F-FC5B-4F26-B7DB-AD41D97676C4}"/>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5" name="Footer Placeholder 4">
            <a:extLst>
              <a:ext uri="{FF2B5EF4-FFF2-40B4-BE49-F238E27FC236}">
                <a16:creationId xmlns:a16="http://schemas.microsoft.com/office/drawing/2014/main" id="{FAFE61C5-C095-4D0C-A58E-EAD149360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F4360-59FF-49F1-8B62-0B956D59873A}"/>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129322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872D-69BE-40BE-976E-EA050D6665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C89893-A451-4D9D-9ACB-4454A8A25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FB8F57-2AF4-4810-8574-8B8EA653F4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628B75-7B67-4974-9B7D-013AC2097C4E}"/>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6" name="Footer Placeholder 5">
            <a:extLst>
              <a:ext uri="{FF2B5EF4-FFF2-40B4-BE49-F238E27FC236}">
                <a16:creationId xmlns:a16="http://schemas.microsoft.com/office/drawing/2014/main" id="{4900F952-37B5-4D7C-8822-B416DB3533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F3681-D337-4AE1-9748-A4996F19CE93}"/>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245504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C8D3-3FF7-4086-884F-209D1971C4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D0DD5-B8DC-412D-A8EA-6E756D529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AD8E6-E623-41FC-9264-B1E380D17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9E5F8D-38E3-4BE0-AD51-5F2C25F4E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D67E1D-AF63-4378-B4A5-44B0D2A07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099AAB-38B6-4A8A-A2BB-6BBF48EAB852}"/>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8" name="Footer Placeholder 7">
            <a:extLst>
              <a:ext uri="{FF2B5EF4-FFF2-40B4-BE49-F238E27FC236}">
                <a16:creationId xmlns:a16="http://schemas.microsoft.com/office/drawing/2014/main" id="{FE30A86C-97A7-43B5-A27D-1A0BD8EA0B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7DFA82-6E6F-407F-A926-3871CE9C97FF}"/>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185097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41DB-23CA-418A-B690-31A3BA2F10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3411D7-7FE4-4FCA-B3C8-3731A681DA64}"/>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4" name="Footer Placeholder 3">
            <a:extLst>
              <a:ext uri="{FF2B5EF4-FFF2-40B4-BE49-F238E27FC236}">
                <a16:creationId xmlns:a16="http://schemas.microsoft.com/office/drawing/2014/main" id="{306AAF0C-2013-4517-9E2C-94B54C9046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673B14-5EDA-44C0-9113-FD39E5ADFE20}"/>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237555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3A434-AEBC-435B-93D7-23D0B3E51C69}"/>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3" name="Footer Placeholder 2">
            <a:extLst>
              <a:ext uri="{FF2B5EF4-FFF2-40B4-BE49-F238E27FC236}">
                <a16:creationId xmlns:a16="http://schemas.microsoft.com/office/drawing/2014/main" id="{7FD37A2B-9006-4932-9307-3EFE5C4EC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56771F-2DF7-42D1-BEA5-DFB558D10458}"/>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331628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9665-EF57-40B2-A415-D4F54F02B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15FBBD-5F34-4840-BDA2-0ADEC91FF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21599E-074C-482C-AA54-066B3C81F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53945-20C2-4766-8C78-F4BBCC1D7B20}"/>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6" name="Footer Placeholder 5">
            <a:extLst>
              <a:ext uri="{FF2B5EF4-FFF2-40B4-BE49-F238E27FC236}">
                <a16:creationId xmlns:a16="http://schemas.microsoft.com/office/drawing/2014/main" id="{E4DD30A8-D90B-41BB-B3A0-AA04ECE7ED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313FA-1793-4151-9E36-9242F272E8E0}"/>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279073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6179-BAAD-4775-ACA7-7CFFF8A43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B257A1-3B52-465D-BC32-3739AFB2B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778F39-8C7C-4B90-A141-56FBB7966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AA40F-B447-4239-944B-EC72D845ECBA}"/>
              </a:ext>
            </a:extLst>
          </p:cNvPr>
          <p:cNvSpPr>
            <a:spLocks noGrp="1"/>
          </p:cNvSpPr>
          <p:nvPr>
            <p:ph type="dt" sz="half" idx="10"/>
          </p:nvPr>
        </p:nvSpPr>
        <p:spPr/>
        <p:txBody>
          <a:bodyPr/>
          <a:lstStyle/>
          <a:p>
            <a:fld id="{19FC0BD9-504F-4493-AB1F-D0CBB0D50865}" type="datetimeFigureOut">
              <a:rPr lang="en-IN" smtClean="0"/>
              <a:t>31-12-2021</a:t>
            </a:fld>
            <a:endParaRPr lang="en-IN"/>
          </a:p>
        </p:txBody>
      </p:sp>
      <p:sp>
        <p:nvSpPr>
          <p:cNvPr id="6" name="Footer Placeholder 5">
            <a:extLst>
              <a:ext uri="{FF2B5EF4-FFF2-40B4-BE49-F238E27FC236}">
                <a16:creationId xmlns:a16="http://schemas.microsoft.com/office/drawing/2014/main" id="{7C723270-42FC-45A7-B482-93A8D40F5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F8D022-8403-4BA5-B7E0-76FEA0F42510}"/>
              </a:ext>
            </a:extLst>
          </p:cNvPr>
          <p:cNvSpPr>
            <a:spLocks noGrp="1"/>
          </p:cNvSpPr>
          <p:nvPr>
            <p:ph type="sldNum" sz="quarter" idx="12"/>
          </p:nvPr>
        </p:nvSpPr>
        <p:spPr/>
        <p:txBody>
          <a:bodyPr/>
          <a:lstStyle/>
          <a:p>
            <a:fld id="{CACF1975-A8E5-4429-A8E3-D4AE3803EFF2}" type="slidenum">
              <a:rPr lang="en-IN" smtClean="0"/>
              <a:t>‹#›</a:t>
            </a:fld>
            <a:endParaRPr lang="en-IN"/>
          </a:p>
        </p:txBody>
      </p:sp>
    </p:spTree>
    <p:extLst>
      <p:ext uri="{BB962C8B-B14F-4D97-AF65-F5344CB8AC3E}">
        <p14:creationId xmlns:p14="http://schemas.microsoft.com/office/powerpoint/2010/main" val="386019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88F03-FDC9-4C2B-9836-1A33DC5EA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F4463-1287-4701-9898-BE852131F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87823-4364-441D-B455-A677AC011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C0BD9-504F-4493-AB1F-D0CBB0D50865}" type="datetimeFigureOut">
              <a:rPr lang="en-IN" smtClean="0"/>
              <a:t>31-12-2021</a:t>
            </a:fld>
            <a:endParaRPr lang="en-IN"/>
          </a:p>
        </p:txBody>
      </p:sp>
      <p:sp>
        <p:nvSpPr>
          <p:cNvPr id="5" name="Footer Placeholder 4">
            <a:extLst>
              <a:ext uri="{FF2B5EF4-FFF2-40B4-BE49-F238E27FC236}">
                <a16:creationId xmlns:a16="http://schemas.microsoft.com/office/drawing/2014/main" id="{0E73A46E-44E5-439C-B8BB-06B02E5A3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93BE6-B025-487E-8AF4-2E4B26E22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F1975-A8E5-4429-A8E3-D4AE3803EFF2}" type="slidenum">
              <a:rPr lang="en-IN" smtClean="0"/>
              <a:t>‹#›</a:t>
            </a:fld>
            <a:endParaRPr lang="en-IN"/>
          </a:p>
        </p:txBody>
      </p:sp>
    </p:spTree>
    <p:extLst>
      <p:ext uri="{BB962C8B-B14F-4D97-AF65-F5344CB8AC3E}">
        <p14:creationId xmlns:p14="http://schemas.microsoft.com/office/powerpoint/2010/main" val="96196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57A47C-D0F8-4386-9BA9-B4D736096BB6}"/>
              </a:ext>
            </a:extLst>
          </p:cNvPr>
          <p:cNvSpPr txBox="1"/>
          <p:nvPr/>
        </p:nvSpPr>
        <p:spPr>
          <a:xfrm>
            <a:off x="2419717" y="202224"/>
            <a:ext cx="7352566" cy="769441"/>
          </a:xfrm>
          <a:prstGeom prst="rect">
            <a:avLst/>
          </a:prstGeom>
          <a:noFill/>
        </p:spPr>
        <p:txBody>
          <a:bodyPr wrap="square">
            <a:spAutoFit/>
          </a:bodyPr>
          <a:lstStyle/>
          <a:p>
            <a:pPr algn="ct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(CS5C02)</a:t>
            </a:r>
            <a:endParaRPr lang="en-IN" sz="4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966FF10-A46D-47A5-AF75-631E694514A3}"/>
              </a:ext>
            </a:extLst>
          </p:cNvPr>
          <p:cNvSpPr txBox="1"/>
          <p:nvPr/>
        </p:nvSpPr>
        <p:spPr>
          <a:xfrm>
            <a:off x="-89389" y="3429000"/>
            <a:ext cx="12370777" cy="821700"/>
          </a:xfrm>
          <a:prstGeom prst="rect">
            <a:avLst/>
          </a:prstGeom>
          <a:noFill/>
        </p:spPr>
        <p:txBody>
          <a:bodyPr wrap="square">
            <a:spAutoFit/>
          </a:bodyPr>
          <a:lstStyle/>
          <a:p>
            <a:pPr algn="ctr">
              <a:lnSpc>
                <a:spcPct val="115000"/>
              </a:lnSpc>
              <a:spcAft>
                <a:spcPts val="800"/>
              </a:spcAft>
            </a:pPr>
            <a:r>
              <a:rPr lang="en-IN" sz="4400" dirty="0">
                <a:effectLst/>
                <a:latin typeface="Times New Roman" panose="02020603050405020304" pitchFamily="18" charset="0"/>
                <a:ea typeface="Times New Roman" panose="02020603050405020304" pitchFamily="18" charset="0"/>
              </a:rPr>
              <a:t>Implementation of </a:t>
            </a:r>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sz="4400" dirty="0">
                <a:latin typeface="Times New Roman" panose="02020603050405020304" pitchFamily="18" charset="0"/>
                <a:ea typeface="Times New Roman" panose="02020603050405020304" pitchFamily="18" charset="0"/>
                <a:cs typeface="Times New Roman" panose="02020603050405020304" pitchFamily="18" charset="0"/>
              </a:rPr>
              <a:t>P</a:t>
            </a:r>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age </a:t>
            </a:r>
            <a:r>
              <a:rPr lang="en-IN" sz="4400" dirty="0">
                <a:latin typeface="Times New Roman" panose="02020603050405020304" pitchFamily="18" charset="0"/>
                <a:ea typeface="Times New Roman" panose="02020603050405020304" pitchFamily="18" charset="0"/>
                <a:cs typeface="Times New Roman" panose="02020603050405020304" pitchFamily="18" charset="0"/>
              </a:rPr>
              <a:t>R</a:t>
            </a:r>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eplacement </a:t>
            </a:r>
            <a:r>
              <a:rPr lang="en-IN" sz="4400" dirty="0">
                <a:latin typeface="Times New Roman" panose="02020603050405020304" pitchFamily="18" charset="0"/>
                <a:ea typeface="Times New Roman" panose="02020603050405020304" pitchFamily="18" charset="0"/>
                <a:cs typeface="Times New Roman" panose="02020603050405020304" pitchFamily="18" charset="0"/>
              </a:rPr>
              <a:t>A</a:t>
            </a:r>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lgorithm</a:t>
            </a:r>
            <a:endParaRPr lang="en-IN" sz="4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2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74C8E-FE34-4887-AE87-68D1717B94E1}"/>
              </a:ext>
            </a:extLst>
          </p:cNvPr>
          <p:cNvSpPr txBox="1"/>
          <p:nvPr/>
        </p:nvSpPr>
        <p:spPr>
          <a:xfrm>
            <a:off x="3048733" y="547538"/>
            <a:ext cx="6097464" cy="5762924"/>
          </a:xfrm>
          <a:prstGeom prst="rect">
            <a:avLst/>
          </a:prstGeom>
          <a:noFill/>
        </p:spPr>
        <p:txBody>
          <a:bodyPr wrap="square">
            <a:spAutoFit/>
          </a:bodyPr>
          <a:lstStyle/>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AAYUSHI MISHRA -- 4NI19CS002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AKSHANTULA NEHA – 4NI19CS015</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the course instructor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Dr. JAYASRI B 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(Professor &amp; Dean--EAB)</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DEPARTMENT OF COMPTER SCIENCE AND ENGINEERING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NATIONAL INSTITUTE OF ENGINEERING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Mysuru-570008</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2021-2022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5A5B0-6411-4719-9352-797DC50A3250}"/>
              </a:ext>
            </a:extLst>
          </p:cNvPr>
          <p:cNvSpPr txBox="1"/>
          <p:nvPr/>
        </p:nvSpPr>
        <p:spPr>
          <a:xfrm>
            <a:off x="1427285" y="254978"/>
            <a:ext cx="9337430" cy="916982"/>
          </a:xfrm>
          <a:prstGeom prst="rect">
            <a:avLst/>
          </a:prstGeom>
          <a:noFill/>
        </p:spPr>
        <p:txBody>
          <a:bodyPr wrap="square">
            <a:spAutoFit/>
          </a:bodyPr>
          <a:lstStyle/>
          <a:p>
            <a:pPr lvl="1" algn="just">
              <a:lnSpc>
                <a:spcPct val="150000"/>
              </a:lnSpc>
              <a:spcBef>
                <a:spcPts val="1800"/>
              </a:spcBef>
            </a:pPr>
            <a:r>
              <a:rPr lang="en-IN" sz="40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Page Replacement Algorithm:</a:t>
            </a:r>
            <a:endParaRPr lang="en-IN" sz="4000" b="1"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79A0CC-A42B-4217-8195-EE64C6E7A7C6}"/>
              </a:ext>
            </a:extLst>
          </p:cNvPr>
          <p:cNvSpPr txBox="1"/>
          <p:nvPr/>
        </p:nvSpPr>
        <p:spPr>
          <a:xfrm>
            <a:off x="1427285" y="1325300"/>
            <a:ext cx="10336823" cy="5019131"/>
          </a:xfrm>
          <a:prstGeom prst="rect">
            <a:avLst/>
          </a:prstGeom>
          <a:noFill/>
        </p:spPr>
        <p:txBody>
          <a:bodyPr wrap="square">
            <a:spAutoFit/>
          </a:bodyPr>
          <a:lstStyle/>
          <a:p>
            <a:pPr algn="just">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an operating system that uses paging for memory management, a page replacement algorithm is needed to decide which page needs to be replaced when new page comes in. Page Fault – A page fault happens when a running program accesses a memory page that is mapped into the virtual address space, but not loaded in physical memory. Since actual physical memory is much smaller than virtual memory, page faults happen. In case of page fault, Operating System might have to replace one of the existing pages with the newly needed page. Different page replacement algorithms suggest different ways to decide which page to replace. The target for all algorithms is to reduce the number of page faults.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89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81FE45-A098-498B-A7C5-936375E1CEDF}"/>
              </a:ext>
            </a:extLst>
          </p:cNvPr>
          <p:cNvSpPr txBox="1"/>
          <p:nvPr/>
        </p:nvSpPr>
        <p:spPr>
          <a:xfrm>
            <a:off x="1658449" y="342873"/>
            <a:ext cx="8875101" cy="707886"/>
          </a:xfrm>
          <a:prstGeom prst="rect">
            <a:avLst/>
          </a:prstGeom>
          <a:noFill/>
        </p:spPr>
        <p:txBody>
          <a:bodyPr wrap="square">
            <a:spAutoFit/>
          </a:bodyPr>
          <a:lstStyle/>
          <a:p>
            <a:r>
              <a:rPr lang="en-IN" sz="40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LRU</a:t>
            </a:r>
            <a:r>
              <a:rPr lang="en-IN" sz="4000" b="1" cap="small"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 : </a:t>
            </a:r>
            <a:r>
              <a:rPr lang="en-IN" sz="4000" dirty="0">
                <a:effectLst/>
                <a:latin typeface="Times New Roman" panose="02020603050405020304" pitchFamily="18" charset="0"/>
                <a:ea typeface="Times New Roman" panose="02020603050405020304" pitchFamily="18" charset="0"/>
              </a:rPr>
              <a:t>Least Recently Used Algorithm</a:t>
            </a:r>
            <a:endParaRPr lang="en-IN" sz="4000" dirty="0"/>
          </a:p>
        </p:txBody>
      </p:sp>
      <p:sp>
        <p:nvSpPr>
          <p:cNvPr id="5" name="TextBox 4">
            <a:extLst>
              <a:ext uri="{FF2B5EF4-FFF2-40B4-BE49-F238E27FC236}">
                <a16:creationId xmlns:a16="http://schemas.microsoft.com/office/drawing/2014/main" id="{F7122F97-F7BD-472A-9AD7-EE6211A45FFB}"/>
              </a:ext>
            </a:extLst>
          </p:cNvPr>
          <p:cNvSpPr txBox="1"/>
          <p:nvPr/>
        </p:nvSpPr>
        <p:spPr>
          <a:xfrm>
            <a:off x="1658449" y="1936489"/>
            <a:ext cx="8092220" cy="4465133"/>
          </a:xfrm>
          <a:prstGeom prst="rect">
            <a:avLst/>
          </a:prstGeom>
          <a:noFill/>
        </p:spPr>
        <p:txBody>
          <a:bodyPr wrap="square">
            <a:spAutoFit/>
          </a:bodyPr>
          <a:lstStyle/>
          <a:p>
            <a:pPr algn="just">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LRU policy follows the concept of locality of reference as the base for its page replacement decisions. LRU policy says that pages that have not been used for the longest period of time will probably not be used for a long time. So, when a page fault occurs, it is better to replace the page that has been unused for a long time. This strategy is called LRU (Least Recently Used) paging. LRU policy is often used as a page replacement algorithm and considered to be good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7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4F90DA-0693-4463-9A19-8E67A66CA640}"/>
              </a:ext>
            </a:extLst>
          </p:cNvPr>
          <p:cNvSpPr txBox="1"/>
          <p:nvPr/>
        </p:nvSpPr>
        <p:spPr>
          <a:xfrm>
            <a:off x="3047268" y="17585"/>
            <a:ext cx="6097464" cy="999441"/>
          </a:xfrm>
          <a:prstGeom prst="rect">
            <a:avLst/>
          </a:prstGeom>
          <a:noFill/>
        </p:spPr>
        <p:txBody>
          <a:bodyPr wrap="square">
            <a:spAutoFit/>
          </a:bodyPr>
          <a:lstStyle/>
          <a:p>
            <a:pPr lvl="1" algn="just">
              <a:lnSpc>
                <a:spcPct val="150000"/>
              </a:lnSpc>
              <a:spcBef>
                <a:spcPts val="1800"/>
              </a:spcBef>
            </a:pPr>
            <a:r>
              <a:rPr lang="en-IN" sz="44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IN" sz="4400" b="1"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8F5899-E8A2-4204-9C9F-06464306F8D8}"/>
              </a:ext>
            </a:extLst>
          </p:cNvPr>
          <p:cNvSpPr txBox="1"/>
          <p:nvPr/>
        </p:nvSpPr>
        <p:spPr>
          <a:xfrm>
            <a:off x="501162" y="1178169"/>
            <a:ext cx="11690838" cy="5478423"/>
          </a:xfrm>
          <a:prstGeom prst="rect">
            <a:avLst/>
          </a:prstGeom>
          <a:noFill/>
        </p:spPr>
        <p:txBody>
          <a:bodyPr wrap="square">
            <a:spAutoFit/>
          </a:bodyPr>
          <a:lstStyle/>
          <a:p>
            <a:pPr marL="342900" lvl="0" indent="-342900" algn="just">
              <a:lnSpc>
                <a:spcPct val="150000"/>
              </a:lnSpc>
              <a:buFont typeface="+mj-lt"/>
              <a:buAutoNum type="arabicPeriod"/>
            </a:pPr>
            <a:r>
              <a:rPr lang="en-IN" sz="2000" dirty="0">
                <a:solidFill>
                  <a:srgbClr val="24292F"/>
                </a:solidFill>
                <a:effectLst/>
                <a:latin typeface="Times New Roman" panose="02020603050405020304" pitchFamily="18" charset="0"/>
                <a:ea typeface="Times New Roman" panose="02020603050405020304" pitchFamily="18" charset="0"/>
              </a:rPr>
              <a:t>Start traversing the pages. </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pPr>
            <a:r>
              <a:rPr lang="en-IN" sz="2000" dirty="0" err="1">
                <a:solidFill>
                  <a:srgbClr val="24292F"/>
                </a:solidFill>
                <a:effectLst/>
                <a:latin typeface="Times New Roman" panose="02020603050405020304" pitchFamily="18" charset="0"/>
                <a:ea typeface="Times New Roman" panose="02020603050405020304" pitchFamily="18" charset="0"/>
              </a:rPr>
              <a:t>i</a:t>
            </a:r>
            <a:r>
              <a:rPr lang="en-IN" sz="2000" dirty="0">
                <a:solidFill>
                  <a:srgbClr val="24292F"/>
                </a:solidFill>
                <a:effectLst/>
                <a:latin typeface="Times New Roman" panose="02020603050405020304" pitchFamily="18" charset="0"/>
                <a:ea typeface="Times New Roman" panose="02020603050405020304" pitchFamily="18" charset="0"/>
              </a:rPr>
              <a:t>) If set holds less pages than capacity.</a:t>
            </a:r>
            <a:endParaRPr lang="en-IN" sz="2000" dirty="0">
              <a:effectLst/>
              <a:latin typeface="Times New Roman" panose="02020603050405020304" pitchFamily="18" charset="0"/>
              <a:ea typeface="Times New Roman" panose="02020603050405020304" pitchFamily="18" charset="0"/>
            </a:endParaRPr>
          </a:p>
          <a:p>
            <a:pPr marL="457200"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 a) Insert page into the set one by one until the size of set reaches capacity or all page requests are processed.</a:t>
            </a:r>
            <a:endParaRPr lang="en-IN" sz="2000" dirty="0">
              <a:effectLst/>
              <a:latin typeface="Times New Roman" panose="02020603050405020304" pitchFamily="18" charset="0"/>
              <a:ea typeface="Times New Roman" panose="02020603050405020304" pitchFamily="18" charset="0"/>
            </a:endParaRPr>
          </a:p>
          <a:p>
            <a:pPr marL="457200"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 b) Simultaneously maintain the recent occurred index of each page in a map called indexes. </a:t>
            </a:r>
            <a:endParaRPr lang="en-IN" sz="2000" dirty="0">
              <a:effectLst/>
              <a:latin typeface="Times New Roman" panose="02020603050405020304" pitchFamily="18" charset="0"/>
              <a:ea typeface="Times New Roman" panose="02020603050405020304" pitchFamily="18" charset="0"/>
            </a:endParaRPr>
          </a:p>
          <a:p>
            <a:pPr marL="457200"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c) Increment page fault</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     ii) Else If current page is present in set, do nothing. Else </a:t>
            </a:r>
            <a:endParaRPr lang="en-IN" sz="2000" dirty="0">
              <a:effectLst/>
              <a:latin typeface="Times New Roman" panose="02020603050405020304" pitchFamily="18" charset="0"/>
              <a:ea typeface="Times New Roman" panose="02020603050405020304" pitchFamily="18" charset="0"/>
            </a:endParaRPr>
          </a:p>
          <a:p>
            <a:pPr marL="457200"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a) Find the page in the set that was least recently used. We find it using index array. We basically need to replace the page with minimum index. </a:t>
            </a:r>
            <a:endParaRPr lang="en-IN" sz="2000" dirty="0">
              <a:effectLst/>
              <a:latin typeface="Times New Roman" panose="02020603050405020304" pitchFamily="18" charset="0"/>
              <a:ea typeface="Times New Roman" panose="02020603050405020304" pitchFamily="18" charset="0"/>
            </a:endParaRPr>
          </a:p>
          <a:p>
            <a:pPr indent="457200"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b) Replace the found page with current page. </a:t>
            </a:r>
            <a:endParaRPr lang="en-IN" sz="2000" dirty="0">
              <a:effectLst/>
              <a:latin typeface="Times New Roman" panose="02020603050405020304" pitchFamily="18" charset="0"/>
              <a:ea typeface="Times New Roman" panose="02020603050405020304" pitchFamily="18" charset="0"/>
            </a:endParaRPr>
          </a:p>
          <a:p>
            <a:pPr indent="457200"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c) Increment page faults. </a:t>
            </a:r>
            <a:endParaRPr lang="en-IN" sz="2000" dirty="0">
              <a:effectLst/>
              <a:latin typeface="Times New Roman" panose="02020603050405020304" pitchFamily="18" charset="0"/>
              <a:ea typeface="Times New Roman" panose="02020603050405020304" pitchFamily="18" charset="0"/>
            </a:endParaRPr>
          </a:p>
          <a:p>
            <a:pPr indent="457200" algn="just">
              <a:lnSpc>
                <a:spcPct val="150000"/>
              </a:lnSpc>
            </a:pPr>
            <a:r>
              <a:rPr lang="en-IN" sz="2000" dirty="0">
                <a:solidFill>
                  <a:srgbClr val="24292F"/>
                </a:solidFill>
                <a:effectLst/>
                <a:latin typeface="Times New Roman" panose="02020603050405020304" pitchFamily="18" charset="0"/>
                <a:ea typeface="Times New Roman" panose="02020603050405020304" pitchFamily="18" charset="0"/>
              </a:rPr>
              <a:t>d) Update index of current page.</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2. Return page faults</a:t>
            </a:r>
            <a:endParaRPr lang="en-IN" sz="2000" dirty="0"/>
          </a:p>
        </p:txBody>
      </p:sp>
    </p:spTree>
    <p:extLst>
      <p:ext uri="{BB962C8B-B14F-4D97-AF65-F5344CB8AC3E}">
        <p14:creationId xmlns:p14="http://schemas.microsoft.com/office/powerpoint/2010/main" val="134778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D996C4-11B0-4D38-A645-23EAB7697D19}"/>
              </a:ext>
            </a:extLst>
          </p:cNvPr>
          <p:cNvSpPr txBox="1"/>
          <p:nvPr/>
        </p:nvSpPr>
        <p:spPr>
          <a:xfrm>
            <a:off x="1843088" y="316495"/>
            <a:ext cx="8505824" cy="707886"/>
          </a:xfrm>
          <a:prstGeom prst="rect">
            <a:avLst/>
          </a:prstGeom>
          <a:noFill/>
        </p:spPr>
        <p:txBody>
          <a:bodyPr wrap="square">
            <a:spAutoFit/>
          </a:bodyPr>
          <a:lstStyle/>
          <a:p>
            <a:pPr algn="ctr"/>
            <a:r>
              <a:rPr lang="en-IN" sz="40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 and Disadvantages:</a:t>
            </a:r>
            <a:endParaRPr lang="en-IN" sz="4000" b="1"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6888BE-05BC-4790-8292-E2440262E345}"/>
              </a:ext>
            </a:extLst>
          </p:cNvPr>
          <p:cNvSpPr txBox="1"/>
          <p:nvPr/>
        </p:nvSpPr>
        <p:spPr>
          <a:xfrm>
            <a:off x="70338" y="1248508"/>
            <a:ext cx="12121662" cy="4505721"/>
          </a:xfrm>
          <a:prstGeom prst="rect">
            <a:avLst/>
          </a:prstGeom>
          <a:noFill/>
        </p:spPr>
        <p:txBody>
          <a:bodyPr wrap="square">
            <a:spAutoFit/>
          </a:bodyPr>
          <a:lstStyle/>
          <a:p>
            <a:pPr algn="just">
              <a:lnSpc>
                <a:spcPct val="150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Advantages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open for full analysis. In this, we replace the page which is least recently used, thus free from Belady’s Anomaly. Easy to choose page which has faulted and hasn’t been used for a long time.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to determine an order for the frames defined by the time of last use. So, implementing LRU will require extra overhead either software implementation with extra computational time or implementation by hardware. To implement LRU we can use a linked list of all pages in memory, with the most recent page at the font and the least recent page at the rare. So, update deletion and insertion of linked lists is a time-consuming operation. Another way to implement LRU is special hardware either counter or stack.</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14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2DAC41-5A56-4DED-A766-E8111C2F486C}"/>
              </a:ext>
            </a:extLst>
          </p:cNvPr>
          <p:cNvSpPr txBox="1"/>
          <p:nvPr/>
        </p:nvSpPr>
        <p:spPr>
          <a:xfrm>
            <a:off x="3047268" y="290119"/>
            <a:ext cx="6097464" cy="769441"/>
          </a:xfrm>
          <a:prstGeom prst="rect">
            <a:avLst/>
          </a:prstGeom>
          <a:noFill/>
        </p:spPr>
        <p:txBody>
          <a:bodyPr wrap="square">
            <a:spAutoFit/>
          </a:bodyPr>
          <a:lstStyle/>
          <a:p>
            <a:pPr algn="ctr"/>
            <a:r>
              <a:rPr lang="en-IN" sz="44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4400" b="1"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79A379-632C-4F13-AC5E-AF388E077294}"/>
              </a:ext>
            </a:extLst>
          </p:cNvPr>
          <p:cNvSpPr txBox="1"/>
          <p:nvPr/>
        </p:nvSpPr>
        <p:spPr>
          <a:xfrm>
            <a:off x="595680" y="1219032"/>
            <a:ext cx="6097464" cy="587148"/>
          </a:xfrm>
          <a:prstGeom prst="rect">
            <a:avLst/>
          </a:prstGeom>
          <a:noFill/>
        </p:spPr>
        <p:txBody>
          <a:bodyPr wrap="square">
            <a:spAutoFit/>
          </a:bodyPr>
          <a:lstStyle/>
          <a:p>
            <a:pPr algn="just">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Sample String : 0 4 1 4 2 4 3 4 2 4 0 4</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descr="GITHUB2">
            <a:extLst>
              <a:ext uri="{FF2B5EF4-FFF2-40B4-BE49-F238E27FC236}">
                <a16:creationId xmlns:a16="http://schemas.microsoft.com/office/drawing/2014/main" id="{9FFE237A-1DFE-46B8-8CD0-AB3B777DC6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965652"/>
            <a:ext cx="6814039" cy="4070473"/>
          </a:xfrm>
          <a:prstGeom prst="rect">
            <a:avLst/>
          </a:prstGeom>
          <a:noFill/>
          <a:ln>
            <a:noFill/>
          </a:ln>
        </p:spPr>
      </p:pic>
    </p:spTree>
    <p:extLst>
      <p:ext uri="{BB962C8B-B14F-4D97-AF65-F5344CB8AC3E}">
        <p14:creationId xmlns:p14="http://schemas.microsoft.com/office/powerpoint/2010/main" val="39763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145818-444E-4C7A-A714-131D4B08FC4F}"/>
              </a:ext>
            </a:extLst>
          </p:cNvPr>
          <p:cNvSpPr/>
          <p:nvPr/>
        </p:nvSpPr>
        <p:spPr>
          <a:xfrm>
            <a:off x="3273496" y="2705725"/>
            <a:ext cx="5645008" cy="1446550"/>
          </a:xfrm>
          <a:prstGeom prst="rect">
            <a:avLst/>
          </a:prstGeom>
          <a:noFill/>
        </p:spPr>
        <p:txBody>
          <a:bodyPr wrap="none" lIns="91440" tIns="45720" rIns="91440" bIns="45720">
            <a:spAutoFit/>
          </a:bodyPr>
          <a:lstStyle/>
          <a:p>
            <a:pPr algn="ctr"/>
            <a:r>
              <a:rPr lang="en-US" sz="88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03872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594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Aayushi Mishra</dc:creator>
  <cp:lastModifiedBy>Aayushi Mishra</cp:lastModifiedBy>
  <cp:revision>2</cp:revision>
  <dcterms:created xsi:type="dcterms:W3CDTF">2021-12-30T17:03:12Z</dcterms:created>
  <dcterms:modified xsi:type="dcterms:W3CDTF">2021-12-31T13:29:37Z</dcterms:modified>
</cp:coreProperties>
</file>