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5" r:id="rId5"/>
    <p:sldId id="266" r:id="rId6"/>
    <p:sldId id="268" r:id="rId7"/>
    <p:sldId id="267" r:id="rId8"/>
    <p:sldId id="275" r:id="rId9"/>
    <p:sldId id="278" r:id="rId10"/>
    <p:sldId id="269" r:id="rId11"/>
    <p:sldId id="270" r:id="rId12"/>
    <p:sldId id="271" r:id="rId13"/>
    <p:sldId id="272" r:id="rId14"/>
    <p:sldId id="273" r:id="rId15"/>
    <p:sldId id="274" r:id="rId16"/>
    <p:sldId id="258" r:id="rId17"/>
    <p:sldId id="259" r:id="rId18"/>
    <p:sldId id="276" r:id="rId19"/>
    <p:sldId id="277" r:id="rId20"/>
    <p:sldId id="260" r:id="rId21"/>
    <p:sldId id="261" r:id="rId22"/>
    <p:sldId id="262"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snapToGrid="0">
      <p:cViewPr varScale="1">
        <p:scale>
          <a:sx n="55" d="100"/>
          <a:sy n="55" d="100"/>
        </p:scale>
        <p:origin x="121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4/4/2025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hyperlink" Target="https://en.wikipedia.org/wiki/Particle_swarm_optimization"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Social_behaviour" TargetMode="External"/><Relationship Id="rId13" Type="http://schemas.openxmlformats.org/officeDocument/2006/relationships/hyperlink" Target="https://en.wikipedia.org/wiki/Mathematical_optimization" TargetMode="External"/><Relationship Id="rId18" Type="http://schemas.openxmlformats.org/officeDocument/2006/relationships/hyperlink" Target="https://en.wikipedia.org/wiki/Formula" TargetMode="External"/><Relationship Id="rId3" Type="http://schemas.openxmlformats.org/officeDocument/2006/relationships/hyperlink" Target="https://en.wikipedia.org/wiki/Russell_C._Eberhart" TargetMode="External"/><Relationship Id="rId7" Type="http://schemas.openxmlformats.org/officeDocument/2006/relationships/hyperlink" Target="https://en.wikipedia.org/wiki/Computer_simulation" TargetMode="External"/><Relationship Id="rId12" Type="http://schemas.openxmlformats.org/officeDocument/2006/relationships/hyperlink" Target="https://en.wikipedia.org/wiki/Particle_swarm_optimization#cite_note-bonyadi16survey-1" TargetMode="External"/><Relationship Id="rId17" Type="http://schemas.openxmlformats.org/officeDocument/2006/relationships/hyperlink" Target="https://en.wikipedia.org/wiki/Optimization_(mathematics)#Concepts_and_notation" TargetMode="External"/><Relationship Id="rId2" Type="http://schemas.openxmlformats.org/officeDocument/2006/relationships/hyperlink" Target="https://en.wikipedia.org/wiki/James_Kennedy_(social_psychologist)" TargetMode="External"/><Relationship Id="rId16" Type="http://schemas.openxmlformats.org/officeDocument/2006/relationships/hyperlink" Target="https://en.wikipedia.org/wiki/Point_particle" TargetMode="External"/><Relationship Id="rId20" Type="http://schemas.openxmlformats.org/officeDocument/2006/relationships/hyperlink" Target="https://en.wikipedia.org/wiki/Velocity" TargetMode="External"/><Relationship Id="rId1" Type="http://schemas.openxmlformats.org/officeDocument/2006/relationships/slideLayout" Target="../slideLayouts/slideLayout6.xml"/><Relationship Id="rId6" Type="http://schemas.openxmlformats.org/officeDocument/2006/relationships/hyperlink" Target="https://en.wikipedia.org/wiki/Particle_swarm_optimization#cite_note-shi98modified-3" TargetMode="External"/><Relationship Id="rId11" Type="http://schemas.openxmlformats.org/officeDocument/2006/relationships/hyperlink" Target="https://en.wikipedia.org/wiki/Computational_science" TargetMode="External"/><Relationship Id="rId5" Type="http://schemas.openxmlformats.org/officeDocument/2006/relationships/hyperlink" Target="https://en.wikipedia.org/wiki/Particle_swarm_optimization#cite_note-kennedy95particle-2" TargetMode="External"/><Relationship Id="rId15" Type="http://schemas.openxmlformats.org/officeDocument/2006/relationships/hyperlink" Target="https://en.wikipedia.org/wiki/Candidate_solution" TargetMode="External"/><Relationship Id="rId10" Type="http://schemas.openxmlformats.org/officeDocument/2006/relationships/hyperlink" Target="https://en.wikipedia.org/wiki/Fish_school" TargetMode="External"/><Relationship Id="rId19" Type="http://schemas.openxmlformats.org/officeDocument/2006/relationships/hyperlink" Target="https://en.wikipedia.org/wiki/Position_(vector)" TargetMode="External"/><Relationship Id="rId4" Type="http://schemas.openxmlformats.org/officeDocument/2006/relationships/hyperlink" Target="https://en.wikipedia.org/wiki/Yuhui_Shi" TargetMode="External"/><Relationship Id="rId9" Type="http://schemas.openxmlformats.org/officeDocument/2006/relationships/hyperlink" Target="https://en.wikipedia.org/wiki/Flocking_(behavior)" TargetMode="External"/><Relationship Id="rId14" Type="http://schemas.openxmlformats.org/officeDocument/2006/relationships/hyperlink" Target="https://en.wikipedia.org/wiki/Iterative_method"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EDCB6-9F92-056E-4684-1F5311125D22}"/>
              </a:ext>
            </a:extLst>
          </p:cNvPr>
          <p:cNvSpPr>
            <a:spLocks noGrp="1"/>
          </p:cNvSpPr>
          <p:nvPr>
            <p:ph type="ctrTitle"/>
          </p:nvPr>
        </p:nvSpPr>
        <p:spPr>
          <a:xfrm>
            <a:off x="2324100" y="-266700"/>
            <a:ext cx="8836025" cy="4652431"/>
          </a:xfrm>
        </p:spPr>
        <p:txBody>
          <a:bodyPr/>
          <a:lstStyle/>
          <a:p>
            <a:r>
              <a:rPr lang="en-US" dirty="0"/>
              <a:t>Particle </a:t>
            </a:r>
            <a:r>
              <a:rPr lang="en-US"/>
              <a:t>SwarM</a:t>
            </a:r>
            <a:r>
              <a:rPr lang="en-US" dirty="0"/>
              <a:t> </a:t>
            </a:r>
            <a:br>
              <a:rPr lang="en-US" dirty="0"/>
            </a:br>
            <a:r>
              <a:rPr lang="en-US" dirty="0"/>
              <a:t>Optimization for </a:t>
            </a:r>
            <a:br>
              <a:rPr lang="en-US" dirty="0"/>
            </a:br>
            <a:r>
              <a:rPr lang="en-US" dirty="0"/>
              <a:t>Gear Design</a:t>
            </a:r>
            <a:endParaRPr lang="en-IN" dirty="0"/>
          </a:p>
        </p:txBody>
      </p:sp>
      <p:sp>
        <p:nvSpPr>
          <p:cNvPr id="4" name="Rectangle 1">
            <a:extLst>
              <a:ext uri="{FF2B5EF4-FFF2-40B4-BE49-F238E27FC236}">
                <a16:creationId xmlns:a16="http://schemas.microsoft.com/office/drawing/2014/main" id="{B5F4E386-5344-E717-9F04-E9B57A16F75D}"/>
              </a:ext>
            </a:extLst>
          </p:cNvPr>
          <p:cNvSpPr>
            <a:spLocks noGrp="1" noChangeArrowheads="1"/>
          </p:cNvSpPr>
          <p:nvPr>
            <p:ph type="subTitle" idx="1"/>
          </p:nvPr>
        </p:nvSpPr>
        <p:spPr bwMode="auto">
          <a:xfrm>
            <a:off x="3962399" y="4072804"/>
            <a:ext cx="682751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Description: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Optimizing gear design using Particle Swarm Optimization (PSO)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to minimize weight and maximize efficiency.</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cap="none"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AAYUSHI SINGH  20236002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cap="none" dirty="0">
                <a:latin typeface="Arial" panose="020B0604020202020204" pitchFamily="34" charset="0"/>
              </a:rPr>
              <a:t>RAKESH   20236198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ANJIL YADAV   20236175</a:t>
            </a:r>
          </a:p>
        </p:txBody>
      </p:sp>
    </p:spTree>
    <p:extLst>
      <p:ext uri="{BB962C8B-B14F-4D97-AF65-F5344CB8AC3E}">
        <p14:creationId xmlns:p14="http://schemas.microsoft.com/office/powerpoint/2010/main" val="343599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614E-491D-6EB8-C8D2-8E6F9AE896FC}"/>
              </a:ext>
            </a:extLst>
          </p:cNvPr>
          <p:cNvSpPr>
            <a:spLocks noGrp="1"/>
          </p:cNvSpPr>
          <p:nvPr>
            <p:ph type="title"/>
          </p:nvPr>
        </p:nvSpPr>
        <p:spPr>
          <a:xfrm>
            <a:off x="685801" y="0"/>
            <a:ext cx="11074399" cy="7683500"/>
          </a:xfrm>
        </p:spPr>
        <p:txBody>
          <a:bodyPr>
            <a:normAutofit/>
          </a:bodyPr>
          <a:lstStyle/>
          <a:p>
            <a:pPr>
              <a:buNone/>
            </a:pPr>
            <a:r>
              <a:rPr lang="en-IN" dirty="0"/>
              <a:t>						PROBLEM STATEMENT</a:t>
            </a:r>
            <a:br>
              <a:rPr lang="en-IN" dirty="0"/>
            </a:br>
            <a:br>
              <a:rPr lang="en-IN" sz="1800" dirty="0"/>
            </a:br>
            <a:r>
              <a:rPr lang="en-US" sz="1800" dirty="0"/>
              <a:t>To minimize the mass of the gear while maintaining mechanical strength and operational efficiency, ensuring the design meets specified performance and reliability criteria.</a:t>
            </a:r>
            <a:br>
              <a:rPr lang="en-US" sz="1600" dirty="0"/>
            </a:br>
            <a:br>
              <a:rPr lang="en-US" sz="1600" dirty="0"/>
            </a:br>
            <a:r>
              <a:rPr lang="en-US" sz="3200" b="1" dirty="0"/>
              <a:t>Optimization Variables:</a:t>
            </a:r>
            <a:br>
              <a:rPr lang="en-US" sz="2000" b="1" dirty="0"/>
            </a:br>
            <a:br>
              <a:rPr lang="en-US" sz="2000" b="1" dirty="0"/>
            </a:br>
            <a:r>
              <a:rPr lang="en-US" sz="2000" b="1" dirty="0"/>
              <a:t>Module (m):</a:t>
            </a:r>
            <a:br>
              <a:rPr lang="en-US" sz="2000" dirty="0"/>
            </a:br>
            <a:r>
              <a:rPr lang="en-US" sz="2000" dirty="0"/>
              <a:t>Represents the size of gear teeth, calculated as the ratio of the pitch diameter to the number of teeth.</a:t>
            </a:r>
            <a:br>
              <a:rPr lang="en-US" sz="2000" dirty="0"/>
            </a:br>
            <a:r>
              <a:rPr lang="en-US" sz="2000" dirty="0"/>
              <a:t>Affects the bending strength and the contact stress of the gear teeth.</a:t>
            </a:r>
            <a:br>
              <a:rPr lang="en-US" sz="2000" dirty="0"/>
            </a:br>
            <a:r>
              <a:rPr lang="en-US" sz="2000" b="1" dirty="0"/>
              <a:t>Number of Teeth (z):</a:t>
            </a:r>
            <a:br>
              <a:rPr lang="en-US" sz="2000" dirty="0"/>
            </a:br>
            <a:r>
              <a:rPr lang="en-US" sz="2000" dirty="0"/>
              <a:t>Determines the gear ratio, torque transmission, and smoothness of motion.</a:t>
            </a:r>
            <a:br>
              <a:rPr lang="en-US" sz="2000" dirty="0"/>
            </a:br>
            <a:r>
              <a:rPr lang="en-US" sz="2000" dirty="0"/>
              <a:t>Directly impacts the dynamic load capacity and overall size of the gear.</a:t>
            </a:r>
            <a:br>
              <a:rPr lang="en-US" sz="2000" dirty="0"/>
            </a:br>
            <a:r>
              <a:rPr lang="en-US" sz="2000" b="1" dirty="0"/>
              <a:t>Face Width (b):</a:t>
            </a:r>
            <a:br>
              <a:rPr lang="en-US" sz="2000" dirty="0"/>
            </a:br>
            <a:r>
              <a:rPr lang="en-US" sz="2000" dirty="0"/>
              <a:t>Defines the axial width of the gear and significantly influences load distribution.</a:t>
            </a:r>
            <a:br>
              <a:rPr lang="en-US" sz="2000" dirty="0"/>
            </a:br>
            <a:r>
              <a:rPr lang="en-US" sz="2000" dirty="0"/>
              <a:t>A wider face width enhances load-carrying capacity but increases the mass and potential for misalignment.</a:t>
            </a:r>
            <a:br>
              <a:rPr lang="en-US" sz="2000" dirty="0"/>
            </a:br>
            <a:br>
              <a:rPr lang="en-US" dirty="0"/>
            </a:br>
            <a:br>
              <a:rPr lang="en-US" sz="1800" dirty="0"/>
            </a:br>
            <a:endParaRPr lang="en-IN" sz="1800" dirty="0"/>
          </a:p>
        </p:txBody>
      </p:sp>
    </p:spTree>
    <p:extLst>
      <p:ext uri="{BB962C8B-B14F-4D97-AF65-F5344CB8AC3E}">
        <p14:creationId xmlns:p14="http://schemas.microsoft.com/office/powerpoint/2010/main" val="2725691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6669-9C38-2FEE-E751-3B6AC99BEF25}"/>
              </a:ext>
            </a:extLst>
          </p:cNvPr>
          <p:cNvSpPr>
            <a:spLocks noGrp="1"/>
          </p:cNvSpPr>
          <p:nvPr>
            <p:ph type="title"/>
          </p:nvPr>
        </p:nvSpPr>
        <p:spPr>
          <a:xfrm>
            <a:off x="685801" y="609600"/>
            <a:ext cx="10131425" cy="5308600"/>
          </a:xfrm>
        </p:spPr>
        <p:txBody>
          <a:bodyPr>
            <a:noAutofit/>
          </a:bodyPr>
          <a:lstStyle/>
          <a:p>
            <a:r>
              <a:rPr lang="en-US" sz="4400" b="1" dirty="0"/>
              <a:t>Constraints:</a:t>
            </a:r>
            <a:br>
              <a:rPr lang="en-US" sz="2400" b="1" dirty="0"/>
            </a:br>
            <a:r>
              <a:rPr lang="en-US" sz="2000" b="1" dirty="0"/>
              <a:t>Allowable Stress (σ _allowable ):</a:t>
            </a:r>
            <a:br>
              <a:rPr lang="en-US" sz="2000" dirty="0"/>
            </a:br>
            <a:r>
              <a:rPr lang="en-US" sz="2000" dirty="0"/>
              <a:t>Ensures the maximum stress experienced by the gear teeth does not exceed the material's yield or fatigue strength.</a:t>
            </a:r>
            <a:br>
              <a:rPr lang="en-US" sz="2000" dirty="0"/>
            </a:br>
            <a:r>
              <a:rPr lang="en-US" sz="2000" dirty="0"/>
              <a:t>Incorporates safety factors to account for dynamic loads and fluctuating stress conditions.</a:t>
            </a:r>
            <a:br>
              <a:rPr lang="en-US" sz="2000" dirty="0"/>
            </a:br>
            <a:r>
              <a:rPr lang="en-US" sz="2000" b="1" dirty="0"/>
              <a:t>Material Density (ρ):</a:t>
            </a:r>
            <a:br>
              <a:rPr lang="en-US" sz="2000" dirty="0"/>
            </a:br>
            <a:r>
              <a:rPr lang="en-US" sz="2000" dirty="0"/>
              <a:t>Affects the gear's mass and inertia, influencing dynamic performance and energy efficiency.</a:t>
            </a:r>
            <a:br>
              <a:rPr lang="en-US" sz="2000" dirty="0"/>
            </a:br>
            <a:r>
              <a:rPr lang="en-US" sz="2000" dirty="0"/>
              <a:t>Typically selected based on material properties such as hardness, strength, and wear resistance.</a:t>
            </a:r>
            <a:br>
              <a:rPr lang="en-US" sz="2000" dirty="0"/>
            </a:br>
            <a:r>
              <a:rPr lang="en-US" sz="2000" b="1" dirty="0"/>
              <a:t>Dimensional Limits:</a:t>
            </a:r>
            <a:br>
              <a:rPr lang="en-US" sz="2000" dirty="0"/>
            </a:br>
            <a:r>
              <a:rPr lang="en-US" sz="2000" dirty="0"/>
              <a:t>Includes upper and lower bounds for module, number of teeth, and face width to ensure manufacturability and compliance with standard design practices.</a:t>
            </a:r>
            <a:br>
              <a:rPr lang="en-US" sz="2000" dirty="0"/>
            </a:br>
            <a:r>
              <a:rPr lang="en-US" sz="2000" dirty="0"/>
              <a:t>Prevents impractical configurations that could result from unconstrained optimization.</a:t>
            </a:r>
            <a:endParaRPr lang="en-IN" sz="2000" dirty="0"/>
          </a:p>
        </p:txBody>
      </p:sp>
    </p:spTree>
    <p:extLst>
      <p:ext uri="{BB962C8B-B14F-4D97-AF65-F5344CB8AC3E}">
        <p14:creationId xmlns:p14="http://schemas.microsoft.com/office/powerpoint/2010/main" val="329505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F229-610E-7CBD-3E9B-F283D9B8288B}"/>
              </a:ext>
            </a:extLst>
          </p:cNvPr>
          <p:cNvSpPr>
            <a:spLocks noGrp="1"/>
          </p:cNvSpPr>
          <p:nvPr>
            <p:ph type="title"/>
          </p:nvPr>
        </p:nvSpPr>
        <p:spPr>
          <a:xfrm flipH="1" flipV="1">
            <a:off x="-2801567" y="-544750"/>
            <a:ext cx="214009" cy="214009"/>
          </a:xfrm>
        </p:spPr>
        <p:txBody>
          <a:bodyPr>
            <a:normAutofit/>
          </a:bodyPr>
          <a:lstStyle/>
          <a:p>
            <a:endParaRPr lang="en-IN" sz="800" dirty="0"/>
          </a:p>
        </p:txBody>
      </p:sp>
      <p:sp>
        <p:nvSpPr>
          <p:cNvPr id="14" name="Rectangle 12">
            <a:extLst>
              <a:ext uri="{FF2B5EF4-FFF2-40B4-BE49-F238E27FC236}">
                <a16:creationId xmlns:a16="http://schemas.microsoft.com/office/drawing/2014/main" id="{CC985A2F-777B-B5A2-DD64-5F4B655D8E6F}"/>
              </a:ext>
            </a:extLst>
          </p:cNvPr>
          <p:cNvSpPr>
            <a:spLocks noChangeArrowheads="1"/>
          </p:cNvSpPr>
          <p:nvPr/>
        </p:nvSpPr>
        <p:spPr bwMode="auto">
          <a:xfrm>
            <a:off x="0" y="228123"/>
            <a:ext cx="12363449" cy="6401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3200" b="1" i="0" u="none" strike="noStrike" cap="none" normalizeH="0" baseline="0" dirty="0">
                <a:ln>
                  <a:noFill/>
                </a:ln>
                <a:solidFill>
                  <a:schemeClr val="tx1"/>
                </a:solidFill>
                <a:effectLst/>
                <a:latin typeface="Arial" panose="020B0604020202020204" pitchFamily="34" charset="0"/>
              </a:rPr>
              <a:t>	METHODOLOGY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Step 1: Initialization of Particles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What Happens:</a:t>
            </a:r>
            <a:r>
              <a:rPr kumimoji="0" lang="en-US" altLang="en-US" sz="1600" b="0" i="0" u="none" strike="noStrike" cap="none" normalizeH="0" baseline="0" dirty="0">
                <a:ln>
                  <a:noFill/>
                </a:ln>
                <a:solidFill>
                  <a:schemeClr val="tx1"/>
                </a:solidFill>
                <a:effectLst/>
                <a:latin typeface="Arial" panose="020B0604020202020204" pitchFamily="34" charset="0"/>
              </a:rPr>
              <a:t> A set of potential solutions (called particles) is randomly generated. In this case, each particle represents a set of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gear parameters (like module, number of teeth, face width,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Why It Matters:</a:t>
            </a:r>
            <a:r>
              <a:rPr kumimoji="0" lang="en-US" altLang="en-US" sz="1600" b="0" i="0" u="none" strike="noStrike" cap="none" normalizeH="0" baseline="0" dirty="0">
                <a:ln>
                  <a:noFill/>
                </a:ln>
                <a:solidFill>
                  <a:schemeClr val="tx1"/>
                </a:solidFill>
                <a:effectLst/>
                <a:latin typeface="Arial" panose="020B0604020202020204" pitchFamily="34" charset="0"/>
              </a:rPr>
              <a:t> The diversity in the initial population ensures a wide search space, preventing premature convergence to </a:t>
            </a:r>
            <a:r>
              <a:rPr kumimoji="0" lang="en-US" altLang="en-US" sz="1600" b="0" i="0" u="none" strike="noStrike" cap="none" normalizeH="0" baseline="0" dirty="0" err="1">
                <a:ln>
                  <a:noFill/>
                </a:ln>
                <a:solidFill>
                  <a:schemeClr val="tx1"/>
                </a:solidFill>
                <a:effectLst/>
                <a:latin typeface="Arial" panose="020B0604020202020204" pitchFamily="34" charset="0"/>
              </a:rPr>
              <a:t>suboptima</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l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A particle might be represented as a vector </a:t>
            </a:r>
            <a:r>
              <a:rPr kumimoji="0" lang="en-US" altLang="en-US" sz="1600" b="0" i="0" u="none" strike="noStrike" cap="none" normalizeH="0" baseline="0" dirty="0">
                <a:ln>
                  <a:noFill/>
                </a:ln>
                <a:solidFill>
                  <a:schemeClr val="tx1"/>
                </a:solidFill>
                <a:effectLst/>
                <a:latin typeface="Arial Unicode MS" panose="020B0604020202020204" pitchFamily="34" charset="-128"/>
              </a:rPr>
              <a:t>[module, teeth, face width, pressure angle]</a:t>
            </a:r>
            <a:r>
              <a:rPr kumimoji="0" lang="en-US" altLang="en-US"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a:buNone/>
            </a:pPr>
            <a:r>
              <a:rPr lang="en-IN" b="1" dirty="0"/>
              <a:t>Step 2: Velocity and Position Update</a:t>
            </a:r>
          </a:p>
          <a:p>
            <a:pPr>
              <a:buFont typeface="Arial" panose="020B0604020202020204" pitchFamily="34" charset="0"/>
              <a:buChar char="•"/>
            </a:pPr>
            <a:r>
              <a:rPr lang="en-IN" b="1" dirty="0"/>
              <a:t>What Happens:</a:t>
            </a:r>
            <a:r>
              <a:rPr lang="en-IN" dirty="0"/>
              <a:t> Each particle updates its position and velocity based on two components:</a:t>
            </a:r>
          </a:p>
          <a:p>
            <a:pPr marL="742950" lvl="1" indent="-285750">
              <a:buFont typeface="Arial" panose="020B0604020202020204" pitchFamily="34" charset="0"/>
              <a:buChar char="•"/>
            </a:pPr>
            <a:r>
              <a:rPr lang="en-IN" b="1" dirty="0"/>
              <a:t>Personal Best (</a:t>
            </a:r>
            <a:r>
              <a:rPr lang="en-IN" b="1" dirty="0" err="1"/>
              <a:t>pBest</a:t>
            </a:r>
            <a:r>
              <a:rPr lang="en-IN" b="1" dirty="0"/>
              <a:t>):</a:t>
            </a:r>
            <a:r>
              <a:rPr lang="en-IN" dirty="0"/>
              <a:t> The best solution the particle itself has found so far.</a:t>
            </a:r>
          </a:p>
          <a:p>
            <a:pPr marL="742950" lvl="1" indent="-285750">
              <a:buFont typeface="Arial" panose="020B0604020202020204" pitchFamily="34" charset="0"/>
              <a:buChar char="•"/>
            </a:pPr>
            <a:r>
              <a:rPr lang="en-IN" b="1" dirty="0"/>
              <a:t>Global Best (</a:t>
            </a:r>
            <a:r>
              <a:rPr lang="en-IN" b="1" dirty="0" err="1"/>
              <a:t>gBest</a:t>
            </a:r>
            <a:r>
              <a:rPr lang="en-IN" b="1" dirty="0"/>
              <a:t>):</a:t>
            </a:r>
            <a:r>
              <a:rPr lang="en-IN" dirty="0"/>
              <a:t> The best solution found by any particle in the entire swarm.</a:t>
            </a:r>
          </a:p>
          <a:p>
            <a:pPr>
              <a:buFont typeface="Arial" panose="020B0604020202020204" pitchFamily="34" charset="0"/>
              <a:buChar char="•"/>
            </a:pPr>
            <a:r>
              <a:rPr lang="en-IN" b="1" dirty="0"/>
              <a:t>Velocity Update Formula:</a:t>
            </a:r>
            <a:endParaRPr lang="en-IN" dirty="0"/>
          </a:p>
          <a:p>
            <a:pPr>
              <a:buFont typeface="Arial" panose="020B0604020202020204" pitchFamily="34" charset="0"/>
              <a:buChar char="•"/>
            </a:pPr>
            <a:r>
              <a:rPr lang="en-IN" dirty="0"/>
              <a:t>​) </a:t>
            </a:r>
          </a:p>
          <a:p>
            <a:pPr marL="742950" lvl="1" indent="-285750">
              <a:buFont typeface="Arial" panose="020B0604020202020204" pitchFamily="34" charset="0"/>
              <a:buChar char="•"/>
            </a:pPr>
            <a:r>
              <a:rPr lang="en-IN" dirty="0"/>
              <a:t>www = inertia weight</a:t>
            </a:r>
          </a:p>
          <a:p>
            <a:pPr marL="742950" lvl="1" indent="-285750">
              <a:buFont typeface="Arial" panose="020B0604020202020204" pitchFamily="34" charset="0"/>
              <a:buChar char="•"/>
            </a:pPr>
            <a:r>
              <a:rPr lang="en-IN" dirty="0"/>
              <a:t>c1c_1c1​, c2c_2c2​ = cognitive and social acceleration coefficients</a:t>
            </a:r>
          </a:p>
          <a:p>
            <a:pPr marL="742950" lvl="1" indent="-285750">
              <a:buFont typeface="Arial" panose="020B0604020202020204" pitchFamily="34" charset="0"/>
              <a:buChar char="•"/>
            </a:pPr>
            <a:r>
              <a:rPr lang="en-IN" dirty="0"/>
              <a:t>r1r_1r1​, r2r_2r2​ = random numbers between 0 and 1</a:t>
            </a:r>
          </a:p>
          <a:p>
            <a:pPr>
              <a:buFont typeface="Arial" panose="020B0604020202020204" pitchFamily="34" charset="0"/>
              <a:buChar char="•"/>
            </a:pPr>
            <a:r>
              <a:rPr lang="en-IN" b="1" dirty="0"/>
              <a:t>Position Update Formula:</a:t>
            </a:r>
            <a:endParaRPr lang="en-IN" dirty="0"/>
          </a:p>
          <a:p>
            <a:pPr>
              <a:buFont typeface="Arial" panose="020B0604020202020204" pitchFamily="34" charset="0"/>
              <a:buChar char="•"/>
            </a:pPr>
            <a:r>
              <a:rPr lang="en-IN" dirty="0"/>
              <a:t>xi(t+1)=xi(t)+vi(t+1)</a:t>
            </a:r>
            <a:r>
              <a:rPr lang="en-IN" dirty="0" err="1"/>
              <a:t>x_i</a:t>
            </a:r>
            <a:r>
              <a:rPr lang="en-IN" dirty="0"/>
              <a:t>(t+1) = </a:t>
            </a:r>
            <a:r>
              <a:rPr lang="en-IN" dirty="0" err="1"/>
              <a:t>x_i</a:t>
            </a:r>
            <a:r>
              <a:rPr lang="en-IN" dirty="0"/>
              <a:t>(t) + </a:t>
            </a:r>
            <a:r>
              <a:rPr lang="en-IN" dirty="0" err="1"/>
              <a:t>v_i</a:t>
            </a:r>
            <a:r>
              <a:rPr lang="en-IN" dirty="0"/>
              <a:t>(t+1)xi​(t+1)=xi​(t)+vi​(t+1) </a:t>
            </a:r>
          </a:p>
          <a:p>
            <a:pPr>
              <a:buFont typeface="Arial" panose="020B0604020202020204" pitchFamily="34" charset="0"/>
              <a:buChar char="•"/>
            </a:pPr>
            <a:r>
              <a:rPr lang="en-IN" b="1" dirty="0"/>
              <a:t>Why It Matters:</a:t>
            </a:r>
            <a:r>
              <a:rPr lang="en-IN" dirty="0"/>
              <a:t> These updates help particles explore new solutions while being guided by their own experiences and the swarm’</a:t>
            </a:r>
          </a:p>
          <a:p>
            <a:pPr>
              <a:buFont typeface="Arial" panose="020B0604020202020204" pitchFamily="34" charset="0"/>
              <a:buChar char="•"/>
            </a:pPr>
            <a:r>
              <a:rPr lang="en-IN" dirty="0"/>
              <a:t>s collective intelligence.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22" name="Rectangle 20">
            <a:extLst>
              <a:ext uri="{FF2B5EF4-FFF2-40B4-BE49-F238E27FC236}">
                <a16:creationId xmlns:a16="http://schemas.microsoft.com/office/drawing/2014/main" id="{92B83AC0-B8D2-E1FD-0C3C-D844A590520D}"/>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v_i(t+1) = w * v_i(t) + c1 * r1 * (pbest_i - x_i(t)) + c2 * r2 * (gbest - x_i(t))</a:t>
            </a:r>
            <a:r>
              <a:rPr kumimoji="0" lang="en-US" altLang="en-US" sz="1300" b="0" i="0" u="none" strike="noStrike" cap="none" normalizeH="0" baseline="0">
                <a:ln>
                  <a:noFill/>
                </a:ln>
                <a:solidFill>
                  <a:srgbClr val="001D35"/>
                </a:solidFill>
                <a:effectLst/>
                <a:latin typeface="Google Sans"/>
              </a:rPr>
              <a:t>.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8859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C096E-9EF6-D498-6CF1-3F03232131F2}"/>
              </a:ext>
            </a:extLst>
          </p:cNvPr>
          <p:cNvSpPr>
            <a:spLocks noGrp="1"/>
          </p:cNvSpPr>
          <p:nvPr>
            <p:ph type="title"/>
          </p:nvPr>
        </p:nvSpPr>
        <p:spPr>
          <a:xfrm>
            <a:off x="3351180" y="-266700"/>
            <a:ext cx="10131425" cy="1456267"/>
          </a:xfrm>
        </p:spPr>
        <p:txBody>
          <a:bodyPr/>
          <a:lstStyle/>
          <a:p>
            <a:r>
              <a:rPr lang="en-IN" dirty="0"/>
              <a:t>.</a:t>
            </a:r>
          </a:p>
        </p:txBody>
      </p:sp>
      <p:pic>
        <p:nvPicPr>
          <p:cNvPr id="10242" name="Picture 2" descr="interpret velocity computation ...">
            <a:extLst>
              <a:ext uri="{FF2B5EF4-FFF2-40B4-BE49-F238E27FC236}">
                <a16:creationId xmlns:a16="http://schemas.microsoft.com/office/drawing/2014/main" id="{47544F16-7AED-FACB-A7A5-4641FDB1B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561" y="1395918"/>
            <a:ext cx="5460321" cy="406616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Particle Swarm Optimization. Math ...">
            <a:extLst>
              <a:ext uri="{FF2B5EF4-FFF2-40B4-BE49-F238E27FC236}">
                <a16:creationId xmlns:a16="http://schemas.microsoft.com/office/drawing/2014/main" id="{4D1E6B17-1A2F-1315-D8F1-9391F3B93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3966" y="1395919"/>
            <a:ext cx="5019473" cy="4066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91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B0BE3-C60A-EE79-E2FD-FDDDF095FBE7}"/>
              </a:ext>
            </a:extLst>
          </p:cNvPr>
          <p:cNvSpPr>
            <a:spLocks noGrp="1"/>
          </p:cNvSpPr>
          <p:nvPr>
            <p:ph type="title"/>
          </p:nvPr>
        </p:nvSpPr>
        <p:spPr>
          <a:xfrm>
            <a:off x="685801" y="609601"/>
            <a:ext cx="10131425" cy="5441004"/>
          </a:xfrm>
        </p:spPr>
        <p:txBody>
          <a:bodyPr>
            <a:normAutofit fontScale="90000"/>
          </a:bodyPr>
          <a:lstStyle/>
          <a:p>
            <a:pPr>
              <a:buNone/>
            </a:pPr>
            <a:r>
              <a:rPr lang="en-US" sz="3200" b="1" dirty="0"/>
              <a:t>Step 3: Fitness Evaluation</a:t>
            </a:r>
            <a:br>
              <a:rPr lang="en-US" b="1" dirty="0"/>
            </a:br>
            <a:r>
              <a:rPr lang="en-US" sz="1800" b="1" dirty="0"/>
              <a:t>What Happens:</a:t>
            </a:r>
            <a:r>
              <a:rPr lang="en-US" sz="1800" dirty="0"/>
              <a:t> Each particle's fitness is calculated based on a predefined objective function. In gear optimization, fitness might be based on:</a:t>
            </a:r>
            <a:br>
              <a:rPr lang="en-US" sz="1800" dirty="0"/>
            </a:br>
            <a:r>
              <a:rPr lang="en-US" sz="1800" b="1" dirty="0"/>
              <a:t>Weight:</a:t>
            </a:r>
            <a:r>
              <a:rPr lang="en-US" sz="1800" dirty="0"/>
              <a:t> Minimizing the mass or volume of the gear.</a:t>
            </a:r>
            <a:br>
              <a:rPr lang="en-US" sz="1800" dirty="0"/>
            </a:br>
            <a:r>
              <a:rPr lang="en-US" sz="1800" b="1" dirty="0"/>
              <a:t>Efficiency:</a:t>
            </a:r>
            <a:r>
              <a:rPr lang="en-US" sz="1800" dirty="0"/>
              <a:t> Maximizing the transmission efficiency or reducing power loss.</a:t>
            </a:r>
            <a:br>
              <a:rPr lang="en-US" sz="1800" dirty="0"/>
            </a:br>
            <a:r>
              <a:rPr lang="en-US" sz="1800" b="1" dirty="0"/>
              <a:t>Why It Matters:</a:t>
            </a:r>
            <a:r>
              <a:rPr lang="en-US" sz="1800" dirty="0"/>
              <a:t> The fitness value quantifies how good a particular solution (particle) is compared to others.</a:t>
            </a:r>
            <a:br>
              <a:rPr lang="en-US" sz="1800" dirty="0"/>
            </a:br>
            <a:br>
              <a:rPr lang="en-US" sz="2700" dirty="0"/>
            </a:br>
            <a:r>
              <a:rPr lang="en-US" sz="2700" b="1" dirty="0"/>
              <a:t>Step 4: Update of Personal Best (</a:t>
            </a:r>
            <a:r>
              <a:rPr lang="en-US" sz="2700" b="1" dirty="0" err="1"/>
              <a:t>pBest</a:t>
            </a:r>
            <a:r>
              <a:rPr lang="en-US" sz="2700" b="1" dirty="0"/>
              <a:t>) and Global Best (</a:t>
            </a:r>
            <a:r>
              <a:rPr lang="en-US" sz="2700" b="1" dirty="0" err="1"/>
              <a:t>gBest</a:t>
            </a:r>
            <a:r>
              <a:rPr lang="en-US" sz="2700" b="1" dirty="0"/>
              <a:t>)</a:t>
            </a:r>
            <a:br>
              <a:rPr lang="en-US" sz="2700" b="1" dirty="0"/>
            </a:br>
            <a:r>
              <a:rPr lang="en-US" sz="2200" b="1" dirty="0"/>
              <a:t>What Happens:</a:t>
            </a:r>
            <a:r>
              <a:rPr lang="en-US" sz="2200" dirty="0"/>
              <a:t> After calculating the fitness, the algorithm checks whether:</a:t>
            </a:r>
            <a:br>
              <a:rPr lang="en-US" sz="2200" dirty="0"/>
            </a:br>
            <a:r>
              <a:rPr lang="en-US" sz="2200" dirty="0"/>
              <a:t>The current fitness is better than the particle's </a:t>
            </a:r>
            <a:r>
              <a:rPr lang="en-US" sz="2200" dirty="0" err="1"/>
              <a:t>pBest</a:t>
            </a:r>
            <a:r>
              <a:rPr lang="en-US" sz="2200" dirty="0"/>
              <a:t> (update </a:t>
            </a:r>
            <a:r>
              <a:rPr lang="en-US" sz="2200" dirty="0" err="1"/>
              <a:t>pBest</a:t>
            </a:r>
            <a:r>
              <a:rPr lang="en-US" sz="2200" dirty="0"/>
              <a:t> if true).</a:t>
            </a:r>
            <a:br>
              <a:rPr lang="en-US" sz="2200" dirty="0"/>
            </a:br>
            <a:r>
              <a:rPr lang="en-US" sz="2200" dirty="0"/>
              <a:t>The current fitness is better than the </a:t>
            </a:r>
            <a:r>
              <a:rPr lang="en-US" sz="2200" dirty="0" err="1"/>
              <a:t>gBest</a:t>
            </a:r>
            <a:r>
              <a:rPr lang="en-US" sz="2200" dirty="0"/>
              <a:t> of the entire swarm (update </a:t>
            </a:r>
            <a:r>
              <a:rPr lang="en-US" sz="2200" dirty="0" err="1"/>
              <a:t>gBest</a:t>
            </a:r>
            <a:r>
              <a:rPr lang="en-US" sz="2200" dirty="0"/>
              <a:t> if true).</a:t>
            </a:r>
            <a:br>
              <a:rPr lang="en-US" sz="2200" dirty="0"/>
            </a:br>
            <a:r>
              <a:rPr lang="en-US" sz="2200" b="1" dirty="0"/>
              <a:t>Why It Matters:</a:t>
            </a:r>
            <a:r>
              <a:rPr lang="en-US" sz="2200" dirty="0"/>
              <a:t> This ensures that the swarm continuously converges toward the best possible solution.</a:t>
            </a:r>
            <a:br>
              <a:rPr lang="en-US" sz="2200" dirty="0"/>
            </a:br>
            <a:endParaRPr lang="en-IN" sz="2200" dirty="0"/>
          </a:p>
        </p:txBody>
      </p:sp>
    </p:spTree>
    <p:extLst>
      <p:ext uri="{BB962C8B-B14F-4D97-AF65-F5344CB8AC3E}">
        <p14:creationId xmlns:p14="http://schemas.microsoft.com/office/powerpoint/2010/main" val="3584679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DFAF-06E2-E5CC-63E0-03A082725D4C}"/>
              </a:ext>
            </a:extLst>
          </p:cNvPr>
          <p:cNvSpPr>
            <a:spLocks noGrp="1"/>
          </p:cNvSpPr>
          <p:nvPr>
            <p:ph type="title"/>
          </p:nvPr>
        </p:nvSpPr>
        <p:spPr>
          <a:xfrm>
            <a:off x="685801" y="609600"/>
            <a:ext cx="10131425" cy="5674468"/>
          </a:xfrm>
        </p:spPr>
        <p:txBody>
          <a:bodyPr>
            <a:normAutofit/>
          </a:bodyPr>
          <a:lstStyle/>
          <a:p>
            <a:r>
              <a:rPr lang="en-US" sz="2900" b="1" dirty="0"/>
              <a:t>Step 5: Iteration Until Convergence</a:t>
            </a:r>
            <a:br>
              <a:rPr lang="en-US" sz="2900" b="1" dirty="0"/>
            </a:br>
            <a:br>
              <a:rPr lang="en-US" sz="2200" b="1" dirty="0"/>
            </a:br>
            <a:r>
              <a:rPr lang="en-US" sz="2000" b="1" dirty="0"/>
              <a:t>What Happens:</a:t>
            </a:r>
            <a:r>
              <a:rPr lang="en-US" sz="2000" dirty="0"/>
              <a:t> Steps 2 to 4 are repeated iteratively until a stopping criterion is met, which could be:</a:t>
            </a:r>
            <a:br>
              <a:rPr lang="en-US" sz="2000" dirty="0"/>
            </a:br>
            <a:r>
              <a:rPr lang="en-US" sz="2000" b="1" dirty="0"/>
              <a:t>Maximum Number of Iterations:</a:t>
            </a:r>
            <a:r>
              <a:rPr lang="en-US" sz="2000" dirty="0"/>
              <a:t> The algorithm stops after a fixed number of generations.</a:t>
            </a:r>
            <a:br>
              <a:rPr lang="en-US" sz="2000" dirty="0"/>
            </a:br>
            <a:r>
              <a:rPr lang="en-US" sz="2000" b="1" dirty="0"/>
              <a:t>Fitness Threshold:</a:t>
            </a:r>
            <a:r>
              <a:rPr lang="en-US" sz="2000" dirty="0"/>
              <a:t> The algorithm stops when the fitness reaches a satisfactory level.</a:t>
            </a:r>
            <a:br>
              <a:rPr lang="en-US" sz="2000" dirty="0"/>
            </a:br>
            <a:r>
              <a:rPr lang="en-US" sz="2000" b="1" dirty="0"/>
              <a:t>Why It Matters:</a:t>
            </a:r>
            <a:r>
              <a:rPr lang="en-US" sz="2000" dirty="0"/>
              <a:t> This ensures the algorithm doesn’t run indefinitely and stops when a solution is good enough.</a:t>
            </a:r>
            <a:br>
              <a:rPr lang="en-US" dirty="0"/>
            </a:br>
            <a:endParaRPr lang="en-IN" dirty="0"/>
          </a:p>
        </p:txBody>
      </p:sp>
    </p:spTree>
    <p:extLst>
      <p:ext uri="{BB962C8B-B14F-4D97-AF65-F5344CB8AC3E}">
        <p14:creationId xmlns:p14="http://schemas.microsoft.com/office/powerpoint/2010/main" val="3666949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A8553-6BA5-A8CE-1A19-A6FF55473461}"/>
              </a:ext>
            </a:extLst>
          </p:cNvPr>
          <p:cNvSpPr>
            <a:spLocks noGrp="1"/>
          </p:cNvSpPr>
          <p:nvPr>
            <p:ph type="title"/>
          </p:nvPr>
        </p:nvSpPr>
        <p:spPr>
          <a:xfrm>
            <a:off x="0" y="0"/>
            <a:ext cx="12191999" cy="7369629"/>
          </a:xfrm>
        </p:spPr>
        <p:txBody>
          <a:bodyPr>
            <a:noAutofit/>
          </a:bodyPr>
          <a:lstStyle/>
          <a:p>
            <a:r>
              <a:rPr lang="en-IN" sz="4000" dirty="0"/>
              <a:t>								PESUDOCODE </a:t>
            </a:r>
            <a:br>
              <a:rPr lang="en-IN" sz="1200" dirty="0"/>
            </a:br>
            <a:r>
              <a:rPr lang="en-IN" sz="1050" dirty="0"/>
              <a:t>% PSO Parameters</a:t>
            </a:r>
            <a:br>
              <a:rPr lang="en-IN" sz="1050" dirty="0"/>
            </a:br>
            <a:r>
              <a:rPr lang="en-IN" sz="1050" dirty="0" err="1"/>
              <a:t>numParticles</a:t>
            </a:r>
            <a:r>
              <a:rPr lang="en-IN" sz="1050" dirty="0"/>
              <a:t> = 30;</a:t>
            </a:r>
            <a:br>
              <a:rPr lang="en-IN" sz="1050" dirty="0"/>
            </a:br>
            <a:r>
              <a:rPr lang="en-IN" sz="1050" dirty="0" err="1"/>
              <a:t>numIterations</a:t>
            </a:r>
            <a:r>
              <a:rPr lang="en-IN" sz="1050" dirty="0"/>
              <a:t> = 100;</a:t>
            </a:r>
            <a:br>
              <a:rPr lang="en-IN" sz="1050" dirty="0"/>
            </a:br>
            <a:r>
              <a:rPr lang="en-IN" sz="1050" dirty="0" err="1"/>
              <a:t>w_max</a:t>
            </a:r>
            <a:r>
              <a:rPr lang="en-IN" sz="1050" dirty="0"/>
              <a:t> = 0.9;</a:t>
            </a:r>
            <a:br>
              <a:rPr lang="en-IN" sz="1050" dirty="0"/>
            </a:br>
            <a:r>
              <a:rPr lang="en-IN" sz="1050" dirty="0" err="1"/>
              <a:t>w_min</a:t>
            </a:r>
            <a:r>
              <a:rPr lang="en-IN" sz="1050" dirty="0"/>
              <a:t> = 0.4;</a:t>
            </a:r>
            <a:br>
              <a:rPr lang="en-IN" sz="1050" dirty="0"/>
            </a:br>
            <a:r>
              <a:rPr lang="en-IN" sz="1050" dirty="0"/>
              <a:t>c1 = 2.0;</a:t>
            </a:r>
            <a:br>
              <a:rPr lang="en-IN" sz="1050" dirty="0"/>
            </a:br>
            <a:r>
              <a:rPr lang="en-IN" sz="1050" dirty="0"/>
              <a:t>c2 = 2.0;</a:t>
            </a:r>
            <a:br>
              <a:rPr lang="en-IN" sz="1050" dirty="0"/>
            </a:br>
            <a:r>
              <a:rPr lang="en-IN" sz="1050" dirty="0"/>
              <a:t>% Initialization</a:t>
            </a:r>
            <a:br>
              <a:rPr lang="en-IN" sz="1050" dirty="0"/>
            </a:br>
            <a:r>
              <a:rPr lang="en-IN" sz="1050" dirty="0"/>
              <a:t>particles = </a:t>
            </a:r>
            <a:r>
              <a:rPr lang="en-IN" sz="1050" dirty="0" err="1"/>
              <a:t>initializeParticles</a:t>
            </a:r>
            <a:r>
              <a:rPr lang="en-IN" sz="1050" dirty="0"/>
              <a:t>(</a:t>
            </a:r>
            <a:r>
              <a:rPr lang="en-IN" sz="1050" dirty="0" err="1"/>
              <a:t>numParticles</a:t>
            </a:r>
            <a:r>
              <a:rPr lang="en-IN" sz="1050" dirty="0"/>
              <a:t>);</a:t>
            </a:r>
            <a:br>
              <a:rPr lang="en-IN" sz="1050" dirty="0"/>
            </a:br>
            <a:r>
              <a:rPr lang="en-IN" sz="1050" dirty="0" err="1"/>
              <a:t>pBest</a:t>
            </a:r>
            <a:r>
              <a:rPr lang="en-IN" sz="1050" dirty="0"/>
              <a:t> = particles;</a:t>
            </a:r>
            <a:br>
              <a:rPr lang="en-IN" sz="1050" dirty="0"/>
            </a:br>
            <a:r>
              <a:rPr lang="en-IN" sz="1050" dirty="0" err="1"/>
              <a:t>gBest</a:t>
            </a:r>
            <a:r>
              <a:rPr lang="en-IN" sz="1050" dirty="0"/>
              <a:t> = </a:t>
            </a:r>
            <a:r>
              <a:rPr lang="en-IN" sz="1050" dirty="0" err="1"/>
              <a:t>findGlobalBest</a:t>
            </a:r>
            <a:r>
              <a:rPr lang="en-IN" sz="1050" dirty="0"/>
              <a:t>(</a:t>
            </a:r>
            <a:r>
              <a:rPr lang="en-IN" sz="1050" dirty="0" err="1"/>
              <a:t>pBest</a:t>
            </a:r>
            <a:r>
              <a:rPr lang="en-IN" sz="1050" dirty="0"/>
              <a:t>);</a:t>
            </a:r>
            <a:br>
              <a:rPr lang="en-IN" sz="1050" dirty="0"/>
            </a:br>
            <a:r>
              <a:rPr lang="en-IN" sz="1050" dirty="0"/>
              <a:t>% Main PSO Loop</a:t>
            </a:r>
            <a:br>
              <a:rPr lang="en-IN" sz="1050" dirty="0"/>
            </a:br>
            <a:r>
              <a:rPr lang="en-IN" sz="1050" dirty="0"/>
              <a:t>for iter = 1:numIterations</a:t>
            </a:r>
            <a:br>
              <a:rPr lang="en-IN" sz="1050" dirty="0"/>
            </a:br>
            <a:r>
              <a:rPr lang="en-IN" sz="1050" dirty="0"/>
              <a:t>    % Update inertia weight</a:t>
            </a:r>
            <a:br>
              <a:rPr lang="en-IN" sz="1050" dirty="0"/>
            </a:br>
            <a:r>
              <a:rPr lang="en-IN" sz="1050" dirty="0"/>
              <a:t>    w = </a:t>
            </a:r>
            <a:r>
              <a:rPr lang="en-IN" sz="1050" dirty="0" err="1"/>
              <a:t>w_max</a:t>
            </a:r>
            <a:r>
              <a:rPr lang="en-IN" sz="1050" dirty="0"/>
              <a:t> - ((</a:t>
            </a:r>
            <a:r>
              <a:rPr lang="en-IN" sz="1050" dirty="0" err="1"/>
              <a:t>w_max</a:t>
            </a:r>
            <a:r>
              <a:rPr lang="en-IN" sz="1050" dirty="0"/>
              <a:t> - </a:t>
            </a:r>
            <a:r>
              <a:rPr lang="en-IN" sz="1050" dirty="0" err="1"/>
              <a:t>w_min</a:t>
            </a:r>
            <a:r>
              <a:rPr lang="en-IN" sz="1050" dirty="0"/>
              <a:t>) / </a:t>
            </a:r>
            <a:r>
              <a:rPr lang="en-IN" sz="1050" dirty="0" err="1"/>
              <a:t>numIterations</a:t>
            </a:r>
            <a:r>
              <a:rPr lang="en-IN" sz="1050" dirty="0"/>
              <a:t>) * iter;</a:t>
            </a:r>
            <a:br>
              <a:rPr lang="en-IN" sz="1050" dirty="0"/>
            </a:br>
            <a:r>
              <a:rPr lang="en-IN" sz="1050" dirty="0"/>
              <a:t>    </a:t>
            </a:r>
            <a:br>
              <a:rPr lang="en-IN" sz="1050" dirty="0"/>
            </a:br>
            <a:r>
              <a:rPr lang="en-IN" sz="1050" dirty="0"/>
              <a:t>    for </a:t>
            </a:r>
            <a:r>
              <a:rPr lang="en-IN" sz="1050" dirty="0" err="1"/>
              <a:t>i</a:t>
            </a:r>
            <a:r>
              <a:rPr lang="en-IN" sz="1050" dirty="0"/>
              <a:t> = 1:numParticles</a:t>
            </a:r>
            <a:br>
              <a:rPr lang="en-IN" sz="1050" dirty="0"/>
            </a:br>
            <a:r>
              <a:rPr lang="en-IN" sz="1050" dirty="0"/>
              <a:t>        % Evaluate fitness</a:t>
            </a:r>
            <a:br>
              <a:rPr lang="en-IN" sz="1050" dirty="0"/>
            </a:br>
            <a:r>
              <a:rPr lang="en-IN" sz="1050" dirty="0"/>
              <a:t>        </a:t>
            </a:r>
            <a:r>
              <a:rPr lang="en-IN" sz="1050" dirty="0" err="1"/>
              <a:t>fitness</a:t>
            </a:r>
            <a:r>
              <a:rPr lang="en-IN" sz="1050" dirty="0"/>
              <a:t> = </a:t>
            </a:r>
            <a:r>
              <a:rPr lang="en-IN" sz="1050" dirty="0" err="1"/>
              <a:t>fitnessFunction</a:t>
            </a:r>
            <a:r>
              <a:rPr lang="en-IN" sz="1050" dirty="0"/>
              <a:t>(particles(</a:t>
            </a:r>
            <a:r>
              <a:rPr lang="en-IN" sz="1050" dirty="0" err="1"/>
              <a:t>i</a:t>
            </a:r>
            <a:r>
              <a:rPr lang="en-IN" sz="1050" dirty="0"/>
              <a:t>));</a:t>
            </a:r>
            <a:br>
              <a:rPr lang="en-IN" sz="1050" dirty="0"/>
            </a:br>
            <a:r>
              <a:rPr lang="en-IN" sz="1050" dirty="0"/>
              <a:t>        </a:t>
            </a:r>
            <a:br>
              <a:rPr lang="en-IN" sz="1050" dirty="0"/>
            </a:br>
            <a:r>
              <a:rPr lang="en-IN" sz="1050" dirty="0"/>
              <a:t>        % Update personal best</a:t>
            </a:r>
            <a:br>
              <a:rPr lang="en-IN" sz="1050" dirty="0"/>
            </a:br>
            <a:r>
              <a:rPr lang="en-IN" sz="1050" dirty="0"/>
              <a:t>        if fitness &lt; </a:t>
            </a:r>
            <a:r>
              <a:rPr lang="en-IN" sz="1050" dirty="0" err="1"/>
              <a:t>pBest</a:t>
            </a:r>
            <a:r>
              <a:rPr lang="en-IN" sz="1050" dirty="0"/>
              <a:t>(</a:t>
            </a:r>
            <a:r>
              <a:rPr lang="en-IN" sz="1050" dirty="0" err="1"/>
              <a:t>i</a:t>
            </a:r>
            <a:r>
              <a:rPr lang="en-IN" sz="1050" dirty="0"/>
              <a:t>).fitness</a:t>
            </a:r>
            <a:br>
              <a:rPr lang="en-IN" sz="1050" dirty="0"/>
            </a:br>
            <a:r>
              <a:rPr lang="en-IN" sz="1050" dirty="0"/>
              <a:t>            </a:t>
            </a:r>
            <a:r>
              <a:rPr lang="en-IN" sz="1050" dirty="0" err="1"/>
              <a:t>pBest</a:t>
            </a:r>
            <a:r>
              <a:rPr lang="en-IN" sz="1050" dirty="0"/>
              <a:t>(</a:t>
            </a:r>
            <a:r>
              <a:rPr lang="en-IN" sz="1050" dirty="0" err="1"/>
              <a:t>i</a:t>
            </a:r>
            <a:r>
              <a:rPr lang="en-IN" sz="1050" dirty="0"/>
              <a:t>) = particles(</a:t>
            </a:r>
            <a:r>
              <a:rPr lang="en-IN" sz="1050" dirty="0" err="1"/>
              <a:t>i</a:t>
            </a:r>
            <a:r>
              <a:rPr lang="en-IN" sz="1050" dirty="0"/>
              <a:t>);</a:t>
            </a:r>
            <a:br>
              <a:rPr lang="en-IN" sz="1050" dirty="0"/>
            </a:br>
            <a:r>
              <a:rPr lang="en-IN" sz="1050" dirty="0"/>
              <a:t>            </a:t>
            </a:r>
            <a:r>
              <a:rPr lang="en-IN" sz="1050" dirty="0" err="1"/>
              <a:t>pBest</a:t>
            </a:r>
            <a:r>
              <a:rPr lang="en-IN" sz="1050" dirty="0"/>
              <a:t>(</a:t>
            </a:r>
            <a:r>
              <a:rPr lang="en-IN" sz="1050" dirty="0" err="1"/>
              <a:t>i</a:t>
            </a:r>
            <a:r>
              <a:rPr lang="en-IN" sz="1050" dirty="0"/>
              <a:t>).fitness = fitness;</a:t>
            </a:r>
            <a:br>
              <a:rPr lang="en-IN" sz="1050" dirty="0"/>
            </a:br>
            <a:r>
              <a:rPr lang="en-IN" sz="1050" dirty="0"/>
              <a:t>        end</a:t>
            </a:r>
            <a:br>
              <a:rPr lang="en-IN" sz="1050" dirty="0"/>
            </a:br>
            <a:r>
              <a:rPr lang="en-IN" sz="1050" dirty="0"/>
              <a:t>        % Update global best</a:t>
            </a:r>
            <a:br>
              <a:rPr lang="en-IN" sz="1050" dirty="0"/>
            </a:br>
            <a:r>
              <a:rPr lang="en-IN" sz="1050" dirty="0"/>
              <a:t>        if fitness &lt; </a:t>
            </a:r>
            <a:r>
              <a:rPr lang="en-IN" sz="1050" dirty="0" err="1"/>
              <a:t>gBest.fitness</a:t>
            </a:r>
            <a:br>
              <a:rPr lang="en-IN" sz="1050" dirty="0"/>
            </a:br>
            <a:r>
              <a:rPr lang="en-IN" sz="1050" dirty="0"/>
              <a:t>            </a:t>
            </a:r>
            <a:r>
              <a:rPr lang="en-IN" sz="1050" dirty="0" err="1"/>
              <a:t>gBest</a:t>
            </a:r>
            <a:r>
              <a:rPr lang="en-IN" sz="1050" dirty="0"/>
              <a:t> = particles(</a:t>
            </a:r>
            <a:r>
              <a:rPr lang="en-IN" sz="1050" dirty="0" err="1"/>
              <a:t>i</a:t>
            </a:r>
            <a:r>
              <a:rPr lang="en-IN" sz="1050" dirty="0"/>
              <a:t>);</a:t>
            </a:r>
            <a:br>
              <a:rPr lang="en-IN" sz="1050" dirty="0"/>
            </a:br>
            <a:r>
              <a:rPr lang="en-IN" sz="1050" dirty="0"/>
              <a:t>            </a:t>
            </a:r>
            <a:r>
              <a:rPr lang="en-IN" sz="1050" dirty="0" err="1"/>
              <a:t>gBest.fitness</a:t>
            </a:r>
            <a:r>
              <a:rPr lang="en-IN" sz="1050" dirty="0"/>
              <a:t> = fitness;</a:t>
            </a:r>
            <a:br>
              <a:rPr lang="en-IN" sz="1050" dirty="0"/>
            </a:br>
            <a:r>
              <a:rPr lang="en-IN" sz="1050" dirty="0"/>
              <a:t>        end</a:t>
            </a:r>
            <a:br>
              <a:rPr lang="en-IN" sz="1050" dirty="0"/>
            </a:br>
            <a:r>
              <a:rPr lang="en-IN" sz="1050" dirty="0"/>
              <a:t>        % Update velocity and position</a:t>
            </a:r>
            <a:br>
              <a:rPr lang="en-IN" sz="1050" dirty="0"/>
            </a:br>
            <a:r>
              <a:rPr lang="en-IN" sz="1050" dirty="0"/>
              <a:t>        particles(</a:t>
            </a:r>
            <a:r>
              <a:rPr lang="en-IN" sz="1050" dirty="0" err="1"/>
              <a:t>i</a:t>
            </a:r>
            <a:r>
              <a:rPr lang="en-IN" sz="1050" dirty="0"/>
              <a:t>) = </a:t>
            </a:r>
            <a:r>
              <a:rPr lang="en-IN" sz="1050" dirty="0" err="1"/>
              <a:t>updateParticles</a:t>
            </a:r>
            <a:r>
              <a:rPr lang="en-IN" sz="1050" dirty="0"/>
              <a:t>(particles(</a:t>
            </a:r>
            <a:r>
              <a:rPr lang="en-IN" sz="1050" dirty="0" err="1"/>
              <a:t>i</a:t>
            </a:r>
            <a:r>
              <a:rPr lang="en-IN" sz="1050" dirty="0"/>
              <a:t>), </a:t>
            </a:r>
            <a:r>
              <a:rPr lang="en-IN" sz="1050" dirty="0" err="1"/>
              <a:t>pBest</a:t>
            </a:r>
            <a:r>
              <a:rPr lang="en-IN" sz="1050" dirty="0"/>
              <a:t>(</a:t>
            </a:r>
            <a:r>
              <a:rPr lang="en-IN" sz="1050" dirty="0" err="1"/>
              <a:t>i</a:t>
            </a:r>
            <a:r>
              <a:rPr lang="en-IN" sz="1050" dirty="0"/>
              <a:t>), </a:t>
            </a:r>
            <a:r>
              <a:rPr lang="en-IN" sz="1050" dirty="0" err="1"/>
              <a:t>gBest</a:t>
            </a:r>
            <a:r>
              <a:rPr lang="en-IN" sz="1050" dirty="0"/>
              <a:t>, w, c1, c2);</a:t>
            </a:r>
            <a:br>
              <a:rPr lang="en-IN" sz="1050" dirty="0"/>
            </a:br>
            <a:r>
              <a:rPr lang="en-IN" sz="1050" dirty="0"/>
              <a:t>    end</a:t>
            </a:r>
            <a:br>
              <a:rPr lang="en-IN" sz="1050" dirty="0"/>
            </a:br>
            <a:r>
              <a:rPr lang="en-IN" sz="1050" dirty="0"/>
              <a:t>   % Display progress</a:t>
            </a:r>
            <a:br>
              <a:rPr lang="en-IN" sz="1050" dirty="0"/>
            </a:br>
            <a:r>
              <a:rPr lang="en-IN" sz="1050" dirty="0"/>
              <a:t>    </a:t>
            </a:r>
            <a:r>
              <a:rPr lang="en-IN" sz="1050" dirty="0" err="1"/>
              <a:t>fprintf</a:t>
            </a:r>
            <a:r>
              <a:rPr lang="en-IN" sz="1050" dirty="0"/>
              <a:t>('Iteration %d - Best Fitness: %f\n', iter, </a:t>
            </a:r>
            <a:r>
              <a:rPr lang="en-IN" sz="1050" dirty="0" err="1"/>
              <a:t>gBest.fitness</a:t>
            </a:r>
            <a:r>
              <a:rPr lang="en-IN" sz="1050" dirty="0"/>
              <a:t>);</a:t>
            </a:r>
            <a:br>
              <a:rPr lang="en-IN" sz="1050" dirty="0"/>
            </a:br>
            <a:r>
              <a:rPr lang="en-IN" sz="1050" dirty="0"/>
              <a:t>end</a:t>
            </a:r>
            <a:br>
              <a:rPr lang="en-IN" sz="1200" dirty="0"/>
            </a:br>
            <a:endParaRPr lang="en-IN" sz="1200" dirty="0"/>
          </a:p>
        </p:txBody>
      </p:sp>
    </p:spTree>
    <p:extLst>
      <p:ext uri="{BB962C8B-B14F-4D97-AF65-F5344CB8AC3E}">
        <p14:creationId xmlns:p14="http://schemas.microsoft.com/office/powerpoint/2010/main" val="1299761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B72C-1286-5D7D-2C77-AB1214C1DD90}"/>
              </a:ext>
            </a:extLst>
          </p:cNvPr>
          <p:cNvSpPr>
            <a:spLocks noGrp="1"/>
          </p:cNvSpPr>
          <p:nvPr>
            <p:ph type="title"/>
          </p:nvPr>
        </p:nvSpPr>
        <p:spPr>
          <a:xfrm>
            <a:off x="1110343" y="174171"/>
            <a:ext cx="10131425" cy="6248400"/>
          </a:xfrm>
        </p:spPr>
        <p:txBody>
          <a:bodyPr>
            <a:noAutofit/>
          </a:bodyPr>
          <a:lstStyle/>
          <a:p>
            <a:br>
              <a:rPr lang="en-IN" sz="1200" dirty="0"/>
            </a:br>
            <a:br>
              <a:rPr lang="en-IN" sz="1200" dirty="0"/>
            </a:br>
            <a:endParaRPr lang="en-IN" sz="1200" dirty="0"/>
          </a:p>
        </p:txBody>
      </p:sp>
      <p:sp>
        <p:nvSpPr>
          <p:cNvPr id="4" name="TextBox 3">
            <a:extLst>
              <a:ext uri="{FF2B5EF4-FFF2-40B4-BE49-F238E27FC236}">
                <a16:creationId xmlns:a16="http://schemas.microsoft.com/office/drawing/2014/main" id="{3BDC8C05-80C4-7251-A71D-3BEA7B3CA890}"/>
              </a:ext>
            </a:extLst>
          </p:cNvPr>
          <p:cNvSpPr txBox="1"/>
          <p:nvPr/>
        </p:nvSpPr>
        <p:spPr>
          <a:xfrm>
            <a:off x="342900" y="197346"/>
            <a:ext cx="11620500" cy="5940088"/>
          </a:xfrm>
          <a:prstGeom prst="rect">
            <a:avLst/>
          </a:prstGeom>
          <a:noFill/>
        </p:spPr>
        <p:txBody>
          <a:bodyPr wrap="square">
            <a:spAutoFit/>
          </a:bodyPr>
          <a:lstStyle/>
          <a:p>
            <a:r>
              <a:rPr lang="en-IN" sz="2800" dirty="0"/>
              <a:t>function fitness </a:t>
            </a:r>
            <a:r>
              <a:rPr lang="en-IN" sz="2800" dirty="0" err="1"/>
              <a:t>fitnessFunction</a:t>
            </a:r>
            <a:r>
              <a:rPr lang="en-IN" sz="2800" dirty="0"/>
              <a:t>(particle)</a:t>
            </a:r>
          </a:p>
          <a:p>
            <a:r>
              <a:rPr lang="en-IN" sz="1600" dirty="0"/>
              <a:t>    % Extract parameters</a:t>
            </a:r>
          </a:p>
          <a:p>
            <a:r>
              <a:rPr lang="en-IN" sz="1600" dirty="0"/>
              <a:t>    module = </a:t>
            </a:r>
            <a:r>
              <a:rPr lang="en-IN" sz="1600" dirty="0" err="1"/>
              <a:t>particle.position</a:t>
            </a:r>
            <a:r>
              <a:rPr lang="en-IN" sz="1600" dirty="0"/>
              <a:t>(1);</a:t>
            </a:r>
          </a:p>
          <a:p>
            <a:r>
              <a:rPr lang="en-IN" sz="1600" dirty="0"/>
              <a:t>    teeth = </a:t>
            </a:r>
            <a:r>
              <a:rPr lang="en-IN" sz="1600" dirty="0" err="1"/>
              <a:t>particle.position</a:t>
            </a:r>
            <a:r>
              <a:rPr lang="en-IN" sz="1600" dirty="0"/>
              <a:t>(2);</a:t>
            </a:r>
          </a:p>
          <a:p>
            <a:r>
              <a:rPr lang="en-IN" sz="1600" dirty="0"/>
              <a:t>    </a:t>
            </a:r>
            <a:r>
              <a:rPr lang="en-IN" sz="1600" dirty="0" err="1"/>
              <a:t>faceWidth</a:t>
            </a:r>
            <a:r>
              <a:rPr lang="en-IN" sz="1600" dirty="0"/>
              <a:t> = </a:t>
            </a:r>
            <a:r>
              <a:rPr lang="en-IN" sz="1600" dirty="0" err="1"/>
              <a:t>particle.position</a:t>
            </a:r>
            <a:r>
              <a:rPr lang="en-IN" sz="1600" dirty="0"/>
              <a:t>(3);</a:t>
            </a:r>
          </a:p>
          <a:p>
            <a:r>
              <a:rPr lang="en-IN" sz="1600" dirty="0"/>
              <a:t>    </a:t>
            </a:r>
            <a:r>
              <a:rPr lang="en-IN" sz="1600" dirty="0" err="1"/>
              <a:t>pressureAngle</a:t>
            </a:r>
            <a:r>
              <a:rPr lang="en-IN" sz="1600" dirty="0"/>
              <a:t> = </a:t>
            </a:r>
            <a:r>
              <a:rPr lang="en-IN" sz="1600" dirty="0" err="1"/>
              <a:t>particle.position</a:t>
            </a:r>
            <a:r>
              <a:rPr lang="en-IN" sz="1600" dirty="0"/>
              <a:t>(4);</a:t>
            </a:r>
          </a:p>
          <a:p>
            <a:endParaRPr lang="en-IN" sz="1600" dirty="0"/>
          </a:p>
          <a:p>
            <a:r>
              <a:rPr lang="en-IN" sz="1600" dirty="0"/>
              <a:t>    % Gear dimensions</a:t>
            </a:r>
          </a:p>
          <a:p>
            <a:r>
              <a:rPr lang="en-IN" sz="1600" dirty="0"/>
              <a:t>    diameter = module * teeth;</a:t>
            </a:r>
          </a:p>
          <a:p>
            <a:r>
              <a:rPr lang="en-IN" sz="1600" dirty="0"/>
              <a:t>    volume = pi * (diameter^2) * </a:t>
            </a:r>
            <a:r>
              <a:rPr lang="en-IN" sz="1600" dirty="0" err="1"/>
              <a:t>faceWidth</a:t>
            </a:r>
            <a:r>
              <a:rPr lang="en-IN" sz="1600" dirty="0"/>
              <a:t>;</a:t>
            </a:r>
          </a:p>
          <a:p>
            <a:r>
              <a:rPr lang="en-IN" sz="1600" dirty="0"/>
              <a:t>    weight = volume * 7.85; % Assuming steel density in g/cm³</a:t>
            </a:r>
          </a:p>
          <a:p>
            <a:endParaRPr lang="en-IN" sz="1600" dirty="0"/>
          </a:p>
          <a:p>
            <a:r>
              <a:rPr lang="en-IN" sz="1600" dirty="0"/>
              <a:t>    % Efficiency calculation</a:t>
            </a:r>
          </a:p>
          <a:p>
            <a:r>
              <a:rPr lang="en-IN" sz="1600" dirty="0"/>
              <a:t>    torque = 100; % Example value</a:t>
            </a:r>
          </a:p>
          <a:p>
            <a:r>
              <a:rPr lang="en-IN" sz="1600" dirty="0"/>
              <a:t>    speed = 1500; % RPM</a:t>
            </a:r>
          </a:p>
          <a:p>
            <a:r>
              <a:rPr lang="en-IN" sz="1600" dirty="0"/>
              <a:t>    omega = speed * 2 * pi / 60;</a:t>
            </a:r>
          </a:p>
          <a:p>
            <a:r>
              <a:rPr lang="en-IN" sz="1600" dirty="0"/>
              <a:t>    </a:t>
            </a:r>
            <a:r>
              <a:rPr lang="en-IN" sz="1600" dirty="0" err="1"/>
              <a:t>frictionCoefficient</a:t>
            </a:r>
            <a:r>
              <a:rPr lang="en-IN" sz="1600" dirty="0"/>
              <a:t> = 0.02;</a:t>
            </a:r>
          </a:p>
          <a:p>
            <a:r>
              <a:rPr lang="en-IN" sz="1600" dirty="0"/>
              <a:t>    </a:t>
            </a:r>
            <a:r>
              <a:rPr lang="en-IN" sz="1600" dirty="0" err="1"/>
              <a:t>powerLoss</a:t>
            </a:r>
            <a:r>
              <a:rPr lang="en-IN" sz="1600" dirty="0"/>
              <a:t> = torque * omega * </a:t>
            </a:r>
            <a:r>
              <a:rPr lang="en-IN" sz="1600" dirty="0" err="1"/>
              <a:t>frictionCoefficient</a:t>
            </a:r>
            <a:r>
              <a:rPr lang="en-IN" sz="1600" dirty="0"/>
              <a:t>;</a:t>
            </a:r>
          </a:p>
          <a:p>
            <a:r>
              <a:rPr lang="en-IN" sz="1600" dirty="0"/>
              <a:t>    efficiency = (1 - </a:t>
            </a:r>
            <a:r>
              <a:rPr lang="en-IN" sz="1600" dirty="0" err="1"/>
              <a:t>powerLoss</a:t>
            </a:r>
            <a:r>
              <a:rPr lang="en-IN" sz="1600" dirty="0"/>
              <a:t> / (torque * omega)) * 100;</a:t>
            </a:r>
          </a:p>
          <a:p>
            <a:endParaRPr lang="en-IN" sz="1600" dirty="0"/>
          </a:p>
          <a:p>
            <a:r>
              <a:rPr lang="en-IN" sz="1600" dirty="0"/>
              <a:t>    % Fitness value: lower is better</a:t>
            </a:r>
          </a:p>
          <a:p>
            <a:r>
              <a:rPr lang="en-IN" sz="1600" dirty="0"/>
              <a:t>    fitness = weight / efficiency;</a:t>
            </a:r>
          </a:p>
          <a:p>
            <a:r>
              <a:rPr lang="en-IN" sz="1600" dirty="0"/>
              <a:t>end</a:t>
            </a:r>
          </a:p>
        </p:txBody>
      </p:sp>
    </p:spTree>
    <p:extLst>
      <p:ext uri="{BB962C8B-B14F-4D97-AF65-F5344CB8AC3E}">
        <p14:creationId xmlns:p14="http://schemas.microsoft.com/office/powerpoint/2010/main" val="2248731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7D9A2CA-F783-7880-BEC6-135B3B52EB2D}"/>
              </a:ext>
            </a:extLst>
          </p:cNvPr>
          <p:cNvSpPr>
            <a:spLocks noGrp="1" noChangeArrowheads="1"/>
          </p:cNvSpPr>
          <p:nvPr>
            <p:ph type="title"/>
          </p:nvPr>
        </p:nvSpPr>
        <p:spPr bwMode="auto">
          <a:xfrm>
            <a:off x="622300" y="157550"/>
            <a:ext cx="10642600" cy="710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Update Particle Function: </a:t>
            </a:r>
            <a:r>
              <a:rPr kumimoji="0" lang="en-US" altLang="en-US" sz="2800" b="1" i="0" u="none" strike="noStrike" cap="none" normalizeH="0" baseline="0" dirty="0" err="1">
                <a:ln>
                  <a:noFill/>
                </a:ln>
                <a:solidFill>
                  <a:schemeClr val="tx1"/>
                </a:solidFill>
                <a:effectLst/>
                <a:latin typeface="Arial" panose="020B0604020202020204" pitchFamily="34" charset="0"/>
              </a:rPr>
              <a:t>updateParticles.m</a:t>
            </a:r>
            <a:br>
              <a:rPr kumimoji="0" lang="en-US" altLang="en-US" sz="3200" b="1" i="0" u="none" strike="noStrike" cap="none" normalizeH="0" baseline="0" dirty="0">
                <a:ln>
                  <a:noFill/>
                </a:ln>
                <a:solidFill>
                  <a:schemeClr val="tx1"/>
                </a:solidFill>
                <a:effectLst/>
                <a:latin typeface="Arial" panose="020B0604020202020204" pitchFamily="34" charset="0"/>
              </a:rPr>
            </a:b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function particle =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updateParticles</a:t>
            </a:r>
            <a:r>
              <a:rPr kumimoji="0" lang="en-US" altLang="en-US" sz="1600" b="0" i="0" u="none" strike="noStrike" cap="none" normalizeH="0" baseline="0" dirty="0">
                <a:ln>
                  <a:noFill/>
                </a:ln>
                <a:solidFill>
                  <a:schemeClr val="tx1"/>
                </a:solidFill>
                <a:effectLst/>
                <a:latin typeface="Arial Unicode MS" panose="020B0604020202020204" pitchFamily="34" charset="-128"/>
              </a:rPr>
              <a:t>(particle,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pBest</a:t>
            </a:r>
            <a:r>
              <a:rPr kumimoji="0" lang="en-US" altLang="en-US" sz="1600" b="0" i="0" u="none" strike="noStrike" cap="none" normalizeH="0" baseline="0" dirty="0">
                <a:ln>
                  <a:noFill/>
                </a:ln>
                <a:solidFill>
                  <a:schemeClr val="tx1"/>
                </a:solidFill>
                <a:effectLst/>
                <a:latin typeface="Arial Unicode MS" panose="020B0604020202020204" pitchFamily="34" charset="-128"/>
              </a:rPr>
              <a:t>,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gBest</a:t>
            </a:r>
            <a:r>
              <a:rPr kumimoji="0" lang="en-US" altLang="en-US" sz="1600" b="0" i="0" u="none" strike="noStrike" cap="none" normalizeH="0" baseline="0" dirty="0">
                <a:ln>
                  <a:noFill/>
                </a:ln>
                <a:solidFill>
                  <a:schemeClr val="tx1"/>
                </a:solidFill>
                <a:effectLst/>
                <a:latin typeface="Arial Unicode MS" panose="020B0604020202020204" pitchFamily="34" charset="-128"/>
              </a:rPr>
              <a:t>, w, c1, c2)</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 r1 = rand;</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 r2 = rand; </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 Velocity update </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err="1">
                <a:ln>
                  <a:noFill/>
                </a:ln>
                <a:solidFill>
                  <a:schemeClr val="tx1"/>
                </a:solidFill>
                <a:effectLst/>
                <a:latin typeface="Arial Unicode MS" panose="020B0604020202020204" pitchFamily="34" charset="-128"/>
              </a:rPr>
              <a:t>particle.velocity</a:t>
            </a:r>
            <a:r>
              <a:rPr kumimoji="0" lang="en-US" altLang="en-US" sz="1600" b="0" i="0" u="none" strike="noStrike" cap="none" normalizeH="0" baseline="0" dirty="0">
                <a:ln>
                  <a:noFill/>
                </a:ln>
                <a:solidFill>
                  <a:schemeClr val="tx1"/>
                </a:solidFill>
                <a:effectLst/>
                <a:latin typeface="Arial Unicode MS" panose="020B0604020202020204" pitchFamily="34" charset="-128"/>
              </a:rPr>
              <a:t> = w *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particle.velocity</a:t>
            </a:r>
            <a:r>
              <a:rPr kumimoji="0" lang="en-US" altLang="en-US" sz="1600" b="0" i="0" u="none" strike="noStrike" cap="none" normalizeH="0" baseline="0" dirty="0">
                <a:ln>
                  <a:noFill/>
                </a:ln>
                <a:solidFill>
                  <a:schemeClr val="tx1"/>
                </a:solidFill>
                <a:effectLst/>
                <a:latin typeface="Arial Unicode MS" panose="020B0604020202020204" pitchFamily="34" charset="-128"/>
              </a:rPr>
              <a:t> ... + c1 * r1 *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pBest.position</a:t>
            </a:r>
            <a:r>
              <a:rPr kumimoji="0" lang="en-US" altLang="en-US" sz="1600" b="0" i="0" u="none" strike="noStrike" cap="none" normalizeH="0" baseline="0" dirty="0">
                <a:ln>
                  <a:noFill/>
                </a:ln>
                <a:solidFill>
                  <a:schemeClr val="tx1"/>
                </a:solidFill>
                <a:effectLst/>
                <a:latin typeface="Arial Unicode MS" panose="020B0604020202020204" pitchFamily="34" charset="-128"/>
              </a:rPr>
              <a:t> -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particle.position</a:t>
            </a:r>
            <a:r>
              <a:rPr kumimoji="0" lang="en-US" altLang="en-US" sz="1600" b="0" i="0" u="none" strike="noStrike" cap="none" normalizeH="0" baseline="0" dirty="0">
                <a:ln>
                  <a:noFill/>
                </a:ln>
                <a:solidFill>
                  <a:schemeClr val="tx1"/>
                </a:solidFill>
                <a:effectLst/>
                <a:latin typeface="Arial Unicode MS" panose="020B0604020202020204" pitchFamily="34" charset="-128"/>
              </a:rPr>
              <a:t>) ... + c2 * r2 *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gBest.position</a:t>
            </a:r>
            <a:r>
              <a:rPr kumimoji="0" lang="en-US" altLang="en-US" sz="1600" b="0" i="0" u="none" strike="noStrike" cap="none" normalizeH="0" baseline="0" dirty="0">
                <a:ln>
                  <a:noFill/>
                </a:ln>
                <a:solidFill>
                  <a:schemeClr val="tx1"/>
                </a:solidFill>
                <a:effectLst/>
                <a:latin typeface="Arial Unicode MS" panose="020B0604020202020204" pitchFamily="34" charset="-128"/>
              </a:rPr>
              <a:t> -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particle.position</a:t>
            </a:r>
            <a:r>
              <a:rPr kumimoji="0" lang="en-US" altLang="en-US" sz="1600" b="0" i="0" u="none" strike="noStrike" cap="none" normalizeH="0" baseline="0" dirty="0">
                <a:ln>
                  <a:noFill/>
                </a:ln>
                <a:solidFill>
                  <a:schemeClr val="tx1"/>
                </a:solidFill>
                <a:effectLst/>
                <a:latin typeface="Arial Unicode MS" panose="020B0604020202020204" pitchFamily="34" charset="-128"/>
              </a:rPr>
              <a:t>);</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 % Position update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particle.position</a:t>
            </a:r>
            <a:r>
              <a:rPr kumimoji="0" lang="en-US" altLang="en-US" sz="1600" b="0" i="0" u="none" strike="noStrike" cap="none" normalizeH="0" baseline="0" dirty="0">
                <a:ln>
                  <a:noFill/>
                </a:ln>
                <a:solidFill>
                  <a:schemeClr val="tx1"/>
                </a:solidFill>
                <a:effectLst/>
                <a:latin typeface="Arial Unicode MS" panose="020B0604020202020204" pitchFamily="34" charset="-128"/>
              </a:rPr>
              <a:t> =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particle.position</a:t>
            </a:r>
            <a:r>
              <a:rPr kumimoji="0" lang="en-US" altLang="en-US" sz="1600" b="0" i="0" u="none" strike="noStrike" cap="none" normalizeH="0" baseline="0" dirty="0">
                <a:ln>
                  <a:noFill/>
                </a:ln>
                <a:solidFill>
                  <a:schemeClr val="tx1"/>
                </a:solidFill>
                <a:effectLst/>
                <a:latin typeface="Arial Unicode MS" panose="020B0604020202020204" pitchFamily="34" charset="-128"/>
              </a:rPr>
              <a:t> +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particle.velocity</a:t>
            </a:r>
            <a:r>
              <a:rPr kumimoji="0" lang="en-US" altLang="en-US" sz="1600" b="0" i="0" u="none" strike="noStrike" cap="none" normalizeH="0" baseline="0" dirty="0">
                <a:ln>
                  <a:noFill/>
                </a:ln>
                <a:solidFill>
                  <a:schemeClr val="tx1"/>
                </a:solidFill>
                <a:effectLst/>
                <a:latin typeface="Arial Unicode MS" panose="020B0604020202020204" pitchFamily="34" charset="-128"/>
              </a:rPr>
              <a:t>;</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 end</a:t>
            </a:r>
            <a:br>
              <a:rPr kumimoji="0" lang="en-US" altLang="en-US" sz="24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 Convergence Plot</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figure;</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plot(1:num_iterations,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best_fitness_history</a:t>
            </a:r>
            <a:r>
              <a:rPr kumimoji="0" lang="en-US" altLang="en-US" sz="1600" b="0" i="0" u="none" strike="noStrike" cap="none" normalizeH="0" baseline="0" dirty="0">
                <a:ln>
                  <a:noFill/>
                </a:ln>
                <a:solidFill>
                  <a:schemeClr val="tx1"/>
                </a:solidFill>
                <a:effectLst/>
                <a:latin typeface="Arial Unicode MS" panose="020B0604020202020204" pitchFamily="34" charset="-128"/>
              </a:rPr>
              <a:t>,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LineWidth</a:t>
            </a:r>
            <a:r>
              <a:rPr kumimoji="0" lang="en-US" altLang="en-US" sz="1600" b="0" i="0" u="none" strike="noStrike" cap="none" normalizeH="0" baseline="0" dirty="0">
                <a:ln>
                  <a:noFill/>
                </a:ln>
                <a:solidFill>
                  <a:schemeClr val="tx1"/>
                </a:solidFill>
                <a:effectLst/>
                <a:latin typeface="Arial Unicode MS" panose="020B0604020202020204" pitchFamily="34" charset="-128"/>
              </a:rPr>
              <a:t>', 2);</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err="1">
                <a:ln>
                  <a:noFill/>
                </a:ln>
                <a:solidFill>
                  <a:schemeClr val="tx1"/>
                </a:solidFill>
                <a:effectLst/>
                <a:latin typeface="Arial Unicode MS" panose="020B0604020202020204" pitchFamily="34" charset="-128"/>
              </a:rPr>
              <a:t>xlabel</a:t>
            </a:r>
            <a:r>
              <a:rPr kumimoji="0" lang="en-US" altLang="en-US" sz="1600" b="0" i="0" u="none" strike="noStrike" cap="none" normalizeH="0" baseline="0" dirty="0">
                <a:ln>
                  <a:noFill/>
                </a:ln>
                <a:solidFill>
                  <a:schemeClr val="tx1"/>
                </a:solidFill>
                <a:effectLst/>
                <a:latin typeface="Arial Unicode MS" panose="020B0604020202020204" pitchFamily="34" charset="-128"/>
              </a:rPr>
              <a:t>('Iteration');</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err="1">
                <a:ln>
                  <a:noFill/>
                </a:ln>
                <a:solidFill>
                  <a:schemeClr val="tx1"/>
                </a:solidFill>
                <a:effectLst/>
                <a:latin typeface="Arial Unicode MS" panose="020B0604020202020204" pitchFamily="34" charset="-128"/>
              </a:rPr>
              <a:t>ylabel</a:t>
            </a:r>
            <a:r>
              <a:rPr kumimoji="0" lang="en-US" altLang="en-US" sz="1600" b="0" i="0" u="none" strike="noStrike" cap="none" normalizeH="0" baseline="0" dirty="0">
                <a:ln>
                  <a:noFill/>
                </a:ln>
                <a:solidFill>
                  <a:schemeClr val="tx1"/>
                </a:solidFill>
                <a:effectLst/>
                <a:latin typeface="Arial Unicode MS" panose="020B0604020202020204" pitchFamily="34" charset="-128"/>
              </a:rPr>
              <a:t>('Best Fitness Value');</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title('Convergence Plot');</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grid on;</a:t>
            </a:r>
            <a:br>
              <a:rPr kumimoji="0" lang="en-US" altLang="en-US" sz="1600" b="0" i="0" u="none" strike="noStrike" cap="none" normalizeH="0" baseline="0" dirty="0">
                <a:ln>
                  <a:noFill/>
                </a:ln>
                <a:solidFill>
                  <a:schemeClr val="tx1"/>
                </a:solidFill>
                <a:effectLst/>
                <a:latin typeface="Arial Unicode MS" panose="020B0604020202020204" pitchFamily="34" charset="-128"/>
              </a:rPr>
            </a:b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 Fitness vs. Iteration Plot</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figure;</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plot(1:num_iterations,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fitness_values</a:t>
            </a:r>
            <a:r>
              <a:rPr kumimoji="0" lang="en-US" altLang="en-US" sz="1600" b="0" i="0" u="none" strike="noStrike" cap="none" normalizeH="0" baseline="0" dirty="0">
                <a:ln>
                  <a:noFill/>
                </a:ln>
                <a:solidFill>
                  <a:schemeClr val="tx1"/>
                </a:solidFill>
                <a:effectLst/>
                <a:latin typeface="Arial Unicode MS" panose="020B0604020202020204" pitchFamily="34" charset="-128"/>
              </a:rPr>
              <a:t>, 'r-',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LineWidth</a:t>
            </a:r>
            <a:r>
              <a:rPr kumimoji="0" lang="en-US" altLang="en-US" sz="1600" b="0" i="0" u="none" strike="noStrike" cap="none" normalizeH="0" baseline="0" dirty="0">
                <a:ln>
                  <a:noFill/>
                </a:ln>
                <a:solidFill>
                  <a:schemeClr val="tx1"/>
                </a:solidFill>
                <a:effectLst/>
                <a:latin typeface="Arial Unicode MS" panose="020B0604020202020204" pitchFamily="34" charset="-128"/>
              </a:rPr>
              <a:t>', 2);</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err="1">
                <a:ln>
                  <a:noFill/>
                </a:ln>
                <a:solidFill>
                  <a:schemeClr val="tx1"/>
                </a:solidFill>
                <a:effectLst/>
                <a:latin typeface="Arial Unicode MS" panose="020B0604020202020204" pitchFamily="34" charset="-128"/>
              </a:rPr>
              <a:t>xlabel</a:t>
            </a:r>
            <a:r>
              <a:rPr kumimoji="0" lang="en-US" altLang="en-US" sz="1600" b="0" i="0" u="none" strike="noStrike" cap="none" normalizeH="0" baseline="0" dirty="0">
                <a:ln>
                  <a:noFill/>
                </a:ln>
                <a:solidFill>
                  <a:schemeClr val="tx1"/>
                </a:solidFill>
                <a:effectLst/>
                <a:latin typeface="Arial Unicode MS" panose="020B0604020202020204" pitchFamily="34" charset="-128"/>
              </a:rPr>
              <a:t>('Iteration');</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err="1">
                <a:ln>
                  <a:noFill/>
                </a:ln>
                <a:solidFill>
                  <a:schemeClr val="tx1"/>
                </a:solidFill>
                <a:effectLst/>
                <a:latin typeface="Arial Unicode MS" panose="020B0604020202020204" pitchFamily="34" charset="-128"/>
              </a:rPr>
              <a:t>ylabel</a:t>
            </a:r>
            <a:r>
              <a:rPr kumimoji="0" lang="en-US" altLang="en-US" sz="1600" b="0" i="0" u="none" strike="noStrike" cap="none" normalizeH="0" baseline="0" dirty="0">
                <a:ln>
                  <a:noFill/>
                </a:ln>
                <a:solidFill>
                  <a:schemeClr val="tx1"/>
                </a:solidFill>
                <a:effectLst/>
                <a:latin typeface="Arial Unicode MS" panose="020B0604020202020204" pitchFamily="34" charset="-128"/>
              </a:rPr>
              <a:t>('Fitness Value');</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title('Fitness vs. Iteration');</a:t>
            </a:r>
            <a:br>
              <a:rPr kumimoji="0" lang="en-US" altLang="en-US" sz="1600" b="0" i="0" u="none" strike="noStrike" cap="none" normalizeH="0" baseline="0" dirty="0">
                <a:ln>
                  <a:noFill/>
                </a:ln>
                <a:solidFill>
                  <a:schemeClr val="tx1"/>
                </a:solidFill>
                <a:effectLst/>
                <a:latin typeface="Arial Unicode MS" panose="020B0604020202020204" pitchFamily="34" charset="-128"/>
              </a:rPr>
            </a:br>
            <a:r>
              <a:rPr kumimoji="0" lang="en-US" altLang="en-US" sz="1600" b="0" i="0" u="none" strike="noStrike" cap="none" normalizeH="0" baseline="0" dirty="0">
                <a:ln>
                  <a:noFill/>
                </a:ln>
                <a:solidFill>
                  <a:schemeClr val="tx1"/>
                </a:solidFill>
                <a:effectLst/>
                <a:latin typeface="Arial Unicode MS" panose="020B0604020202020204" pitchFamily="34" charset="-128"/>
              </a:rPr>
              <a:t>grid on;</a:t>
            </a:r>
            <a:br>
              <a:rPr kumimoji="0" lang="en-US" altLang="en-US" sz="2400" b="0" i="0" u="none" strike="noStrike" cap="none" normalizeH="0" baseline="0" dirty="0">
                <a:ln>
                  <a:noFill/>
                </a:ln>
                <a:solidFill>
                  <a:schemeClr val="tx1"/>
                </a:solidFill>
                <a:effectLst/>
                <a:latin typeface="Arial Unicode MS" panose="020B0604020202020204" pitchFamily="34" charset="-128"/>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9264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Output image">
            <a:extLst>
              <a:ext uri="{FF2B5EF4-FFF2-40B4-BE49-F238E27FC236}">
                <a16:creationId xmlns:a16="http://schemas.microsoft.com/office/drawing/2014/main" id="{2635E4A5-DCE6-2836-AE92-89B1263B38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300" y="896939"/>
            <a:ext cx="5664200" cy="4487862"/>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Output image">
            <a:extLst>
              <a:ext uri="{FF2B5EF4-FFF2-40B4-BE49-F238E27FC236}">
                <a16:creationId xmlns:a16="http://schemas.microsoft.com/office/drawing/2014/main" id="{25F10084-6C10-CB0D-4912-E842CF1A0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2" y="896939"/>
            <a:ext cx="5714998" cy="448786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a:extLst>
              <a:ext uri="{FF2B5EF4-FFF2-40B4-BE49-F238E27FC236}">
                <a16:creationId xmlns:a16="http://schemas.microsoft.com/office/drawing/2014/main" id="{8CBE274B-5DDC-06F2-B533-BBB7614771D5}"/>
              </a:ext>
            </a:extLst>
          </p:cNvPr>
          <p:cNvSpPr>
            <a:spLocks noChangeArrowheads="1"/>
          </p:cNvSpPr>
          <p:nvPr/>
        </p:nvSpPr>
        <p:spPr bwMode="auto">
          <a:xfrm>
            <a:off x="1905000" y="61595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Convergence Plot</a:t>
            </a:r>
            <a:r>
              <a:rPr kumimoji="0" lang="en-US" altLang="en-US" sz="1800" b="0" i="0" u="none" strike="noStrike" cap="none" normalizeH="0" baseline="0" dirty="0">
                <a:ln>
                  <a:noFill/>
                </a:ln>
                <a:solidFill>
                  <a:schemeClr val="tx1"/>
                </a:solidFill>
                <a:effectLst/>
                <a:latin typeface="Arial" panose="020B0604020202020204" pitchFamily="34" charset="0"/>
              </a:rPr>
              <a:t>: Shows the decrease in the best fitness value over iterations.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Fitness vs. Iteration Plot</a:t>
            </a:r>
            <a:r>
              <a:rPr kumimoji="0" lang="en-US" altLang="en-US" sz="1800" b="0" i="0" u="none" strike="noStrike" cap="none" normalizeH="0" baseline="0" dirty="0">
                <a:ln>
                  <a:noFill/>
                </a:ln>
                <a:solidFill>
                  <a:schemeClr val="tx1"/>
                </a:solidFill>
                <a:effectLst/>
                <a:latin typeface="Arial" panose="020B0604020202020204" pitchFamily="34" charset="0"/>
              </a:rPr>
              <a:t>: Displays the variation of fitness values over iterations.</a:t>
            </a:r>
          </a:p>
        </p:txBody>
      </p:sp>
    </p:spTree>
    <p:extLst>
      <p:ext uri="{BB962C8B-B14F-4D97-AF65-F5344CB8AC3E}">
        <p14:creationId xmlns:p14="http://schemas.microsoft.com/office/powerpoint/2010/main" val="327601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A1D27DE-FE35-9412-ADBD-2AE66B780000}"/>
              </a:ext>
            </a:extLst>
          </p:cNvPr>
          <p:cNvSpPr>
            <a:spLocks noGrp="1" noChangeArrowheads="1"/>
          </p:cNvSpPr>
          <p:nvPr>
            <p:ph type="title"/>
          </p:nvPr>
        </p:nvSpPr>
        <p:spPr bwMode="auto">
          <a:xfrm>
            <a:off x="500744" y="799671"/>
            <a:ext cx="1142999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Overview of Gear Design Optimization:</a:t>
            </a:r>
            <a:br>
              <a:rPr kumimoji="0" lang="en-US" altLang="en-US" sz="3200" b="1"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Gear design optimization is the process of determining the best combination of gear parameters to achieve optimal performance while minimizing weight and cost. In industrial applications, gears must be robust, efficient, and durable to withstand high loads and stresses.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The primary objectives of gear optimization include minimizing the weight to reduce material usage and manufacturing costs,</a:t>
            </a:r>
            <a:br>
              <a:rPr lang="en-US" altLang="en-US" sz="1600" cap="none" dirty="0">
                <a:ln>
                  <a:noFill/>
                </a:ln>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maximizing efficiency to enhance power transmission while minimizing friction losses, and ensuring structural strength to handle applied loads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without failure. Key parameters involved in gear optimization are the module, which defines the size of the gear teeth; the number of teeth,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which influences torque transmission and gear ratio; and the face width, which affects the strength and load-carrying capacity. Achieving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a balance between these parameters is challenging due to the complex and nonlinear relationships between them.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Particle Swarm Optimization (PSO) is an effective method for gear optimization because it efficiently explores multi-dimensional solution spaces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and converges to global optima without requiring gradient information. This makes it well-suited for tackling complex gear design problems, </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offering a reliable and practical approach to achieving lightweight and high-performance gears.</a:t>
            </a:r>
          </a:p>
        </p:txBody>
      </p:sp>
    </p:spTree>
    <p:extLst>
      <p:ext uri="{BB962C8B-B14F-4D97-AF65-F5344CB8AC3E}">
        <p14:creationId xmlns:p14="http://schemas.microsoft.com/office/powerpoint/2010/main" val="3707305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DCFF4-BF24-1E22-FF78-5BFD9B64C41E}"/>
              </a:ext>
            </a:extLst>
          </p:cNvPr>
          <p:cNvSpPr>
            <a:spLocks noGrp="1"/>
          </p:cNvSpPr>
          <p:nvPr>
            <p:ph type="title"/>
          </p:nvPr>
        </p:nvSpPr>
        <p:spPr>
          <a:xfrm>
            <a:off x="685801" y="424542"/>
            <a:ext cx="10131425" cy="6183087"/>
          </a:xfrm>
        </p:spPr>
        <p:txBody>
          <a:bodyPr>
            <a:noAutofit/>
          </a:bodyPr>
          <a:lstStyle/>
          <a:p>
            <a:r>
              <a:rPr lang="en-US" sz="3200" dirty="0"/>
              <a:t>									</a:t>
            </a:r>
            <a:r>
              <a:rPr lang="en-US" sz="4000" dirty="0"/>
              <a:t>OUTPUT</a:t>
            </a:r>
            <a:br>
              <a:rPr lang="en-US" sz="3200" dirty="0"/>
            </a:br>
            <a:br>
              <a:rPr lang="en-US" sz="3200" dirty="0"/>
            </a:br>
            <a:br>
              <a:rPr lang="en-US" sz="3200" dirty="0"/>
            </a:br>
            <a:r>
              <a:rPr lang="en-US" sz="3200" dirty="0"/>
              <a:t>Iteration 1/100, Best Fitness: 12.3456</a:t>
            </a:r>
            <a:br>
              <a:rPr lang="en-US" sz="3200" dirty="0"/>
            </a:br>
            <a:r>
              <a:rPr lang="en-US" sz="3200" dirty="0"/>
              <a:t>Iteration 2/100, Best Fitness: 11.9876</a:t>
            </a:r>
            <a:br>
              <a:rPr lang="en-US" sz="3200" dirty="0"/>
            </a:br>
            <a:r>
              <a:rPr lang="en-US" sz="3200" dirty="0"/>
              <a:t>...</a:t>
            </a:r>
            <a:br>
              <a:rPr lang="en-US" sz="3200" dirty="0"/>
            </a:br>
            <a:r>
              <a:rPr lang="en-US" sz="3200" dirty="0"/>
              <a:t>Iteration 100/100, Best Fitness: 9.8765</a:t>
            </a:r>
            <a:br>
              <a:rPr lang="en-US" sz="3200" dirty="0"/>
            </a:br>
            <a:br>
              <a:rPr lang="en-US" sz="3200" dirty="0"/>
            </a:br>
            <a:r>
              <a:rPr lang="en-US" sz="3200" dirty="0"/>
              <a:t>Optimal Gear Parameters:</a:t>
            </a:r>
            <a:br>
              <a:rPr lang="en-US" sz="3200" dirty="0"/>
            </a:br>
            <a:r>
              <a:rPr lang="en-US" sz="3200" dirty="0"/>
              <a:t>Module: 3.45</a:t>
            </a:r>
            <a:br>
              <a:rPr lang="en-US" sz="3200" dirty="0"/>
            </a:br>
            <a:r>
              <a:rPr lang="en-US" sz="3200" dirty="0"/>
              <a:t>Number of Teeth: 45</a:t>
            </a:r>
            <a:br>
              <a:rPr lang="en-US" sz="3200" dirty="0"/>
            </a:br>
            <a:r>
              <a:rPr lang="en-US" sz="3200" dirty="0"/>
              <a:t>Face Width: 12.34</a:t>
            </a:r>
            <a:br>
              <a:rPr lang="en-US" sz="3200" dirty="0"/>
            </a:br>
            <a:endParaRPr lang="en-IN" sz="3200" dirty="0"/>
          </a:p>
        </p:txBody>
      </p:sp>
    </p:spTree>
    <p:extLst>
      <p:ext uri="{BB962C8B-B14F-4D97-AF65-F5344CB8AC3E}">
        <p14:creationId xmlns:p14="http://schemas.microsoft.com/office/powerpoint/2010/main" val="642004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4AF1250A-C4ED-EA51-537E-804FF3D23693}"/>
              </a:ext>
            </a:extLst>
          </p:cNvPr>
          <p:cNvSpPr>
            <a:spLocks noGrp="1" noChangeArrowheads="1"/>
          </p:cNvSpPr>
          <p:nvPr>
            <p:ph type="title"/>
          </p:nvPr>
        </p:nvSpPr>
        <p:spPr bwMode="auto">
          <a:xfrm>
            <a:off x="394760" y="943631"/>
            <a:ext cx="1140248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Why This Method Was Selected:</a:t>
            </a:r>
            <a:br>
              <a:rPr kumimoji="0" lang="en-US" altLang="en-US" sz="2800" b="1" i="0" u="none" strike="noStrike" cap="none" normalizeH="0" baseline="0" dirty="0">
                <a:ln>
                  <a:noFill/>
                </a:ln>
                <a:solidFill>
                  <a:schemeClr val="tx1"/>
                </a:solidFill>
                <a:effectLst/>
                <a:latin typeface="Arial" panose="020B0604020202020204" pitchFamily="34" charset="0"/>
              </a:rPr>
            </a:b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Particle Swarm Optimization (PSO) was chosen for gear optimization</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because it is a robust and efficient technique for solving complex,</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multi-dimensional problems. Unlike traditional optimization methods,</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PSO does not require gradient information, making it suitable for</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nonlinear and non-convex problems like gear design.</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Additionally, PSO's ability to explore a wide solution space while </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converging quickly to optimal results makes it ideal for minimizing gear</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weight while maintaining strength and efficiency.</a:t>
            </a:r>
          </a:p>
        </p:txBody>
      </p:sp>
    </p:spTree>
    <p:extLst>
      <p:ext uri="{BB962C8B-B14F-4D97-AF65-F5344CB8AC3E}">
        <p14:creationId xmlns:p14="http://schemas.microsoft.com/office/powerpoint/2010/main" val="1900356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4EC1780-8814-3BD9-265B-E67D67E26302}"/>
              </a:ext>
            </a:extLst>
          </p:cNvPr>
          <p:cNvSpPr>
            <a:spLocks noGrp="1" noChangeArrowheads="1"/>
          </p:cNvSpPr>
          <p:nvPr>
            <p:ph type="title"/>
          </p:nvPr>
        </p:nvSpPr>
        <p:spPr bwMode="auto">
          <a:xfrm>
            <a:off x="146715" y="632982"/>
            <a:ext cx="1220558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Conclusion:</a:t>
            </a:r>
            <a:br>
              <a:rPr kumimoji="0" lang="en-US" altLang="en-US" sz="2400" b="0" i="0" u="none" strike="noStrike" cap="none" normalizeH="0" baseline="0" dirty="0">
                <a:ln>
                  <a:noFill/>
                </a:ln>
                <a:solidFill>
                  <a:schemeClr val="tx1"/>
                </a:solidFill>
                <a:effectLst/>
                <a:latin typeface="Arial" panose="020B0604020202020204" pitchFamily="34" charset="0"/>
              </a:rPr>
            </a:br>
            <a:br>
              <a:rPr kumimoji="0" lang="en-US" altLang="en-US" sz="2400" b="0" i="0" u="none" strike="noStrike" cap="none" normalizeH="0" baseline="0" dirty="0">
                <a:ln>
                  <a:noFill/>
                </a:ln>
                <a:solidFill>
                  <a:schemeClr val="tx1"/>
                </a:solidFill>
                <a:effectLst/>
                <a:latin typeface="Arial" panose="020B0604020202020204" pitchFamily="34" charset="0"/>
              </a:rPr>
            </a:b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The application of Particle Swarm Optimization (PSO) for gear design optimization has </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proven to be highly effective. The algorithm efficiently explored the complex design</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space, identifying optimal gear parameters that minimized</a:t>
            </a:r>
            <a:r>
              <a:rPr lang="en-US" altLang="en-US" sz="2400" cap="none" dirty="0">
                <a:ln>
                  <a:noFill/>
                </a:ln>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weight while maintaining</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strength and efficiency.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optimized results demonstrated a significant reduction in material usage and</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improved gear performance, highlighting the practical advantages of using PSO in </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industrial applications. By leveraging swarm intelligence , PSO overcame the challenges</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 of nonlinear and multi-dimensional optimization, providing a reliable and cost-effective </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solution for gear manufacturing .This approach not only enhances gear performance </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but also contributes to reduced manufacturing costs and improved sustainability </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through material savings.</a:t>
            </a:r>
          </a:p>
        </p:txBody>
      </p:sp>
    </p:spTree>
    <p:extLst>
      <p:ext uri="{BB962C8B-B14F-4D97-AF65-F5344CB8AC3E}">
        <p14:creationId xmlns:p14="http://schemas.microsoft.com/office/powerpoint/2010/main" val="2176595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CD238-EC42-9EAE-4E1A-CAB1269D3389}"/>
              </a:ext>
            </a:extLst>
          </p:cNvPr>
          <p:cNvSpPr>
            <a:spLocks noGrp="1"/>
          </p:cNvSpPr>
          <p:nvPr>
            <p:ph type="title"/>
          </p:nvPr>
        </p:nvSpPr>
        <p:spPr>
          <a:xfrm>
            <a:off x="546101" y="-2540000"/>
            <a:ext cx="10131425" cy="10388600"/>
          </a:xfrm>
        </p:spPr>
        <p:txBody>
          <a:bodyPr>
            <a:normAutofit/>
          </a:bodyPr>
          <a:lstStyle/>
          <a:p>
            <a:r>
              <a:rPr lang="en-IN" dirty="0"/>
              <a:t>REFRENCES</a:t>
            </a:r>
            <a:br>
              <a:rPr lang="en-IN" dirty="0"/>
            </a:br>
            <a:br>
              <a:rPr lang="en-IN" dirty="0"/>
            </a:br>
            <a:r>
              <a:rPr lang="en-IN" sz="2700" dirty="0"/>
              <a:t>https://www.geeksforgeeks.org/particle-swarm-optimization-pso-an-overview/</a:t>
            </a:r>
            <a:br>
              <a:rPr lang="en-IN" sz="2700" dirty="0"/>
            </a:br>
            <a:br>
              <a:rPr lang="en-IN" sz="2700" dirty="0"/>
            </a:br>
            <a:r>
              <a:rPr lang="en-IN" sz="2700" dirty="0">
                <a:hlinkClick r:id="rId2">
                  <a:extLst>
                    <a:ext uri="{A12FA001-AC4F-418D-AE19-62706E023703}">
                      <ahyp:hlinkClr xmlns:ahyp="http://schemas.microsoft.com/office/drawing/2018/hyperlinkcolor" val="tx"/>
                    </a:ext>
                  </a:extLst>
                </a:hlinkClick>
              </a:rPr>
              <a:t>https://en.wikipedia.org/wiki/Particle_swarm_optimization</a:t>
            </a:r>
            <a:br>
              <a:rPr lang="en-IN" sz="2700" dirty="0"/>
            </a:br>
            <a:br>
              <a:rPr lang="en-IN" sz="2700" dirty="0"/>
            </a:br>
            <a:r>
              <a:rPr lang="en-IN" sz="2700" dirty="0"/>
              <a:t>https://www.mathworks.com/help/gads/what-is-particle-swarm-optimization.html</a:t>
            </a:r>
          </a:p>
        </p:txBody>
      </p:sp>
    </p:spTree>
    <p:extLst>
      <p:ext uri="{BB962C8B-B14F-4D97-AF65-F5344CB8AC3E}">
        <p14:creationId xmlns:p14="http://schemas.microsoft.com/office/powerpoint/2010/main" val="2030782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9942739-3CAA-7DD9-1A8F-304863871923}"/>
              </a:ext>
            </a:extLst>
          </p:cNvPr>
          <p:cNvSpPr>
            <a:spLocks noGrp="1" noChangeArrowheads="1"/>
          </p:cNvSpPr>
          <p:nvPr>
            <p:ph type="title"/>
          </p:nvPr>
        </p:nvSpPr>
        <p:spPr bwMode="auto">
          <a:xfrm>
            <a:off x="1213894" y="1088651"/>
            <a:ext cx="1082379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Objectives of Optimization:</a:t>
            </a:r>
            <a:br>
              <a:rPr kumimoji="0" lang="en-US" altLang="en-US" sz="4000" b="1" i="0" u="none" strike="noStrike" cap="none" normalizeH="0" baseline="0" dirty="0">
                <a:ln>
                  <a:noFill/>
                </a:ln>
                <a:solidFill>
                  <a:schemeClr val="tx1"/>
                </a:solidFill>
                <a:effectLst/>
                <a:latin typeface="Arial" panose="020B0604020202020204" pitchFamily="34" charset="0"/>
              </a:rPr>
            </a:br>
            <a:br>
              <a:rPr kumimoji="0" lang="en-US" altLang="en-US" sz="4000" b="1" i="0" u="none" strike="noStrike" cap="none" normalizeH="0" baseline="0" dirty="0">
                <a:ln>
                  <a:noFill/>
                </a:ln>
                <a:solidFill>
                  <a:schemeClr val="tx1"/>
                </a:solidFill>
                <a:effectLst/>
                <a:latin typeface="Arial" panose="020B0604020202020204" pitchFamily="34" charset="0"/>
              </a:rPr>
            </a:b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Minimize Weight:</a:t>
            </a:r>
            <a:r>
              <a:rPr kumimoji="0" lang="en-US" altLang="en-US" sz="2000" b="0" i="0" u="none" strike="noStrike" cap="none" normalizeH="0" baseline="0" dirty="0">
                <a:ln>
                  <a:noFill/>
                </a:ln>
                <a:solidFill>
                  <a:schemeClr val="tx1"/>
                </a:solidFill>
                <a:effectLst/>
                <a:latin typeface="Arial" panose="020B0604020202020204" pitchFamily="34" charset="0"/>
              </a:rPr>
              <a:t> Reduce material usage and manufacturing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Maximize Efficiency:</a:t>
            </a:r>
            <a:r>
              <a:rPr kumimoji="0" lang="en-US" altLang="en-US" sz="2000" b="0" i="0" u="none" strike="noStrike" cap="none" normalizeH="0" baseline="0" dirty="0">
                <a:ln>
                  <a:noFill/>
                </a:ln>
                <a:solidFill>
                  <a:schemeClr val="tx1"/>
                </a:solidFill>
                <a:effectLst/>
                <a:latin typeface="Arial" panose="020B0604020202020204" pitchFamily="34" charset="0"/>
              </a:rPr>
              <a:t> Enhance power transmission with minimal friction and energy loss.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Ensure Structural Strength:</a:t>
            </a:r>
            <a:r>
              <a:rPr kumimoji="0" lang="en-US" altLang="en-US" sz="2000" b="0" i="0" u="none" strike="noStrike" cap="none" normalizeH="0" baseline="0" dirty="0">
                <a:ln>
                  <a:noFill/>
                </a:ln>
                <a:solidFill>
                  <a:schemeClr val="tx1"/>
                </a:solidFill>
                <a:effectLst/>
                <a:latin typeface="Arial" panose="020B0604020202020204" pitchFamily="34" charset="0"/>
              </a:rPr>
              <a:t> Maintain durability and withstand applied loads.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Optimize Performance:</a:t>
            </a:r>
            <a:r>
              <a:rPr kumimoji="0" lang="en-US" altLang="en-US" sz="2000" b="0" i="0" u="none" strike="noStrike" cap="none" normalizeH="0" baseline="0" dirty="0">
                <a:ln>
                  <a:noFill/>
                </a:ln>
                <a:solidFill>
                  <a:schemeClr val="tx1"/>
                </a:solidFill>
                <a:effectLst/>
                <a:latin typeface="Arial" panose="020B0604020202020204" pitchFamily="34" charset="0"/>
              </a:rPr>
              <a:t> Improve gear reliability and lifespan.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Reduce Manufacturing Costs:</a:t>
            </a:r>
            <a:r>
              <a:rPr kumimoji="0" lang="en-US" altLang="en-US" sz="2000" b="0" i="0" u="none" strike="noStrike" cap="none" normalizeH="0" baseline="0" dirty="0">
                <a:ln>
                  <a:noFill/>
                </a:ln>
                <a:solidFill>
                  <a:schemeClr val="tx1"/>
                </a:solidFill>
                <a:effectLst/>
                <a:latin typeface="Arial" panose="020B0604020202020204" pitchFamily="34" charset="0"/>
              </a:rPr>
              <a:t> Use fewer materials while maintaining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Increase Operational Efficiency:</a:t>
            </a:r>
            <a:r>
              <a:rPr kumimoji="0" lang="en-US" altLang="en-US" sz="2000" b="0" i="0" u="none" strike="noStrike" cap="none" normalizeH="0" baseline="0" dirty="0">
                <a:ln>
                  <a:noFill/>
                </a:ln>
                <a:solidFill>
                  <a:schemeClr val="tx1"/>
                </a:solidFill>
                <a:effectLst/>
                <a:latin typeface="Arial" panose="020B0604020202020204" pitchFamily="34" charset="0"/>
              </a:rPr>
              <a:t> Achieve smooth and efficient gear operation.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Let me know if you need more points or details on any of these! </a:t>
            </a:r>
          </a:p>
        </p:txBody>
      </p:sp>
    </p:spTree>
    <p:extLst>
      <p:ext uri="{BB962C8B-B14F-4D97-AF65-F5344CB8AC3E}">
        <p14:creationId xmlns:p14="http://schemas.microsoft.com/office/powerpoint/2010/main" val="1304671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01D90-4BF2-DF29-C8B6-AE4A5EB923D5}"/>
              </a:ext>
            </a:extLst>
          </p:cNvPr>
          <p:cNvSpPr>
            <a:spLocks noGrp="1"/>
          </p:cNvSpPr>
          <p:nvPr>
            <p:ph type="title"/>
          </p:nvPr>
        </p:nvSpPr>
        <p:spPr>
          <a:xfrm>
            <a:off x="576943" y="130629"/>
            <a:ext cx="3450771" cy="7032171"/>
          </a:xfrm>
        </p:spPr>
        <p:txBody>
          <a:bodyPr>
            <a:noAutofit/>
          </a:bodyPr>
          <a:lstStyle/>
          <a:p>
            <a:r>
              <a:rPr lang="en-US" sz="2800" b="1" dirty="0"/>
              <a:t>PARAMETERS OF GEAR</a:t>
            </a:r>
            <a:br>
              <a:rPr lang="en-US" sz="2800" b="1" dirty="0"/>
            </a:br>
            <a:br>
              <a:rPr lang="en-US" sz="1800" b="1" dirty="0"/>
            </a:br>
            <a:r>
              <a:rPr lang="en-US" sz="1600" b="1" dirty="0"/>
              <a:t>Module (m):</a:t>
            </a:r>
            <a:r>
              <a:rPr lang="en-US" sz="1600" dirty="0"/>
              <a:t> Size of the gear teeth (pitch diameter / number of teeth).</a:t>
            </a:r>
            <a:br>
              <a:rPr lang="en-US" sz="1600" dirty="0"/>
            </a:br>
            <a:br>
              <a:rPr lang="en-US" sz="1600" dirty="0"/>
            </a:br>
            <a:r>
              <a:rPr lang="en-US" sz="1600" b="1" dirty="0"/>
              <a:t>Number of Teeth (z):</a:t>
            </a:r>
            <a:r>
              <a:rPr lang="en-US" sz="1600" dirty="0"/>
              <a:t> Determines gear ratio and torque transmission.</a:t>
            </a:r>
            <a:br>
              <a:rPr lang="en-US" sz="1600" dirty="0"/>
            </a:br>
            <a:br>
              <a:rPr lang="en-US" sz="1600" dirty="0"/>
            </a:br>
            <a:r>
              <a:rPr lang="en-US" sz="1600" b="1" dirty="0"/>
              <a:t>Pitch Diameter (d):</a:t>
            </a:r>
            <a:r>
              <a:rPr lang="en-US" sz="1600" dirty="0"/>
              <a:t> Diameter of the pitch circle where teeth effectively engage.</a:t>
            </a:r>
            <a:br>
              <a:rPr lang="en-US" sz="1600" dirty="0"/>
            </a:br>
            <a:br>
              <a:rPr lang="en-US" sz="1600" dirty="0"/>
            </a:br>
            <a:r>
              <a:rPr lang="en-US" sz="1600" b="1" dirty="0"/>
              <a:t>Addendum (ha):</a:t>
            </a:r>
            <a:r>
              <a:rPr lang="en-US" sz="1600" dirty="0"/>
              <a:t> Height of the tooth above the pitch circle.</a:t>
            </a:r>
            <a:br>
              <a:rPr lang="en-US" sz="1600" dirty="0"/>
            </a:br>
            <a:br>
              <a:rPr lang="en-US" sz="1600" dirty="0"/>
            </a:br>
            <a:r>
              <a:rPr lang="en-US" sz="1600" b="1" dirty="0"/>
              <a:t>Dedendum (hf):</a:t>
            </a:r>
            <a:r>
              <a:rPr lang="en-US" sz="1600" dirty="0"/>
              <a:t> Depth of the tooth below the pitch circle.</a:t>
            </a:r>
            <a:br>
              <a:rPr lang="en-US" sz="1600" dirty="0"/>
            </a:br>
            <a:br>
              <a:rPr lang="en-US" sz="1600" dirty="0"/>
            </a:br>
            <a:r>
              <a:rPr lang="en-US" sz="1600" b="1" dirty="0"/>
              <a:t>Face Width (b):</a:t>
            </a:r>
            <a:r>
              <a:rPr lang="en-US" sz="1600" dirty="0"/>
              <a:t> Width of the gear along its axis.</a:t>
            </a:r>
            <a:br>
              <a:rPr lang="en-US" sz="1600" dirty="0"/>
            </a:br>
            <a:br>
              <a:rPr lang="en-US" sz="1600" dirty="0"/>
            </a:br>
            <a:r>
              <a:rPr lang="en-US" sz="1600" b="1" dirty="0"/>
              <a:t>Whole Depth (h):</a:t>
            </a:r>
            <a:r>
              <a:rPr lang="en-US" sz="1600" dirty="0"/>
              <a:t> Sum of addendum and dedendum</a:t>
            </a:r>
            <a:r>
              <a:rPr lang="en-US" sz="1800" dirty="0"/>
              <a:t>.</a:t>
            </a:r>
            <a:br>
              <a:rPr lang="en-US" sz="1800" dirty="0"/>
            </a:br>
            <a:endParaRPr lang="en-IN" sz="1800" dirty="0"/>
          </a:p>
        </p:txBody>
      </p:sp>
      <p:sp>
        <p:nvSpPr>
          <p:cNvPr id="4" name="Text Placeholder 3">
            <a:extLst>
              <a:ext uri="{FF2B5EF4-FFF2-40B4-BE49-F238E27FC236}">
                <a16:creationId xmlns:a16="http://schemas.microsoft.com/office/drawing/2014/main" id="{D8C92A1C-8BD4-1E08-F721-E90839DC0FC4}"/>
              </a:ext>
            </a:extLst>
          </p:cNvPr>
          <p:cNvSpPr>
            <a:spLocks noGrp="1"/>
          </p:cNvSpPr>
          <p:nvPr>
            <p:ph type="body" sz="half" idx="2"/>
          </p:nvPr>
        </p:nvSpPr>
        <p:spPr>
          <a:xfrm flipH="1">
            <a:off x="11353801" y="6014961"/>
            <a:ext cx="380999" cy="168124"/>
          </a:xfrm>
        </p:spPr>
        <p:txBody>
          <a:bodyPr>
            <a:normAutofit fontScale="40000" lnSpcReduction="20000"/>
          </a:bodyPr>
          <a:lstStyle/>
          <a:p>
            <a:endParaRPr lang="en-IN" dirty="0"/>
          </a:p>
        </p:txBody>
      </p:sp>
      <p:pic>
        <p:nvPicPr>
          <p:cNvPr id="6146" name="Picture 2" descr="This may contain: the parts of a gear wheel">
            <a:extLst>
              <a:ext uri="{FF2B5EF4-FFF2-40B4-BE49-F238E27FC236}">
                <a16:creationId xmlns:a16="http://schemas.microsoft.com/office/drawing/2014/main" id="{AA61505A-0C10-EC0F-063E-D64465876B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3229" y="315686"/>
            <a:ext cx="6193970" cy="6335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045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111DE-3218-DC01-6427-5A5169F9EACE}"/>
              </a:ext>
            </a:extLst>
          </p:cNvPr>
          <p:cNvSpPr>
            <a:spLocks noGrp="1"/>
          </p:cNvSpPr>
          <p:nvPr>
            <p:ph type="title"/>
          </p:nvPr>
        </p:nvSpPr>
        <p:spPr>
          <a:xfrm>
            <a:off x="685802" y="-1687286"/>
            <a:ext cx="5029198" cy="8403772"/>
          </a:xfrm>
        </p:spPr>
        <p:txBody>
          <a:bodyPr>
            <a:noAutofit/>
          </a:bodyPr>
          <a:lstStyle/>
          <a:p>
            <a:r>
              <a:rPr lang="en-US" sz="1800" b="1" dirty="0"/>
              <a:t>Pressure Angle (α):</a:t>
            </a:r>
            <a:r>
              <a:rPr lang="en-US" sz="1800" dirty="0"/>
              <a:t> Angle between the line of action and the tangent to the pitch circle.</a:t>
            </a:r>
            <a:br>
              <a:rPr lang="en-US" sz="1800" dirty="0"/>
            </a:br>
            <a:br>
              <a:rPr lang="en-US" sz="1800" dirty="0"/>
            </a:br>
            <a:r>
              <a:rPr lang="en-US" sz="1800" b="1" dirty="0"/>
              <a:t>Base Circle Diameter (</a:t>
            </a:r>
            <a:r>
              <a:rPr lang="en-US" sz="1800" b="1" dirty="0" err="1"/>
              <a:t>db</a:t>
            </a:r>
            <a:r>
              <a:rPr lang="en-US" sz="1800" b="1" dirty="0"/>
              <a:t>):</a:t>
            </a:r>
            <a:r>
              <a:rPr lang="en-US" sz="1800" dirty="0"/>
              <a:t> Diameter of the circle from which the involute profile is generated.</a:t>
            </a:r>
            <a:br>
              <a:rPr lang="en-US" sz="1800" dirty="0"/>
            </a:br>
            <a:br>
              <a:rPr lang="en-US" sz="1800" dirty="0"/>
            </a:br>
            <a:r>
              <a:rPr lang="en-US" sz="1800" b="1" dirty="0"/>
              <a:t>Contact Ratio:</a:t>
            </a:r>
            <a:r>
              <a:rPr lang="en-US" sz="1800" dirty="0"/>
              <a:t> Ratio of the length of contact to the base pitch.</a:t>
            </a:r>
            <a:br>
              <a:rPr lang="en-US" sz="1800" dirty="0"/>
            </a:br>
            <a:br>
              <a:rPr lang="en-US" sz="1800" dirty="0"/>
            </a:br>
            <a:r>
              <a:rPr lang="en-US" sz="1800" b="1" dirty="0"/>
              <a:t>Tooth Thickness (s):</a:t>
            </a:r>
            <a:r>
              <a:rPr lang="en-US" sz="1800" dirty="0"/>
              <a:t> Thickness of the tooth at the pitch circle.</a:t>
            </a:r>
            <a:br>
              <a:rPr lang="en-US" sz="1800" dirty="0"/>
            </a:br>
            <a:endParaRPr lang="en-IN" sz="1800" dirty="0"/>
          </a:p>
        </p:txBody>
      </p:sp>
      <p:pic>
        <p:nvPicPr>
          <p:cNvPr id="3" name="Picture 2" descr="This may contain: the parts of a gear wheel">
            <a:extLst>
              <a:ext uri="{FF2B5EF4-FFF2-40B4-BE49-F238E27FC236}">
                <a16:creationId xmlns:a16="http://schemas.microsoft.com/office/drawing/2014/main" id="{4778583F-40D2-A995-64E6-3E24E8B4D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858" y="315686"/>
            <a:ext cx="5606142" cy="595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161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5EEE-B1CE-3435-BE01-693D2F959D66}"/>
              </a:ext>
            </a:extLst>
          </p:cNvPr>
          <p:cNvSpPr>
            <a:spLocks noGrp="1"/>
          </p:cNvSpPr>
          <p:nvPr>
            <p:ph type="title"/>
          </p:nvPr>
        </p:nvSpPr>
        <p:spPr>
          <a:xfrm>
            <a:off x="685801" y="-812800"/>
            <a:ext cx="10131425" cy="8496300"/>
          </a:xfrm>
        </p:spPr>
        <p:txBody>
          <a:bodyPr>
            <a:normAutofit/>
          </a:bodyPr>
          <a:lstStyle/>
          <a:p>
            <a:r>
              <a:rPr lang="en-US" sz="2400" i="1" dirty="0"/>
              <a:t>			</a:t>
            </a:r>
            <a:r>
              <a:rPr lang="en-US" i="1" dirty="0"/>
              <a:t>CONCEPT OF PARTICLE SWARM OPTIMIZATION</a:t>
            </a:r>
            <a:br>
              <a:rPr lang="en-US" sz="2400" i="1" dirty="0"/>
            </a:br>
            <a:br>
              <a:rPr lang="en-US" sz="2400" i="1" dirty="0"/>
            </a:br>
            <a:r>
              <a:rPr lang="en-US" sz="2400" i="1" dirty="0"/>
              <a:t>PSO is originally attributed to </a:t>
            </a:r>
            <a:r>
              <a:rPr lang="en-US" sz="2400" i="1" dirty="0">
                <a:hlinkClick r:id="rId2" tooltip="James Kennedy (social psychologist)">
                  <a:extLst>
                    <a:ext uri="{A12FA001-AC4F-418D-AE19-62706E023703}">
                      <ahyp:hlinkClr xmlns:ahyp="http://schemas.microsoft.com/office/drawing/2018/hyperlinkcolor" val="tx"/>
                    </a:ext>
                  </a:extLst>
                </a:hlinkClick>
              </a:rPr>
              <a:t>Kennedy</a:t>
            </a:r>
            <a:r>
              <a:rPr lang="en-US" sz="2400" i="1" dirty="0"/>
              <a:t>, </a:t>
            </a:r>
            <a:r>
              <a:rPr lang="en-US" sz="2400" i="1" dirty="0">
                <a:hlinkClick r:id="rId3" tooltip="Russell C. Eberhart">
                  <a:extLst>
                    <a:ext uri="{A12FA001-AC4F-418D-AE19-62706E023703}">
                      <ahyp:hlinkClr xmlns:ahyp="http://schemas.microsoft.com/office/drawing/2018/hyperlinkcolor" val="tx"/>
                    </a:ext>
                  </a:extLst>
                </a:hlinkClick>
              </a:rPr>
              <a:t>Eberhart</a:t>
            </a:r>
            <a:r>
              <a:rPr lang="en-US" sz="2400" i="1" dirty="0"/>
              <a:t> and </a:t>
            </a:r>
            <a:r>
              <a:rPr lang="en-US" sz="2400" i="1" dirty="0">
                <a:hlinkClick r:id="rId4" tooltip="Yuhui Shi">
                  <a:extLst>
                    <a:ext uri="{A12FA001-AC4F-418D-AE19-62706E023703}">
                      <ahyp:hlinkClr xmlns:ahyp="http://schemas.microsoft.com/office/drawing/2018/hyperlinkcolor" val="tx"/>
                    </a:ext>
                  </a:extLst>
                </a:hlinkClick>
              </a:rPr>
              <a:t>Shi</a:t>
            </a:r>
            <a:r>
              <a:rPr lang="en-US" sz="2400" i="1" dirty="0">
                <a:hlinkClick r:id="rId5">
                  <a:extLst>
                    <a:ext uri="{A12FA001-AC4F-418D-AE19-62706E023703}">
                      <ahyp:hlinkClr xmlns:ahyp="http://schemas.microsoft.com/office/drawing/2018/hyperlinkcolor" val="tx"/>
                    </a:ext>
                  </a:extLst>
                </a:hlinkClick>
              </a:rPr>
              <a:t>[2]</a:t>
            </a:r>
            <a:r>
              <a:rPr lang="en-US" sz="2400" i="1" dirty="0">
                <a:hlinkClick r:id="rId6">
                  <a:extLst>
                    <a:ext uri="{A12FA001-AC4F-418D-AE19-62706E023703}">
                      <ahyp:hlinkClr xmlns:ahyp="http://schemas.microsoft.com/office/drawing/2018/hyperlinkcolor" val="tx"/>
                    </a:ext>
                  </a:extLst>
                </a:hlinkClick>
              </a:rPr>
              <a:t>[3]</a:t>
            </a:r>
            <a:r>
              <a:rPr lang="en-US" sz="2400" i="1" dirty="0"/>
              <a:t> and was first intended for </a:t>
            </a:r>
            <a:r>
              <a:rPr lang="en-US" sz="2400" i="1" dirty="0">
                <a:hlinkClick r:id="rId7" tooltip="Computer simulation">
                  <a:extLst>
                    <a:ext uri="{A12FA001-AC4F-418D-AE19-62706E023703}">
                      <ahyp:hlinkClr xmlns:ahyp="http://schemas.microsoft.com/office/drawing/2018/hyperlinkcolor" val="tx"/>
                    </a:ext>
                  </a:extLst>
                </a:hlinkClick>
              </a:rPr>
              <a:t>simulating</a:t>
            </a:r>
            <a:r>
              <a:rPr lang="en-US" sz="2400" i="1" dirty="0"/>
              <a:t> </a:t>
            </a:r>
            <a:r>
              <a:rPr lang="en-US" sz="2400" i="1" dirty="0">
                <a:hlinkClick r:id="rId8" tooltip="Social behaviour">
                  <a:extLst>
                    <a:ext uri="{A12FA001-AC4F-418D-AE19-62706E023703}">
                      <ahyp:hlinkClr xmlns:ahyp="http://schemas.microsoft.com/office/drawing/2018/hyperlinkcolor" val="tx"/>
                    </a:ext>
                  </a:extLst>
                </a:hlinkClick>
              </a:rPr>
              <a:t>social </a:t>
            </a:r>
            <a:r>
              <a:rPr lang="en-US" sz="2400" i="1" dirty="0" err="1">
                <a:hlinkClick r:id="rId8" tooltip="Social behaviour">
                  <a:extLst>
                    <a:ext uri="{A12FA001-AC4F-418D-AE19-62706E023703}">
                      <ahyp:hlinkClr xmlns:ahyp="http://schemas.microsoft.com/office/drawing/2018/hyperlinkcolor" val="tx"/>
                    </a:ext>
                  </a:extLst>
                </a:hlinkClick>
              </a:rPr>
              <a:t>behaviour</a:t>
            </a:r>
            <a:r>
              <a:rPr lang="en-US" sz="2400" i="1" dirty="0"/>
              <a:t>,  as a stylized representation of the movement of organisms in a bird </a:t>
            </a:r>
            <a:r>
              <a:rPr lang="en-US" sz="2400" i="1" dirty="0">
                <a:hlinkClick r:id="rId9" tooltip="Flocking (behavior)">
                  <a:extLst>
                    <a:ext uri="{A12FA001-AC4F-418D-AE19-62706E023703}">
                      <ahyp:hlinkClr xmlns:ahyp="http://schemas.microsoft.com/office/drawing/2018/hyperlinkcolor" val="tx"/>
                    </a:ext>
                  </a:extLst>
                </a:hlinkClick>
              </a:rPr>
              <a:t>flock</a:t>
            </a:r>
            <a:r>
              <a:rPr lang="en-US" sz="2400" i="1" dirty="0"/>
              <a:t> or </a:t>
            </a:r>
            <a:r>
              <a:rPr lang="en-US" sz="2400" i="1" dirty="0">
                <a:hlinkClick r:id="rId10" tooltip="Fish school">
                  <a:extLst>
                    <a:ext uri="{A12FA001-AC4F-418D-AE19-62706E023703}">
                      <ahyp:hlinkClr xmlns:ahyp="http://schemas.microsoft.com/office/drawing/2018/hyperlinkcolor" val="tx"/>
                    </a:ext>
                  </a:extLst>
                </a:hlinkClick>
              </a:rPr>
              <a:t>fish school</a:t>
            </a:r>
            <a:r>
              <a:rPr lang="en-US" sz="2400" i="1" dirty="0"/>
              <a:t>.</a:t>
            </a:r>
            <a:br>
              <a:rPr lang="en-US" sz="1800" dirty="0"/>
            </a:br>
            <a:br>
              <a:rPr lang="en-US" sz="1800" dirty="0"/>
            </a:br>
            <a:r>
              <a:rPr lang="en-US" sz="1800" b="0" i="0" dirty="0">
                <a:effectLst/>
                <a:latin typeface="Arial" panose="020B0604020202020204" pitchFamily="34" charset="0"/>
              </a:rPr>
              <a:t>In </a:t>
            </a:r>
            <a:r>
              <a:rPr lang="en-US" sz="1800" b="0" i="0" u="none" strike="noStrike" dirty="0">
                <a:effectLst/>
                <a:latin typeface="Arial" panose="020B0604020202020204" pitchFamily="34" charset="0"/>
                <a:hlinkClick r:id="rId11" tooltip="Computational science">
                  <a:extLst>
                    <a:ext uri="{A12FA001-AC4F-418D-AE19-62706E023703}">
                      <ahyp:hlinkClr xmlns:ahyp="http://schemas.microsoft.com/office/drawing/2018/hyperlinkcolor" val="tx"/>
                    </a:ext>
                  </a:extLst>
                </a:hlinkClick>
              </a:rPr>
              <a:t>computational science</a:t>
            </a:r>
            <a:r>
              <a:rPr lang="en-US" sz="1800" b="0" i="0" dirty="0">
                <a:effectLst/>
                <a:latin typeface="Arial" panose="020B0604020202020204" pitchFamily="34" charset="0"/>
              </a:rPr>
              <a:t>, </a:t>
            </a:r>
            <a:r>
              <a:rPr lang="en-US" sz="1800" b="1" i="0" dirty="0">
                <a:effectLst/>
                <a:latin typeface="Arial" panose="020B0604020202020204" pitchFamily="34" charset="0"/>
              </a:rPr>
              <a:t>particle swarm optimization</a:t>
            </a:r>
            <a:r>
              <a:rPr lang="en-US" sz="1800" b="0" i="0" dirty="0">
                <a:effectLst/>
                <a:latin typeface="Arial" panose="020B0604020202020204" pitchFamily="34" charset="0"/>
              </a:rPr>
              <a:t> (</a:t>
            </a:r>
            <a:r>
              <a:rPr lang="en-US" sz="1800" b="1" i="0" dirty="0">
                <a:effectLst/>
                <a:latin typeface="Arial" panose="020B0604020202020204" pitchFamily="34" charset="0"/>
              </a:rPr>
              <a:t>PSO</a:t>
            </a:r>
            <a:r>
              <a:rPr lang="en-US" sz="1800" b="0" i="0" dirty="0">
                <a:effectLst/>
                <a:latin typeface="Arial" panose="020B0604020202020204" pitchFamily="34" charset="0"/>
              </a:rPr>
              <a:t>)</a:t>
            </a:r>
            <a:r>
              <a:rPr lang="en-US" sz="1800" b="0" i="0" u="none" strike="noStrike" baseline="30000" dirty="0">
                <a:effectLst/>
                <a:latin typeface="Arial" panose="020B0604020202020204" pitchFamily="34" charset="0"/>
                <a:hlinkClick r:id="rId12">
                  <a:extLst>
                    <a:ext uri="{A12FA001-AC4F-418D-AE19-62706E023703}">
                      <ahyp:hlinkClr xmlns:ahyp="http://schemas.microsoft.com/office/drawing/2018/hyperlinkcolor" val="tx"/>
                    </a:ext>
                  </a:extLst>
                </a:hlinkClick>
              </a:rPr>
              <a:t>[1]</a:t>
            </a:r>
            <a:r>
              <a:rPr lang="en-US" sz="1800" b="0" i="0" dirty="0">
                <a:effectLst/>
                <a:latin typeface="Arial" panose="020B0604020202020204" pitchFamily="34" charset="0"/>
              </a:rPr>
              <a:t> is a computational method that </a:t>
            </a:r>
            <a:r>
              <a:rPr lang="en-US" sz="1800" b="0" i="0" u="none" strike="noStrike" dirty="0">
                <a:effectLst/>
                <a:latin typeface="Arial" panose="020B0604020202020204" pitchFamily="34" charset="0"/>
                <a:hlinkClick r:id="rId13" tooltip="Mathematical optimization">
                  <a:extLst>
                    <a:ext uri="{A12FA001-AC4F-418D-AE19-62706E023703}">
                      <ahyp:hlinkClr xmlns:ahyp="http://schemas.microsoft.com/office/drawing/2018/hyperlinkcolor" val="tx"/>
                    </a:ext>
                  </a:extLst>
                </a:hlinkClick>
              </a:rPr>
              <a:t>optimizes</a:t>
            </a:r>
            <a:r>
              <a:rPr lang="en-US" sz="1800" b="0" i="0" dirty="0">
                <a:effectLst/>
                <a:latin typeface="Arial" panose="020B0604020202020204" pitchFamily="34" charset="0"/>
              </a:rPr>
              <a:t> a problem by </a:t>
            </a:r>
            <a:r>
              <a:rPr lang="en-US" sz="1800" b="0" i="0" u="none" strike="noStrike" dirty="0">
                <a:effectLst/>
                <a:latin typeface="Arial" panose="020B0604020202020204" pitchFamily="34" charset="0"/>
                <a:hlinkClick r:id="rId14" tooltip="Iterative method">
                  <a:extLst>
                    <a:ext uri="{A12FA001-AC4F-418D-AE19-62706E023703}">
                      <ahyp:hlinkClr xmlns:ahyp="http://schemas.microsoft.com/office/drawing/2018/hyperlinkcolor" val="tx"/>
                    </a:ext>
                  </a:extLst>
                </a:hlinkClick>
              </a:rPr>
              <a:t>iteratively</a:t>
            </a:r>
            <a:r>
              <a:rPr lang="en-US" sz="1800" b="0" i="0" dirty="0">
                <a:effectLst/>
                <a:latin typeface="Arial" panose="020B0604020202020204" pitchFamily="34" charset="0"/>
              </a:rPr>
              <a:t> trying to improve a </a:t>
            </a:r>
            <a:r>
              <a:rPr lang="en-US" sz="1800" b="0" i="0" u="none" strike="noStrike" dirty="0">
                <a:effectLst/>
                <a:latin typeface="Arial" panose="020B0604020202020204" pitchFamily="34" charset="0"/>
                <a:hlinkClick r:id="rId15" tooltip="Candidate solution">
                  <a:extLst>
                    <a:ext uri="{A12FA001-AC4F-418D-AE19-62706E023703}">
                      <ahyp:hlinkClr xmlns:ahyp="http://schemas.microsoft.com/office/drawing/2018/hyperlinkcolor" val="tx"/>
                    </a:ext>
                  </a:extLst>
                </a:hlinkClick>
              </a:rPr>
              <a:t>candidate solution</a:t>
            </a:r>
            <a:r>
              <a:rPr lang="en-US" sz="1800" b="0" i="0" dirty="0">
                <a:effectLst/>
                <a:latin typeface="Arial" panose="020B0604020202020204" pitchFamily="34" charset="0"/>
              </a:rPr>
              <a:t> with regard to a given measure of quality. It solves a problem by having a population of candidate solutions, here dubbed </a:t>
            </a:r>
            <a:r>
              <a:rPr lang="en-US" sz="1800" b="0" i="0" u="none" strike="noStrike" dirty="0">
                <a:effectLst/>
                <a:latin typeface="Arial" panose="020B0604020202020204" pitchFamily="34" charset="0"/>
                <a:hlinkClick r:id="rId16" tooltip="Point particle">
                  <a:extLst>
                    <a:ext uri="{A12FA001-AC4F-418D-AE19-62706E023703}">
                      <ahyp:hlinkClr xmlns:ahyp="http://schemas.microsoft.com/office/drawing/2018/hyperlinkcolor" val="tx"/>
                    </a:ext>
                  </a:extLst>
                </a:hlinkClick>
              </a:rPr>
              <a:t>particles</a:t>
            </a:r>
            <a:r>
              <a:rPr lang="en-US" sz="1800" b="0" i="0" dirty="0">
                <a:effectLst/>
                <a:latin typeface="Arial" panose="020B0604020202020204" pitchFamily="34" charset="0"/>
              </a:rPr>
              <a:t>, and moving these particles around in the </a:t>
            </a:r>
            <a:r>
              <a:rPr lang="en-US" sz="1800" b="0" i="0" u="none" strike="noStrike" dirty="0">
                <a:effectLst/>
                <a:latin typeface="Arial" panose="020B0604020202020204" pitchFamily="34" charset="0"/>
                <a:hlinkClick r:id="rId17" tooltip="Optimization (mathematics)">
                  <a:extLst>
                    <a:ext uri="{A12FA001-AC4F-418D-AE19-62706E023703}">
                      <ahyp:hlinkClr xmlns:ahyp="http://schemas.microsoft.com/office/drawing/2018/hyperlinkcolor" val="tx"/>
                    </a:ext>
                  </a:extLst>
                </a:hlinkClick>
              </a:rPr>
              <a:t>search-space</a:t>
            </a:r>
            <a:r>
              <a:rPr lang="en-US" sz="1800" b="0" i="0" dirty="0">
                <a:effectLst/>
                <a:latin typeface="Arial" panose="020B0604020202020204" pitchFamily="34" charset="0"/>
              </a:rPr>
              <a:t> according to simple </a:t>
            </a:r>
            <a:r>
              <a:rPr lang="en-US" sz="1800" b="0" i="0" u="none" strike="noStrike" dirty="0">
                <a:effectLst/>
                <a:latin typeface="Arial" panose="020B0604020202020204" pitchFamily="34" charset="0"/>
                <a:hlinkClick r:id="rId18" tooltip="Formula">
                  <a:extLst>
                    <a:ext uri="{A12FA001-AC4F-418D-AE19-62706E023703}">
                      <ahyp:hlinkClr xmlns:ahyp="http://schemas.microsoft.com/office/drawing/2018/hyperlinkcolor" val="tx"/>
                    </a:ext>
                  </a:extLst>
                </a:hlinkClick>
              </a:rPr>
              <a:t>mathematical formulae</a:t>
            </a:r>
            <a:r>
              <a:rPr lang="en-US" sz="1800" b="0" i="0" dirty="0">
                <a:effectLst/>
                <a:latin typeface="Arial" panose="020B0604020202020204" pitchFamily="34" charset="0"/>
              </a:rPr>
              <a:t> over the particle's </a:t>
            </a:r>
            <a:r>
              <a:rPr lang="en-US" sz="1800" b="0" i="0" u="none" strike="noStrike" dirty="0">
                <a:effectLst/>
                <a:latin typeface="Arial" panose="020B0604020202020204" pitchFamily="34" charset="0"/>
                <a:hlinkClick r:id="rId19" tooltip="Position (vector)">
                  <a:extLst>
                    <a:ext uri="{A12FA001-AC4F-418D-AE19-62706E023703}">
                      <ahyp:hlinkClr xmlns:ahyp="http://schemas.microsoft.com/office/drawing/2018/hyperlinkcolor" val="tx"/>
                    </a:ext>
                  </a:extLst>
                </a:hlinkClick>
              </a:rPr>
              <a:t>position</a:t>
            </a:r>
            <a:r>
              <a:rPr lang="en-US" sz="1800" b="0" i="0" dirty="0">
                <a:effectLst/>
                <a:latin typeface="Arial" panose="020B0604020202020204" pitchFamily="34" charset="0"/>
              </a:rPr>
              <a:t> and </a:t>
            </a:r>
            <a:r>
              <a:rPr lang="en-US" sz="1800" b="0" i="0" u="none" strike="noStrike" dirty="0">
                <a:effectLst/>
                <a:latin typeface="Arial" panose="020B0604020202020204" pitchFamily="34" charset="0"/>
                <a:hlinkClick r:id="rId20" tooltip="Velocity">
                  <a:extLst>
                    <a:ext uri="{A12FA001-AC4F-418D-AE19-62706E023703}">
                      <ahyp:hlinkClr xmlns:ahyp="http://schemas.microsoft.com/office/drawing/2018/hyperlinkcolor" val="tx"/>
                    </a:ext>
                  </a:extLst>
                </a:hlinkClick>
              </a:rPr>
              <a:t>velocity</a:t>
            </a:r>
            <a:r>
              <a:rPr lang="en-US" sz="1800" b="0" i="0" dirty="0">
                <a:effectLst/>
                <a:latin typeface="Arial" panose="020B0604020202020204" pitchFamily="34" charset="0"/>
              </a:rPr>
              <a:t>. Each particle's movement is influenced by its local best known position, but is also guided toward the best known positions in the search-space, which are updated as better positions are found by other particles. This is expected to move the swarm toward the best solutions</a:t>
            </a:r>
            <a:endParaRPr lang="en-IN" sz="1800" dirty="0"/>
          </a:p>
        </p:txBody>
      </p:sp>
    </p:spTree>
    <p:extLst>
      <p:ext uri="{BB962C8B-B14F-4D97-AF65-F5344CB8AC3E}">
        <p14:creationId xmlns:p14="http://schemas.microsoft.com/office/powerpoint/2010/main" val="188062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D263F-9734-D238-FEB3-4195C38963E9}"/>
              </a:ext>
            </a:extLst>
          </p:cNvPr>
          <p:cNvSpPr>
            <a:spLocks noGrp="1"/>
          </p:cNvSpPr>
          <p:nvPr>
            <p:ph type="title"/>
          </p:nvPr>
        </p:nvSpPr>
        <p:spPr/>
        <p:txBody>
          <a:bodyPr>
            <a:normAutofit fontScale="90000"/>
          </a:bodyPr>
          <a:lstStyle/>
          <a:p>
            <a:r>
              <a:rPr lang="en-US" sz="4000" dirty="0"/>
              <a:t>						CONCEPT OF PSO</a:t>
            </a:r>
            <a:br>
              <a:rPr lang="en-US" sz="1600" dirty="0"/>
            </a:br>
            <a:r>
              <a:rPr lang="en-US" sz="1600" dirty="0"/>
              <a:t>Particle Swarm Optimization (PSO) is a nature-inspired optimization algorithm based on the social behavior of birds flocking or fish schooling. It was developed to solve complex optimization problems by mimicking how these groups move collectively to find optimal solutions.</a:t>
            </a:r>
            <a:br>
              <a:rPr lang="en-US" sz="1600" dirty="0"/>
            </a:br>
            <a:br>
              <a:rPr lang="en-US" sz="1600" dirty="0"/>
            </a:br>
            <a:br>
              <a:rPr lang="en-US" sz="1600" dirty="0"/>
            </a:br>
            <a:endParaRPr lang="en-IN" sz="1600" dirty="0"/>
          </a:p>
        </p:txBody>
      </p:sp>
      <p:sp>
        <p:nvSpPr>
          <p:cNvPr id="6" name="Rectangle 4">
            <a:extLst>
              <a:ext uri="{FF2B5EF4-FFF2-40B4-BE49-F238E27FC236}">
                <a16:creationId xmlns:a16="http://schemas.microsoft.com/office/drawing/2014/main" id="{2950E4CB-7F98-F9AF-E35B-5B0C301F4C05}"/>
              </a:ext>
            </a:extLst>
          </p:cNvPr>
          <p:cNvSpPr>
            <a:spLocks noChangeArrowheads="1"/>
          </p:cNvSpPr>
          <p:nvPr/>
        </p:nvSpPr>
        <p:spPr bwMode="auto">
          <a:xfrm>
            <a:off x="0" y="1430209"/>
            <a:ext cx="121920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Particles: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Each particle represents a potential solution to the optimization problem.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Particles are points in the solution space, moving based on their velocity and position.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Swarm:</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 group of particles that explore the solution space collectively.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swarm works together to find the best solution by sharing information.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Velocity and Position Updates: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Each particle has a position and velocity, which are updated iteratively.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Particles move toward their own best-known position (personal best) and the swarm's global best position.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Learning Factors: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Cognitive Component (c1):</a:t>
            </a:r>
            <a:r>
              <a:rPr kumimoji="0" lang="en-US" altLang="en-US" sz="1600" b="0" i="0" u="none" strike="noStrike" cap="none" normalizeH="0" baseline="0" dirty="0">
                <a:ln>
                  <a:noFill/>
                </a:ln>
                <a:solidFill>
                  <a:schemeClr val="tx1"/>
                </a:solidFill>
                <a:effectLst/>
                <a:latin typeface="Arial" panose="020B0604020202020204" pitchFamily="34" charset="0"/>
              </a:rPr>
              <a:t> Represents the particle's tendency to move toward its own best position.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Social Component (c2):</a:t>
            </a:r>
            <a:r>
              <a:rPr kumimoji="0" lang="en-US" altLang="en-US" sz="1600" b="0" i="0" u="none" strike="noStrike" cap="none" normalizeH="0" baseline="0" dirty="0">
                <a:ln>
                  <a:noFill/>
                </a:ln>
                <a:solidFill>
                  <a:schemeClr val="tx1"/>
                </a:solidFill>
                <a:effectLst/>
                <a:latin typeface="Arial" panose="020B0604020202020204" pitchFamily="34" charset="0"/>
              </a:rPr>
              <a:t> Represents the tendency to move toward the global best position found by the swarm.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Inertia Weight (w):</a:t>
            </a:r>
            <a:r>
              <a:rPr kumimoji="0" lang="en-US" altLang="en-US" sz="1600" b="0" i="0" u="none" strike="noStrike" cap="none" normalizeH="0" baseline="0" dirty="0">
                <a:ln>
                  <a:noFill/>
                </a:ln>
                <a:solidFill>
                  <a:schemeClr val="tx1"/>
                </a:solidFill>
                <a:effectLst/>
                <a:latin typeface="Arial" panose="020B0604020202020204" pitchFamily="34" charset="0"/>
              </a:rPr>
              <a:t> Balances exploration and exploitation by controlling the influence of the previous velocity.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Iteration Process: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Initialize the swarm with random positions and velocities.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Calculate the fitness of each particle.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Update personal and global best positions.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Adjust velocities and positions based on the cognitive and social components.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Repeat the process until convergence or the maximum number of iterations is reached.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B7F5A6DC-A371-DFF7-BBB1-661B5FEF13E6}"/>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33616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PSO algorithm: (a) Main steps of PSO, and (b) The general flowchart of... |  Download Scientific Diagram">
            <a:extLst>
              <a:ext uri="{FF2B5EF4-FFF2-40B4-BE49-F238E27FC236}">
                <a16:creationId xmlns:a16="http://schemas.microsoft.com/office/drawing/2014/main" id="{B47D3E41-657E-D897-29D1-32A604CCBA31}"/>
              </a:ext>
            </a:extLst>
          </p:cNvPr>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dirty="0"/>
              <a:t>.</a:t>
            </a:r>
          </a:p>
        </p:txBody>
      </p:sp>
      <p:sp>
        <p:nvSpPr>
          <p:cNvPr id="4" name="AutoShape 4" descr="PSO algorithm: (a) Main steps of PSO, and (b) The general flowchart of... |  Download Scientific Diagram">
            <a:extLst>
              <a:ext uri="{FF2B5EF4-FFF2-40B4-BE49-F238E27FC236}">
                <a16:creationId xmlns:a16="http://schemas.microsoft.com/office/drawing/2014/main" id="{033F450E-9CD9-BD4D-F817-AAB368D2F462}"/>
              </a:ext>
            </a:extLst>
          </p:cNvPr>
          <p:cNvSpPr>
            <a:spLocks noChangeAspect="1" noChangeArrowheads="1"/>
          </p:cNvSpPr>
          <p:nvPr/>
        </p:nvSpPr>
        <p:spPr bwMode="auto">
          <a:xfrm>
            <a:off x="5943600" y="3276600"/>
            <a:ext cx="4873626" cy="48736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PSO algorithm: (a) Main steps of PSO, and (b) The general flowchart of... |  Download Scientific Diagram">
            <a:extLst>
              <a:ext uri="{FF2B5EF4-FFF2-40B4-BE49-F238E27FC236}">
                <a16:creationId xmlns:a16="http://schemas.microsoft.com/office/drawing/2014/main" id="{AAC080BD-DBE8-30AE-8631-4166DC2253AB}"/>
              </a:ext>
            </a:extLst>
          </p:cNvPr>
          <p:cNvSpPr>
            <a:spLocks noChangeAspect="1" noChangeArrowheads="1"/>
          </p:cNvSpPr>
          <p:nvPr/>
        </p:nvSpPr>
        <p:spPr bwMode="auto">
          <a:xfrm>
            <a:off x="5943599" y="225357"/>
            <a:ext cx="3356043" cy="33560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8" descr="PSO algorithm: (a) Main steps of PSO, and (b) The general flowchart of... |  Download Scientific Diagram">
            <a:extLst>
              <a:ext uri="{FF2B5EF4-FFF2-40B4-BE49-F238E27FC236}">
                <a16:creationId xmlns:a16="http://schemas.microsoft.com/office/drawing/2014/main" id="{709332A3-6847-D91E-026C-283174A0E2E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10" descr="Graphical representation of PSO | Download Scientific Diagram">
            <a:extLst>
              <a:ext uri="{FF2B5EF4-FFF2-40B4-BE49-F238E27FC236}">
                <a16:creationId xmlns:a16="http://schemas.microsoft.com/office/drawing/2014/main" id="{ABA082B1-716D-D27D-9F4B-59E8142C9BB3}"/>
              </a:ext>
            </a:extLst>
          </p:cNvPr>
          <p:cNvSpPr>
            <a:spLocks noChangeAspect="1" noChangeArrowheads="1"/>
          </p:cNvSpPr>
          <p:nvPr/>
        </p:nvSpPr>
        <p:spPr bwMode="auto">
          <a:xfrm>
            <a:off x="525295" y="-1676399"/>
            <a:ext cx="10980904" cy="109809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id="{563E158E-EBA4-FEB7-0976-FDBEE629BC11}"/>
              </a:ext>
            </a:extLst>
          </p:cNvPr>
          <p:cNvPicPr>
            <a:picLocks noChangeAspect="1"/>
          </p:cNvPicPr>
          <p:nvPr/>
        </p:nvPicPr>
        <p:blipFill>
          <a:blip r:embed="rId2"/>
          <a:stretch>
            <a:fillRect/>
          </a:stretch>
        </p:blipFill>
        <p:spPr>
          <a:xfrm>
            <a:off x="685801" y="225357"/>
            <a:ext cx="10612943" cy="6407286"/>
          </a:xfrm>
          <a:prstGeom prst="rect">
            <a:avLst/>
          </a:prstGeom>
        </p:spPr>
      </p:pic>
    </p:spTree>
    <p:extLst>
      <p:ext uri="{BB962C8B-B14F-4D97-AF65-F5344CB8AC3E}">
        <p14:creationId xmlns:p14="http://schemas.microsoft.com/office/powerpoint/2010/main" val="2496550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9F5C7E99-4710-AE2A-20C6-C2E6F714D6DA}"/>
              </a:ext>
            </a:extLst>
          </p:cNvPr>
          <p:cNvSpPr>
            <a:spLocks noGrp="1" noChangeArrowheads="1"/>
          </p:cNvSpPr>
          <p:nvPr>
            <p:ph type="title"/>
          </p:nvPr>
        </p:nvSpPr>
        <p:spPr bwMode="auto">
          <a:xfrm>
            <a:off x="301785" y="739532"/>
            <a:ext cx="11588429" cy="6047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t>advantages of Particle Swarm Optimization (PSO): </a:t>
            </a:r>
            <a:br>
              <a:rPr lang="en-US" dirty="0"/>
            </a:br>
            <a:br>
              <a:rPr lang="en-US" sz="1100" dirty="0"/>
            </a:br>
            <a:r>
              <a:rPr kumimoji="0" lang="en-US" altLang="en-US" sz="2000" b="1" i="0" u="none" strike="noStrike" cap="none" normalizeH="0" baseline="0" dirty="0">
                <a:ln>
                  <a:noFill/>
                </a:ln>
                <a:solidFill>
                  <a:schemeClr val="tx1"/>
                </a:solidFill>
                <a:effectLst/>
                <a:latin typeface="Arial" panose="020B0604020202020204" pitchFamily="34" charset="0"/>
              </a:rPr>
              <a:t>Simplicity and Ease of Implementation:</a:t>
            </a:r>
            <a:r>
              <a:rPr kumimoji="0" lang="en-US" altLang="en-US" sz="2000" b="0" i="0" u="none" strike="noStrike" cap="none" normalizeH="0" baseline="0" dirty="0">
                <a:ln>
                  <a:noFill/>
                </a:ln>
                <a:solidFill>
                  <a:schemeClr val="tx1"/>
                </a:solidFill>
                <a:effectLst/>
                <a:latin typeface="Arial" panose="020B0604020202020204" pitchFamily="34" charset="0"/>
              </a:rPr>
              <a:t> PSO is straightforward to understand and implement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compared to other optimization algorithms like Genetic Algorithms (GA).</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Efficient Global Search:</a:t>
            </a:r>
            <a:r>
              <a:rPr kumimoji="0" lang="en-US" altLang="en-US" sz="2000" b="0" i="0" u="none" strike="noStrike" cap="none" normalizeH="0" baseline="0" dirty="0">
                <a:ln>
                  <a:noFill/>
                </a:ln>
                <a:solidFill>
                  <a:schemeClr val="tx1"/>
                </a:solidFill>
                <a:effectLst/>
                <a:latin typeface="Arial" panose="020B0604020202020204" pitchFamily="34" charset="0"/>
              </a:rPr>
              <a:t> PSO has a strong global search ability at the early stages of optimization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and avoids being trapped in local minima.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Fewer Parameters to Adjust:</a:t>
            </a:r>
            <a:r>
              <a:rPr kumimoji="0" lang="en-US" altLang="en-US" sz="2000" b="0" i="0" u="none" strike="noStrike" cap="none" normalizeH="0" baseline="0" dirty="0">
                <a:ln>
                  <a:noFill/>
                </a:ln>
                <a:solidFill>
                  <a:schemeClr val="tx1"/>
                </a:solidFill>
                <a:effectLst/>
                <a:latin typeface="Arial" panose="020B0604020202020204" pitchFamily="34" charset="0"/>
              </a:rPr>
              <a:t> Unlike other algorithms (e.g., GA), PSO has fewer parameters to</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fine-tune, making it more user-friendly.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Fast Convergence:</a:t>
            </a:r>
            <a:r>
              <a:rPr kumimoji="0" lang="en-US" altLang="en-US" sz="2000" b="0" i="0" u="none" strike="noStrike" cap="none" normalizeH="0" baseline="0" dirty="0">
                <a:ln>
                  <a:noFill/>
                </a:ln>
                <a:solidFill>
                  <a:schemeClr val="tx1"/>
                </a:solidFill>
                <a:effectLst/>
                <a:latin typeface="Arial" panose="020B0604020202020204" pitchFamily="34" charset="0"/>
              </a:rPr>
              <a:t> PSO often converges faster than other optimization techniques, </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especially in continuous optimization problems.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Arial" panose="020B0604020202020204" pitchFamily="34" charset="0"/>
              </a:rPr>
              <a:t>Scalability:</a:t>
            </a:r>
            <a:r>
              <a:rPr kumimoji="0" lang="en-US" altLang="en-US" sz="2000" b="0" i="0" u="none" strike="noStrike" cap="none" normalizeH="0" baseline="0" dirty="0">
                <a:ln>
                  <a:noFill/>
                </a:ln>
                <a:solidFill>
                  <a:schemeClr val="tx1"/>
                </a:solidFill>
                <a:effectLst/>
                <a:latin typeface="Arial" panose="020B0604020202020204" pitchFamily="34" charset="0"/>
              </a:rPr>
              <a:t> PSO can handle both small-scale and large-scale optimization problems.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000" b="1" i="0" u="none" strike="noStrike" cap="none" normalizeH="0" baseline="0" dirty="0">
                <a:ln>
                  <a:noFill/>
                </a:ln>
                <a:solidFill>
                  <a:schemeClr val="tx1"/>
                </a:solidFill>
                <a:effectLst/>
                <a:latin typeface="Arial" panose="020B0604020202020204" pitchFamily="34" charset="0"/>
              </a:rPr>
              <a:t>Adaptability:</a:t>
            </a:r>
            <a:r>
              <a:rPr kumimoji="0" lang="en-US" altLang="en-US" sz="2000" b="0" i="0" u="none" strike="noStrike" cap="none" normalizeH="0" baseline="0" dirty="0">
                <a:ln>
                  <a:noFill/>
                </a:ln>
                <a:solidFill>
                  <a:schemeClr val="tx1"/>
                </a:solidFill>
                <a:effectLst/>
                <a:latin typeface="Arial" panose="020B0604020202020204" pitchFamily="34" charset="0"/>
              </a:rPr>
              <a:t> It can be easily adapted to handle various types of optimization problems,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including multi-objective and dynamic problems.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000" b="1" i="0" u="none" strike="noStrike" cap="none" normalizeH="0" baseline="0" dirty="0">
                <a:ln>
                  <a:noFill/>
                </a:ln>
                <a:solidFill>
                  <a:schemeClr val="tx1"/>
                </a:solidFill>
                <a:effectLst/>
                <a:latin typeface="Arial" panose="020B0604020202020204" pitchFamily="34" charset="0"/>
              </a:rPr>
              <a:t>Parallelization:</a:t>
            </a:r>
            <a:r>
              <a:rPr kumimoji="0" lang="en-US" altLang="en-US" sz="2000" b="0" i="0" u="none" strike="noStrike" cap="none" normalizeH="0" baseline="0" dirty="0">
                <a:ln>
                  <a:noFill/>
                </a:ln>
                <a:solidFill>
                  <a:schemeClr val="tx1"/>
                </a:solidFill>
                <a:effectLst/>
                <a:latin typeface="Arial" panose="020B0604020202020204" pitchFamily="34" charset="0"/>
              </a:rPr>
              <a:t> The algorithm’s structure allows for parallel computation, making it efficient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on multi-core and distributed systems.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000" b="1" i="0" u="none" strike="noStrike" cap="none" normalizeH="0" baseline="0" dirty="0">
                <a:ln>
                  <a:noFill/>
                </a:ln>
                <a:solidFill>
                  <a:schemeClr val="tx1"/>
                </a:solidFill>
                <a:effectLst/>
                <a:latin typeface="Arial" panose="020B0604020202020204" pitchFamily="34" charset="0"/>
              </a:rPr>
              <a:t>Stochastic Nature:</a:t>
            </a:r>
            <a:r>
              <a:rPr kumimoji="0" lang="en-US" altLang="en-US" sz="2000" b="0" i="0" u="none" strike="noStrike" cap="none" normalizeH="0" baseline="0" dirty="0">
                <a:ln>
                  <a:noFill/>
                </a:ln>
                <a:solidFill>
                  <a:schemeClr val="tx1"/>
                </a:solidFill>
                <a:effectLst/>
                <a:latin typeface="Arial" panose="020B0604020202020204" pitchFamily="34" charset="0"/>
              </a:rPr>
              <a:t> The randomness involved helps in exploring the solution space effectively</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and finding better solutions over time.</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000" b="1" i="0" u="none" strike="noStrike" cap="none" normalizeH="0" baseline="0" dirty="0">
                <a:ln>
                  <a:noFill/>
                </a:ln>
                <a:solidFill>
                  <a:schemeClr val="tx1"/>
                </a:solidFill>
                <a:effectLst/>
                <a:latin typeface="Arial" panose="020B0604020202020204" pitchFamily="34" charset="0"/>
              </a:rPr>
              <a:t>No Gradient Information Needed:</a:t>
            </a:r>
            <a:r>
              <a:rPr kumimoji="0" lang="en-US" altLang="en-US" sz="2000" b="0" i="0" u="none" strike="noStrike" cap="none" normalizeH="0" baseline="0" dirty="0">
                <a:ln>
                  <a:noFill/>
                </a:ln>
                <a:solidFill>
                  <a:schemeClr val="tx1"/>
                </a:solidFill>
                <a:effectLst/>
                <a:latin typeface="Arial" panose="020B0604020202020204" pitchFamily="34" charset="0"/>
              </a:rPr>
              <a:t> Unlike gradient-based methods, PSO does not require </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derivative information, making it suitable for non-differentiable and noisy functions.</a:t>
            </a:r>
          </a:p>
        </p:txBody>
      </p:sp>
    </p:spTree>
    <p:extLst>
      <p:ext uri="{BB962C8B-B14F-4D97-AF65-F5344CB8AC3E}">
        <p14:creationId xmlns:p14="http://schemas.microsoft.com/office/powerpoint/2010/main" val="19627966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185</TotalTime>
  <Words>3049</Words>
  <Application>Microsoft Office PowerPoint</Application>
  <PresentationFormat>Widescreen</PresentationFormat>
  <Paragraphs>113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 Unicode MS</vt:lpstr>
      <vt:lpstr>Arial</vt:lpstr>
      <vt:lpstr>Calibri</vt:lpstr>
      <vt:lpstr>Calibri Light</vt:lpstr>
      <vt:lpstr>Courier New</vt:lpstr>
      <vt:lpstr>Google Sans</vt:lpstr>
      <vt:lpstr>Celestial</vt:lpstr>
      <vt:lpstr>Particle SwarM  Optimization for  Gear Design</vt:lpstr>
      <vt:lpstr>Overview of Gear Design Optimization:  Gear design optimization is the process of determining the best combination of gear parameters to achieve optimal performance while minimizing weight and cost. In industrial applications, gears must be robust, efficient, and durable to withstand high loads and stresses.  The primary objectives of gear optimization include minimizing the weight to reduce material usage and manufacturing costs,  maximizing efficiency to enhance power transmission while minimizing friction losses, and ensuring structural strength to handle applied loads  without failure. Key parameters involved in gear optimization are the module, which defines the size of the gear teeth; the number of teeth,  which influences torque transmission and gear ratio; and the face width, which affects the strength and load-carrying capacity. Achieving  a balance between these parameters is challenging due to the complex and nonlinear relationships between them. Particle Swarm Optimization (PSO) is an effective method for gear optimization because it efficiently explores multi-dimensional solution spaces  and converges to global optima without requiring gradient information. This makes it well-suited for tackling complex gear design problems,  offering a reliable and practical approach to achieving lightweight and high-performance gears.</vt:lpstr>
      <vt:lpstr>Objectives of Optimization:    Minimize Weight: Reduce material usage and manufacturing costs.  Maximize Efficiency: Enhance power transmission with minimal friction and energy loss.  Ensure Structural Strength: Maintain durability and withstand applied loads.  Optimize Performance: Improve gear reliability and lifespan.  Reduce Manufacturing Costs: Use fewer materials while maintaining performance.  Increase Operational Efficiency: Achieve smooth and efficient gear operation. Let me know if you need more points or details on any of these! </vt:lpstr>
      <vt:lpstr>PARAMETERS OF GEAR  Module (m): Size of the gear teeth (pitch diameter / number of teeth).  Number of Teeth (z): Determines gear ratio and torque transmission.  Pitch Diameter (d): Diameter of the pitch circle where teeth effectively engage.  Addendum (ha): Height of the tooth above the pitch circle.  Dedendum (hf): Depth of the tooth below the pitch circle.  Face Width (b): Width of the gear along its axis.  Whole Depth (h): Sum of addendum and dedendum. </vt:lpstr>
      <vt:lpstr>Pressure Angle (α): Angle between the line of action and the tangent to the pitch circle.  Base Circle Diameter (db): Diameter of the circle from which the involute profile is generated.  Contact Ratio: Ratio of the length of contact to the base pitch.  Tooth Thickness (s): Thickness of the tooth at the pitch circle. </vt:lpstr>
      <vt:lpstr>   CONCEPT OF PARTICLE SWARM OPTIMIZATION  PSO is originally attributed to Kennedy, Eberhart and Shi[2][3] and was first intended for simulating social behaviour,  as a stylized representation of the movement of organisms in a bird flock or fish school.  In computational science, particle swarm optimization (PSO)[1] is a computational method that optimizes a problem by iteratively trying to improve a candidate solution with regard to a given measure of quality. It solves a problem by having a population of candidate solutions, here dubbed particles, and moving these particles around in the search-space according to simple mathematical formulae over the particle's position and velocity. Each particle's movement is influenced by its local best known position, but is also guided toward the best known positions in the search-space, which are updated as better positions are found by other particles. This is expected to move the swarm toward the best solutions</vt:lpstr>
      <vt:lpstr>      CONCEPT OF PSO Particle Swarm Optimization (PSO) is a nature-inspired optimization algorithm based on the social behavior of birds flocking or fish schooling. It was developed to solve complex optimization problems by mimicking how these groups move collectively to find optimal solutions.   </vt:lpstr>
      <vt:lpstr>.</vt:lpstr>
      <vt:lpstr>advantages of Particle Swarm Optimization (PSO):   Simplicity and Ease of Implementation: PSO is straightforward to understand and implement  compared to other optimization algorithms like Genetic Algorithms (GA). Efficient Global Search: PSO has a strong global search ability at the early stages of optimization  and avoids being trapped in local minima. Fewer Parameters to Adjust: Unlike other algorithms (e.g., GA), PSO has fewer parameters to  fine-tune, making it more user-friendly. Fast Convergence: PSO often converges faster than other optimization techniques,  especially in continuous optimization problems. Scalability: PSO can handle both small-scale and large-scale optimization problems. Adaptability: It can be easily adapted to handle various types of optimization problems,  including multi-objective and dynamic problems. Parallelization: The algorithm’s structure allows for parallel computation, making it efficient  on multi-core and distributed systems. Stochastic Nature: The randomness involved helps in exploring the solution space effectively  and finding better solutions over time. No Gradient Information Needed: Unlike gradient-based methods, PSO does not require  derivative information, making it suitable for non-differentiable and noisy functions.</vt:lpstr>
      <vt:lpstr>      PROBLEM STATEMENT  To minimize the mass of the gear while maintaining mechanical strength and operational efficiency, ensuring the design meets specified performance and reliability criteria.  Optimization Variables:  Module (m): Represents the size of gear teeth, calculated as the ratio of the pitch diameter to the number of teeth. Affects the bending strength and the contact stress of the gear teeth. Number of Teeth (z): Determines the gear ratio, torque transmission, and smoothness of motion. Directly impacts the dynamic load capacity and overall size of the gear. Face Width (b): Defines the axial width of the gear and significantly influences load distribution. A wider face width enhances load-carrying capacity but increases the mass and potential for misalignment.   </vt:lpstr>
      <vt:lpstr>Constraints: Allowable Stress (σ _allowable ): Ensures the maximum stress experienced by the gear teeth does not exceed the material's yield or fatigue strength. Incorporates safety factors to account for dynamic loads and fluctuating stress conditions. Material Density (ρ): Affects the gear's mass and inertia, influencing dynamic performance and energy efficiency. Typically selected based on material properties such as hardness, strength, and wear resistance. Dimensional Limits: Includes upper and lower bounds for module, number of teeth, and face width to ensure manufacturability and compliance with standard design practices. Prevents impractical configurations that could result from unconstrained optimization.</vt:lpstr>
      <vt:lpstr>PowerPoint Presentation</vt:lpstr>
      <vt:lpstr>.</vt:lpstr>
      <vt:lpstr>Step 3: Fitness Evaluation What Happens: Each particle's fitness is calculated based on a predefined objective function. In gear optimization, fitness might be based on: Weight: Minimizing the mass or volume of the gear. Efficiency: Maximizing the transmission efficiency or reducing power loss. Why It Matters: The fitness value quantifies how good a particular solution (particle) is compared to others.  Step 4: Update of Personal Best (pBest) and Global Best (gBest) What Happens: After calculating the fitness, the algorithm checks whether: The current fitness is better than the particle's pBest (update pBest if true). The current fitness is better than the gBest of the entire swarm (update gBest if true). Why It Matters: This ensures that the swarm continuously converges toward the best possible solution. </vt:lpstr>
      <vt:lpstr>Step 5: Iteration Until Convergence  What Happens: Steps 2 to 4 are repeated iteratively until a stopping criterion is met, which could be: Maximum Number of Iterations: The algorithm stops after a fixed number of generations. Fitness Threshold: The algorithm stops when the fitness reaches a satisfactory level. Why It Matters: This ensures the algorithm doesn’t run indefinitely and stops when a solution is good enough. </vt:lpstr>
      <vt:lpstr>        PESUDOCODE  % PSO Parameters numParticles = 30; numIterations = 100; w_max = 0.9; w_min = 0.4; c1 = 2.0; c2 = 2.0; % Initialization particles = initializeParticles(numParticles); pBest = particles; gBest = findGlobalBest(pBest); % Main PSO Loop for iter = 1:numIterations     % Update inertia weight     w = w_max - ((w_max - w_min) / numIterations) * iter;          for i = 1:numParticles         % Evaluate fitness         fitness = fitnessFunction(particles(i));                  % Update personal best         if fitness &lt; pBest(i).fitness             pBest(i) = particles(i);             pBest(i).fitness = fitness;         end         % Update global best         if fitness &lt; gBest.fitness             gBest = particles(i);             gBest.fitness = fitness;         end         % Update velocity and position         particles(i) = updateParticles(particles(i), pBest(i), gBest, w, c1, c2);     end    % Display progress     fprintf('Iteration %d - Best Fitness: %f\n', iter, gBest.fitness); end </vt:lpstr>
      <vt:lpstr>  </vt:lpstr>
      <vt:lpstr>Update Particle Function: updateParticles.m  function particle = updateParticles(particle, pBest, gBest, w, c1, c2)  r1 = rand;  r2 = rand;  % Velocity update  particle.velocity = w * particle.velocity ... + c1 * r1 * (pBest.position - particle.position) ... + c2 * r2 * (gBest.position - particle.position);  % Position update particle.position = particle.position + particle.velocity;  end % Convergence Plot figure; plot(1:num_iterations, best_fitness_history, 'LineWidth', 2); xlabel('Iteration'); ylabel('Best Fitness Value'); title('Convergence Plot'); grid on;  % Fitness vs. Iteration Plot figure; plot(1:num_iterations, fitness_values, 'r-', 'LineWidth', 2); xlabel('Iteration'); ylabel('Fitness Value'); title('Fitness vs. Iteration'); grid on; </vt:lpstr>
      <vt:lpstr>PowerPoint Presentation</vt:lpstr>
      <vt:lpstr>         OUTPUT   Iteration 1/100, Best Fitness: 12.3456 Iteration 2/100, Best Fitness: 11.9876 ... Iteration 100/100, Best Fitness: 9.8765  Optimal Gear Parameters: Module: 3.45 Number of Teeth: 45 Face Width: 12.34 </vt:lpstr>
      <vt:lpstr>Why This Method Was Selected:  Particle Swarm Optimization (PSO) was chosen for gear optimization  because it is a robust and efficient technique for solving complex,  multi-dimensional problems. Unlike traditional optimization methods,  PSO does not require gradient information, making it suitable for  nonlinear and non-convex problems like gear design.  Additionally, PSO's ability to explore a wide solution space while  converging quickly to optimal results makes it ideal for minimizing gear  weight while maintaining strength and efficiency.</vt:lpstr>
      <vt:lpstr>Conclusion:   The application of Particle Swarm Optimization (PSO) for gear design optimization has  proven to be highly effective. The algorithm efficiently explored the complex design  space, identifying optimal gear parameters that minimized weight while maintaining  strength and efficiency. The optimized results demonstrated a significant reduction in material usage and  improved gear performance, highlighting the practical advantages of using PSO in  industrial applications. By leveraging swarm intelligence , PSO overcame the challenges  of nonlinear and multi-dimensional optimization, providing a reliable and cost-effective  solution for gear manufacturing .This approach not only enhances gear performance  but also contributes to reduced manufacturing costs and improved sustainability  through material savings.</vt:lpstr>
      <vt:lpstr>REFRENCES  https://www.geeksforgeeks.org/particle-swarm-optimization-pso-an-overview/  https://en.wikipedia.org/wiki/Particle_swarm_optimization  https://www.mathworks.com/help/gads/what-is-particle-swarm-optimization.html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aayushi singh</dc:creator>
  <cp:lastModifiedBy>aayushi singh</cp:lastModifiedBy>
  <cp:revision>2</cp:revision>
  <dcterms:created xsi:type="dcterms:W3CDTF">2025-03-29T17:47:38Z</dcterms:created>
  <dcterms:modified xsi:type="dcterms:W3CDTF">2025-04-04T04:59:28Z</dcterms:modified>
</cp:coreProperties>
</file>