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3/19/2022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3/19/2022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6A10A-975E-4CC9-9D4C-0984BD16E704}"/>
              </a:ext>
            </a:extLst>
          </p:cNvPr>
          <p:cNvSpPr>
            <a:spLocks noGrp="1"/>
          </p:cNvSpPr>
          <p:nvPr>
            <p:ph type="ctrTitle"/>
          </p:nvPr>
        </p:nvSpPr>
        <p:spPr>
          <a:xfrm>
            <a:off x="2171700" y="1790701"/>
            <a:ext cx="7867650" cy="1225552"/>
          </a:xfrm>
        </p:spPr>
        <p:txBody>
          <a:bodyPr/>
          <a:lstStyle/>
          <a:p>
            <a:r>
              <a:rPr lang="en-IN" sz="2800" b="1" dirty="0">
                <a:solidFill>
                  <a:srgbClr val="002060"/>
                </a:solidFill>
                <a:latin typeface="Algerian" panose="04020705040A02060702" pitchFamily="82" charset="0"/>
              </a:rPr>
              <a:t>HIVE  Analytics  on  Customer Demographics   Data</a:t>
            </a:r>
            <a:br>
              <a:rPr lang="en-IN" b="1" dirty="0"/>
            </a:br>
            <a:endParaRPr lang="en-IN" sz="1600" dirty="0"/>
          </a:p>
        </p:txBody>
      </p:sp>
      <p:sp>
        <p:nvSpPr>
          <p:cNvPr id="3" name="Subtitle 2">
            <a:extLst>
              <a:ext uri="{FF2B5EF4-FFF2-40B4-BE49-F238E27FC236}">
                <a16:creationId xmlns:a16="http://schemas.microsoft.com/office/drawing/2014/main" id="{31B841F0-CED6-4138-8F9F-C19AE6BC94A1}"/>
              </a:ext>
            </a:extLst>
          </p:cNvPr>
          <p:cNvSpPr>
            <a:spLocks noGrp="1"/>
          </p:cNvSpPr>
          <p:nvPr>
            <p:ph type="subTitle" idx="1"/>
          </p:nvPr>
        </p:nvSpPr>
        <p:spPr>
          <a:xfrm>
            <a:off x="4438650" y="3524250"/>
            <a:ext cx="5372100" cy="1800224"/>
          </a:xfrm>
        </p:spPr>
        <p:txBody>
          <a:bodyPr>
            <a:normAutofit fontScale="55000" lnSpcReduction="20000"/>
          </a:bodyPr>
          <a:lstStyle/>
          <a:p>
            <a:r>
              <a:rPr lang="en-IN" sz="3200" b="1" u="sng" dirty="0">
                <a:effectLst>
                  <a:outerShdw blurRad="38100" dist="38100" dir="2700000" algn="tl">
                    <a:srgbClr val="000000">
                      <a:alpha val="43137"/>
                    </a:srgbClr>
                  </a:outerShdw>
                </a:effectLst>
                <a:latin typeface="Arial Black" panose="020B0A04020102020204" pitchFamily="34" charset="0"/>
              </a:rPr>
              <a:t> Prepared By</a:t>
            </a:r>
          </a:p>
          <a:p>
            <a:r>
              <a:rPr lang="en-IN" sz="2900" i="1" spc="300" dirty="0" err="1">
                <a:effectLst>
                  <a:outerShdw blurRad="38100" dist="38100" dir="2700000" algn="tl">
                    <a:srgbClr val="000000">
                      <a:alpha val="43137"/>
                    </a:srgbClr>
                  </a:outerShdw>
                </a:effectLst>
                <a:latin typeface="Arial Rounded MT Bold" panose="020F0704030504030204" pitchFamily="34" charset="0"/>
              </a:rPr>
              <a:t>Aayushi</a:t>
            </a:r>
            <a:r>
              <a:rPr lang="en-IN" sz="2900" i="1" spc="300" dirty="0">
                <a:effectLst>
                  <a:outerShdw blurRad="38100" dist="38100" dir="2700000" algn="tl">
                    <a:srgbClr val="000000">
                      <a:alpha val="43137"/>
                    </a:srgbClr>
                  </a:outerShdw>
                </a:effectLst>
                <a:latin typeface="Arial Rounded MT Bold" panose="020F0704030504030204" pitchFamily="34" charset="0"/>
              </a:rPr>
              <a:t> Anand</a:t>
            </a:r>
          </a:p>
          <a:p>
            <a:r>
              <a:rPr lang="en-IN" sz="2900" i="1" spc="300" dirty="0" err="1">
                <a:effectLst>
                  <a:outerShdw blurRad="38100" dist="38100" dir="2700000" algn="tl">
                    <a:srgbClr val="000000">
                      <a:alpha val="43137"/>
                    </a:srgbClr>
                  </a:outerShdw>
                </a:effectLst>
                <a:latin typeface="Arial Rounded MT Bold" panose="020F0704030504030204" pitchFamily="34" charset="0"/>
              </a:rPr>
              <a:t>Divya</a:t>
            </a:r>
            <a:r>
              <a:rPr lang="en-IN" sz="2900" i="1" spc="300" dirty="0">
                <a:effectLst>
                  <a:outerShdw blurRad="38100" dist="38100" dir="2700000" algn="tl">
                    <a:srgbClr val="000000">
                      <a:alpha val="43137"/>
                    </a:srgbClr>
                  </a:outerShdw>
                </a:effectLst>
                <a:latin typeface="Arial Rounded MT Bold" panose="020F0704030504030204" pitchFamily="34" charset="0"/>
              </a:rPr>
              <a:t> Anand</a:t>
            </a:r>
          </a:p>
          <a:p>
            <a:r>
              <a:rPr lang="en-IN" sz="2900" i="1" spc="300" dirty="0">
                <a:effectLst>
                  <a:outerShdw blurRad="38100" dist="38100" dir="2700000" algn="tl">
                    <a:srgbClr val="000000">
                      <a:alpha val="43137"/>
                    </a:srgbClr>
                  </a:outerShdw>
                </a:effectLst>
                <a:latin typeface="Arial Rounded MT Bold" panose="020F0704030504030204" pitchFamily="34" charset="0"/>
              </a:rPr>
              <a:t>Lucy Singh</a:t>
            </a:r>
          </a:p>
          <a:p>
            <a:r>
              <a:rPr lang="en-IN" sz="2900" i="1" spc="300" dirty="0">
                <a:effectLst>
                  <a:outerShdw blurRad="38100" dist="38100" dir="2700000" algn="tl">
                    <a:srgbClr val="000000">
                      <a:alpha val="43137"/>
                    </a:srgbClr>
                  </a:outerShdw>
                </a:effectLst>
                <a:latin typeface="Arial Rounded MT Bold" panose="020F0704030504030204" pitchFamily="34" charset="0"/>
              </a:rPr>
              <a:t>Gaurav </a:t>
            </a:r>
            <a:r>
              <a:rPr lang="en-IN" sz="2900" i="1" spc="300" dirty="0" err="1">
                <a:effectLst>
                  <a:outerShdw blurRad="38100" dist="38100" dir="2700000" algn="tl">
                    <a:srgbClr val="000000">
                      <a:alpha val="43137"/>
                    </a:srgbClr>
                  </a:outerShdw>
                </a:effectLst>
                <a:latin typeface="Arial Rounded MT Bold" panose="020F0704030504030204" pitchFamily="34" charset="0"/>
              </a:rPr>
              <a:t>Bishwakarma</a:t>
            </a:r>
            <a:endParaRPr lang="en-IN" sz="2900" i="1" spc="300" dirty="0">
              <a:effectLst>
                <a:outerShdw blurRad="38100" dist="38100" dir="2700000" algn="tl">
                  <a:srgbClr val="000000">
                    <a:alpha val="43137"/>
                  </a:srgbClr>
                </a:outerShdw>
              </a:effectLst>
              <a:latin typeface="Arial Rounded MT Bold" panose="020F0704030504030204" pitchFamily="34" charset="0"/>
            </a:endParaRPr>
          </a:p>
          <a:p>
            <a:endParaRPr lang="en-IN" dirty="0"/>
          </a:p>
        </p:txBody>
      </p:sp>
    </p:spTree>
    <p:extLst>
      <p:ext uri="{BB962C8B-B14F-4D97-AF65-F5344CB8AC3E}">
        <p14:creationId xmlns:p14="http://schemas.microsoft.com/office/powerpoint/2010/main" val="2903630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See the source image">
            <a:extLst>
              <a:ext uri="{FF2B5EF4-FFF2-40B4-BE49-F238E27FC236}">
                <a16:creationId xmlns:a16="http://schemas.microsoft.com/office/drawing/2014/main" id="{DABD8011-934E-44E6-A3EC-3CD7D6D982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867" y="736847"/>
            <a:ext cx="10582183" cy="5459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201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E3EC2-1B8E-4D23-95CE-9528240E563A}"/>
              </a:ext>
            </a:extLst>
          </p:cNvPr>
          <p:cNvSpPr>
            <a:spLocks noGrp="1"/>
          </p:cNvSpPr>
          <p:nvPr>
            <p:ph type="title"/>
          </p:nvPr>
        </p:nvSpPr>
        <p:spPr/>
        <p:txBody>
          <a:bodyPr>
            <a:normAutofit/>
          </a:bodyPr>
          <a:lstStyle/>
          <a:p>
            <a:r>
              <a:rPr lang="en-IN" sz="4000" dirty="0">
                <a:solidFill>
                  <a:srgbClr val="002060"/>
                </a:solidFill>
                <a:effectLst>
                  <a:outerShdw blurRad="38100" dist="38100" dir="2700000" algn="tl">
                    <a:srgbClr val="000000">
                      <a:alpha val="43137"/>
                    </a:srgbClr>
                  </a:outerShdw>
                </a:effectLst>
                <a:latin typeface="Algerian" panose="04020705040A02060702" pitchFamily="82" charset="0"/>
              </a:rPr>
              <a:t>PROJECT AGENDA</a:t>
            </a:r>
          </a:p>
        </p:txBody>
      </p:sp>
      <p:sp>
        <p:nvSpPr>
          <p:cNvPr id="3" name="Content Placeholder 2">
            <a:extLst>
              <a:ext uri="{FF2B5EF4-FFF2-40B4-BE49-F238E27FC236}">
                <a16:creationId xmlns:a16="http://schemas.microsoft.com/office/drawing/2014/main" id="{D1642555-2019-42FD-87F6-FDF6E73F54B0}"/>
              </a:ext>
            </a:extLst>
          </p:cNvPr>
          <p:cNvSpPr>
            <a:spLocks noGrp="1"/>
          </p:cNvSpPr>
          <p:nvPr>
            <p:ph idx="1"/>
          </p:nvPr>
        </p:nvSpPr>
        <p:spPr/>
        <p:txBody>
          <a:bodyPr/>
          <a:lstStyle/>
          <a:p>
            <a:r>
              <a:rPr lang="en-IN" b="1" dirty="0"/>
              <a:t>A company named “Adventure Works” wants to work on the database for its visiting customers and it is trying to analyse the year to date total revenue based on the database of retail sales data called adventure works. For this particular idea, company wants to use only customer, individual and credit card details.</a:t>
            </a:r>
          </a:p>
          <a:p>
            <a:r>
              <a:rPr lang="en-IN" b="1" dirty="0"/>
              <a:t>These datasets comprise of bulk and raw data that needs to be transformed and cleaned in order to bring out the data for analytics purpose and getting the insights out of it.</a:t>
            </a:r>
          </a:p>
          <a:p>
            <a:endParaRPr lang="en-IN" dirty="0"/>
          </a:p>
        </p:txBody>
      </p:sp>
    </p:spTree>
    <p:extLst>
      <p:ext uri="{BB962C8B-B14F-4D97-AF65-F5344CB8AC3E}">
        <p14:creationId xmlns:p14="http://schemas.microsoft.com/office/powerpoint/2010/main" val="1666283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7E65D-2CA3-486E-A1CB-07D3D3F79666}"/>
              </a:ext>
            </a:extLst>
          </p:cNvPr>
          <p:cNvSpPr>
            <a:spLocks noGrp="1"/>
          </p:cNvSpPr>
          <p:nvPr>
            <p:ph type="title"/>
          </p:nvPr>
        </p:nvSpPr>
        <p:spPr/>
        <p:txBody>
          <a:bodyPr/>
          <a:lstStyle/>
          <a:p>
            <a:r>
              <a:rPr lang="en-IN" dirty="0">
                <a:solidFill>
                  <a:srgbClr val="002060"/>
                </a:solidFill>
                <a:latin typeface="Algerian" panose="04020705040A02060702" pitchFamily="82" charset="0"/>
              </a:rPr>
              <a:t>Problem Solving Approach</a:t>
            </a:r>
          </a:p>
        </p:txBody>
      </p:sp>
      <p:sp>
        <p:nvSpPr>
          <p:cNvPr id="3" name="Content Placeholder 2">
            <a:extLst>
              <a:ext uri="{FF2B5EF4-FFF2-40B4-BE49-F238E27FC236}">
                <a16:creationId xmlns:a16="http://schemas.microsoft.com/office/drawing/2014/main" id="{8EBE9153-5187-409D-A21E-346A4581DA4B}"/>
              </a:ext>
            </a:extLst>
          </p:cNvPr>
          <p:cNvSpPr>
            <a:spLocks noGrp="1"/>
          </p:cNvSpPr>
          <p:nvPr>
            <p:ph idx="1"/>
          </p:nvPr>
        </p:nvSpPr>
        <p:spPr/>
        <p:txBody>
          <a:bodyPr/>
          <a:lstStyle/>
          <a:p>
            <a:pPr lvl="0"/>
            <a:r>
              <a:rPr lang="en-IN" b="1" dirty="0"/>
              <a:t>Data is present in MySQL database.</a:t>
            </a:r>
          </a:p>
          <a:p>
            <a:pPr lvl="0"/>
            <a:r>
              <a:rPr lang="en-IN" b="1" dirty="0"/>
              <a:t>Load the data from MySQL to HDFS using SQOOP.</a:t>
            </a:r>
          </a:p>
          <a:p>
            <a:pPr lvl="0"/>
            <a:r>
              <a:rPr lang="en-IN" b="1" dirty="0"/>
              <a:t>Create and load data to HIVE table.</a:t>
            </a:r>
          </a:p>
          <a:p>
            <a:pPr lvl="0"/>
            <a:r>
              <a:rPr lang="en-IN" b="1" dirty="0"/>
              <a:t>Read data from HIVE in Spark and perform data cleaning.</a:t>
            </a:r>
          </a:p>
          <a:p>
            <a:pPr lvl="0"/>
            <a:r>
              <a:rPr lang="en-IN" b="1" dirty="0"/>
              <a:t>Load the data again to hive and perform analytics.</a:t>
            </a:r>
          </a:p>
          <a:p>
            <a:endParaRPr lang="en-IN" dirty="0"/>
          </a:p>
        </p:txBody>
      </p:sp>
    </p:spTree>
    <p:extLst>
      <p:ext uri="{BB962C8B-B14F-4D97-AF65-F5344CB8AC3E}">
        <p14:creationId xmlns:p14="http://schemas.microsoft.com/office/powerpoint/2010/main" val="401496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82532-BBDD-499A-A984-0086A4EC9AF0}"/>
              </a:ext>
            </a:extLst>
          </p:cNvPr>
          <p:cNvSpPr>
            <a:spLocks noGrp="1"/>
          </p:cNvSpPr>
          <p:nvPr>
            <p:ph type="title"/>
          </p:nvPr>
        </p:nvSpPr>
        <p:spPr>
          <a:xfrm>
            <a:off x="1295401" y="848783"/>
            <a:ext cx="9601196" cy="818092"/>
          </a:xfrm>
        </p:spPr>
        <p:txBody>
          <a:bodyPr/>
          <a:lstStyle/>
          <a:p>
            <a:r>
              <a:rPr lang="en-IN" dirty="0">
                <a:solidFill>
                  <a:srgbClr val="002060"/>
                </a:solidFill>
                <a:effectLst>
                  <a:outerShdw blurRad="38100" dist="38100" dir="2700000" algn="tl">
                    <a:srgbClr val="000000">
                      <a:alpha val="43137"/>
                    </a:srgbClr>
                  </a:outerShdw>
                </a:effectLst>
                <a:latin typeface="Algerian" panose="04020705040A02060702" pitchFamily="82" charset="0"/>
              </a:rPr>
              <a:t>ARCHITECTURE</a:t>
            </a:r>
          </a:p>
        </p:txBody>
      </p:sp>
      <p:sp>
        <p:nvSpPr>
          <p:cNvPr id="4" name="AutoShape 2" descr="flowchart_hive.drawio.png">
            <a:extLst>
              <a:ext uri="{FF2B5EF4-FFF2-40B4-BE49-F238E27FC236}">
                <a16:creationId xmlns:a16="http://schemas.microsoft.com/office/drawing/2014/main" id="{AFE9787A-98B6-4F3A-98B9-1E3DA6261E9E}"/>
              </a:ext>
            </a:extLst>
          </p:cNvPr>
          <p:cNvSpPr>
            <a:spLocks noGrp="1" noChangeAspect="1" noChangeArrowheads="1"/>
          </p:cNvSpPr>
          <p:nvPr>
            <p:ph idx="1"/>
          </p:nvPr>
        </p:nvSpPr>
        <p:spPr bwMode="auto">
          <a:xfrm>
            <a:off x="876300" y="1886479"/>
            <a:ext cx="9601200" cy="41227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a:p>
            <a:endParaRPr lang="en-IN" dirty="0"/>
          </a:p>
          <a:p>
            <a:endParaRPr lang="en-IN" dirty="0"/>
          </a:p>
        </p:txBody>
      </p:sp>
      <p:sp>
        <p:nvSpPr>
          <p:cNvPr id="5" name="AutoShape 4" descr="flowchart_hive.drawio.png">
            <a:extLst>
              <a:ext uri="{FF2B5EF4-FFF2-40B4-BE49-F238E27FC236}">
                <a16:creationId xmlns:a16="http://schemas.microsoft.com/office/drawing/2014/main" id="{3F883943-E084-4FA6-B542-882EA94D0FCC}"/>
              </a:ext>
            </a:extLst>
          </p:cNvPr>
          <p:cNvSpPr>
            <a:spLocks noChangeAspect="1" noChangeArrowheads="1"/>
          </p:cNvSpPr>
          <p:nvPr/>
        </p:nvSpPr>
        <p:spPr bwMode="auto">
          <a:xfrm>
            <a:off x="5524500" y="341047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2B9C0B25-6D4F-4ED0-A91B-03E005691990}"/>
              </a:ext>
            </a:extLst>
          </p:cNvPr>
          <p:cNvPicPr>
            <a:picLocks noChangeAspect="1"/>
          </p:cNvPicPr>
          <p:nvPr/>
        </p:nvPicPr>
        <p:blipFill>
          <a:blip r:embed="rId2"/>
          <a:stretch>
            <a:fillRect/>
          </a:stretch>
        </p:blipFill>
        <p:spPr>
          <a:xfrm>
            <a:off x="605160" y="1886478"/>
            <a:ext cx="10981677" cy="4398911"/>
          </a:xfrm>
          <a:prstGeom prst="rect">
            <a:avLst/>
          </a:prstGeom>
        </p:spPr>
      </p:pic>
    </p:spTree>
    <p:extLst>
      <p:ext uri="{BB962C8B-B14F-4D97-AF65-F5344CB8AC3E}">
        <p14:creationId xmlns:p14="http://schemas.microsoft.com/office/powerpoint/2010/main" val="3332705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65B2-F324-4F0B-853F-6B895CE51BE3}"/>
              </a:ext>
            </a:extLst>
          </p:cNvPr>
          <p:cNvSpPr>
            <a:spLocks noGrp="1"/>
          </p:cNvSpPr>
          <p:nvPr>
            <p:ph type="title"/>
          </p:nvPr>
        </p:nvSpPr>
        <p:spPr/>
        <p:txBody>
          <a:bodyPr>
            <a:normAutofit/>
          </a:bodyPr>
          <a:lstStyle/>
          <a:p>
            <a:r>
              <a:rPr lang="en-US" sz="4000" dirty="0">
                <a:solidFill>
                  <a:srgbClr val="002060"/>
                </a:solidFill>
                <a:effectLst>
                  <a:outerShdw blurRad="38100" dist="38100" dir="2700000" algn="tl">
                    <a:srgbClr val="000000">
                      <a:alpha val="43137"/>
                    </a:srgbClr>
                  </a:outerShdw>
                </a:effectLst>
                <a:latin typeface="Algerian" panose="04020705040A02060702" pitchFamily="82" charset="0"/>
              </a:rPr>
              <a:t>Road Blocks</a:t>
            </a:r>
            <a:endParaRPr lang="en-IN"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68183BF7-D297-43CE-A3E1-A851F833866A}"/>
              </a:ext>
            </a:extLst>
          </p:cNvPr>
          <p:cNvSpPr>
            <a:spLocks noGrp="1"/>
          </p:cNvSpPr>
          <p:nvPr>
            <p:ph idx="1"/>
          </p:nvPr>
        </p:nvSpPr>
        <p:spPr/>
        <p:txBody>
          <a:bodyPr/>
          <a:lstStyle/>
          <a:p>
            <a:pPr marL="342900" indent="-342900">
              <a:buAutoNum type="arabicParenR"/>
            </a:pPr>
            <a:r>
              <a:rPr lang="en-US" b="1" dirty="0"/>
              <a:t>There were 69 datasets present in Adventure Works datasets. It took us time to analyze correct datasets which is required for this particular requirement.</a:t>
            </a:r>
          </a:p>
          <a:p>
            <a:pPr marL="342900" indent="-342900">
              <a:buAutoNum type="arabicParenR"/>
            </a:pPr>
            <a:r>
              <a:rPr lang="en-US" b="1" dirty="0"/>
              <a:t>Data was not in proper format. So we faced difficulty in data cleansing.</a:t>
            </a:r>
          </a:p>
          <a:p>
            <a:pPr marL="0" indent="0">
              <a:buNone/>
            </a:pPr>
            <a:endParaRPr lang="en-IN" dirty="0"/>
          </a:p>
        </p:txBody>
      </p:sp>
    </p:spTree>
    <p:extLst>
      <p:ext uri="{BB962C8B-B14F-4D97-AF65-F5344CB8AC3E}">
        <p14:creationId xmlns:p14="http://schemas.microsoft.com/office/powerpoint/2010/main" val="3799250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016CF-24F2-4052-A986-A329475CA46B}"/>
              </a:ext>
            </a:extLst>
          </p:cNvPr>
          <p:cNvSpPr>
            <a:spLocks noGrp="1"/>
          </p:cNvSpPr>
          <p:nvPr>
            <p:ph type="title"/>
          </p:nvPr>
        </p:nvSpPr>
        <p:spPr/>
        <p:txBody>
          <a:bodyPr>
            <a:normAutofit/>
          </a:bodyPr>
          <a:lstStyle/>
          <a:p>
            <a:r>
              <a:rPr lang="en-US" sz="4000" dirty="0">
                <a:solidFill>
                  <a:srgbClr val="002060"/>
                </a:solidFill>
                <a:effectLst>
                  <a:outerShdw blurRad="38100" dist="38100" dir="2700000" algn="tl">
                    <a:srgbClr val="000000">
                      <a:alpha val="43137"/>
                    </a:srgbClr>
                  </a:outerShdw>
                </a:effectLst>
                <a:latin typeface="Algerian" panose="04020705040A02060702" pitchFamily="82" charset="0"/>
              </a:rPr>
              <a:t>Analysis</a:t>
            </a:r>
            <a:endParaRPr lang="en-IN"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CF59724B-5999-4E5E-A66C-051EC3F2462C}"/>
              </a:ext>
            </a:extLst>
          </p:cNvPr>
          <p:cNvSpPr>
            <a:spLocks noGrp="1"/>
          </p:cNvSpPr>
          <p:nvPr>
            <p:ph idx="1"/>
          </p:nvPr>
        </p:nvSpPr>
        <p:spPr/>
        <p:txBody>
          <a:bodyPr/>
          <a:lstStyle/>
          <a:p>
            <a:pPr marL="0" indent="0">
              <a:buNone/>
            </a:pPr>
            <a:r>
              <a:rPr lang="en-US" b="1" dirty="0"/>
              <a:t>Analysis are based on below three requirements:</a:t>
            </a:r>
          </a:p>
          <a:p>
            <a:pPr marL="0" indent="0">
              <a:buNone/>
            </a:pPr>
            <a:endParaRPr lang="en-US" b="1" dirty="0"/>
          </a:p>
          <a:p>
            <a:pPr marL="457200" indent="-457200">
              <a:buAutoNum type="arabicParenR"/>
            </a:pPr>
            <a:r>
              <a:rPr lang="en-US" b="1" dirty="0"/>
              <a:t>Total purchase YTD based on Education/Yearly Income.</a:t>
            </a:r>
          </a:p>
          <a:p>
            <a:pPr marL="457200" indent="-457200">
              <a:buAutoNum type="arabicParenR"/>
            </a:pPr>
            <a:r>
              <a:rPr lang="en-US" b="1" dirty="0"/>
              <a:t>Total purchase YTD based on Education/Occupation.</a:t>
            </a:r>
          </a:p>
          <a:p>
            <a:pPr marL="457200" indent="-457200">
              <a:buAutoNum type="arabicParenR"/>
            </a:pPr>
            <a:r>
              <a:rPr lang="en-US" b="1" dirty="0"/>
              <a:t>Numbers of cars owned based on territory id/ Gender.</a:t>
            </a:r>
          </a:p>
          <a:p>
            <a:pPr marL="0" indent="0">
              <a:buNone/>
            </a:pPr>
            <a:endParaRPr lang="en-US" dirty="0"/>
          </a:p>
          <a:p>
            <a:endParaRPr lang="en-IN" dirty="0"/>
          </a:p>
        </p:txBody>
      </p:sp>
    </p:spTree>
    <p:extLst>
      <p:ext uri="{BB962C8B-B14F-4D97-AF65-F5344CB8AC3E}">
        <p14:creationId xmlns:p14="http://schemas.microsoft.com/office/powerpoint/2010/main" val="2522323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85239-DB6C-446F-A440-1F8326AC43CD}"/>
              </a:ext>
            </a:extLst>
          </p:cNvPr>
          <p:cNvSpPr>
            <a:spLocks noGrp="1"/>
          </p:cNvSpPr>
          <p:nvPr>
            <p:ph type="title"/>
          </p:nvPr>
        </p:nvSpPr>
        <p:spPr>
          <a:xfrm>
            <a:off x="1295402" y="982132"/>
            <a:ext cx="9601196" cy="882179"/>
          </a:xfrm>
        </p:spPr>
        <p:txBody>
          <a:bodyPr>
            <a:normAutofit fontScale="90000"/>
          </a:bodyPr>
          <a:lstStyle/>
          <a:p>
            <a:r>
              <a:rPr lang="en-US" sz="2700" b="1" dirty="0">
                <a:latin typeface="Algerian" panose="04020705040A02060702" pitchFamily="82" charset="0"/>
              </a:rPr>
              <a:t>Total purchase YTD based on Education/Yearly Income</a:t>
            </a:r>
            <a:br>
              <a:rPr lang="en-US" b="1" dirty="0"/>
            </a:br>
            <a:endParaRPr lang="en-IN" dirty="0"/>
          </a:p>
        </p:txBody>
      </p:sp>
      <p:pic>
        <p:nvPicPr>
          <p:cNvPr id="1026" name="Picture 2" descr="https://user-images.githubusercontent.com/100192267/158656677-33110318-6f8d-4bff-ab96-b4f254ecbe92.png">
            <a:extLst>
              <a:ext uri="{FF2B5EF4-FFF2-40B4-BE49-F238E27FC236}">
                <a16:creationId xmlns:a16="http://schemas.microsoft.com/office/drawing/2014/main" id="{D0A23CD3-10FE-4E8B-8B4F-120D311BB62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8073" y="1633491"/>
            <a:ext cx="10315853" cy="4665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552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3D6BA-DDD3-4499-8D2B-85148AE829F4}"/>
              </a:ext>
            </a:extLst>
          </p:cNvPr>
          <p:cNvSpPr>
            <a:spLocks noGrp="1"/>
          </p:cNvSpPr>
          <p:nvPr>
            <p:ph type="title"/>
          </p:nvPr>
        </p:nvSpPr>
        <p:spPr>
          <a:xfrm>
            <a:off x="1371603" y="608120"/>
            <a:ext cx="9601196" cy="941034"/>
          </a:xfrm>
        </p:spPr>
        <p:txBody>
          <a:bodyPr>
            <a:normAutofit fontScale="90000"/>
          </a:bodyPr>
          <a:lstStyle/>
          <a:p>
            <a:br>
              <a:rPr lang="en-US" b="1" dirty="0"/>
            </a:br>
            <a:r>
              <a:rPr lang="en-US" sz="2700" b="1" dirty="0">
                <a:latin typeface="Algerian" panose="04020705040A02060702" pitchFamily="82" charset="0"/>
              </a:rPr>
              <a:t>Total purchase YTD </a:t>
            </a:r>
            <a:r>
              <a:rPr lang="en-US" sz="2400" b="1" dirty="0">
                <a:latin typeface="Algerian" panose="04020705040A02060702" pitchFamily="82" charset="0"/>
              </a:rPr>
              <a:t>based</a:t>
            </a:r>
            <a:r>
              <a:rPr lang="en-US" sz="2700" b="1" dirty="0">
                <a:latin typeface="Algerian" panose="04020705040A02060702" pitchFamily="82" charset="0"/>
              </a:rPr>
              <a:t> on Education/Occupation</a:t>
            </a:r>
            <a:endParaRPr lang="en-IN" sz="2700" dirty="0"/>
          </a:p>
        </p:txBody>
      </p:sp>
      <p:pic>
        <p:nvPicPr>
          <p:cNvPr id="2050" name="Picture 2" descr="https://user-images.githubusercontent.com/100192267/158656700-00b6b5c8-b711-42e6-a449-d3d0231fda0e.png">
            <a:extLst>
              <a:ext uri="{FF2B5EF4-FFF2-40B4-BE49-F238E27FC236}">
                <a16:creationId xmlns:a16="http://schemas.microsoft.com/office/drawing/2014/main" id="{6D5B3940-6A59-4476-9C78-84199FD866B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6241" y="2006353"/>
            <a:ext cx="9836457" cy="4243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35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562C7-8E09-4B85-B1EF-E8890648EA56}"/>
              </a:ext>
            </a:extLst>
          </p:cNvPr>
          <p:cNvSpPr>
            <a:spLocks noGrp="1"/>
          </p:cNvSpPr>
          <p:nvPr>
            <p:ph type="title"/>
          </p:nvPr>
        </p:nvSpPr>
        <p:spPr>
          <a:xfrm>
            <a:off x="1295402" y="982132"/>
            <a:ext cx="9601196" cy="1033099"/>
          </a:xfrm>
        </p:spPr>
        <p:txBody>
          <a:bodyPr>
            <a:normAutofit fontScale="90000"/>
          </a:bodyPr>
          <a:lstStyle/>
          <a:p>
            <a:r>
              <a:rPr lang="en-US" sz="2700" b="1" dirty="0">
                <a:latin typeface="Algerian" panose="04020705040A02060702" pitchFamily="82" charset="0"/>
              </a:rPr>
              <a:t>Numbers of cars owned based on territory id/ Gender</a:t>
            </a:r>
            <a:br>
              <a:rPr lang="en-US" b="1" dirty="0"/>
            </a:br>
            <a:endParaRPr lang="en-IN" dirty="0"/>
          </a:p>
        </p:txBody>
      </p:sp>
      <p:pic>
        <p:nvPicPr>
          <p:cNvPr id="3074" name="Picture 2" descr="https://user-images.githubusercontent.com/100192267/158656702-cd0c7281-f98b-46a1-b6da-b2545e2c4a23.png">
            <a:extLst>
              <a:ext uri="{FF2B5EF4-FFF2-40B4-BE49-F238E27FC236}">
                <a16:creationId xmlns:a16="http://schemas.microsoft.com/office/drawing/2014/main" id="{65160FDF-A043-4548-9EDF-2E514FB5A6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8587" y="1917577"/>
            <a:ext cx="10147176" cy="4261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268524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70</TotalTime>
  <Words>274</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Arial</vt:lpstr>
      <vt:lpstr>Arial Black</vt:lpstr>
      <vt:lpstr>Arial Rounded MT Bold</vt:lpstr>
      <vt:lpstr>Garamond</vt:lpstr>
      <vt:lpstr>Organic</vt:lpstr>
      <vt:lpstr>HIVE  Analytics  on  Customer Demographics   Data </vt:lpstr>
      <vt:lpstr>PROJECT AGENDA</vt:lpstr>
      <vt:lpstr>Problem Solving Approach</vt:lpstr>
      <vt:lpstr>ARCHITECTURE</vt:lpstr>
      <vt:lpstr>Road Blocks</vt:lpstr>
      <vt:lpstr>Analysis</vt:lpstr>
      <vt:lpstr>Total purchase YTD based on Education/Yearly Income </vt:lpstr>
      <vt:lpstr> Total purchase YTD based on Education/Occupation</vt:lpstr>
      <vt:lpstr>Numbers of cars owned based on territory id/ Gender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HIVE Analytics on Customer Demographics Data</dc:title>
  <dc:creator>Futurense</dc:creator>
  <cp:lastModifiedBy>Futurense</cp:lastModifiedBy>
  <cp:revision>10</cp:revision>
  <dcterms:created xsi:type="dcterms:W3CDTF">2022-03-14T18:02:01Z</dcterms:created>
  <dcterms:modified xsi:type="dcterms:W3CDTF">2022-03-19T12:38:20Z</dcterms:modified>
</cp:coreProperties>
</file>