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71" r:id="rId9"/>
    <p:sldId id="272" r:id="rId10"/>
    <p:sldId id="273" r:id="rId11"/>
    <p:sldId id="274"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7/12/2024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Lead scoring project </a:t>
            </a:r>
            <a:br>
              <a:rPr lang="en-US" sz="40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BY AAYUSHI HAMBHIRE</a:t>
            </a:r>
            <a:r>
              <a:rPr lang="en-US" sz="4000" b="1" dirty="0">
                <a:latin typeface="Times New Roman" panose="02020603050405020304" pitchFamily="18" charset="0"/>
                <a:cs typeface="Times New Roman" panose="02020603050405020304" pitchFamily="18" charset="0"/>
              </a:rPr>
              <a:t> </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703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430091"/>
          </a:xfrm>
        </p:spPr>
        <p:txBody>
          <a:bodyPr>
            <a:normAutofit fontScale="90000"/>
          </a:bodyPr>
          <a:lstStyle/>
          <a:p>
            <a:r>
              <a:rPr lang="en-US" sz="4000" b="1" u="sng" dirty="0">
                <a:latin typeface="Times New Roman" panose="02020603050405020304" pitchFamily="18" charset="0"/>
                <a:cs typeface="Times New Roman" panose="02020603050405020304" pitchFamily="18" charset="0"/>
              </a:rPr>
              <a:t>Last What is Your Occupation</a:t>
            </a:r>
            <a:br>
              <a:rPr lang="en-US" sz="4000" b="1" u="sng" dirty="0">
                <a:latin typeface="Times New Roman" panose="02020603050405020304" pitchFamily="18" charset="0"/>
                <a:cs typeface="Times New Roman" panose="02020603050405020304" pitchFamily="18" charset="0"/>
              </a:rPr>
            </a:br>
            <a:br>
              <a:rPr lang="en-US" sz="4000" b="1" u="sng"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Leads which are Unemployed are more interested to join the course than others.</a:t>
            </a:r>
            <a:r>
              <a:rPr lang="en-US" sz="2400" b="1" u="sng" dirty="0">
                <a:latin typeface="Times New Roman" panose="02020603050405020304" pitchFamily="18" charset="0"/>
                <a:cs typeface="Times New Roman" panose="02020603050405020304" pitchFamily="18" charset="0"/>
              </a:rPr>
              <a:t> </a:t>
            </a:r>
            <a:endParaRPr lang="en-IN" sz="2400" b="1" u="sng" dirty="0">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2" y="2136531"/>
            <a:ext cx="9020908" cy="4158761"/>
          </a:xfrm>
          <a:prstGeom prst="rect">
            <a:avLst/>
          </a:prstGeom>
        </p:spPr>
      </p:pic>
    </p:spTree>
    <p:extLst>
      <p:ext uri="{BB962C8B-B14F-4D97-AF65-F5344CB8AC3E}">
        <p14:creationId xmlns:p14="http://schemas.microsoft.com/office/powerpoint/2010/main" val="123607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Correlation</a:t>
            </a:r>
            <a:br>
              <a:rPr lang="en-IN" sz="4000" b="1" u="sng" dirty="0">
                <a:latin typeface="Times New Roman" panose="02020603050405020304" pitchFamily="18" charset="0"/>
                <a:cs typeface="Times New Roman" panose="02020603050405020304" pitchFamily="18" charset="0"/>
              </a:rPr>
            </a:br>
            <a:br>
              <a:rPr lang="en-IN" sz="4000" b="1" u="sng" dirty="0">
                <a:latin typeface="Times New Roman" panose="02020603050405020304" pitchFamily="18" charset="0"/>
                <a:cs typeface="Times New Roman" panose="02020603050405020304" pitchFamily="18" charset="0"/>
              </a:rPr>
            </a:br>
            <a:r>
              <a:rPr lang="en-US" sz="2400" dirty="0"/>
              <a:t>There is no correlation between the variables </a:t>
            </a:r>
            <a:endParaRPr lang="en-IN" sz="2400" b="1" u="sng" dirty="0">
              <a:latin typeface="Times New Roman" panose="02020603050405020304" pitchFamily="18" charset="0"/>
              <a:cs typeface="Times New Roman" panose="02020603050405020304"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377" y="2214694"/>
            <a:ext cx="7789985" cy="4309198"/>
          </a:xfrm>
          <a:prstGeom prst="rect">
            <a:avLst/>
          </a:prstGeom>
        </p:spPr>
      </p:pic>
    </p:spTree>
    <p:extLst>
      <p:ext uri="{BB962C8B-B14F-4D97-AF65-F5344CB8AC3E}">
        <p14:creationId xmlns:p14="http://schemas.microsoft.com/office/powerpoint/2010/main" val="241337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Model Evaluation</a:t>
            </a:r>
            <a:br>
              <a:rPr lang="en-IN" sz="4000" b="1" u="sng" dirty="0">
                <a:latin typeface="Times New Roman" panose="02020603050405020304" pitchFamily="18" charset="0"/>
                <a:cs typeface="Times New Roman" panose="02020603050405020304" pitchFamily="18" charset="0"/>
              </a:rPr>
            </a:br>
            <a:br>
              <a:rPr lang="en-IN" sz="4000" b="1" u="sng" dirty="0">
                <a:latin typeface="Times New Roman" panose="02020603050405020304" pitchFamily="18" charset="0"/>
                <a:cs typeface="Times New Roman" panose="02020603050405020304" pitchFamily="18" charset="0"/>
              </a:rPr>
            </a:br>
            <a:r>
              <a:rPr lang="en-IN" sz="2400" dirty="0"/>
              <a:t>ROC curve</a:t>
            </a:r>
            <a:endParaRPr lang="en-IN" sz="2400" b="1" u="sng" dirty="0">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46" y="2214694"/>
            <a:ext cx="10225454" cy="4344367"/>
          </a:xfrm>
          <a:prstGeom prst="rect">
            <a:avLst/>
          </a:prstGeom>
        </p:spPr>
      </p:pic>
    </p:spTree>
    <p:extLst>
      <p:ext uri="{BB962C8B-B14F-4D97-AF65-F5344CB8AC3E}">
        <p14:creationId xmlns:p14="http://schemas.microsoft.com/office/powerpoint/2010/main" val="1327396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a:t>Observations</a:t>
            </a:r>
          </a:p>
        </p:txBody>
      </p:sp>
      <p:sp>
        <p:nvSpPr>
          <p:cNvPr id="3" name="Content Placeholder 2"/>
          <p:cNvSpPr>
            <a:spLocks noGrp="1"/>
          </p:cNvSpPr>
          <p:nvPr>
            <p:ph sz="quarter" idx="13"/>
          </p:nvPr>
        </p:nvSpPr>
        <p:spPr/>
        <p:txBody>
          <a:bodyPr>
            <a:normAutofit fontScale="92500" lnSpcReduction="20000"/>
          </a:bodyPr>
          <a:lstStyle/>
          <a:p>
            <a:pPr marL="0" indent="0">
              <a:buNone/>
            </a:pPr>
            <a:r>
              <a:rPr lang="en-US" sz="2400" b="1" dirty="0"/>
              <a:t>Train Data :</a:t>
            </a:r>
            <a:endParaRPr lang="en-US" dirty="0"/>
          </a:p>
          <a:p>
            <a:pPr marL="0" indent="0">
              <a:buNone/>
            </a:pPr>
            <a:r>
              <a:rPr lang="en-US" sz="1900" dirty="0"/>
              <a:t>Accuracy : 80% </a:t>
            </a:r>
          </a:p>
          <a:p>
            <a:pPr marL="0" indent="0">
              <a:buNone/>
            </a:pPr>
            <a:r>
              <a:rPr lang="en-US" sz="1900" dirty="0"/>
              <a:t>Sensitivity : 77% </a:t>
            </a:r>
          </a:p>
          <a:p>
            <a:pPr marL="0" indent="0">
              <a:buNone/>
            </a:pPr>
            <a:r>
              <a:rPr lang="en-US" sz="1900" dirty="0"/>
              <a:t>Specificity : 80%</a:t>
            </a:r>
          </a:p>
          <a:p>
            <a:pPr marL="0" indent="0">
              <a:buNone/>
            </a:pPr>
            <a:r>
              <a:rPr lang="en-IN" sz="2400" b="1" dirty="0"/>
              <a:t>Test Data:</a:t>
            </a:r>
          </a:p>
          <a:p>
            <a:pPr marL="0" indent="0">
              <a:buNone/>
            </a:pPr>
            <a:r>
              <a:rPr lang="en-US" sz="1900" dirty="0"/>
              <a:t>Accuracy : 80% </a:t>
            </a:r>
          </a:p>
          <a:p>
            <a:pPr marL="0" indent="0">
              <a:buNone/>
            </a:pPr>
            <a:r>
              <a:rPr lang="en-US" sz="1900" dirty="0"/>
              <a:t>Sensitivity : 77% </a:t>
            </a:r>
          </a:p>
          <a:p>
            <a:pPr marL="0" indent="0">
              <a:buNone/>
            </a:pPr>
            <a:r>
              <a:rPr lang="en-US" sz="1900" dirty="0"/>
              <a:t>Specificity : 80% </a:t>
            </a:r>
          </a:p>
        </p:txBody>
      </p:sp>
      <p:sp>
        <p:nvSpPr>
          <p:cNvPr id="4" name="Content Placeholder 3"/>
          <p:cNvSpPr>
            <a:spLocks noGrp="1"/>
          </p:cNvSpPr>
          <p:nvPr>
            <p:ph sz="quarter" idx="14"/>
          </p:nvPr>
        </p:nvSpPr>
        <p:spPr>
          <a:xfrm>
            <a:off x="6172826" y="2367092"/>
            <a:ext cx="5105400" cy="3980954"/>
          </a:xfrm>
        </p:spPr>
        <p:txBody>
          <a:bodyPr>
            <a:normAutofit fontScale="40000" lnSpcReduction="20000"/>
          </a:bodyPr>
          <a:lstStyle/>
          <a:p>
            <a:pPr marL="0" indent="0">
              <a:buNone/>
            </a:pPr>
            <a:r>
              <a:rPr lang="en-IN" sz="5500" b="1" dirty="0"/>
              <a:t>Final Features list:</a:t>
            </a:r>
          </a:p>
          <a:p>
            <a:r>
              <a:rPr lang="en-IN" sz="4500" dirty="0"/>
              <a:t>Lead Source_Olark Chat </a:t>
            </a:r>
          </a:p>
          <a:p>
            <a:r>
              <a:rPr lang="en-IN" sz="4500" dirty="0"/>
              <a:t>Specialization_Others</a:t>
            </a:r>
          </a:p>
          <a:p>
            <a:r>
              <a:rPr lang="en-IN" sz="4500" dirty="0"/>
              <a:t>Lead Origin_Lead Add Form </a:t>
            </a:r>
          </a:p>
          <a:p>
            <a:r>
              <a:rPr lang="en-IN" sz="4500" dirty="0"/>
              <a:t>Lead Source_Welingak Website </a:t>
            </a:r>
          </a:p>
          <a:p>
            <a:r>
              <a:rPr lang="en-IN" sz="4500" dirty="0"/>
              <a:t>Total Time Spent on Website </a:t>
            </a:r>
          </a:p>
          <a:p>
            <a:r>
              <a:rPr lang="en-IN" sz="4500" dirty="0"/>
              <a:t>Lead Origin Landing Page Submission </a:t>
            </a:r>
          </a:p>
          <a:p>
            <a:r>
              <a:rPr lang="en-IN" sz="4500" dirty="0"/>
              <a:t>What is your current occupation_Working Professionals</a:t>
            </a:r>
          </a:p>
          <a:p>
            <a:r>
              <a:rPr lang="en-IN" sz="4500" dirty="0"/>
              <a:t>  Do Not Email</a:t>
            </a:r>
          </a:p>
        </p:txBody>
      </p:sp>
    </p:spTree>
    <p:extLst>
      <p:ext uri="{BB962C8B-B14F-4D97-AF65-F5344CB8AC3E}">
        <p14:creationId xmlns:p14="http://schemas.microsoft.com/office/powerpoint/2010/main" val="2358208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054601"/>
            <a:ext cx="8689976" cy="888500"/>
          </a:xfrm>
        </p:spPr>
        <p:txBody>
          <a:bodyPr>
            <a:normAutofit/>
          </a:bodyPr>
          <a:lstStyle/>
          <a:p>
            <a:r>
              <a:rPr lang="en-IN" sz="4000" b="1" u="sng" dirty="0">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1751012" y="1943101"/>
            <a:ext cx="8689976" cy="4624753"/>
          </a:xfrm>
        </p:spPr>
        <p:txBody>
          <a:bodyPr>
            <a:normAutofit lnSpcReduction="10000"/>
          </a:bodyPr>
          <a:lstStyle/>
          <a:p>
            <a:pPr marL="342900" indent="-342900" algn="l">
              <a:buFont typeface="Arial" panose="020B0604020202020204" pitchFamily="34" charset="0"/>
              <a:buChar char="•"/>
            </a:pPr>
            <a:r>
              <a:rPr lang="en-US" sz="2000" dirty="0"/>
              <a:t>We see that the conversion rate is 30-35% (close to average) for API and Landing page submission. But very low for Lead Add form and Lead import. Therefore we can intervene that we need to focus more on the leads originated from API and Landing page submission. </a:t>
            </a:r>
          </a:p>
          <a:p>
            <a:pPr marL="342900" indent="-342900" algn="l">
              <a:buFont typeface="Arial" panose="020B0604020202020204" pitchFamily="34" charset="0"/>
              <a:buChar char="•"/>
            </a:pPr>
            <a:r>
              <a:rPr lang="en-US" sz="2000" dirty="0"/>
              <a:t>We see max number of leads are generated by google/ direct traffic. Max conversion ratio is by reference and welingak website. </a:t>
            </a:r>
          </a:p>
          <a:p>
            <a:pPr marL="342900" indent="-342900" algn="l">
              <a:buFont typeface="Arial" panose="020B0604020202020204" pitchFamily="34" charset="0"/>
              <a:buChar char="•"/>
            </a:pPr>
            <a:r>
              <a:rPr lang="en-US" sz="2000" dirty="0"/>
              <a:t>Leads who spent more time on website, more likely to convert. </a:t>
            </a:r>
          </a:p>
          <a:p>
            <a:pPr marL="342900" indent="-342900" algn="l">
              <a:buFont typeface="Arial" panose="020B0604020202020204" pitchFamily="34" charset="0"/>
              <a:buChar char="•"/>
            </a:pPr>
            <a:r>
              <a:rPr lang="en-US" sz="2000" dirty="0"/>
              <a:t>Most common last activity is email opened. highest rate = SMS Sent. Max are unemployed. Max conversion with working professional.</a:t>
            </a:r>
            <a:endParaRPr lang="en-IN" sz="2000" dirty="0"/>
          </a:p>
        </p:txBody>
      </p:sp>
    </p:spTree>
    <p:extLst>
      <p:ext uri="{BB962C8B-B14F-4D97-AF65-F5344CB8AC3E}">
        <p14:creationId xmlns:p14="http://schemas.microsoft.com/office/powerpoint/2010/main" val="344773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844538"/>
          </a:xfrm>
        </p:spPr>
        <p:txBody>
          <a:bodyPr>
            <a:normAutofit/>
          </a:bodyPr>
          <a:lstStyle/>
          <a:p>
            <a:r>
              <a:rPr lang="en-US" sz="4000" b="1" u="sng" dirty="0">
                <a:latin typeface="Times New Roman" panose="02020603050405020304" pitchFamily="18" charset="0"/>
                <a:cs typeface="Times New Roman" panose="02020603050405020304" pitchFamily="18" charset="0"/>
              </a:rPr>
              <a:t>CONTENTS</a:t>
            </a:r>
            <a:endParaRPr lang="en-IN" sz="40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51012" y="2259623"/>
            <a:ext cx="8689976" cy="4009292"/>
          </a:xfrm>
        </p:spPr>
        <p:txBody>
          <a:bodyPr>
            <a:normAutofit/>
          </a:bodyPr>
          <a:lstStyle/>
          <a:p>
            <a:pPr marL="342900" indent="-342900" algn="l">
              <a:buFont typeface="Arial" panose="020B0604020202020204" pitchFamily="34" charset="0"/>
              <a:buChar char="•"/>
            </a:pPr>
            <a:r>
              <a:rPr lang="en-IN" sz="2400" dirty="0"/>
              <a:t>Problem statement </a:t>
            </a:r>
          </a:p>
          <a:p>
            <a:pPr marL="342900" indent="-342900" algn="l">
              <a:buFont typeface="Arial" panose="020B0604020202020204" pitchFamily="34" charset="0"/>
              <a:buChar char="•"/>
            </a:pPr>
            <a:r>
              <a:rPr lang="en-IN" sz="2400" dirty="0"/>
              <a:t>Problem approach </a:t>
            </a:r>
          </a:p>
          <a:p>
            <a:pPr marL="342900" indent="-342900" algn="l">
              <a:buFont typeface="Arial" panose="020B0604020202020204" pitchFamily="34" charset="0"/>
              <a:buChar char="•"/>
            </a:pPr>
            <a:r>
              <a:rPr lang="en-IN" sz="2400" dirty="0"/>
              <a:t>EDA</a:t>
            </a:r>
          </a:p>
          <a:p>
            <a:pPr marL="342900" indent="-342900" algn="l">
              <a:buFont typeface="Arial" panose="020B0604020202020204" pitchFamily="34" charset="0"/>
              <a:buChar char="•"/>
            </a:pPr>
            <a:r>
              <a:rPr lang="en-IN" sz="2400" dirty="0"/>
              <a:t> Correlations </a:t>
            </a:r>
          </a:p>
          <a:p>
            <a:pPr marL="342900" indent="-342900" algn="l">
              <a:buFont typeface="Arial" panose="020B0604020202020204" pitchFamily="34" charset="0"/>
              <a:buChar char="•"/>
            </a:pPr>
            <a:r>
              <a:rPr lang="en-IN" sz="2400" dirty="0"/>
              <a:t>Model Evaluation </a:t>
            </a:r>
          </a:p>
          <a:p>
            <a:pPr marL="342900" indent="-342900" algn="l">
              <a:buFont typeface="Arial" panose="020B0604020202020204" pitchFamily="34" charset="0"/>
              <a:buChar char="•"/>
            </a:pPr>
            <a:r>
              <a:rPr lang="en-IN" sz="2400" dirty="0"/>
              <a:t>Observations </a:t>
            </a:r>
          </a:p>
          <a:p>
            <a:pPr marL="342900" indent="-342900" algn="l">
              <a:buFont typeface="Arial" panose="020B0604020202020204" pitchFamily="34" charset="0"/>
              <a:buChar char="•"/>
            </a:pPr>
            <a:r>
              <a:rPr lang="en-IN" sz="2400" dirty="0"/>
              <a:t>Conclusion </a:t>
            </a:r>
          </a:p>
        </p:txBody>
      </p:sp>
    </p:spTree>
    <p:extLst>
      <p:ext uri="{BB962C8B-B14F-4D97-AF65-F5344CB8AC3E}">
        <p14:creationId xmlns:p14="http://schemas.microsoft.com/office/powerpoint/2010/main" val="350327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844538"/>
          </a:xfrm>
        </p:spPr>
        <p:txBody>
          <a:bodyPr>
            <a:normAutofit/>
          </a:bodyPr>
          <a:lstStyle/>
          <a:p>
            <a:r>
              <a:rPr lang="en-IN" sz="4000" b="1" u="sng" dirty="0"/>
              <a:t>Problem Statement</a:t>
            </a:r>
            <a:endParaRPr lang="en-IN" sz="40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51012" y="2259623"/>
            <a:ext cx="8689976" cy="4009292"/>
          </a:xfrm>
        </p:spPr>
        <p:txBody>
          <a:bodyPr>
            <a:noAutofit/>
          </a:bodyPr>
          <a:lstStyle/>
          <a:p>
            <a:pPr marL="342900" indent="-342900" algn="l">
              <a:buFont typeface="Arial" panose="020B0604020202020204" pitchFamily="34" charset="0"/>
              <a:buChar char="•"/>
            </a:pPr>
            <a:r>
              <a:rPr lang="en-US" sz="1600" dirty="0"/>
              <a:t>An education company named X Education sells online courses to industry professionals. On any given day, many professionals who are interested in the courses land on their website and browse for courses. They have process of form filling on their website after which the company that individual as a lead. </a:t>
            </a:r>
          </a:p>
          <a:p>
            <a:pPr marL="342900" indent="-342900" algn="l">
              <a:buFont typeface="Arial" panose="020B0604020202020204" pitchFamily="34" charset="0"/>
              <a:buChar char="•"/>
            </a:pPr>
            <a:r>
              <a:rPr lang="en-US" sz="1600" dirty="0"/>
              <a:t> Once these leads are acquired, employees from the sales team start making calls, writing emails, etc. Through this process, some of the leads get converted while most do not. </a:t>
            </a:r>
          </a:p>
          <a:p>
            <a:pPr marL="342900" indent="-342900" algn="l">
              <a:buFont typeface="Arial" panose="020B0604020202020204" pitchFamily="34" charset="0"/>
              <a:buChar char="•"/>
            </a:pPr>
            <a:r>
              <a:rPr lang="en-US" sz="1600" dirty="0"/>
              <a:t> The typical lead conversion rate at X education is around 30%. Now, this means if, say, they acquire 100 leads in a day, only about 30 of them are converted. To make this process more efficient, the company wishes to identify the most potential leads, also known as Hot Leads. </a:t>
            </a:r>
          </a:p>
          <a:p>
            <a:pPr marL="342900" indent="-342900" algn="l">
              <a:buFont typeface="Arial" panose="020B0604020202020204" pitchFamily="34" charset="0"/>
              <a:buChar char="•"/>
            </a:pPr>
            <a:r>
              <a:rPr lang="en-US" sz="1600" dirty="0"/>
              <a:t> If they successfully identify this set of leads, the lead conversion rate should go up as the sales team will now be focusing more on communicating with the potential leads rather than making calls to everyone </a:t>
            </a:r>
            <a:endParaRPr lang="en-IN" sz="1600" dirty="0"/>
          </a:p>
        </p:txBody>
      </p:sp>
    </p:spTree>
    <p:extLst>
      <p:ext uri="{BB962C8B-B14F-4D97-AF65-F5344CB8AC3E}">
        <p14:creationId xmlns:p14="http://schemas.microsoft.com/office/powerpoint/2010/main" val="207191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966677"/>
            <a:ext cx="8689976" cy="985215"/>
          </a:xfrm>
        </p:spPr>
        <p:txBody>
          <a:bodyPr>
            <a:normAutofit/>
          </a:bodyPr>
          <a:lstStyle/>
          <a:p>
            <a:r>
              <a:rPr lang="en-IN" sz="4000" b="1" u="sng" dirty="0"/>
              <a:t>Business Objective</a:t>
            </a:r>
            <a:endParaRPr lang="en-IN" sz="40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51012" y="1951892"/>
            <a:ext cx="8689976" cy="4563208"/>
          </a:xfrm>
        </p:spPr>
        <p:txBody>
          <a:bodyPr>
            <a:normAutofit/>
          </a:bodyPr>
          <a:lstStyle/>
          <a:p>
            <a:pPr marL="342900" indent="-342900" algn="l">
              <a:buFont typeface="Arial" panose="020B0604020202020204" pitchFamily="34" charset="0"/>
              <a:buChar char="•"/>
            </a:pPr>
            <a:r>
              <a:rPr lang="en-US" dirty="0"/>
              <a:t>Lead X wants us to build a model to give every lead a lead score between 0 -100 . So that they can identify the Hot leads and increase their conversion rate as well. </a:t>
            </a:r>
          </a:p>
          <a:p>
            <a:pPr marL="342900" indent="-342900" algn="l">
              <a:buFont typeface="Arial" panose="020B0604020202020204" pitchFamily="34" charset="0"/>
              <a:buChar char="•"/>
            </a:pPr>
            <a:r>
              <a:rPr lang="en-US" dirty="0"/>
              <a:t> The CEO want to achieve a lead conversion rate of 80%. </a:t>
            </a:r>
          </a:p>
          <a:p>
            <a:pPr marL="342900" indent="-342900" algn="l">
              <a:buFont typeface="Arial" panose="020B0604020202020204" pitchFamily="34" charset="0"/>
              <a:buChar char="•"/>
            </a:pPr>
            <a:r>
              <a:rPr lang="en-US" dirty="0"/>
              <a:t> They want the model to be able to handle future constraints as well like Peak time actions required, how to utilize full man power and after achieving target what should be the approaches</a:t>
            </a:r>
            <a:endParaRPr lang="en-IN" dirty="0"/>
          </a:p>
        </p:txBody>
      </p:sp>
    </p:spTree>
    <p:extLst>
      <p:ext uri="{BB962C8B-B14F-4D97-AF65-F5344CB8AC3E}">
        <p14:creationId xmlns:p14="http://schemas.microsoft.com/office/powerpoint/2010/main" val="172174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712653"/>
          </a:xfrm>
        </p:spPr>
        <p:txBody>
          <a:bodyPr>
            <a:normAutofit/>
          </a:bodyPr>
          <a:lstStyle/>
          <a:p>
            <a:r>
              <a:rPr lang="en-IN" sz="4000" b="1" u="sng" dirty="0"/>
              <a:t>Problem Approach</a:t>
            </a:r>
            <a:endParaRPr lang="en-IN" sz="40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51012" y="1925515"/>
            <a:ext cx="8689976" cy="4598377"/>
          </a:xfrm>
        </p:spPr>
        <p:txBody>
          <a:bodyPr>
            <a:normAutofit fontScale="92500" lnSpcReduction="10000"/>
          </a:bodyPr>
          <a:lstStyle/>
          <a:p>
            <a:pPr marL="342900" indent="-342900" algn="l">
              <a:buFont typeface="Arial" panose="020B0604020202020204" pitchFamily="34" charset="0"/>
              <a:buChar char="•"/>
            </a:pPr>
            <a:r>
              <a:rPr lang="en-IN" dirty="0"/>
              <a:t>Importing the data and inspecting the data frame </a:t>
            </a:r>
          </a:p>
          <a:p>
            <a:pPr marL="342900" indent="-342900" algn="l">
              <a:buFont typeface="Arial" panose="020B0604020202020204" pitchFamily="34" charset="0"/>
              <a:buChar char="•"/>
            </a:pPr>
            <a:r>
              <a:rPr lang="en-IN" dirty="0"/>
              <a:t>Data preparation </a:t>
            </a:r>
          </a:p>
          <a:p>
            <a:pPr marL="342900" indent="-342900" algn="l">
              <a:buFont typeface="Arial" panose="020B0604020202020204" pitchFamily="34" charset="0"/>
              <a:buChar char="•"/>
            </a:pPr>
            <a:r>
              <a:rPr lang="en-IN" dirty="0"/>
              <a:t>EDA </a:t>
            </a:r>
          </a:p>
          <a:p>
            <a:pPr marL="342900" indent="-342900" algn="l">
              <a:buFont typeface="Arial" panose="020B0604020202020204" pitchFamily="34" charset="0"/>
              <a:buChar char="•"/>
            </a:pPr>
            <a:r>
              <a:rPr lang="en-IN" dirty="0"/>
              <a:t>Dummy variable creation </a:t>
            </a:r>
          </a:p>
          <a:p>
            <a:pPr marL="342900" indent="-342900" algn="l">
              <a:buFont typeface="Arial" panose="020B0604020202020204" pitchFamily="34" charset="0"/>
              <a:buChar char="•"/>
            </a:pPr>
            <a:r>
              <a:rPr lang="en-IN" dirty="0"/>
              <a:t>Test-Train split </a:t>
            </a:r>
          </a:p>
          <a:p>
            <a:pPr marL="342900" indent="-342900" algn="l">
              <a:buFont typeface="Arial" panose="020B0604020202020204" pitchFamily="34" charset="0"/>
              <a:buChar char="•"/>
            </a:pPr>
            <a:r>
              <a:rPr lang="en-IN" dirty="0"/>
              <a:t>Feature scaling</a:t>
            </a:r>
          </a:p>
          <a:p>
            <a:pPr marL="342900" indent="-342900" algn="l">
              <a:buFont typeface="Arial" panose="020B0604020202020204" pitchFamily="34" charset="0"/>
              <a:buChar char="•"/>
            </a:pPr>
            <a:r>
              <a:rPr lang="en-IN" dirty="0"/>
              <a:t> Correlations</a:t>
            </a:r>
          </a:p>
          <a:p>
            <a:pPr marL="342900" indent="-342900" algn="l">
              <a:buFont typeface="Arial" panose="020B0604020202020204" pitchFamily="34" charset="0"/>
              <a:buChar char="•"/>
            </a:pPr>
            <a:r>
              <a:rPr lang="en-IN" dirty="0"/>
              <a:t> Model Building (RFE </a:t>
            </a:r>
            <a:r>
              <a:rPr lang="en-IN" dirty="0" err="1"/>
              <a:t>Rsquared</a:t>
            </a:r>
            <a:r>
              <a:rPr lang="en-IN" dirty="0"/>
              <a:t> VIF and p values)</a:t>
            </a:r>
          </a:p>
          <a:p>
            <a:pPr marL="342900" indent="-342900" algn="l">
              <a:buFont typeface="Arial" panose="020B0604020202020204" pitchFamily="34" charset="0"/>
              <a:buChar char="•"/>
            </a:pPr>
            <a:r>
              <a:rPr lang="en-IN" dirty="0"/>
              <a:t> Model Evaluation</a:t>
            </a:r>
          </a:p>
          <a:p>
            <a:pPr marL="342900" indent="-342900" algn="l">
              <a:buFont typeface="Arial" panose="020B0604020202020204" pitchFamily="34" charset="0"/>
              <a:buChar char="•"/>
            </a:pPr>
            <a:r>
              <a:rPr lang="en-IN" dirty="0"/>
              <a:t> Making predictions on test set </a:t>
            </a:r>
          </a:p>
        </p:txBody>
      </p:sp>
    </p:spTree>
    <p:extLst>
      <p:ext uri="{BB962C8B-B14F-4D97-AF65-F5344CB8AC3E}">
        <p14:creationId xmlns:p14="http://schemas.microsoft.com/office/powerpoint/2010/main" val="25359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a:latin typeface="Times New Roman" panose="02020603050405020304" pitchFamily="18" charset="0"/>
                <a:cs typeface="Times New Roman" panose="02020603050405020304" pitchFamily="18" charset="0"/>
              </a:rPr>
              <a:t>EDA –Data Cleaning</a:t>
            </a:r>
            <a:br>
              <a:rPr lang="en-IN" sz="4000" b="1" u="sng" dirty="0">
                <a:latin typeface="Times New Roman" panose="02020603050405020304" pitchFamily="18" charset="0"/>
                <a:cs typeface="Times New Roman" panose="02020603050405020304" pitchFamily="18" charset="0"/>
              </a:rPr>
            </a:br>
            <a:br>
              <a:rPr lang="en-IN" sz="2400" b="1" u="sng"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There are a few columns in which there is a level called 'Select‘ which is taking care</a:t>
            </a:r>
            <a:r>
              <a:rPr lang="en-IN" sz="2200" b="1" u="sng" dirty="0">
                <a:latin typeface="Times New Roman" panose="02020603050405020304" pitchFamily="18" charset="0"/>
                <a:cs typeface="Times New Roman" panose="02020603050405020304" pitchFamily="18" charset="0"/>
              </a:rPr>
              <a:t>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132" y="2214694"/>
            <a:ext cx="9777046" cy="4458668"/>
          </a:xfrm>
          <a:prstGeom prst="rect">
            <a:avLst/>
          </a:prstGeom>
        </p:spPr>
      </p:pic>
    </p:spTree>
    <p:extLst>
      <p:ext uri="{BB962C8B-B14F-4D97-AF65-F5344CB8AC3E}">
        <p14:creationId xmlns:p14="http://schemas.microsoft.com/office/powerpoint/2010/main" val="3311196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315791"/>
          </a:xfrm>
        </p:spPr>
        <p:txBody>
          <a:bodyPr>
            <a:normAutofit fontScale="90000"/>
          </a:bodyPr>
          <a:lstStyle/>
          <a:p>
            <a:r>
              <a:rPr lang="en-IN" sz="4000" b="1" u="sng" dirty="0"/>
              <a:t>Specialization </a:t>
            </a:r>
            <a:br>
              <a:rPr lang="en-IN" sz="4000" b="1" u="sng" dirty="0"/>
            </a:br>
            <a:br>
              <a:rPr lang="en-IN" sz="4000" b="1" u="sng" dirty="0"/>
            </a:br>
            <a:r>
              <a:rPr lang="en-US" sz="2400" dirty="0">
                <a:latin typeface="Times New Roman" panose="02020603050405020304" pitchFamily="18" charset="0"/>
                <a:cs typeface="Times New Roman" panose="02020603050405020304" pitchFamily="18" charset="0"/>
              </a:rPr>
              <a:t>Leads from HR, Finance &amp; Marketing management specializations are high probability to convert</a:t>
            </a:r>
            <a:endParaRPr lang="en-IN" sz="2400" b="1" u="sng" dirty="0">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131" y="2101362"/>
            <a:ext cx="9882553" cy="4290646"/>
          </a:xfrm>
          <a:prstGeom prst="rect">
            <a:avLst/>
          </a:prstGeom>
        </p:spPr>
      </p:pic>
    </p:spTree>
    <p:extLst>
      <p:ext uri="{BB962C8B-B14F-4D97-AF65-F5344CB8AC3E}">
        <p14:creationId xmlns:p14="http://schemas.microsoft.com/office/powerpoint/2010/main" val="1077127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982" y="609726"/>
            <a:ext cx="10364451" cy="1412506"/>
          </a:xfrm>
        </p:spPr>
        <p:txBody>
          <a:bodyPr>
            <a:normAutofit fontScale="90000"/>
          </a:bodyPr>
          <a:lstStyle/>
          <a:p>
            <a:r>
              <a:rPr lang="en-IN" sz="4000" b="1" u="sng" dirty="0"/>
              <a:t>Lead Source &amp; Lead origin</a:t>
            </a:r>
            <a:br>
              <a:rPr lang="en-IN" sz="4000" b="1" u="sng" dirty="0"/>
            </a:br>
            <a:br>
              <a:rPr lang="en-IN" sz="4000" b="1" u="sng" dirty="0"/>
            </a:br>
            <a:r>
              <a:rPr lang="en-US" sz="2400" dirty="0">
                <a:latin typeface="Times New Roman" panose="02020603050405020304" pitchFamily="18" charset="0"/>
                <a:cs typeface="Times New Roman" panose="02020603050405020304" pitchFamily="18" charset="0"/>
              </a:rPr>
              <a:t>In lead source the leads through google &amp; direct traffic high probability to convert</a:t>
            </a:r>
            <a:endParaRPr lang="en-IN" sz="2400" b="1" u="sng" dirty="0">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546" y="2154115"/>
            <a:ext cx="9961685" cy="4492870"/>
          </a:xfrm>
          <a:prstGeom prst="rect">
            <a:avLst/>
          </a:prstGeom>
        </p:spPr>
      </p:pic>
    </p:spTree>
    <p:extLst>
      <p:ext uri="{BB962C8B-B14F-4D97-AF65-F5344CB8AC3E}">
        <p14:creationId xmlns:p14="http://schemas.microsoft.com/office/powerpoint/2010/main" val="1534394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u="sng" dirty="0">
                <a:latin typeface="Times New Roman" panose="02020603050405020304" pitchFamily="18" charset="0"/>
                <a:cs typeface="Times New Roman" panose="02020603050405020304" pitchFamily="18" charset="0"/>
              </a:rPr>
              <a:t>Last lead Activity </a:t>
            </a:r>
            <a:br>
              <a:rPr lang="en-IN" sz="4000" b="1" u="sng" dirty="0">
                <a:latin typeface="Times New Roman" panose="02020603050405020304" pitchFamily="18" charset="0"/>
                <a:cs typeface="Times New Roman" panose="02020603050405020304" pitchFamily="18" charset="0"/>
              </a:rPr>
            </a:br>
            <a:br>
              <a:rPr lang="en-IN" sz="4000" b="1" u="sng"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Leads which are opening email have high probability to convert, Same as Sending SMS will also benefit.</a:t>
            </a:r>
            <a:endParaRPr lang="en-IN" sz="2400" b="1" u="sng" dirty="0">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377" y="2435470"/>
            <a:ext cx="10108849" cy="4158762"/>
          </a:xfrm>
          <a:prstGeom prst="rect">
            <a:avLst/>
          </a:prstGeom>
        </p:spPr>
      </p:pic>
    </p:spTree>
    <p:extLst>
      <p:ext uri="{BB962C8B-B14F-4D97-AF65-F5344CB8AC3E}">
        <p14:creationId xmlns:p14="http://schemas.microsoft.com/office/powerpoint/2010/main" val="16624392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48</TotalTime>
  <Words>652</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Tw Cen MT</vt:lpstr>
      <vt:lpstr>Droplet</vt:lpstr>
      <vt:lpstr>Lead scoring project  .BY AAYUSHI HAMBHIRE </vt:lpstr>
      <vt:lpstr>CONTENTS</vt:lpstr>
      <vt:lpstr>Problem Statement</vt:lpstr>
      <vt:lpstr>Business Objective</vt:lpstr>
      <vt:lpstr>Problem Approach</vt:lpstr>
      <vt:lpstr>EDA –Data Cleaning  There are a few columns in which there is a level called 'Select‘ which is taking care </vt:lpstr>
      <vt:lpstr>Specialization   Leads from HR, Finance &amp; Marketing management specializations are high probability to convert</vt:lpstr>
      <vt:lpstr>Lead Source &amp; Lead origin  In lead source the leads through google &amp; direct traffic high probability to convert</vt:lpstr>
      <vt:lpstr>Last lead Activity   Leads which are opening email have high probability to convert, Same as Sending SMS will also benefit.</vt:lpstr>
      <vt:lpstr>Last What is Your Occupation  Leads which are Unemployed are more interested to join the course than others. </vt:lpstr>
      <vt:lpstr>Correlation  There is no correlation between the variables </vt:lpstr>
      <vt:lpstr>Model Evaluation  ROC curve</vt:lpstr>
      <vt:lpstr>Observations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project  .BY AAYUSHI HAMBHIRE</dc:title>
  <dc:creator>HP_owner</dc:creator>
  <cp:lastModifiedBy>Ashmi Hambhire</cp:lastModifiedBy>
  <cp:revision>24</cp:revision>
  <dcterms:created xsi:type="dcterms:W3CDTF">2024-07-12T08:53:41Z</dcterms:created>
  <dcterms:modified xsi:type="dcterms:W3CDTF">2024-07-12T09:57:11Z</dcterms:modified>
</cp:coreProperties>
</file>