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3"/>
  </p:notesMasterIdLst>
  <p:sldIdLst>
    <p:sldId id="256" r:id="rId5"/>
    <p:sldId id="276" r:id="rId6"/>
    <p:sldId id="257" r:id="rId7"/>
    <p:sldId id="258" r:id="rId8"/>
    <p:sldId id="280" r:id="rId9"/>
    <p:sldId id="277" r:id="rId10"/>
    <p:sldId id="278" r:id="rId11"/>
    <p:sldId id="279" r:id="rId12"/>
    <p:sldId id="281" r:id="rId13"/>
    <p:sldId id="259" r:id="rId14"/>
    <p:sldId id="282" r:id="rId15"/>
    <p:sldId id="283" r:id="rId16"/>
    <p:sldId id="284" r:id="rId17"/>
    <p:sldId id="285" r:id="rId18"/>
    <p:sldId id="287" r:id="rId19"/>
    <p:sldId id="288" r:id="rId20"/>
    <p:sldId id="267"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18"/>
  </p:normalViewPr>
  <p:slideViewPr>
    <p:cSldViewPr snapToGrid="0">
      <p:cViewPr varScale="1">
        <p:scale>
          <a:sx n="85" d="100"/>
          <a:sy n="85" d="100"/>
        </p:scale>
        <p:origin x="590" y="62"/>
      </p:cViewPr>
      <p:guideLst/>
    </p:cSldViewPr>
  </p:slideViewPr>
  <p:notesTextViewPr>
    <p:cViewPr>
      <p:scale>
        <a:sx n="1" d="1"/>
        <a:sy n="1" d="1"/>
      </p:scale>
      <p:origin x="0" y="0"/>
    </p:cViewPr>
  </p:notesTextViewPr>
  <p:sorterViewPr>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4/19/2023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4/19/2023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4/19/2023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4/19/2023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4/19/2023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4/19/2023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4/19/2023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4/19/2023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4/19/2023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4/19/2023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4/19/2023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4/19/2023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dirty="0"/>
              <a:t>Email Spam Classification </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790668"/>
          </a:xfrm>
        </p:spPr>
        <p:txBody>
          <a:bodyPr/>
          <a:lstStyle/>
          <a:p>
            <a:r>
              <a:rPr lang="en-US" dirty="0"/>
              <a:t>AAYUSHI 20BCE1791</a:t>
            </a:r>
          </a:p>
          <a:p>
            <a:r>
              <a:rPr lang="en-US" dirty="0"/>
              <a:t>GARVIT JAKAR 20BCE1838</a:t>
            </a:r>
          </a:p>
        </p:txBody>
      </p:sp>
    </p:spTree>
    <p:extLst>
      <p:ext uri="{BB962C8B-B14F-4D97-AF65-F5344CB8AC3E}">
        <p14:creationId xmlns:p14="http://schemas.microsoft.com/office/powerpoint/2010/main" val="225930889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en-US" dirty="0"/>
              <a:t>Algorithms used</a:t>
            </a:r>
          </a:p>
        </p:txBody>
      </p:sp>
    </p:spTree>
    <p:extLst>
      <p:ext uri="{BB962C8B-B14F-4D97-AF65-F5344CB8AC3E}">
        <p14:creationId xmlns:p14="http://schemas.microsoft.com/office/powerpoint/2010/main" val="3446797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CC4FD-D7B4-E9C9-962D-5EE1F44CD7D0}"/>
              </a:ext>
            </a:extLst>
          </p:cNvPr>
          <p:cNvSpPr>
            <a:spLocks noGrp="1"/>
          </p:cNvSpPr>
          <p:nvPr>
            <p:ph type="title"/>
          </p:nvPr>
        </p:nvSpPr>
        <p:spPr/>
        <p:txBody>
          <a:bodyPr/>
          <a:lstStyle/>
          <a:p>
            <a:r>
              <a:rPr lang="en-IN" dirty="0"/>
              <a:t>1. Naïve Bayes Classifier</a:t>
            </a:r>
          </a:p>
        </p:txBody>
      </p:sp>
      <p:sp>
        <p:nvSpPr>
          <p:cNvPr id="3" name="Text Placeholder 2">
            <a:extLst>
              <a:ext uri="{FF2B5EF4-FFF2-40B4-BE49-F238E27FC236}">
                <a16:creationId xmlns:a16="http://schemas.microsoft.com/office/drawing/2014/main" id="{EE1F7D24-1AA4-4E83-CC58-3F5A3445F15F}"/>
              </a:ext>
            </a:extLst>
          </p:cNvPr>
          <p:cNvSpPr>
            <a:spLocks noGrp="1"/>
          </p:cNvSpPr>
          <p:nvPr>
            <p:ph type="body" idx="1"/>
          </p:nvPr>
        </p:nvSpPr>
        <p:spPr/>
        <p:txBody>
          <a:bodyPr/>
          <a:lstStyle/>
          <a:p>
            <a:r>
              <a:rPr lang="en-IN" dirty="0"/>
              <a:t>It is simple probabilistic classifier that calculates a set of probabilities by counting the frequency and combination of values in a given dataset.</a:t>
            </a:r>
          </a:p>
          <a:p>
            <a:r>
              <a:rPr lang="en-IN" dirty="0"/>
              <a:t>It is very useful to classify the emails properly.</a:t>
            </a:r>
          </a:p>
          <a:p>
            <a:r>
              <a:rPr lang="en-IN" dirty="0"/>
              <a:t>It is mathematically calculated as:</a:t>
            </a:r>
          </a:p>
          <a:p>
            <a:r>
              <a:rPr lang="en-IN" dirty="0"/>
              <a:t>P(A|B)=P(B|A)P(A)/P(B)</a:t>
            </a:r>
          </a:p>
        </p:txBody>
      </p:sp>
      <p:sp>
        <p:nvSpPr>
          <p:cNvPr id="4" name="Date Placeholder 3">
            <a:extLst>
              <a:ext uri="{FF2B5EF4-FFF2-40B4-BE49-F238E27FC236}">
                <a16:creationId xmlns:a16="http://schemas.microsoft.com/office/drawing/2014/main" id="{B0756B64-7940-64A9-F02F-B5D8781A3E8B}"/>
              </a:ext>
            </a:extLst>
          </p:cNvPr>
          <p:cNvSpPr>
            <a:spLocks noGrp="1"/>
          </p:cNvSpPr>
          <p:nvPr>
            <p:ph type="dt" sz="half" idx="10"/>
          </p:nvPr>
        </p:nvSpPr>
        <p:spPr/>
        <p:txBody>
          <a:bodyPr/>
          <a:lstStyle/>
          <a:p>
            <a:fld id="{F5592931-05C6-8543-8B6E-A8BD29BD5C2B}" type="datetime1">
              <a:rPr lang="en-US" smtClean="0"/>
              <a:pPr/>
              <a:t>4/19/2023</a:t>
            </a:fld>
            <a:endParaRPr lang="en-US" dirty="0"/>
          </a:p>
        </p:txBody>
      </p:sp>
      <p:sp>
        <p:nvSpPr>
          <p:cNvPr id="5" name="Footer Placeholder 4">
            <a:extLst>
              <a:ext uri="{FF2B5EF4-FFF2-40B4-BE49-F238E27FC236}">
                <a16:creationId xmlns:a16="http://schemas.microsoft.com/office/drawing/2014/main" id="{952FC2B6-BFB8-3E1C-0F9C-C8E9063822FC}"/>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820F0C80-3CEE-F490-CA8E-CE43E3470EEC}"/>
              </a:ext>
            </a:extLst>
          </p:cNvPr>
          <p:cNvSpPr>
            <a:spLocks noGrp="1"/>
          </p:cNvSpPr>
          <p:nvPr>
            <p:ph type="sldNum" sz="quarter" idx="12"/>
          </p:nvPr>
        </p:nvSpPr>
        <p:spPr/>
        <p:txBody>
          <a:bodyPr/>
          <a:lstStyle/>
          <a:p>
            <a:fld id="{294A09A9-5501-47C1-A89A-A340965A2BE2}" type="slidenum">
              <a:rPr lang="en-US" smtClean="0"/>
              <a:pPr/>
              <a:t>11</a:t>
            </a:fld>
            <a:endParaRPr lang="en-US" dirty="0"/>
          </a:p>
        </p:txBody>
      </p:sp>
    </p:spTree>
    <p:extLst>
      <p:ext uri="{BB962C8B-B14F-4D97-AF65-F5344CB8AC3E}">
        <p14:creationId xmlns:p14="http://schemas.microsoft.com/office/powerpoint/2010/main" val="32480765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CC4FD-D7B4-E9C9-962D-5EE1F44CD7D0}"/>
              </a:ext>
            </a:extLst>
          </p:cNvPr>
          <p:cNvSpPr>
            <a:spLocks noGrp="1"/>
          </p:cNvSpPr>
          <p:nvPr>
            <p:ph type="title"/>
          </p:nvPr>
        </p:nvSpPr>
        <p:spPr/>
        <p:txBody>
          <a:bodyPr/>
          <a:lstStyle/>
          <a:p>
            <a:r>
              <a:rPr lang="en-IN" dirty="0"/>
              <a:t>2. SVM Classifier</a:t>
            </a:r>
          </a:p>
        </p:txBody>
      </p:sp>
      <p:sp>
        <p:nvSpPr>
          <p:cNvPr id="3" name="Text Placeholder 2">
            <a:extLst>
              <a:ext uri="{FF2B5EF4-FFF2-40B4-BE49-F238E27FC236}">
                <a16:creationId xmlns:a16="http://schemas.microsoft.com/office/drawing/2014/main" id="{EE1F7D24-1AA4-4E83-CC58-3F5A3445F15F}"/>
              </a:ext>
            </a:extLst>
          </p:cNvPr>
          <p:cNvSpPr>
            <a:spLocks noGrp="1"/>
          </p:cNvSpPr>
          <p:nvPr>
            <p:ph type="body" idx="1"/>
          </p:nvPr>
        </p:nvSpPr>
        <p:spPr/>
        <p:txBody>
          <a:bodyPr/>
          <a:lstStyle/>
          <a:p>
            <a:r>
              <a:rPr lang="en-IN" dirty="0"/>
              <a:t>SVM or the Support Vector Machine classifier is widely used classifier.</a:t>
            </a:r>
          </a:p>
          <a:p>
            <a:r>
              <a:rPr lang="en-US" dirty="0"/>
              <a:t>SVM is a binary classifier that tries to find a hyperplane in a high-dimensional space that maximally separates the different classes. The hyperplane is chosen such that it maximizes the margin between the classes, which is the distance between the hyperplane and the nearest data points from each class</a:t>
            </a:r>
            <a:r>
              <a:rPr lang="en-IN" dirty="0"/>
              <a:t>.</a:t>
            </a:r>
          </a:p>
        </p:txBody>
      </p:sp>
      <p:sp>
        <p:nvSpPr>
          <p:cNvPr id="4" name="Date Placeholder 3">
            <a:extLst>
              <a:ext uri="{FF2B5EF4-FFF2-40B4-BE49-F238E27FC236}">
                <a16:creationId xmlns:a16="http://schemas.microsoft.com/office/drawing/2014/main" id="{B0756B64-7940-64A9-F02F-B5D8781A3E8B}"/>
              </a:ext>
            </a:extLst>
          </p:cNvPr>
          <p:cNvSpPr>
            <a:spLocks noGrp="1"/>
          </p:cNvSpPr>
          <p:nvPr>
            <p:ph type="dt" sz="half" idx="10"/>
          </p:nvPr>
        </p:nvSpPr>
        <p:spPr/>
        <p:txBody>
          <a:bodyPr/>
          <a:lstStyle/>
          <a:p>
            <a:fld id="{F5592931-05C6-8543-8B6E-A8BD29BD5C2B}" type="datetime1">
              <a:rPr lang="en-US" smtClean="0"/>
              <a:pPr/>
              <a:t>4/19/2023</a:t>
            </a:fld>
            <a:endParaRPr lang="en-US" dirty="0"/>
          </a:p>
        </p:txBody>
      </p:sp>
      <p:sp>
        <p:nvSpPr>
          <p:cNvPr id="5" name="Footer Placeholder 4">
            <a:extLst>
              <a:ext uri="{FF2B5EF4-FFF2-40B4-BE49-F238E27FC236}">
                <a16:creationId xmlns:a16="http://schemas.microsoft.com/office/drawing/2014/main" id="{952FC2B6-BFB8-3E1C-0F9C-C8E9063822FC}"/>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820F0C80-3CEE-F490-CA8E-CE43E3470EEC}"/>
              </a:ext>
            </a:extLst>
          </p:cNvPr>
          <p:cNvSpPr>
            <a:spLocks noGrp="1"/>
          </p:cNvSpPr>
          <p:nvPr>
            <p:ph type="sldNum" sz="quarter" idx="12"/>
          </p:nvPr>
        </p:nvSpPr>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20495272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CC4FD-D7B4-E9C9-962D-5EE1F44CD7D0}"/>
              </a:ext>
            </a:extLst>
          </p:cNvPr>
          <p:cNvSpPr>
            <a:spLocks noGrp="1"/>
          </p:cNvSpPr>
          <p:nvPr>
            <p:ph type="title"/>
          </p:nvPr>
        </p:nvSpPr>
        <p:spPr/>
        <p:txBody>
          <a:bodyPr/>
          <a:lstStyle/>
          <a:p>
            <a:r>
              <a:rPr lang="en-IN" dirty="0"/>
              <a:t>3. Count Vectorizer</a:t>
            </a:r>
          </a:p>
        </p:txBody>
      </p:sp>
      <p:sp>
        <p:nvSpPr>
          <p:cNvPr id="3" name="Text Placeholder 2">
            <a:extLst>
              <a:ext uri="{FF2B5EF4-FFF2-40B4-BE49-F238E27FC236}">
                <a16:creationId xmlns:a16="http://schemas.microsoft.com/office/drawing/2014/main" id="{EE1F7D24-1AA4-4E83-CC58-3F5A3445F15F}"/>
              </a:ext>
            </a:extLst>
          </p:cNvPr>
          <p:cNvSpPr>
            <a:spLocks noGrp="1"/>
          </p:cNvSpPr>
          <p:nvPr>
            <p:ph type="body" idx="1"/>
          </p:nvPr>
        </p:nvSpPr>
        <p:spPr/>
        <p:txBody>
          <a:bodyPr/>
          <a:lstStyle/>
          <a:p>
            <a:r>
              <a:rPr lang="en-US" b="0" i="0" dirty="0">
                <a:solidFill>
                  <a:srgbClr val="D1D5DB"/>
                </a:solidFill>
                <a:effectLst/>
                <a:latin typeface="Söhne"/>
              </a:rPr>
              <a:t>Count Vectorizer is a text feature extraction algorithm used for converting a collection of text documents to a matrix of token counts. The algorithm works by counting the number of times each word (or token) appears in a text document and then encoding this information as a sparse matrix.</a:t>
            </a:r>
            <a:endParaRPr lang="en-IN" dirty="0"/>
          </a:p>
        </p:txBody>
      </p:sp>
      <p:sp>
        <p:nvSpPr>
          <p:cNvPr id="4" name="Date Placeholder 3">
            <a:extLst>
              <a:ext uri="{FF2B5EF4-FFF2-40B4-BE49-F238E27FC236}">
                <a16:creationId xmlns:a16="http://schemas.microsoft.com/office/drawing/2014/main" id="{B0756B64-7940-64A9-F02F-B5D8781A3E8B}"/>
              </a:ext>
            </a:extLst>
          </p:cNvPr>
          <p:cNvSpPr>
            <a:spLocks noGrp="1"/>
          </p:cNvSpPr>
          <p:nvPr>
            <p:ph type="dt" sz="half" idx="10"/>
          </p:nvPr>
        </p:nvSpPr>
        <p:spPr/>
        <p:txBody>
          <a:bodyPr/>
          <a:lstStyle/>
          <a:p>
            <a:fld id="{F5592931-05C6-8543-8B6E-A8BD29BD5C2B}" type="datetime1">
              <a:rPr lang="en-US" smtClean="0"/>
              <a:pPr/>
              <a:t>4/19/2023</a:t>
            </a:fld>
            <a:endParaRPr lang="en-US" dirty="0"/>
          </a:p>
        </p:txBody>
      </p:sp>
      <p:sp>
        <p:nvSpPr>
          <p:cNvPr id="5" name="Footer Placeholder 4">
            <a:extLst>
              <a:ext uri="{FF2B5EF4-FFF2-40B4-BE49-F238E27FC236}">
                <a16:creationId xmlns:a16="http://schemas.microsoft.com/office/drawing/2014/main" id="{952FC2B6-BFB8-3E1C-0F9C-C8E9063822FC}"/>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820F0C80-3CEE-F490-CA8E-CE43E3470EEC}"/>
              </a:ext>
            </a:extLst>
          </p:cNvPr>
          <p:cNvSpPr>
            <a:spLocks noGrp="1"/>
          </p:cNvSpPr>
          <p:nvPr>
            <p:ph type="sldNum" sz="quarter" idx="12"/>
          </p:nvPr>
        </p:nvSpPr>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36650346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en-US" dirty="0"/>
              <a:t>Libraries used</a:t>
            </a:r>
          </a:p>
        </p:txBody>
      </p:sp>
    </p:spTree>
    <p:extLst>
      <p:ext uri="{BB962C8B-B14F-4D97-AF65-F5344CB8AC3E}">
        <p14:creationId xmlns:p14="http://schemas.microsoft.com/office/powerpoint/2010/main" val="18391789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a:extLst>
              <a:ext uri="{FF2B5EF4-FFF2-40B4-BE49-F238E27FC236}">
                <a16:creationId xmlns:a16="http://schemas.microsoft.com/office/drawing/2014/main" id="{FAE4498E-2295-71C2-96EA-9EE6BFBF0C91}"/>
              </a:ext>
            </a:extLst>
          </p:cNvPr>
          <p:cNvSpPr>
            <a:spLocks noGrp="1"/>
          </p:cNvSpPr>
          <p:nvPr>
            <p:ph type="title"/>
          </p:nvPr>
        </p:nvSpPr>
        <p:spPr>
          <a:xfrm>
            <a:off x="1167492" y="381001"/>
            <a:ext cx="9779183" cy="5105578"/>
          </a:xfrm>
        </p:spPr>
        <p:txBody>
          <a:bodyPr/>
          <a:lstStyle/>
          <a:p>
            <a:endParaRPr lang="en-IN" dirty="0"/>
          </a:p>
        </p:txBody>
      </p:sp>
      <p:pic>
        <p:nvPicPr>
          <p:cNvPr id="9" name="Picture 8">
            <a:extLst>
              <a:ext uri="{FF2B5EF4-FFF2-40B4-BE49-F238E27FC236}">
                <a16:creationId xmlns:a16="http://schemas.microsoft.com/office/drawing/2014/main" id="{31742CB0-4F9E-2A68-A9E3-421F4AF5ED28}"/>
              </a:ext>
            </a:extLst>
          </p:cNvPr>
          <p:cNvPicPr>
            <a:picLocks noChangeAspect="1"/>
          </p:cNvPicPr>
          <p:nvPr/>
        </p:nvPicPr>
        <p:blipFill>
          <a:blip r:embed="rId2"/>
          <a:stretch>
            <a:fillRect/>
          </a:stretch>
        </p:blipFill>
        <p:spPr>
          <a:xfrm>
            <a:off x="1173053" y="815789"/>
            <a:ext cx="9845893" cy="4670790"/>
          </a:xfrm>
          <a:prstGeom prst="rect">
            <a:avLst/>
          </a:prstGeom>
        </p:spPr>
      </p:pic>
      <p:sp>
        <p:nvSpPr>
          <p:cNvPr id="11" name="Content Placeholder 10">
            <a:extLst>
              <a:ext uri="{FF2B5EF4-FFF2-40B4-BE49-F238E27FC236}">
                <a16:creationId xmlns:a16="http://schemas.microsoft.com/office/drawing/2014/main" id="{C6724976-3B5C-9790-CEDA-9EEA6F78B625}"/>
              </a:ext>
            </a:extLst>
          </p:cNvPr>
          <p:cNvSpPr>
            <a:spLocks noGrp="1"/>
          </p:cNvSpPr>
          <p:nvPr>
            <p:ph idx="1"/>
          </p:nvPr>
        </p:nvSpPr>
        <p:spPr>
          <a:xfrm>
            <a:off x="1167493" y="348799"/>
            <a:ext cx="9779182" cy="5105578"/>
          </a:xfrm>
        </p:spPr>
        <p:txBody>
          <a:bodyPr/>
          <a:lstStyle/>
          <a:p>
            <a:endParaRPr lang="en-IN" dirty="0"/>
          </a:p>
        </p:txBody>
      </p:sp>
    </p:spTree>
    <p:extLst>
      <p:ext uri="{BB962C8B-B14F-4D97-AF65-F5344CB8AC3E}">
        <p14:creationId xmlns:p14="http://schemas.microsoft.com/office/powerpoint/2010/main" val="374149375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5AE9AF3-8F54-3AA5-BD37-E11B42F5A5B6}"/>
              </a:ext>
            </a:extLst>
          </p:cNvPr>
          <p:cNvSpPr>
            <a:spLocks noGrp="1"/>
          </p:cNvSpPr>
          <p:nvPr>
            <p:ph type="title"/>
          </p:nvPr>
        </p:nvSpPr>
        <p:spPr>
          <a:xfrm>
            <a:off x="1821916" y="506233"/>
            <a:ext cx="9779183" cy="1325563"/>
          </a:xfrm>
        </p:spPr>
        <p:txBody>
          <a:bodyPr/>
          <a:lstStyle/>
          <a:p>
            <a:r>
              <a:rPr lang="en-IN" dirty="0"/>
              <a:t>		Outcome of the project</a:t>
            </a:r>
          </a:p>
        </p:txBody>
      </p:sp>
      <p:pic>
        <p:nvPicPr>
          <p:cNvPr id="15" name="Content Placeholder 14">
            <a:extLst>
              <a:ext uri="{FF2B5EF4-FFF2-40B4-BE49-F238E27FC236}">
                <a16:creationId xmlns:a16="http://schemas.microsoft.com/office/drawing/2014/main" id="{1419688C-0022-A919-ED3E-5AD0DE7C05FC}"/>
              </a:ext>
            </a:extLst>
          </p:cNvPr>
          <p:cNvPicPr>
            <a:picLocks noGrp="1" noChangeAspect="1"/>
          </p:cNvPicPr>
          <p:nvPr>
            <p:ph idx="1"/>
          </p:nvPr>
        </p:nvPicPr>
        <p:blipFill>
          <a:blip r:embed="rId2"/>
          <a:stretch>
            <a:fillRect/>
          </a:stretch>
        </p:blipFill>
        <p:spPr>
          <a:xfrm>
            <a:off x="1166813" y="2681000"/>
            <a:ext cx="3219450" cy="2518350"/>
          </a:xfrm>
        </p:spPr>
      </p:pic>
      <p:sp>
        <p:nvSpPr>
          <p:cNvPr id="4" name="Date Placeholder 3">
            <a:extLst>
              <a:ext uri="{FF2B5EF4-FFF2-40B4-BE49-F238E27FC236}">
                <a16:creationId xmlns:a16="http://schemas.microsoft.com/office/drawing/2014/main" id="{34A032D5-6175-8A70-8BF0-701A8893D4AD}"/>
              </a:ext>
            </a:extLst>
          </p:cNvPr>
          <p:cNvSpPr>
            <a:spLocks noGrp="1"/>
          </p:cNvSpPr>
          <p:nvPr>
            <p:ph type="dt" sz="half" idx="2"/>
          </p:nvPr>
        </p:nvSpPr>
        <p:spPr/>
        <p:txBody>
          <a:bodyPr/>
          <a:lstStyle/>
          <a:p>
            <a:fld id="{7E7AB22C-8B7E-9B4A-8C65-396C3C874D86}" type="datetime1">
              <a:rPr lang="en-US" smtClean="0"/>
              <a:pPr/>
              <a:t>4/19/2023</a:t>
            </a:fld>
            <a:endParaRPr lang="en-US" dirty="0"/>
          </a:p>
        </p:txBody>
      </p:sp>
      <p:sp>
        <p:nvSpPr>
          <p:cNvPr id="5" name="Footer Placeholder 4">
            <a:extLst>
              <a:ext uri="{FF2B5EF4-FFF2-40B4-BE49-F238E27FC236}">
                <a16:creationId xmlns:a16="http://schemas.microsoft.com/office/drawing/2014/main" id="{8E9C4AFB-B83A-92F7-AD1C-DA27408C11F9}"/>
              </a:ext>
            </a:extLst>
          </p:cNvPr>
          <p:cNvSpPr>
            <a:spLocks noGrp="1"/>
          </p:cNvSpPr>
          <p:nvPr>
            <p:ph type="ftr" sz="quarter" idx="3"/>
          </p:nvPr>
        </p:nvSpPr>
        <p:spPr/>
        <p:txBody>
          <a:bodyPr/>
          <a:lstStyle/>
          <a:p>
            <a:endParaRPr lang="en-US" dirty="0"/>
          </a:p>
        </p:txBody>
      </p:sp>
      <p:pic>
        <p:nvPicPr>
          <p:cNvPr id="17" name="Content Placeholder 16">
            <a:extLst>
              <a:ext uri="{FF2B5EF4-FFF2-40B4-BE49-F238E27FC236}">
                <a16:creationId xmlns:a16="http://schemas.microsoft.com/office/drawing/2014/main" id="{1AA42352-BAD2-42E5-E45D-649A46F4160B}"/>
              </a:ext>
            </a:extLst>
          </p:cNvPr>
          <p:cNvPicPr>
            <a:picLocks noGrp="1" noChangeAspect="1"/>
          </p:cNvPicPr>
          <p:nvPr>
            <p:ph idx="10"/>
          </p:nvPr>
        </p:nvPicPr>
        <p:blipFill>
          <a:blip r:embed="rId3"/>
          <a:stretch>
            <a:fillRect/>
          </a:stretch>
        </p:blipFill>
        <p:spPr>
          <a:xfrm>
            <a:off x="7605619" y="2816053"/>
            <a:ext cx="3173413" cy="2383297"/>
          </a:xfrm>
        </p:spPr>
      </p:pic>
      <p:sp>
        <p:nvSpPr>
          <p:cNvPr id="10" name="Content Placeholder 9">
            <a:extLst>
              <a:ext uri="{FF2B5EF4-FFF2-40B4-BE49-F238E27FC236}">
                <a16:creationId xmlns:a16="http://schemas.microsoft.com/office/drawing/2014/main" id="{4D4D3838-1D20-687E-4BBC-62474142FEF4}"/>
              </a:ext>
            </a:extLst>
          </p:cNvPr>
          <p:cNvSpPr>
            <a:spLocks noGrp="1"/>
          </p:cNvSpPr>
          <p:nvPr>
            <p:ph idx="11"/>
          </p:nvPr>
        </p:nvSpPr>
        <p:spPr>
          <a:xfrm>
            <a:off x="1166813" y="2003804"/>
            <a:ext cx="3173278" cy="704178"/>
          </a:xfrm>
        </p:spPr>
        <p:txBody>
          <a:bodyPr/>
          <a:lstStyle/>
          <a:p>
            <a:r>
              <a:rPr lang="en-IN" sz="1800" b="0" dirty="0"/>
              <a:t>Checking the spam frequency label wise</a:t>
            </a:r>
          </a:p>
        </p:txBody>
      </p:sp>
      <p:sp>
        <p:nvSpPr>
          <p:cNvPr id="11" name="Content Placeholder 10">
            <a:extLst>
              <a:ext uri="{FF2B5EF4-FFF2-40B4-BE49-F238E27FC236}">
                <a16:creationId xmlns:a16="http://schemas.microsoft.com/office/drawing/2014/main" id="{57E76F59-042A-32A6-55AC-808571B9EF8E}"/>
              </a:ext>
            </a:extLst>
          </p:cNvPr>
          <p:cNvSpPr>
            <a:spLocks noGrp="1"/>
          </p:cNvSpPr>
          <p:nvPr>
            <p:ph idx="12"/>
          </p:nvPr>
        </p:nvSpPr>
        <p:spPr>
          <a:xfrm>
            <a:off x="7605754" y="1995141"/>
            <a:ext cx="3173278" cy="522514"/>
          </a:xfrm>
        </p:spPr>
        <p:txBody>
          <a:bodyPr/>
          <a:lstStyle/>
          <a:p>
            <a:r>
              <a:rPr lang="en-IN" sz="1800" b="0" dirty="0"/>
              <a:t>Confusion matrix</a:t>
            </a:r>
          </a:p>
        </p:txBody>
      </p:sp>
      <p:sp>
        <p:nvSpPr>
          <p:cNvPr id="6" name="Slide Number Placeholder 5">
            <a:extLst>
              <a:ext uri="{FF2B5EF4-FFF2-40B4-BE49-F238E27FC236}">
                <a16:creationId xmlns:a16="http://schemas.microsoft.com/office/drawing/2014/main" id="{D342F0D9-8E7C-0025-580E-26CF4E8AE7B7}"/>
              </a:ext>
            </a:extLst>
          </p:cNvPr>
          <p:cNvSpPr>
            <a:spLocks noGrp="1"/>
          </p:cNvSpPr>
          <p:nvPr>
            <p:ph type="sldNum" sz="quarter" idx="4"/>
          </p:nvPr>
        </p:nvSpPr>
        <p:spPr/>
        <p:txBody>
          <a:bodyPr/>
          <a:lstStyle/>
          <a:p>
            <a:fld id="{294A09A9-5501-47C1-A89A-A340965A2BE2}" type="slidenum">
              <a:rPr lang="en-US" smtClean="0"/>
              <a:pPr/>
              <a:t>16</a:t>
            </a:fld>
            <a:endParaRPr lang="en-US" dirty="0"/>
          </a:p>
        </p:txBody>
      </p:sp>
    </p:spTree>
    <p:extLst>
      <p:ext uri="{BB962C8B-B14F-4D97-AF65-F5344CB8AC3E}">
        <p14:creationId xmlns:p14="http://schemas.microsoft.com/office/powerpoint/2010/main" val="24080905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a:lstStyle/>
          <a:p>
            <a:r>
              <a:rPr lang="en-US" dirty="0"/>
              <a:t>Summary </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1167492" y="2653167"/>
            <a:ext cx="9779183" cy="3436483"/>
          </a:xfrm>
        </p:spPr>
        <p:txBody>
          <a:bodyPr vert="horz" lIns="91440" tIns="45720" rIns="91440" bIns="45720" rtlCol="0" anchor="t">
            <a:normAutofit fontScale="92500" lnSpcReduction="10000"/>
          </a:bodyPr>
          <a:lstStyle/>
          <a:p>
            <a:r>
              <a:rPr lang="en-US" dirty="0"/>
              <a:t>E-mail spam filtering is an important issue in the network security. Naïve Bayes classifier that used has a very important role in this process and its quality of performance is also based on datasets that is being used. Naïve Bayes classifier also can get high precision that give high percentage of spam message manage to block if the dataset collect from single e-mail accounts. In our project, Naïve Bayes gave the accuracy of around 86% while SVM was accurate up to 96%.</a:t>
            </a:r>
          </a:p>
        </p:txBody>
      </p:sp>
      <p:sp>
        <p:nvSpPr>
          <p:cNvPr id="4" name="Date Placeholder 3">
            <a:extLst>
              <a:ext uri="{FF2B5EF4-FFF2-40B4-BE49-F238E27FC236}">
                <a16:creationId xmlns:a16="http://schemas.microsoft.com/office/drawing/2014/main" id="{3A738329-E174-7440-8FD5-179A15324C63}"/>
              </a:ext>
            </a:extLst>
          </p:cNvPr>
          <p:cNvSpPr>
            <a:spLocks noGrp="1"/>
          </p:cNvSpPr>
          <p:nvPr>
            <p:ph type="dt" sz="half" idx="10"/>
          </p:nvPr>
        </p:nvSpPr>
        <p:spPr>
          <a:xfrm>
            <a:off x="381000" y="6356350"/>
            <a:ext cx="2743200" cy="365125"/>
          </a:xfrm>
        </p:spPr>
        <p:txBody>
          <a:bodyPr/>
          <a:lstStyle/>
          <a:p>
            <a:fld id="{7FA0C2EE-8499-394A-A22C-DABDB4752AEE}" type="datetime1">
              <a:rPr lang="en-US" smtClean="0"/>
              <a:pPr/>
              <a:t>4/19/2023</a:t>
            </a:fld>
            <a:endParaRPr lang="en-US" dirty="0"/>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11"/>
          </p:nvPr>
        </p:nvSpPr>
        <p:spPr>
          <a:xfrm>
            <a:off x="4038600" y="6356350"/>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17</a:t>
            </a:fld>
            <a:endParaRPr lang="en-US" dirty="0"/>
          </a:p>
        </p:txBody>
      </p:sp>
    </p:spTree>
    <p:extLst>
      <p:ext uri="{BB962C8B-B14F-4D97-AF65-F5344CB8AC3E}">
        <p14:creationId xmlns:p14="http://schemas.microsoft.com/office/powerpoint/2010/main" val="44507069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02038"/>
            <a:ext cx="6220277" cy="2247219"/>
          </a:xfrm>
        </p:spPr>
        <p:txBody>
          <a:bodyPr>
            <a:normAutofit/>
          </a:bodyPr>
          <a:lstStyle/>
          <a:p>
            <a:endParaRPr lang="en-US" dirty="0"/>
          </a:p>
        </p:txBody>
      </p:sp>
    </p:spTree>
    <p:extLst>
      <p:ext uri="{BB962C8B-B14F-4D97-AF65-F5344CB8AC3E}">
        <p14:creationId xmlns:p14="http://schemas.microsoft.com/office/powerpoint/2010/main" val="92618457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63BED7A-09EF-50C3-A404-657E94967634}"/>
              </a:ext>
            </a:extLst>
          </p:cNvPr>
          <p:cNvSpPr>
            <a:spLocks noGrp="1"/>
          </p:cNvSpPr>
          <p:nvPr>
            <p:ph type="title"/>
          </p:nvPr>
        </p:nvSpPr>
        <p:spPr/>
        <p:txBody>
          <a:bodyPr/>
          <a:lstStyle/>
          <a:p>
            <a:r>
              <a:rPr lang="en-IN" dirty="0"/>
              <a:t>NATURAL LANGUAGE PROCESSING</a:t>
            </a:r>
          </a:p>
        </p:txBody>
      </p:sp>
      <p:sp>
        <p:nvSpPr>
          <p:cNvPr id="8" name="Text Placeholder 7">
            <a:extLst>
              <a:ext uri="{FF2B5EF4-FFF2-40B4-BE49-F238E27FC236}">
                <a16:creationId xmlns:a16="http://schemas.microsoft.com/office/drawing/2014/main" id="{3A0F4371-A9BC-D93E-1AE0-66F73A65A73D}"/>
              </a:ext>
            </a:extLst>
          </p:cNvPr>
          <p:cNvSpPr>
            <a:spLocks noGrp="1"/>
          </p:cNvSpPr>
          <p:nvPr>
            <p:ph type="body" sz="quarter" idx="13"/>
          </p:nvPr>
        </p:nvSpPr>
        <p:spPr/>
        <p:txBody>
          <a:bodyPr/>
          <a:lstStyle/>
          <a:p>
            <a:endParaRPr lang="en-IN"/>
          </a:p>
        </p:txBody>
      </p:sp>
      <p:sp>
        <p:nvSpPr>
          <p:cNvPr id="9" name="Text Placeholder 8">
            <a:extLst>
              <a:ext uri="{FF2B5EF4-FFF2-40B4-BE49-F238E27FC236}">
                <a16:creationId xmlns:a16="http://schemas.microsoft.com/office/drawing/2014/main" id="{5415142B-286D-C576-2641-9C696094C0ED}"/>
              </a:ext>
            </a:extLst>
          </p:cNvPr>
          <p:cNvSpPr>
            <a:spLocks noGrp="1"/>
          </p:cNvSpPr>
          <p:nvPr>
            <p:ph type="body" sz="quarter" idx="14"/>
          </p:nvPr>
        </p:nvSpPr>
        <p:spPr/>
        <p:txBody>
          <a:bodyPr/>
          <a:lstStyle/>
          <a:p>
            <a:r>
              <a:rPr lang="en-IN" sz="2800" i="1" dirty="0"/>
              <a:t>Presented to </a:t>
            </a:r>
          </a:p>
          <a:p>
            <a:r>
              <a:rPr lang="en-IN" sz="2800" i="1" dirty="0"/>
              <a:t>- Dr. Premalatha L</a:t>
            </a:r>
          </a:p>
        </p:txBody>
      </p:sp>
      <p:sp>
        <p:nvSpPr>
          <p:cNvPr id="10" name="Text Placeholder 9">
            <a:extLst>
              <a:ext uri="{FF2B5EF4-FFF2-40B4-BE49-F238E27FC236}">
                <a16:creationId xmlns:a16="http://schemas.microsoft.com/office/drawing/2014/main" id="{800FB74E-90C9-D64F-B7E4-BD4753A4531D}"/>
              </a:ext>
            </a:extLst>
          </p:cNvPr>
          <p:cNvSpPr>
            <a:spLocks noGrp="1"/>
          </p:cNvSpPr>
          <p:nvPr>
            <p:ph type="body" sz="quarter" idx="15"/>
          </p:nvPr>
        </p:nvSpPr>
        <p:spPr/>
        <p:txBody>
          <a:bodyPr/>
          <a:lstStyle/>
          <a:p>
            <a:endParaRPr lang="en-IN"/>
          </a:p>
        </p:txBody>
      </p:sp>
      <p:sp>
        <p:nvSpPr>
          <p:cNvPr id="4" name="Date Placeholder 3">
            <a:extLst>
              <a:ext uri="{FF2B5EF4-FFF2-40B4-BE49-F238E27FC236}">
                <a16:creationId xmlns:a16="http://schemas.microsoft.com/office/drawing/2014/main" id="{B9723714-135C-3889-AAC7-258A377DAF88}"/>
              </a:ext>
            </a:extLst>
          </p:cNvPr>
          <p:cNvSpPr>
            <a:spLocks noGrp="1"/>
          </p:cNvSpPr>
          <p:nvPr>
            <p:ph type="dt" sz="half" idx="10"/>
          </p:nvPr>
        </p:nvSpPr>
        <p:spPr/>
        <p:txBody>
          <a:bodyPr/>
          <a:lstStyle/>
          <a:p>
            <a:fld id="{DD9C8446-696E-6942-B6C8-CC9CAD0B34E0}" type="datetime1">
              <a:rPr lang="en-US" smtClean="0"/>
              <a:pPr/>
              <a:t>4/19/2023</a:t>
            </a:fld>
            <a:endParaRPr lang="en-US" dirty="0"/>
          </a:p>
        </p:txBody>
      </p:sp>
      <p:sp>
        <p:nvSpPr>
          <p:cNvPr id="5" name="Footer Placeholder 4">
            <a:extLst>
              <a:ext uri="{FF2B5EF4-FFF2-40B4-BE49-F238E27FC236}">
                <a16:creationId xmlns:a16="http://schemas.microsoft.com/office/drawing/2014/main" id="{9674C943-92B3-F21A-5644-BD0E8958246B}"/>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4B952B2A-AED2-2C37-C4FD-2F979F05F415}"/>
              </a:ext>
            </a:extLst>
          </p:cNvPr>
          <p:cNvSpPr>
            <a:spLocks noGrp="1"/>
          </p:cNvSpPr>
          <p:nvPr>
            <p:ph type="sldNum" sz="quarter" idx="12"/>
          </p:nvPr>
        </p:nvSpPr>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234379141"/>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fontScale="77500" lnSpcReduction="20000"/>
          </a:bodyPr>
          <a:lstStyle/>
          <a:p>
            <a:pPr marL="457200" indent="-457200">
              <a:buFont typeface="Wingdings" panose="05000000000000000000" pitchFamily="2" charset="2"/>
              <a:buChar char="ü"/>
            </a:pPr>
            <a:r>
              <a:rPr lang="en-US" dirty="0"/>
              <a:t>Abstract</a:t>
            </a:r>
          </a:p>
          <a:p>
            <a:pPr marL="457200" indent="-457200">
              <a:buFont typeface="Wingdings" panose="05000000000000000000" pitchFamily="2" charset="2"/>
              <a:buChar char="ü"/>
            </a:pPr>
            <a:r>
              <a:rPr lang="en-US" dirty="0"/>
              <a:t>Introduction</a:t>
            </a:r>
          </a:p>
          <a:p>
            <a:pPr marL="457200" indent="-457200">
              <a:buFont typeface="Wingdings" panose="05000000000000000000" pitchFamily="2" charset="2"/>
              <a:buChar char="ü"/>
            </a:pPr>
            <a:r>
              <a:rPr lang="en-US" dirty="0"/>
              <a:t>Problem</a:t>
            </a:r>
          </a:p>
          <a:p>
            <a:pPr marL="457200" indent="-457200">
              <a:buFont typeface="Wingdings" panose="05000000000000000000" pitchFamily="2" charset="2"/>
              <a:buChar char="ü"/>
            </a:pPr>
            <a:r>
              <a:rPr lang="en-US" dirty="0"/>
              <a:t>Problem Statement</a:t>
            </a:r>
          </a:p>
          <a:p>
            <a:pPr marL="457200" indent="-457200">
              <a:buFont typeface="Wingdings" panose="05000000000000000000" pitchFamily="2" charset="2"/>
              <a:buChar char="ü"/>
            </a:pPr>
            <a:r>
              <a:rPr lang="en-US" dirty="0"/>
              <a:t>Dataset</a:t>
            </a:r>
          </a:p>
          <a:p>
            <a:pPr marL="457200" indent="-457200">
              <a:buFont typeface="Wingdings" panose="05000000000000000000" pitchFamily="2" charset="2"/>
              <a:buChar char="ü"/>
            </a:pPr>
            <a:r>
              <a:rPr lang="en-US" dirty="0"/>
              <a:t>Algorithms</a:t>
            </a:r>
          </a:p>
          <a:p>
            <a:pPr marL="457200" indent="-457200">
              <a:buFont typeface="Wingdings" panose="05000000000000000000" pitchFamily="2" charset="2"/>
              <a:buChar char="ü"/>
            </a:pPr>
            <a:r>
              <a:rPr lang="en-US" dirty="0"/>
              <a:t>Libraries</a:t>
            </a:r>
          </a:p>
          <a:p>
            <a:pPr marL="457200" indent="-457200">
              <a:buFont typeface="Wingdings" panose="05000000000000000000" pitchFamily="2" charset="2"/>
              <a:buChar char="ü"/>
            </a:pPr>
            <a:r>
              <a:rPr lang="en-US" dirty="0"/>
              <a:t>Outcome</a:t>
            </a:r>
          </a:p>
          <a:p>
            <a:pPr marL="457200" indent="-457200">
              <a:buFont typeface="Wingdings" panose="05000000000000000000" pitchFamily="2" charset="2"/>
              <a:buChar char="ü"/>
            </a:pPr>
            <a:r>
              <a:rPr lang="en-US" dirty="0"/>
              <a:t>Summary</a:t>
            </a:r>
          </a:p>
          <a:p>
            <a:endParaRPr lang="en-US"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4/19/2023</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325608595"/>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Abstract</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196353"/>
            <a:ext cx="9779183" cy="4159997"/>
          </a:xfrm>
        </p:spPr>
        <p:txBody>
          <a:bodyPr vert="horz" lIns="91440" tIns="45720" rIns="91440" bIns="45720" rtlCol="0" anchor="t">
            <a:normAutofit fontScale="70000" lnSpcReduction="20000"/>
          </a:bodyPr>
          <a:lstStyle/>
          <a:p>
            <a:r>
              <a:rPr lang="en-US" dirty="0"/>
              <a:t>Today, spamming email is one of the main difficulties encountered by everyone in the world of the Internet. In such a world, email is mostly shared by everyone to share the information and files because of their easy way of communication and for their low cost. But such emails are mostly affecting the professionals as well as individuals by the way of sending spam emails. Every day, the rate of spam emails and spam messages is increasing. Such spam emails are mostly sent by people to earn income or for any advertisement for their benefit. For those who receive the spam mail, the rising volume of it clogs up traffic and wastes their time. Sometimes, the users easily get trapped into financial fraud actions, by seeing the spam mails such as job alert mails and commercial mails and offer emails. The individual can experience some mental stress as a result. The system has presented a machine learning model to decrease all of these dangers. This model will identify spam and non-spam emails, and it will also </a:t>
            </a:r>
            <a:r>
              <a:rPr lang="en-US" dirty="0" err="1"/>
              <a:t>optimise</a:t>
            </a:r>
            <a:r>
              <a:rPr lang="en-US" dirty="0"/>
              <a:t> the data by deleting undesirable emails that contain advertisements, as well as some pointless and fraudulent emails.</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4/19/2023</a:t>
            </a:fld>
            <a:endParaRPr lang="en-US" dirty="0"/>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1639799154"/>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fontScale="77500" lnSpcReduction="20000"/>
          </a:bodyPr>
          <a:lstStyle/>
          <a:p>
            <a:r>
              <a:rPr lang="en-US" dirty="0"/>
              <a:t>Email spam has grown significantly in recent years along with the rapid expansion of internet users. They are being used for fraud, phishing, and other unethical and criminal activities. sending harmful links through unsolicited email, which can damage our system and try to access your system. The spammers target those people who are unaware of these frauds and target them by easily creating </a:t>
            </a:r>
            <a:r>
              <a:rPr lang="en-US" dirty="0" err="1"/>
              <a:t>phoney</a:t>
            </a:r>
            <a:r>
              <a:rPr lang="en-US" dirty="0"/>
              <a:t> profiles and email accounts. In their spam emails, they pose as a real person. Therefore, it is necessary to identify spam emails that contain fraud. This project will do so by </a:t>
            </a:r>
            <a:r>
              <a:rPr lang="en-US" dirty="0" err="1"/>
              <a:t>utilising</a:t>
            </a:r>
            <a:r>
              <a:rPr lang="en-US" dirty="0"/>
              <a:t> machine learning techniques. This article will cover machine learning algorithms and apply all of them to our data</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4/19/2023</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1084969825"/>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DDBC5-B87C-F160-D341-102020B55C13}"/>
              </a:ext>
            </a:extLst>
          </p:cNvPr>
          <p:cNvSpPr>
            <a:spLocks noGrp="1"/>
          </p:cNvSpPr>
          <p:nvPr>
            <p:ph type="ctrTitle"/>
          </p:nvPr>
        </p:nvSpPr>
        <p:spPr>
          <a:xfrm>
            <a:off x="1167494" y="1059400"/>
            <a:ext cx="6245912" cy="1038341"/>
          </a:xfrm>
        </p:spPr>
        <p:txBody>
          <a:bodyPr/>
          <a:lstStyle/>
          <a:p>
            <a:r>
              <a:rPr lang="en-IN" dirty="0"/>
              <a:t>				  Problem</a:t>
            </a:r>
          </a:p>
        </p:txBody>
      </p:sp>
      <p:sp>
        <p:nvSpPr>
          <p:cNvPr id="7" name="Subtitle 6">
            <a:extLst>
              <a:ext uri="{FF2B5EF4-FFF2-40B4-BE49-F238E27FC236}">
                <a16:creationId xmlns:a16="http://schemas.microsoft.com/office/drawing/2014/main" id="{9F372E87-FB81-6E3A-A4C7-557CA2B5B824}"/>
              </a:ext>
            </a:extLst>
          </p:cNvPr>
          <p:cNvSpPr>
            <a:spLocks noGrp="1"/>
          </p:cNvSpPr>
          <p:nvPr>
            <p:ph type="subTitle" idx="1"/>
          </p:nvPr>
        </p:nvSpPr>
        <p:spPr>
          <a:xfrm>
            <a:off x="1167494" y="2483224"/>
            <a:ext cx="6245912" cy="2922965"/>
          </a:xfrm>
        </p:spPr>
        <p:txBody>
          <a:bodyPr/>
          <a:lstStyle/>
          <a:p>
            <a:pPr marL="457200" indent="-457200">
              <a:buFont typeface="Arial" panose="020B0604020202020204" pitchFamily="34" charset="0"/>
              <a:buChar char="•"/>
            </a:pPr>
            <a:r>
              <a:rPr lang="en-IN" dirty="0"/>
              <a:t>Spam emails can be annoying and are of no use for the users.</a:t>
            </a:r>
          </a:p>
          <a:p>
            <a:pPr marL="457200" indent="-457200">
              <a:buFont typeface="Arial" panose="020B0604020202020204" pitchFamily="34" charset="0"/>
              <a:buChar char="•"/>
            </a:pPr>
            <a:r>
              <a:rPr lang="en-IN" dirty="0"/>
              <a:t>Spamming includes mass mailing, sending viruses with emails and phishing.</a:t>
            </a:r>
          </a:p>
        </p:txBody>
      </p:sp>
      <p:sp>
        <p:nvSpPr>
          <p:cNvPr id="4" name="Date Placeholder 3">
            <a:extLst>
              <a:ext uri="{FF2B5EF4-FFF2-40B4-BE49-F238E27FC236}">
                <a16:creationId xmlns:a16="http://schemas.microsoft.com/office/drawing/2014/main" id="{76E9EB41-7D96-756E-0442-42C468011F22}"/>
              </a:ext>
            </a:extLst>
          </p:cNvPr>
          <p:cNvSpPr>
            <a:spLocks noGrp="1"/>
          </p:cNvSpPr>
          <p:nvPr>
            <p:ph type="dt" sz="half" idx="4294967295"/>
          </p:nvPr>
        </p:nvSpPr>
        <p:spPr>
          <a:xfrm>
            <a:off x="0" y="6356350"/>
            <a:ext cx="2743200" cy="365125"/>
          </a:xfrm>
        </p:spPr>
        <p:txBody>
          <a:bodyPr/>
          <a:lstStyle/>
          <a:p>
            <a:fld id="{F5592931-05C6-8543-8B6E-A8BD29BD5C2B}" type="datetime1">
              <a:rPr lang="en-US" smtClean="0"/>
              <a:pPr/>
              <a:t>4/19/2023</a:t>
            </a:fld>
            <a:endParaRPr lang="en-US" dirty="0"/>
          </a:p>
        </p:txBody>
      </p:sp>
      <p:sp>
        <p:nvSpPr>
          <p:cNvPr id="5" name="Footer Placeholder 4">
            <a:extLst>
              <a:ext uri="{FF2B5EF4-FFF2-40B4-BE49-F238E27FC236}">
                <a16:creationId xmlns:a16="http://schemas.microsoft.com/office/drawing/2014/main" id="{D0148F70-9D65-88AB-FAFD-992095548B71}"/>
              </a:ext>
            </a:extLst>
          </p:cNvPr>
          <p:cNvSpPr>
            <a:spLocks noGrp="1"/>
          </p:cNvSpPr>
          <p:nvPr>
            <p:ph type="ftr" sz="quarter" idx="4294967295"/>
          </p:nvPr>
        </p:nvSpPr>
        <p:spPr>
          <a:xfrm>
            <a:off x="0" y="6356350"/>
            <a:ext cx="4114800" cy="365125"/>
          </a:xfrm>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EEFCE1E8-D892-6751-219D-FF8D98876C28}"/>
              </a:ext>
            </a:extLst>
          </p:cNvPr>
          <p:cNvSpPr>
            <a:spLocks noGrp="1"/>
          </p:cNvSpPr>
          <p:nvPr>
            <p:ph type="sldNum" sz="quarter" idx="4294967295"/>
          </p:nvPr>
        </p:nvSpPr>
        <p:spPr>
          <a:xfrm>
            <a:off x="10587038" y="6356350"/>
            <a:ext cx="1604962" cy="365125"/>
          </a:xfrm>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2811944557"/>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530D8-478E-EA71-2C75-C99089F5050A}"/>
              </a:ext>
            </a:extLst>
          </p:cNvPr>
          <p:cNvSpPr>
            <a:spLocks noGrp="1"/>
          </p:cNvSpPr>
          <p:nvPr>
            <p:ph type="ctrTitle"/>
          </p:nvPr>
        </p:nvSpPr>
        <p:spPr>
          <a:xfrm>
            <a:off x="1167494" y="1059400"/>
            <a:ext cx="6245912" cy="2068811"/>
          </a:xfrm>
        </p:spPr>
        <p:txBody>
          <a:bodyPr/>
          <a:lstStyle/>
          <a:p>
            <a:r>
              <a:rPr lang="en-IN" dirty="0"/>
              <a:t>Why this is such a big problem?</a:t>
            </a:r>
          </a:p>
        </p:txBody>
      </p:sp>
      <p:sp>
        <p:nvSpPr>
          <p:cNvPr id="3" name="Subtitle 2">
            <a:extLst>
              <a:ext uri="{FF2B5EF4-FFF2-40B4-BE49-F238E27FC236}">
                <a16:creationId xmlns:a16="http://schemas.microsoft.com/office/drawing/2014/main" id="{13ED49A5-EC44-CC50-8954-69364B050974}"/>
              </a:ext>
            </a:extLst>
          </p:cNvPr>
          <p:cNvSpPr>
            <a:spLocks noGrp="1"/>
          </p:cNvSpPr>
          <p:nvPr>
            <p:ph type="subTitle" idx="1"/>
          </p:nvPr>
        </p:nvSpPr>
        <p:spPr>
          <a:xfrm>
            <a:off x="1167494" y="3539075"/>
            <a:ext cx="6245912" cy="2259525"/>
          </a:xfrm>
        </p:spPr>
        <p:txBody>
          <a:bodyPr/>
          <a:lstStyle/>
          <a:p>
            <a:r>
              <a:rPr lang="en-IN" dirty="0"/>
              <a:t>The main problem arises when we miss relevant emails and information because of spamming.</a:t>
            </a:r>
          </a:p>
        </p:txBody>
      </p:sp>
    </p:spTree>
    <p:extLst>
      <p:ext uri="{BB962C8B-B14F-4D97-AF65-F5344CB8AC3E}">
        <p14:creationId xmlns:p14="http://schemas.microsoft.com/office/powerpoint/2010/main" val="117411988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B875044-35D2-4226-64ED-81A26C393513}"/>
              </a:ext>
            </a:extLst>
          </p:cNvPr>
          <p:cNvSpPr>
            <a:spLocks noGrp="1"/>
          </p:cNvSpPr>
          <p:nvPr>
            <p:ph type="title"/>
          </p:nvPr>
        </p:nvSpPr>
        <p:spPr/>
        <p:txBody>
          <a:bodyPr/>
          <a:lstStyle/>
          <a:p>
            <a:r>
              <a:rPr lang="en-IN" dirty="0"/>
              <a:t>Problem statement</a:t>
            </a:r>
          </a:p>
        </p:txBody>
      </p:sp>
      <p:sp>
        <p:nvSpPr>
          <p:cNvPr id="5" name="Text Placeholder 4">
            <a:extLst>
              <a:ext uri="{FF2B5EF4-FFF2-40B4-BE49-F238E27FC236}">
                <a16:creationId xmlns:a16="http://schemas.microsoft.com/office/drawing/2014/main" id="{A3E50A69-B9A1-DED0-5D51-C5E3FC01ED4D}"/>
              </a:ext>
            </a:extLst>
          </p:cNvPr>
          <p:cNvSpPr>
            <a:spLocks noGrp="1"/>
          </p:cNvSpPr>
          <p:nvPr>
            <p:ph type="body" idx="1"/>
          </p:nvPr>
        </p:nvSpPr>
        <p:spPr/>
        <p:txBody>
          <a:bodyPr/>
          <a:lstStyle/>
          <a:p>
            <a:r>
              <a:rPr lang="en-IN" dirty="0"/>
              <a:t>This is a supervised learning problem given in a text (email) classify it as a spam or not spam. We will be using Naïve bayes and Support vector machine (SVM) for solving the problem.</a:t>
            </a:r>
          </a:p>
        </p:txBody>
      </p:sp>
    </p:spTree>
    <p:extLst>
      <p:ext uri="{BB962C8B-B14F-4D97-AF65-F5344CB8AC3E}">
        <p14:creationId xmlns:p14="http://schemas.microsoft.com/office/powerpoint/2010/main" val="2577646767"/>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CC4FD-D7B4-E9C9-962D-5EE1F44CD7D0}"/>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EE1F7D24-1AA4-4E83-CC58-3F5A3445F15F}"/>
              </a:ext>
            </a:extLst>
          </p:cNvPr>
          <p:cNvSpPr>
            <a:spLocks noGrp="1"/>
          </p:cNvSpPr>
          <p:nvPr>
            <p:ph type="body" idx="1"/>
          </p:nvPr>
        </p:nvSpPr>
        <p:spPr/>
        <p:txBody>
          <a:bodyPr/>
          <a:lstStyle/>
          <a:p>
            <a:r>
              <a:rPr lang="en-US" dirty="0"/>
              <a:t>It contains 3 columns and 2964 rows with column values named subject, message and label. Subject refers to the topic of the email that is being talked about in the corresponding message section and label is an important column as it contains binary values i.e. 0 and 1 . 0 stands for NOT SPAM and 1 stands for SPAM. The dataset undergoes certain pre-processing steps to turn it into a clean dataset. </a:t>
            </a:r>
            <a:endParaRPr lang="en-IN" dirty="0"/>
          </a:p>
        </p:txBody>
      </p:sp>
      <p:sp>
        <p:nvSpPr>
          <p:cNvPr id="4" name="Date Placeholder 3">
            <a:extLst>
              <a:ext uri="{FF2B5EF4-FFF2-40B4-BE49-F238E27FC236}">
                <a16:creationId xmlns:a16="http://schemas.microsoft.com/office/drawing/2014/main" id="{B0756B64-7940-64A9-F02F-B5D8781A3E8B}"/>
              </a:ext>
            </a:extLst>
          </p:cNvPr>
          <p:cNvSpPr>
            <a:spLocks noGrp="1"/>
          </p:cNvSpPr>
          <p:nvPr>
            <p:ph type="dt" sz="half" idx="10"/>
          </p:nvPr>
        </p:nvSpPr>
        <p:spPr/>
        <p:txBody>
          <a:bodyPr/>
          <a:lstStyle/>
          <a:p>
            <a:fld id="{F5592931-05C6-8543-8B6E-A8BD29BD5C2B}" type="datetime1">
              <a:rPr lang="en-US" smtClean="0"/>
              <a:pPr/>
              <a:t>4/19/2023</a:t>
            </a:fld>
            <a:endParaRPr lang="en-US" dirty="0"/>
          </a:p>
        </p:txBody>
      </p:sp>
      <p:sp>
        <p:nvSpPr>
          <p:cNvPr id="5" name="Footer Placeholder 4">
            <a:extLst>
              <a:ext uri="{FF2B5EF4-FFF2-40B4-BE49-F238E27FC236}">
                <a16:creationId xmlns:a16="http://schemas.microsoft.com/office/drawing/2014/main" id="{952FC2B6-BFB8-3E1C-0F9C-C8E9063822FC}"/>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820F0C80-3CEE-F490-CA8E-CE43E3470EEC}"/>
              </a:ext>
            </a:extLst>
          </p:cNvPr>
          <p:cNvSpPr>
            <a:spLocks noGrp="1"/>
          </p:cNvSpPr>
          <p:nvPr>
            <p:ph type="sldNum" sz="quarter" idx="12"/>
          </p:nvPr>
        </p:nvSpPr>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98420889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7">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9CBD8EB6-90A1-4B1E-8769-E7357AC94029}">
  <we:reference id="4b785c87-866c-4bad-85d8-5d1ae467ac9a" version="3.5.1.0" store="EXCatalog" storeType="EXCatalog"/>
  <we:alternateReferences>
    <we:reference id="WA104381909" version="3.5.1.0" store="en-US"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85334180-0405-413B-834A-44FA9E05ADB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Universal presentation</Template>
  <TotalTime>105</TotalTime>
  <Words>884</Words>
  <Application>Microsoft Office PowerPoint</Application>
  <PresentationFormat>Widescreen</PresentationFormat>
  <Paragraphs>77</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Söhne</vt:lpstr>
      <vt:lpstr>Tenorite</vt:lpstr>
      <vt:lpstr>Wingdings</vt:lpstr>
      <vt:lpstr>Office Theme</vt:lpstr>
      <vt:lpstr>Email Spam Classification </vt:lpstr>
      <vt:lpstr>NATURAL LANGUAGE PROCESSING</vt:lpstr>
      <vt:lpstr>Agenda</vt:lpstr>
      <vt:lpstr>Abstract</vt:lpstr>
      <vt:lpstr>Introduction</vt:lpstr>
      <vt:lpstr>      Problem</vt:lpstr>
      <vt:lpstr>Why this is such a big problem?</vt:lpstr>
      <vt:lpstr>Problem statement</vt:lpstr>
      <vt:lpstr>Dataset Description</vt:lpstr>
      <vt:lpstr>Algorithms used</vt:lpstr>
      <vt:lpstr>1. Naïve Bayes Classifier</vt:lpstr>
      <vt:lpstr>2. SVM Classifier</vt:lpstr>
      <vt:lpstr>3. Count Vectorizer</vt:lpstr>
      <vt:lpstr>Libraries used</vt:lpstr>
      <vt:lpstr>PowerPoint Presentation</vt:lpstr>
      <vt:lpstr>  Outcome of the project</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Email Spam Classification </dc:title>
  <dc:creator>AAYUSHI</dc:creator>
  <cp:lastModifiedBy>AAYUSHI</cp:lastModifiedBy>
  <cp:revision>3</cp:revision>
  <dcterms:created xsi:type="dcterms:W3CDTF">2023-04-19T09:46:27Z</dcterms:created>
  <dcterms:modified xsi:type="dcterms:W3CDTF">2023-04-19T11:31:43Z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