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2" r:id="rId6"/>
    <p:sldId id="263" r:id="rId7"/>
    <p:sldId id="264" r:id="rId8"/>
    <p:sldId id="265" r:id="rId9"/>
    <p:sldId id="268" r:id="rId10"/>
    <p:sldId id="270" r:id="rId11"/>
    <p:sldId id="267" r:id="rId12"/>
    <p:sldId id="266" r:id="rId13"/>
    <p:sldId id="269"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2/12/2023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2/12/2023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2/12/2023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2/12/2023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clmentbisaillon/fake-and-real-news-dataset?resource=downloa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pPr>
              <a:spcBef>
                <a:spcPts val="500"/>
              </a:spcBef>
              <a:spcAft>
                <a:spcPts val="500"/>
              </a:spcAft>
            </a:pPr>
            <a:r>
              <a:rPr lang="en-IN" sz="6600" dirty="0">
                <a:effectLst/>
                <a:latin typeface="Times New Roman" panose="02020603050405020304" pitchFamily="18" charset="0"/>
                <a:ea typeface="MS Mincho" panose="02020609040205080304" pitchFamily="49" charset="-128"/>
              </a:rPr>
              <a:t>Predicting Fake News using R </a:t>
            </a:r>
            <a:br>
              <a:rPr lang="en-IN" sz="6600" dirty="0">
                <a:effectLst/>
                <a:latin typeface="Times New Roman" panose="02020603050405020304" pitchFamily="18" charset="0"/>
                <a:ea typeface="MS Mincho" panose="02020609040205080304" pitchFamily="49" charset="-128"/>
              </a:rPr>
            </a:br>
            <a:endParaRPr lang="en-US" sz="6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dirty="0">
                <a:solidFill>
                  <a:schemeClr val="tx1">
                    <a:lumMod val="85000"/>
                    <a:lumOff val="15000"/>
                  </a:schemeClr>
                </a:solidFill>
              </a:rPr>
              <a:t>Aayushi</a:t>
            </a:r>
          </a:p>
          <a:p>
            <a:r>
              <a:rPr lang="en-US" sz="2400" dirty="0">
                <a:solidFill>
                  <a:schemeClr val="tx1">
                    <a:lumMod val="85000"/>
                    <a:lumOff val="15000"/>
                  </a:schemeClr>
                </a:solidFill>
              </a:rPr>
              <a:t>20bce1791</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78F2-BA7E-D0B3-7C56-393E2371BB52}"/>
              </a:ext>
            </a:extLst>
          </p:cNvPr>
          <p:cNvSpPr>
            <a:spLocks noGrp="1"/>
          </p:cNvSpPr>
          <p:nvPr>
            <p:ph type="title"/>
          </p:nvPr>
        </p:nvSpPr>
        <p:spPr/>
        <p:txBody>
          <a:bodyPr>
            <a:normAutofit/>
          </a:bodyPr>
          <a:lstStyle/>
          <a:p>
            <a:r>
              <a:rPr lang="en-IN" sz="3600" dirty="0"/>
              <a:t>Paper-4</a:t>
            </a:r>
          </a:p>
        </p:txBody>
      </p:sp>
      <p:sp>
        <p:nvSpPr>
          <p:cNvPr id="3" name="Content Placeholder 2">
            <a:extLst>
              <a:ext uri="{FF2B5EF4-FFF2-40B4-BE49-F238E27FC236}">
                <a16:creationId xmlns:a16="http://schemas.microsoft.com/office/drawing/2014/main" id="{DC19E29D-7A8E-BECC-3B03-8F5E16917776}"/>
              </a:ext>
            </a:extLst>
          </p:cNvPr>
          <p:cNvSpPr>
            <a:spLocks noGrp="1"/>
          </p:cNvSpPr>
          <p:nvPr>
            <p:ph idx="1"/>
          </p:nvPr>
        </p:nvSpPr>
        <p:spPr/>
        <p:txBody>
          <a:bodyPr>
            <a:normAutofit/>
          </a:bodyPr>
          <a:lstStyle/>
          <a:p>
            <a:r>
              <a:rPr lang="en-US" dirty="0"/>
              <a:t>[4] Paper Name: - </a:t>
            </a:r>
            <a:r>
              <a:rPr lang="en-US" b="1" u="sng" dirty="0"/>
              <a:t>Fake News Detection using Naive Bayes classifier. </a:t>
            </a:r>
          </a:p>
          <a:p>
            <a:r>
              <a:rPr lang="en-US" dirty="0"/>
              <a:t>Author: - </a:t>
            </a:r>
            <a:r>
              <a:rPr lang="en-US" dirty="0" err="1"/>
              <a:t>Mykhailo</a:t>
            </a:r>
            <a:r>
              <a:rPr lang="en-US" dirty="0"/>
              <a:t> </a:t>
            </a:r>
            <a:r>
              <a:rPr lang="en-US" dirty="0" err="1"/>
              <a:t>Granik</a:t>
            </a:r>
            <a:r>
              <a:rPr lang="en-US" dirty="0"/>
              <a:t> and Volodymyr </a:t>
            </a:r>
            <a:r>
              <a:rPr lang="en-US" dirty="0" err="1"/>
              <a:t>Mesyura</a:t>
            </a:r>
            <a:r>
              <a:rPr lang="en-US" dirty="0"/>
              <a:t>. </a:t>
            </a:r>
          </a:p>
          <a:p>
            <a:r>
              <a:rPr lang="en-US" dirty="0"/>
              <a:t>This article describes a simple method of fake news detection based on one of the </a:t>
            </a:r>
            <a:r>
              <a:rPr lang="en-US" u="sng" dirty="0"/>
              <a:t>artificial intelligence algorithms </a:t>
            </a:r>
            <a:r>
              <a:rPr lang="en-US" dirty="0"/>
              <a:t>called the </a:t>
            </a:r>
            <a:r>
              <a:rPr lang="en-US" u="sng" dirty="0"/>
              <a:t>Naive Bayes classifier</a:t>
            </a:r>
            <a:r>
              <a:rPr lang="en-US" dirty="0"/>
              <a:t>. The goal of the research is to examine how this particular method works for the particular problem with a manually labeled (fake or real) dataset and to support the idea of using machine learning to detect fake news. The difference between this article and articles on similar topics is that this article is extensively based on a Naive Bayes classifier which is used for the classification of fake news and real news; In addition, the developed system was tested on a relatively new data set, which provided the opportunity to evaluate its performance against the most recent data.</a:t>
            </a:r>
            <a:endParaRPr lang="en-IN" dirty="0"/>
          </a:p>
        </p:txBody>
      </p:sp>
    </p:spTree>
    <p:extLst>
      <p:ext uri="{BB962C8B-B14F-4D97-AF65-F5344CB8AC3E}">
        <p14:creationId xmlns:p14="http://schemas.microsoft.com/office/powerpoint/2010/main" val="1870075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78F2-BA7E-D0B3-7C56-393E2371BB52}"/>
              </a:ext>
            </a:extLst>
          </p:cNvPr>
          <p:cNvSpPr>
            <a:spLocks noGrp="1"/>
          </p:cNvSpPr>
          <p:nvPr>
            <p:ph type="title"/>
          </p:nvPr>
        </p:nvSpPr>
        <p:spPr/>
        <p:txBody>
          <a:bodyPr/>
          <a:lstStyle/>
          <a:p>
            <a:r>
              <a:rPr lang="en-IN" dirty="0"/>
              <a:t>			Algorithms used</a:t>
            </a:r>
          </a:p>
        </p:txBody>
      </p:sp>
      <p:sp>
        <p:nvSpPr>
          <p:cNvPr id="3" name="Content Placeholder 2">
            <a:extLst>
              <a:ext uri="{FF2B5EF4-FFF2-40B4-BE49-F238E27FC236}">
                <a16:creationId xmlns:a16="http://schemas.microsoft.com/office/drawing/2014/main" id="{DC19E29D-7A8E-BECC-3B03-8F5E16917776}"/>
              </a:ext>
            </a:extLst>
          </p:cNvPr>
          <p:cNvSpPr>
            <a:spLocks noGrp="1"/>
          </p:cNvSpPr>
          <p:nvPr>
            <p:ph idx="1"/>
          </p:nvPr>
        </p:nvSpPr>
        <p:spPr/>
        <p:txBody>
          <a:bodyPr/>
          <a:lstStyle/>
          <a:p>
            <a:r>
              <a:rPr lang="en-IN" dirty="0"/>
              <a:t>1. </a:t>
            </a:r>
            <a:r>
              <a:rPr lang="en-US" dirty="0"/>
              <a:t>For training we will use </a:t>
            </a:r>
            <a:r>
              <a:rPr lang="en-US" u="sng" dirty="0"/>
              <a:t>Logistic Regression </a:t>
            </a:r>
            <a:r>
              <a:rPr lang="en-US" dirty="0"/>
              <a:t>and evaluate the prediction accuracy using </a:t>
            </a:r>
            <a:r>
              <a:rPr lang="en-US" dirty="0" err="1"/>
              <a:t>accuracy_score</a:t>
            </a:r>
            <a:r>
              <a:rPr lang="en-US" dirty="0"/>
              <a:t>.</a:t>
            </a:r>
          </a:p>
          <a:p>
            <a:r>
              <a:rPr lang="en-US" dirty="0"/>
              <a:t>2. The dataset will be  trained with </a:t>
            </a:r>
            <a:r>
              <a:rPr lang="en-US" u="sng" dirty="0"/>
              <a:t>Decision Tree Classifier</a:t>
            </a:r>
            <a:r>
              <a:rPr lang="en-US" dirty="0"/>
              <a:t>.</a:t>
            </a:r>
          </a:p>
          <a:p>
            <a:r>
              <a:rPr lang="en-US" dirty="0"/>
              <a:t>The libraries used are : </a:t>
            </a:r>
          </a:p>
          <a:p>
            <a:pPr marL="0" indent="0">
              <a:buNone/>
            </a:pPr>
            <a:r>
              <a:rPr lang="en-US" dirty="0"/>
              <a:t>	</a:t>
            </a:r>
            <a:r>
              <a:rPr lang="en-US" u="sng" dirty="0"/>
              <a:t>Pandas</a:t>
            </a:r>
            <a:r>
              <a:rPr lang="en-US" dirty="0"/>
              <a:t>: For importing the dataset.</a:t>
            </a:r>
          </a:p>
          <a:p>
            <a:pPr marL="871400" lvl="5" indent="0">
              <a:buNone/>
            </a:pPr>
            <a:r>
              <a:rPr lang="en-US" dirty="0"/>
              <a:t> </a:t>
            </a:r>
            <a:r>
              <a:rPr lang="en-US" sz="1800" u="sng" dirty="0"/>
              <a:t>Seaborn/Matplotlib</a:t>
            </a:r>
            <a:r>
              <a:rPr lang="en-US" sz="1800" dirty="0"/>
              <a:t>: For data visualization</a:t>
            </a:r>
            <a:r>
              <a:rPr lang="en-US" dirty="0"/>
              <a:t>.</a:t>
            </a:r>
          </a:p>
          <a:p>
            <a:endParaRPr lang="en-IN" dirty="0"/>
          </a:p>
        </p:txBody>
      </p:sp>
    </p:spTree>
    <p:extLst>
      <p:ext uri="{BB962C8B-B14F-4D97-AF65-F5344CB8AC3E}">
        <p14:creationId xmlns:p14="http://schemas.microsoft.com/office/powerpoint/2010/main" val="2037305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78F2-BA7E-D0B3-7C56-393E2371BB52}"/>
              </a:ext>
            </a:extLst>
          </p:cNvPr>
          <p:cNvSpPr>
            <a:spLocks noGrp="1"/>
          </p:cNvSpPr>
          <p:nvPr>
            <p:ph type="title"/>
          </p:nvPr>
        </p:nvSpPr>
        <p:spPr>
          <a:xfrm>
            <a:off x="1097280" y="259708"/>
            <a:ext cx="10058400" cy="1450757"/>
          </a:xfrm>
        </p:spPr>
        <p:txBody>
          <a:bodyPr>
            <a:normAutofit/>
          </a:bodyPr>
          <a:lstStyle/>
          <a:p>
            <a:r>
              <a:rPr lang="en-IN" dirty="0"/>
              <a:t>		Novelty and Timeline</a:t>
            </a:r>
            <a:br>
              <a:rPr lang="en-IN" dirty="0"/>
            </a:br>
            <a:r>
              <a:rPr lang="en-US" sz="2000" dirty="0"/>
              <a:t>Offers a new look on the statistic of </a:t>
            </a:r>
            <a:r>
              <a:rPr lang="en-US" sz="2200" dirty="0"/>
              <a:t>fake news, spams &amp; fluctuations rate in the real time scenario.</a:t>
            </a:r>
            <a:endParaRPr lang="en-IN" dirty="0"/>
          </a:p>
        </p:txBody>
      </p:sp>
      <p:pic>
        <p:nvPicPr>
          <p:cNvPr id="5" name="Content Placeholder 4">
            <a:extLst>
              <a:ext uri="{FF2B5EF4-FFF2-40B4-BE49-F238E27FC236}">
                <a16:creationId xmlns:a16="http://schemas.microsoft.com/office/drawing/2014/main" id="{E2E21CC0-E03F-CFB9-FBA9-37715534B567}"/>
              </a:ext>
            </a:extLst>
          </p:cNvPr>
          <p:cNvPicPr>
            <a:picLocks noGrp="1" noChangeAspect="1"/>
          </p:cNvPicPr>
          <p:nvPr>
            <p:ph idx="1"/>
          </p:nvPr>
        </p:nvPicPr>
        <p:blipFill>
          <a:blip r:embed="rId2"/>
          <a:stretch>
            <a:fillRect/>
          </a:stretch>
        </p:blipFill>
        <p:spPr>
          <a:xfrm>
            <a:off x="2564358" y="2135094"/>
            <a:ext cx="7123609" cy="3760788"/>
          </a:xfrm>
        </p:spPr>
      </p:pic>
    </p:spTree>
    <p:extLst>
      <p:ext uri="{BB962C8B-B14F-4D97-AF65-F5344CB8AC3E}">
        <p14:creationId xmlns:p14="http://schemas.microsoft.com/office/powerpoint/2010/main" val="4096938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34043-F41D-684C-3E2E-A14272154ADE}"/>
              </a:ext>
            </a:extLst>
          </p:cNvPr>
          <p:cNvSpPr>
            <a:spLocks noGrp="1"/>
          </p:cNvSpPr>
          <p:nvPr>
            <p:ph type="title"/>
          </p:nvPr>
        </p:nvSpPr>
        <p:spPr/>
        <p:txBody>
          <a:bodyPr/>
          <a:lstStyle/>
          <a:p>
            <a:r>
              <a:rPr lang="en-IN" dirty="0"/>
              <a:t>		Expected Conclusion</a:t>
            </a:r>
          </a:p>
        </p:txBody>
      </p:sp>
      <p:sp>
        <p:nvSpPr>
          <p:cNvPr id="3" name="Content Placeholder 2">
            <a:extLst>
              <a:ext uri="{FF2B5EF4-FFF2-40B4-BE49-F238E27FC236}">
                <a16:creationId xmlns:a16="http://schemas.microsoft.com/office/drawing/2014/main" id="{BAD9DB55-E379-C665-2EC0-30406D9B092B}"/>
              </a:ext>
            </a:extLst>
          </p:cNvPr>
          <p:cNvSpPr>
            <a:spLocks noGrp="1"/>
          </p:cNvSpPr>
          <p:nvPr>
            <p:ph idx="1"/>
          </p:nvPr>
        </p:nvSpPr>
        <p:spPr>
          <a:xfrm>
            <a:off x="1255058" y="2108202"/>
            <a:ext cx="9900621" cy="3261658"/>
          </a:xfrm>
        </p:spPr>
        <p:txBody>
          <a:bodyPr/>
          <a:lstStyle/>
          <a:p>
            <a:r>
              <a:rPr lang="en-US" dirty="0"/>
              <a:t>Manual classification of news articles requires in-depth knowledge and expertise in identifying anomalies in the text. It takes a lot of time to verify a single article manually that’s why we have discussed the problem of classifying fake news articles using machine learning models and ensemble techniques. It is important that we have a mechanism to detect fake news, or at least an awareness that not everything we read on social media may be true. That is why we always have to think critically. This way, we can help the people to make more informed decisions, and they won't be led to think about what others are trying to manipulate them into believing.</a:t>
            </a:r>
            <a:endParaRPr lang="en-IN" dirty="0"/>
          </a:p>
        </p:txBody>
      </p:sp>
    </p:spTree>
    <p:extLst>
      <p:ext uri="{BB962C8B-B14F-4D97-AF65-F5344CB8AC3E}">
        <p14:creationId xmlns:p14="http://schemas.microsoft.com/office/powerpoint/2010/main" val="110145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D2CC-F195-5B3C-2F81-D93CD9ED1DAA}"/>
              </a:ext>
            </a:extLst>
          </p:cNvPr>
          <p:cNvSpPr>
            <a:spLocks noGrp="1"/>
          </p:cNvSpPr>
          <p:nvPr>
            <p:ph type="title"/>
          </p:nvPr>
        </p:nvSpPr>
        <p:spPr/>
        <p:txBody>
          <a:bodyPr/>
          <a:lstStyle/>
          <a:p>
            <a:r>
              <a:rPr lang="en-IN" dirty="0"/>
              <a:t>			   References</a:t>
            </a:r>
          </a:p>
        </p:txBody>
      </p:sp>
      <p:sp>
        <p:nvSpPr>
          <p:cNvPr id="3" name="Content Placeholder 2">
            <a:extLst>
              <a:ext uri="{FF2B5EF4-FFF2-40B4-BE49-F238E27FC236}">
                <a16:creationId xmlns:a16="http://schemas.microsoft.com/office/drawing/2014/main" id="{C6A96479-BCDF-82F7-1FEC-DF3CF1CA3224}"/>
              </a:ext>
            </a:extLst>
          </p:cNvPr>
          <p:cNvSpPr>
            <a:spLocks noGrp="1"/>
          </p:cNvSpPr>
          <p:nvPr>
            <p:ph idx="1"/>
          </p:nvPr>
        </p:nvSpPr>
        <p:spPr/>
        <p:txBody>
          <a:bodyPr>
            <a:normAutofit/>
          </a:bodyPr>
          <a:lstStyle/>
          <a:p>
            <a:r>
              <a:rPr lang="en-IN" sz="1600" dirty="0"/>
              <a:t>[1] S. Gilda, "Notice of Violation of IEEE Publication Principles: Evaluating machine learning algorithms for fake news detection," 2017 IEEE 15th Student Conference on Research and Development (</a:t>
            </a:r>
            <a:r>
              <a:rPr lang="en-IN" sz="1600" dirty="0" err="1"/>
              <a:t>SCOReD</a:t>
            </a:r>
            <a:r>
              <a:rPr lang="en-IN" sz="1600" dirty="0"/>
              <a:t>), 2017, pp. 110-115, DOI: 10.1109/SCORED.2017.8305411. </a:t>
            </a:r>
          </a:p>
          <a:p>
            <a:r>
              <a:rPr lang="en-IN" sz="1600" dirty="0"/>
              <a:t>[2] M. </a:t>
            </a:r>
            <a:r>
              <a:rPr lang="en-IN" sz="1600" dirty="0" err="1"/>
              <a:t>Granik</a:t>
            </a:r>
            <a:r>
              <a:rPr lang="en-IN" sz="1600" dirty="0"/>
              <a:t> and V. </a:t>
            </a:r>
            <a:r>
              <a:rPr lang="en-IN" sz="1600" dirty="0" err="1"/>
              <a:t>Mesyura</a:t>
            </a:r>
            <a:r>
              <a:rPr lang="en-IN" sz="1600" dirty="0"/>
              <a:t>, "Fake news detection using naive Bayes classifier," 2017 IEEE First Ukraine Conference on Electrical and Computer Engineering (UKRCON), 2017, pp. 900-903, DOI: 10.1109/UKRCON.2017.8100379. </a:t>
            </a:r>
          </a:p>
          <a:p>
            <a:r>
              <a:rPr lang="en-IN" sz="1600" dirty="0"/>
              <a:t>[3] Shu, K., </a:t>
            </a:r>
            <a:r>
              <a:rPr lang="en-IN" sz="1600" dirty="0" err="1"/>
              <a:t>Sliva</a:t>
            </a:r>
            <a:r>
              <a:rPr lang="en-IN" sz="1600" dirty="0"/>
              <a:t>, A., Wang, S., Tang, J., &amp; Liu, H. (n.d.)."fake news detection on social media: A data Mining Perspective".</a:t>
            </a:r>
          </a:p>
          <a:p>
            <a:r>
              <a:rPr lang="en-IN" sz="1600" dirty="0"/>
              <a:t> [4] S. B. Parikh and P. K. </a:t>
            </a:r>
            <a:r>
              <a:rPr lang="en-IN" sz="1600" dirty="0" err="1"/>
              <a:t>Atrey</a:t>
            </a:r>
            <a:r>
              <a:rPr lang="en-IN" sz="1600" dirty="0"/>
              <a:t>, "Media-Rich Fake News Detection: A Survey," 2018 IEEE Conference on Multimedia Information Processing and Retrieval (MIPR), 2018, pp. 436- 441, DOI: 10.1109/MIPR.2018.00093. </a:t>
            </a:r>
          </a:p>
        </p:txBody>
      </p:sp>
    </p:spTree>
    <p:extLst>
      <p:ext uri="{BB962C8B-B14F-4D97-AF65-F5344CB8AC3E}">
        <p14:creationId xmlns:p14="http://schemas.microsoft.com/office/powerpoint/2010/main" val="3692964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Essentials of Data Analytics (EDA)</a:t>
            </a:r>
            <a:br>
              <a:rPr lang="en-US" sz="4800" i="1" dirty="0">
                <a:solidFill>
                  <a:srgbClr val="FFFFFF"/>
                </a:solidFill>
              </a:rPr>
            </a:br>
            <a:r>
              <a:rPr lang="en-US" sz="4800" i="1" dirty="0">
                <a:solidFill>
                  <a:srgbClr val="FFFFFF"/>
                </a:solidFill>
              </a:rPr>
              <a:t>				Review -1</a:t>
            </a:r>
            <a:br>
              <a:rPr lang="en-US" sz="4800" i="1" dirty="0">
                <a:solidFill>
                  <a:srgbClr val="FFFFFF"/>
                </a:solidFill>
              </a:rPr>
            </a:br>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pPr marL="342900" indent="-342900">
              <a:buFontTx/>
              <a:buChar char="-"/>
            </a:pPr>
            <a:r>
              <a:rPr lang="en-US" dirty="0">
                <a:solidFill>
                  <a:srgbClr val="FFFFFF"/>
                </a:solidFill>
              </a:rPr>
              <a:t>Aayushi 20bce1791</a:t>
            </a:r>
          </a:p>
          <a:p>
            <a:pPr marL="342900" indent="-342900">
              <a:buFontTx/>
              <a:buChar char="-"/>
            </a:pPr>
            <a:r>
              <a:rPr lang="en-US" sz="1600" dirty="0">
                <a:solidFill>
                  <a:srgbClr val="FFFFFF"/>
                </a:solidFill>
              </a:rPr>
              <a:t>Guided by Dr. Sheik Abdullah</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763B-7932-FFCC-F3D5-C7E64E4ED093}"/>
              </a:ext>
            </a:extLst>
          </p:cNvPr>
          <p:cNvSpPr>
            <a:spLocks noGrp="1"/>
          </p:cNvSpPr>
          <p:nvPr>
            <p:ph type="title"/>
          </p:nvPr>
        </p:nvSpPr>
        <p:spPr/>
        <p:txBody>
          <a:bodyPr/>
          <a:lstStyle/>
          <a:p>
            <a:r>
              <a:rPr lang="en-IN" dirty="0"/>
              <a:t>		Table of contents</a:t>
            </a:r>
          </a:p>
        </p:txBody>
      </p:sp>
      <p:sp>
        <p:nvSpPr>
          <p:cNvPr id="3" name="Content Placeholder 2">
            <a:extLst>
              <a:ext uri="{FF2B5EF4-FFF2-40B4-BE49-F238E27FC236}">
                <a16:creationId xmlns:a16="http://schemas.microsoft.com/office/drawing/2014/main" id="{FF7DDEBA-A0F6-9BC2-90D4-188FC1DF88FC}"/>
              </a:ext>
            </a:extLst>
          </p:cNvPr>
          <p:cNvSpPr>
            <a:spLocks noGrp="1"/>
          </p:cNvSpPr>
          <p:nvPr>
            <p:ph idx="1"/>
          </p:nvPr>
        </p:nvSpPr>
        <p:spPr/>
        <p:txBody>
          <a:bodyPr/>
          <a:lstStyle/>
          <a:p>
            <a:r>
              <a:rPr lang="en-IN" dirty="0"/>
              <a:t>1. Problem Statement</a:t>
            </a:r>
          </a:p>
          <a:p>
            <a:r>
              <a:rPr lang="en-IN" dirty="0"/>
              <a:t>2. Abstract and Objective</a:t>
            </a:r>
          </a:p>
          <a:p>
            <a:r>
              <a:rPr lang="en-IN" dirty="0"/>
              <a:t>3. Dataset and its description</a:t>
            </a:r>
          </a:p>
          <a:p>
            <a:r>
              <a:rPr lang="en-IN" dirty="0"/>
              <a:t>4. Literature Survey</a:t>
            </a:r>
          </a:p>
          <a:p>
            <a:r>
              <a:rPr lang="en-IN" dirty="0"/>
              <a:t>5. Algorithms used</a:t>
            </a:r>
          </a:p>
          <a:p>
            <a:r>
              <a:rPr lang="en-IN" dirty="0"/>
              <a:t>6. Novelty and Timeline Chart</a:t>
            </a:r>
          </a:p>
          <a:p>
            <a:r>
              <a:rPr lang="en-IN" dirty="0"/>
              <a:t>7. Conclusion and </a:t>
            </a:r>
            <a:r>
              <a:rPr lang="en-IN" dirty="0" err="1"/>
              <a:t>Refernces</a:t>
            </a:r>
            <a:endParaRPr lang="en-IN" dirty="0"/>
          </a:p>
        </p:txBody>
      </p:sp>
    </p:spTree>
    <p:extLst>
      <p:ext uri="{BB962C8B-B14F-4D97-AF65-F5344CB8AC3E}">
        <p14:creationId xmlns:p14="http://schemas.microsoft.com/office/powerpoint/2010/main" val="2070300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BD80-76B8-D572-D652-C5AFAB3DB32B}"/>
              </a:ext>
            </a:extLst>
          </p:cNvPr>
          <p:cNvSpPr>
            <a:spLocks noGrp="1"/>
          </p:cNvSpPr>
          <p:nvPr>
            <p:ph type="title"/>
          </p:nvPr>
        </p:nvSpPr>
        <p:spPr/>
        <p:txBody>
          <a:bodyPr/>
          <a:lstStyle/>
          <a:p>
            <a:r>
              <a:rPr lang="en-IN" i="1" dirty="0"/>
              <a:t>		Problem Statement</a:t>
            </a:r>
          </a:p>
        </p:txBody>
      </p:sp>
      <p:sp>
        <p:nvSpPr>
          <p:cNvPr id="3" name="Content Placeholder 2">
            <a:extLst>
              <a:ext uri="{FF2B5EF4-FFF2-40B4-BE49-F238E27FC236}">
                <a16:creationId xmlns:a16="http://schemas.microsoft.com/office/drawing/2014/main" id="{E2BE0900-5513-C0C4-13BD-9B2EDCC11F9A}"/>
              </a:ext>
            </a:extLst>
          </p:cNvPr>
          <p:cNvSpPr>
            <a:spLocks noGrp="1"/>
          </p:cNvSpPr>
          <p:nvPr>
            <p:ph idx="1"/>
          </p:nvPr>
        </p:nvSpPr>
        <p:spPr/>
        <p:txBody>
          <a:bodyPr/>
          <a:lstStyle/>
          <a:p>
            <a:pPr algn="l"/>
            <a:r>
              <a:rPr lang="en-US" b="0" i="0" dirty="0">
                <a:solidFill>
                  <a:srgbClr val="212529"/>
                </a:solidFill>
                <a:effectLst/>
                <a:latin typeface="Source Sans Pro" panose="020B0503030403020204" pitchFamily="34" charset="0"/>
              </a:rPr>
              <a:t>In recent years, the dissemination of fake news has been brought more and more into the spotlight as it has been massively used to disseminate political propaganda, influence the outcome of elections or harm a person or a group of people.</a:t>
            </a:r>
          </a:p>
          <a:p>
            <a:pPr algn="l"/>
            <a:r>
              <a:rPr lang="en-US" b="0" i="0" dirty="0">
                <a:solidFill>
                  <a:srgbClr val="212529"/>
                </a:solidFill>
                <a:effectLst/>
                <a:latin typeface="Source Sans Pro" panose="020B0503030403020204" pitchFamily="34" charset="0"/>
              </a:rPr>
              <a:t>Highly sophisticated applications (bots) are organized in networks and massively spread to amplify fake news over social media in the form of text, images, audio or video files. Often, these bot nets happened to be organized by foreign state actors, trying to obscure the originator. </a:t>
            </a:r>
          </a:p>
          <a:p>
            <a:r>
              <a:rPr lang="en-US" dirty="0">
                <a:solidFill>
                  <a:srgbClr val="283543"/>
                </a:solidFill>
                <a:latin typeface="Source Sans Pro" panose="020B0503030403020204" pitchFamily="34" charset="0"/>
              </a:rPr>
              <a:t>T</a:t>
            </a:r>
            <a:r>
              <a:rPr lang="en-US" b="0" i="0" dirty="0">
                <a:solidFill>
                  <a:srgbClr val="283543"/>
                </a:solidFill>
                <a:effectLst/>
                <a:latin typeface="Source Sans Pro" panose="020B0503030403020204" pitchFamily="34" charset="0"/>
              </a:rPr>
              <a:t>he sheer mass of fake news spread over social media cannot be handled manually. </a:t>
            </a:r>
          </a:p>
          <a:p>
            <a:pPr algn="l"/>
            <a:endParaRPr lang="en-US" b="0" i="0" dirty="0">
              <a:solidFill>
                <a:srgbClr val="212529"/>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986809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BF1B0-FA38-C756-04B0-378B3F44B7BD}"/>
              </a:ext>
            </a:extLst>
          </p:cNvPr>
          <p:cNvSpPr>
            <a:spLocks noGrp="1"/>
          </p:cNvSpPr>
          <p:nvPr>
            <p:ph type="title"/>
          </p:nvPr>
        </p:nvSpPr>
        <p:spPr/>
        <p:txBody>
          <a:bodyPr/>
          <a:lstStyle/>
          <a:p>
            <a:r>
              <a:rPr lang="en-IN" dirty="0"/>
              <a:t>				Abstract</a:t>
            </a:r>
          </a:p>
        </p:txBody>
      </p:sp>
      <p:sp>
        <p:nvSpPr>
          <p:cNvPr id="3" name="Content Placeholder 2">
            <a:extLst>
              <a:ext uri="{FF2B5EF4-FFF2-40B4-BE49-F238E27FC236}">
                <a16:creationId xmlns:a16="http://schemas.microsoft.com/office/drawing/2014/main" id="{E1E5D6FF-1ED6-4EFF-27D8-D35E507F0658}"/>
              </a:ext>
            </a:extLst>
          </p:cNvPr>
          <p:cNvSpPr>
            <a:spLocks noGrp="1"/>
          </p:cNvSpPr>
          <p:nvPr>
            <p:ph idx="1"/>
          </p:nvPr>
        </p:nvSpPr>
        <p:spPr>
          <a:xfrm>
            <a:off x="1097280" y="2108202"/>
            <a:ext cx="10058400" cy="3718858"/>
          </a:xfrm>
        </p:spPr>
        <p:txBody>
          <a:bodyPr>
            <a:normAutofit/>
          </a:bodyPr>
          <a:lstStyle/>
          <a:p>
            <a:r>
              <a:rPr lang="en-US" b="1" dirty="0">
                <a:latin typeface="Times New Roman" panose="02020603050405020304" pitchFamily="18" charset="0"/>
                <a:cs typeface="Times New Roman" panose="02020603050405020304" pitchFamily="18" charset="0"/>
              </a:rPr>
              <a:t>This project deals with utilizing a cleaned dataset about Covid-19, and using it to train Decision Tree classifiers and regressors, and Random Forest regressors to predict country of origin if data is missing, and predict the number of complete vaccinations at a given date. These models can help us in checking the validity of provided data, and can providing benchmarks for Vaccination rates, along with reliable predictions.</a:t>
            </a:r>
          </a:p>
          <a:p>
            <a:r>
              <a:rPr lang="en-US" dirty="0"/>
              <a:t>Keywords— Decision Tree, Regression Tree, Accuracy, Precision, MAE, RMSE, Date</a:t>
            </a:r>
          </a:p>
          <a:p>
            <a:endParaRPr lang="en-US" dirty="0"/>
          </a:p>
          <a:p>
            <a:r>
              <a:rPr lang="en-IN" dirty="0"/>
              <a:t>.</a:t>
            </a:r>
            <a:endParaRPr lang="en-US" dirty="0"/>
          </a:p>
          <a:p>
            <a:endParaRPr lang="en-IN" dirty="0"/>
          </a:p>
        </p:txBody>
      </p:sp>
    </p:spTree>
    <p:extLst>
      <p:ext uri="{BB962C8B-B14F-4D97-AF65-F5344CB8AC3E}">
        <p14:creationId xmlns:p14="http://schemas.microsoft.com/office/powerpoint/2010/main" val="1740575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149BB-83BB-9235-92F4-EE7EE0085DAD}"/>
              </a:ext>
            </a:extLst>
          </p:cNvPr>
          <p:cNvSpPr>
            <a:spLocks noGrp="1"/>
          </p:cNvSpPr>
          <p:nvPr>
            <p:ph type="title"/>
          </p:nvPr>
        </p:nvSpPr>
        <p:spPr/>
        <p:txBody>
          <a:bodyPr/>
          <a:lstStyle/>
          <a:p>
            <a:r>
              <a:rPr lang="en-IN" dirty="0"/>
              <a:t>				Dataset</a:t>
            </a:r>
          </a:p>
        </p:txBody>
      </p:sp>
      <p:sp>
        <p:nvSpPr>
          <p:cNvPr id="3" name="Content Placeholder 2">
            <a:extLst>
              <a:ext uri="{FF2B5EF4-FFF2-40B4-BE49-F238E27FC236}">
                <a16:creationId xmlns:a16="http://schemas.microsoft.com/office/drawing/2014/main" id="{8ADF389C-8BE2-C443-1D79-CC27CE878448}"/>
              </a:ext>
            </a:extLst>
          </p:cNvPr>
          <p:cNvSpPr>
            <a:spLocks noGrp="1"/>
          </p:cNvSpPr>
          <p:nvPr>
            <p:ph idx="1"/>
          </p:nvPr>
        </p:nvSpPr>
        <p:spPr/>
        <p:txBody>
          <a:bodyPr/>
          <a:lstStyle/>
          <a:p>
            <a:r>
              <a:rPr lang="en-IN" dirty="0">
                <a:hlinkClick r:id="rId2"/>
              </a:rPr>
              <a:t>https://www.kaggle.com/datasets/clmentbisaillon/fake-and-real-news-dataset?resource=download</a:t>
            </a:r>
            <a:endParaRPr lang="en-IN" dirty="0"/>
          </a:p>
          <a:p>
            <a:pPr algn="l" fontAlgn="base"/>
            <a:r>
              <a:rPr lang="en-US" b="1" i="0" dirty="0">
                <a:solidFill>
                  <a:srgbClr val="202124"/>
                </a:solidFill>
                <a:effectLst/>
                <a:latin typeface="inherit"/>
              </a:rPr>
              <a:t>About this file</a:t>
            </a:r>
          </a:p>
          <a:p>
            <a:pPr algn="l" fontAlgn="base"/>
            <a:r>
              <a:rPr lang="en-US" b="0" i="0" dirty="0">
                <a:solidFill>
                  <a:srgbClr val="3C4043"/>
                </a:solidFill>
                <a:effectLst/>
                <a:latin typeface="inherit"/>
              </a:rPr>
              <a:t>This dataset contains a list of articles considered as "fake" news.</a:t>
            </a:r>
          </a:p>
          <a:p>
            <a:pPr algn="l" fontAlgn="base"/>
            <a:endParaRPr lang="en-US" b="0" i="0" dirty="0">
              <a:solidFill>
                <a:srgbClr val="3C4043"/>
              </a:solidFill>
              <a:effectLst/>
              <a:latin typeface="inherit"/>
            </a:endParaRPr>
          </a:p>
          <a:p>
            <a:endParaRPr lang="en-IN" dirty="0"/>
          </a:p>
        </p:txBody>
      </p:sp>
    </p:spTree>
    <p:extLst>
      <p:ext uri="{BB962C8B-B14F-4D97-AF65-F5344CB8AC3E}">
        <p14:creationId xmlns:p14="http://schemas.microsoft.com/office/powerpoint/2010/main" val="3109345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9F914-3056-C840-3659-B2BCA0AF87D8}"/>
              </a:ext>
            </a:extLst>
          </p:cNvPr>
          <p:cNvSpPr>
            <a:spLocks noGrp="1"/>
          </p:cNvSpPr>
          <p:nvPr>
            <p:ph type="title"/>
          </p:nvPr>
        </p:nvSpPr>
        <p:spPr/>
        <p:txBody>
          <a:bodyPr/>
          <a:lstStyle/>
          <a:p>
            <a:r>
              <a:rPr lang="en-IN" dirty="0"/>
              <a:t>		Literature Survey</a:t>
            </a:r>
            <a:br>
              <a:rPr lang="en-IN" dirty="0"/>
            </a:br>
            <a:r>
              <a:rPr lang="en-IN" sz="3200" dirty="0"/>
              <a:t>Paper -1</a:t>
            </a:r>
            <a:endParaRPr lang="en-IN" dirty="0"/>
          </a:p>
        </p:txBody>
      </p:sp>
      <p:sp>
        <p:nvSpPr>
          <p:cNvPr id="3" name="Content Placeholder 2">
            <a:extLst>
              <a:ext uri="{FF2B5EF4-FFF2-40B4-BE49-F238E27FC236}">
                <a16:creationId xmlns:a16="http://schemas.microsoft.com/office/drawing/2014/main" id="{2E13C84E-24D8-14BB-AFE0-6EE9B37A7D97}"/>
              </a:ext>
            </a:extLst>
          </p:cNvPr>
          <p:cNvSpPr>
            <a:spLocks noGrp="1"/>
          </p:cNvSpPr>
          <p:nvPr>
            <p:ph idx="1"/>
          </p:nvPr>
        </p:nvSpPr>
        <p:spPr/>
        <p:txBody>
          <a:bodyPr/>
          <a:lstStyle/>
          <a:p>
            <a:r>
              <a:rPr lang="en-US" dirty="0"/>
              <a:t>[1]</a:t>
            </a:r>
            <a:r>
              <a:rPr lang="en-US" b="0" i="0" dirty="0">
                <a:solidFill>
                  <a:srgbClr val="333333"/>
                </a:solidFill>
                <a:effectLst/>
                <a:latin typeface="Georgia" panose="02040502050405020303" pitchFamily="18" charset="0"/>
              </a:rPr>
              <a:t>Supervised Machine Learning Models for Prediction of COVID-19 Infection using Epidemiology Dataset</a:t>
            </a:r>
          </a:p>
          <a:p>
            <a:r>
              <a:rPr lang="en-US" b="0" i="0" dirty="0">
                <a:solidFill>
                  <a:srgbClr val="333333"/>
                </a:solidFill>
                <a:effectLst/>
                <a:latin typeface="Georgia" panose="02040502050405020303" pitchFamily="18" charset="0"/>
              </a:rPr>
              <a:t>COVID-19 or 2019-nCoV is no longer pandemic but rather endemic, with more than 651,247 people around world having lost their lives after contracting the disease. Currently, there is no specific treatment or cure for COVID-19, and thus living with the disease and its symptoms is inevitable. there are alternatives that may reduce the huge burden on not only limited healthcare systems but also the economic sector; the most promising include harnessing non-clinical techniques such as machine learning, data mining, deep learning and other artificial intelligence. These alternatives would facilitate diagnosis and prognosis for 2019-nCoV pandemic patients.</a:t>
            </a:r>
            <a:endParaRPr lang="en-US" dirty="0"/>
          </a:p>
          <a:p>
            <a:pPr marL="0" indent="0">
              <a:buNone/>
            </a:pPr>
            <a:endParaRPr lang="en-US" dirty="0"/>
          </a:p>
        </p:txBody>
      </p:sp>
    </p:spTree>
    <p:extLst>
      <p:ext uri="{BB962C8B-B14F-4D97-AF65-F5344CB8AC3E}">
        <p14:creationId xmlns:p14="http://schemas.microsoft.com/office/powerpoint/2010/main" val="4150652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78F2-BA7E-D0B3-7C56-393E2371BB52}"/>
              </a:ext>
            </a:extLst>
          </p:cNvPr>
          <p:cNvSpPr>
            <a:spLocks noGrp="1"/>
          </p:cNvSpPr>
          <p:nvPr>
            <p:ph type="title"/>
          </p:nvPr>
        </p:nvSpPr>
        <p:spPr>
          <a:xfrm>
            <a:off x="1097280" y="1129287"/>
            <a:ext cx="10058400" cy="134738"/>
          </a:xfrm>
        </p:spPr>
        <p:txBody>
          <a:bodyPr>
            <a:noAutofit/>
          </a:bodyPr>
          <a:lstStyle/>
          <a:p>
            <a:br>
              <a:rPr lang="en-IN" sz="3200" dirty="0"/>
            </a:br>
            <a:br>
              <a:rPr lang="en-IN" sz="3200" dirty="0"/>
            </a:br>
            <a:br>
              <a:rPr lang="en-IN" sz="3200" dirty="0"/>
            </a:br>
            <a:r>
              <a:rPr lang="en-IN" sz="3200" dirty="0"/>
              <a:t>Paper -2</a:t>
            </a:r>
          </a:p>
        </p:txBody>
      </p:sp>
      <p:sp>
        <p:nvSpPr>
          <p:cNvPr id="3" name="Content Placeholder 2">
            <a:extLst>
              <a:ext uri="{FF2B5EF4-FFF2-40B4-BE49-F238E27FC236}">
                <a16:creationId xmlns:a16="http://schemas.microsoft.com/office/drawing/2014/main" id="{DC19E29D-7A8E-BECC-3B03-8F5E16917776}"/>
              </a:ext>
            </a:extLst>
          </p:cNvPr>
          <p:cNvSpPr>
            <a:spLocks noGrp="1"/>
          </p:cNvSpPr>
          <p:nvPr>
            <p:ph idx="1"/>
          </p:nvPr>
        </p:nvSpPr>
        <p:spPr>
          <a:xfrm>
            <a:off x="1066800" y="1548554"/>
            <a:ext cx="10058400" cy="3760891"/>
          </a:xfrm>
        </p:spPr>
        <p:txBody>
          <a:bodyPr>
            <a:normAutofit/>
          </a:bodyPr>
          <a:lstStyle/>
          <a:p>
            <a:r>
              <a:rPr lang="en-US" dirty="0"/>
              <a:t>[2] </a:t>
            </a:r>
            <a:endParaRPr lang="en-US" sz="1400" u="sng" dirty="0"/>
          </a:p>
          <a:p>
            <a:r>
              <a:rPr lang="en-US" dirty="0"/>
              <a:t>In this paper to detect fake news on social media, a </a:t>
            </a:r>
            <a:r>
              <a:rPr lang="en-US" u="sng" dirty="0"/>
              <a:t>data mining </a:t>
            </a:r>
            <a:r>
              <a:rPr lang="en-US" dirty="0"/>
              <a:t>perspective is presented that includes the characterization of fake news in psychology and social theories. This article looks at two main factors responsible for the widespread acceptance of fake messages by the user which is naive realism and confirmatory bias. It proposes a general two-phase data mining framework that includes </a:t>
            </a:r>
          </a:p>
          <a:p>
            <a:r>
              <a:rPr lang="en-US" dirty="0"/>
              <a:t>1) feature extraction and</a:t>
            </a:r>
          </a:p>
          <a:p>
            <a:r>
              <a:rPr lang="en-US" dirty="0"/>
              <a:t> 2) modeling, analyzing data sets, and confusion matrix for detecting fake news.</a:t>
            </a:r>
            <a:endParaRPr lang="en-IN" dirty="0"/>
          </a:p>
        </p:txBody>
      </p:sp>
    </p:spTree>
    <p:extLst>
      <p:ext uri="{BB962C8B-B14F-4D97-AF65-F5344CB8AC3E}">
        <p14:creationId xmlns:p14="http://schemas.microsoft.com/office/powerpoint/2010/main" val="859010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78F2-BA7E-D0B3-7C56-393E2371BB52}"/>
              </a:ext>
            </a:extLst>
          </p:cNvPr>
          <p:cNvSpPr>
            <a:spLocks noGrp="1"/>
          </p:cNvSpPr>
          <p:nvPr>
            <p:ph type="title"/>
          </p:nvPr>
        </p:nvSpPr>
        <p:spPr/>
        <p:txBody>
          <a:bodyPr>
            <a:normAutofit/>
          </a:bodyPr>
          <a:lstStyle/>
          <a:p>
            <a:r>
              <a:rPr lang="en-IN" sz="3600" dirty="0"/>
              <a:t>Paper-3</a:t>
            </a:r>
          </a:p>
        </p:txBody>
      </p:sp>
      <p:sp>
        <p:nvSpPr>
          <p:cNvPr id="3" name="Content Placeholder 2">
            <a:extLst>
              <a:ext uri="{FF2B5EF4-FFF2-40B4-BE49-F238E27FC236}">
                <a16:creationId xmlns:a16="http://schemas.microsoft.com/office/drawing/2014/main" id="{DC19E29D-7A8E-BECC-3B03-8F5E16917776}"/>
              </a:ext>
            </a:extLst>
          </p:cNvPr>
          <p:cNvSpPr>
            <a:spLocks noGrp="1"/>
          </p:cNvSpPr>
          <p:nvPr>
            <p:ph idx="1"/>
          </p:nvPr>
        </p:nvSpPr>
        <p:spPr/>
        <p:txBody>
          <a:bodyPr>
            <a:normAutofit fontScale="92500" lnSpcReduction="10000"/>
          </a:bodyPr>
          <a:lstStyle/>
          <a:p>
            <a:r>
              <a:rPr lang="en-US" dirty="0"/>
              <a:t>[3] Paper Name: - </a:t>
            </a:r>
            <a:r>
              <a:rPr lang="en-US" b="1" u="sng" dirty="0"/>
              <a:t>Media Rich Fake News Detection: A Survey</a:t>
            </a:r>
            <a:r>
              <a:rPr lang="en-US" dirty="0"/>
              <a:t>. </a:t>
            </a:r>
            <a:r>
              <a:rPr lang="en-US" sz="1500" dirty="0"/>
              <a:t>[ Springer 2018]</a:t>
            </a:r>
          </a:p>
          <a:p>
            <a:r>
              <a:rPr lang="en-US" dirty="0"/>
              <a:t>Author: - </a:t>
            </a:r>
            <a:r>
              <a:rPr lang="en-US" dirty="0" err="1"/>
              <a:t>Shivam</a:t>
            </a:r>
            <a:r>
              <a:rPr lang="en-US" dirty="0"/>
              <a:t> B. Parikh and Pradeep K. </a:t>
            </a:r>
            <a:r>
              <a:rPr lang="en-US" dirty="0" err="1"/>
              <a:t>Atrey</a:t>
            </a:r>
            <a:r>
              <a:rPr lang="en-US" dirty="0"/>
              <a:t>. </a:t>
            </a:r>
          </a:p>
          <a:p>
            <a:r>
              <a:rPr lang="en-US" dirty="0"/>
              <a:t>Social networking sites read news mainly in three ways: </a:t>
            </a:r>
          </a:p>
          <a:p>
            <a:r>
              <a:rPr lang="en-US" dirty="0"/>
              <a:t>The (multilingual) text is analyzed with the help of </a:t>
            </a:r>
            <a:r>
              <a:rPr lang="en-US" u="sng" dirty="0"/>
              <a:t>computational linguistics</a:t>
            </a:r>
            <a:r>
              <a:rPr lang="en-US" dirty="0"/>
              <a:t>, which semantically and systematically focuses on the creation of the text. Since most publications are in the form of text, a lot of work has been done on analyzing them. </a:t>
            </a:r>
          </a:p>
          <a:p>
            <a:r>
              <a:rPr lang="en-US" dirty="0"/>
              <a:t>Multimedia: Several forms of media are integrated into a single post. This can include audio, video, images, and graphics. This is very attractive and attracts the viewer's attention without worrying about the text. Hyperlinks allow the author of the post to refer to various sources and thus gain the trust of viewers. In practice, references are made to other social media websites, and screenshots are inserted.</a:t>
            </a:r>
            <a:endParaRPr lang="en-IN" dirty="0"/>
          </a:p>
        </p:txBody>
      </p:sp>
    </p:spTree>
    <p:extLst>
      <p:ext uri="{BB962C8B-B14F-4D97-AF65-F5344CB8AC3E}">
        <p14:creationId xmlns:p14="http://schemas.microsoft.com/office/powerpoint/2010/main" val="5039991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{80AE90C6-7479-4775-9B6C-1494425DCB84}tf56160789_win32</Template>
  <TotalTime>541</TotalTime>
  <Words>1278</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Bookman Old Style</vt:lpstr>
      <vt:lpstr>Calibri</vt:lpstr>
      <vt:lpstr>Franklin Gothic Book</vt:lpstr>
      <vt:lpstr>Georgia</vt:lpstr>
      <vt:lpstr>inherit</vt:lpstr>
      <vt:lpstr>Source Sans Pro</vt:lpstr>
      <vt:lpstr>Times New Roman</vt:lpstr>
      <vt:lpstr>1_RetrospectVTI</vt:lpstr>
      <vt:lpstr>Predicting Fake News using R  </vt:lpstr>
      <vt:lpstr>Essentials of Data Analytics (EDA)     Review -1                     </vt:lpstr>
      <vt:lpstr>  Table of contents</vt:lpstr>
      <vt:lpstr>  Problem Statement</vt:lpstr>
      <vt:lpstr>    Abstract</vt:lpstr>
      <vt:lpstr>    Dataset</vt:lpstr>
      <vt:lpstr>  Literature Survey Paper -1</vt:lpstr>
      <vt:lpstr>   Paper -2</vt:lpstr>
      <vt:lpstr>Paper-3</vt:lpstr>
      <vt:lpstr>Paper-4</vt:lpstr>
      <vt:lpstr>   Algorithms used</vt:lpstr>
      <vt:lpstr>  Novelty and Timeline Offers a new look on the statistic of fake news, spams &amp; fluctuations rate in the real time scenario.</vt:lpstr>
      <vt:lpstr>  Expected Conclusion</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R</dc:title>
  <dc:creator>AAYUSHI</dc:creator>
  <cp:lastModifiedBy>AAYUSHI</cp:lastModifiedBy>
  <cp:revision>6</cp:revision>
  <dcterms:created xsi:type="dcterms:W3CDTF">2023-01-18T16:40:31Z</dcterms:created>
  <dcterms:modified xsi:type="dcterms:W3CDTF">2023-02-12T17:12:20Z</dcterms:modified>
</cp:coreProperties>
</file>