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76" r:id="rId3"/>
    <p:sldId id="277" r:id="rId4"/>
    <p:sldId id="257" r:id="rId5"/>
    <p:sldId id="279" r:id="rId6"/>
    <p:sldId id="262" r:id="rId7"/>
    <p:sldId id="263" r:id="rId8"/>
    <p:sldId id="258" r:id="rId9"/>
    <p:sldId id="259" r:id="rId10"/>
    <p:sldId id="260" r:id="rId11"/>
    <p:sldId id="261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8" r:id="rId22"/>
    <p:sldId id="274" r:id="rId23"/>
    <p:sldId id="275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5C50D7-F8C9-4902-9AB8-36E2E58BCD6A}">
  <a:tblStyle styleId="{5D5C50D7-F8C9-4902-9AB8-36E2E58BCD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91" y="1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atia\Downloads\thailand-monthly-fc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'thailand-monthly-fc'!$B$1</c:f>
              <c:strCache>
                <c:ptCount val="1"/>
                <c:pt idx="0">
                  <c:v>FCSUM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28575" cap="rnd" cmpd="sng">
                <a:solidFill>
                  <a:srgbClr val="FF0000"/>
                </a:solidFill>
                <a:prstDash val="solid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6.3425290000801758E-3"/>
                  <c:y val="-0.71351764910950644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cat>
            <c:numRef>
              <c:f>'thailand-monthly-fc'!$A$2:$A$151</c:f>
              <c:numCache>
                <c:formatCode>m/d/yyyy</c:formatCode>
                <c:ptCount val="150"/>
                <c:pt idx="0">
                  <c:v>40939</c:v>
                </c:pt>
                <c:pt idx="1">
                  <c:v>40968</c:v>
                </c:pt>
                <c:pt idx="2">
                  <c:v>40999</c:v>
                </c:pt>
                <c:pt idx="3">
                  <c:v>41029</c:v>
                </c:pt>
                <c:pt idx="4">
                  <c:v>41060</c:v>
                </c:pt>
                <c:pt idx="5">
                  <c:v>41090</c:v>
                </c:pt>
                <c:pt idx="6">
                  <c:v>41121</c:v>
                </c:pt>
                <c:pt idx="7">
                  <c:v>41152</c:v>
                </c:pt>
                <c:pt idx="8">
                  <c:v>41182</c:v>
                </c:pt>
                <c:pt idx="9">
                  <c:v>41213</c:v>
                </c:pt>
                <c:pt idx="10">
                  <c:v>41243</c:v>
                </c:pt>
                <c:pt idx="11">
                  <c:v>41274</c:v>
                </c:pt>
                <c:pt idx="12">
                  <c:v>41305</c:v>
                </c:pt>
                <c:pt idx="13">
                  <c:v>41333</c:v>
                </c:pt>
                <c:pt idx="14">
                  <c:v>41364</c:v>
                </c:pt>
                <c:pt idx="15">
                  <c:v>41394</c:v>
                </c:pt>
                <c:pt idx="16">
                  <c:v>41425</c:v>
                </c:pt>
                <c:pt idx="17">
                  <c:v>41455</c:v>
                </c:pt>
                <c:pt idx="18">
                  <c:v>41486</c:v>
                </c:pt>
                <c:pt idx="19">
                  <c:v>41517</c:v>
                </c:pt>
                <c:pt idx="20">
                  <c:v>41547</c:v>
                </c:pt>
                <c:pt idx="21">
                  <c:v>41578</c:v>
                </c:pt>
                <c:pt idx="22">
                  <c:v>41608</c:v>
                </c:pt>
                <c:pt idx="23">
                  <c:v>41639</c:v>
                </c:pt>
                <c:pt idx="24">
                  <c:v>41670</c:v>
                </c:pt>
                <c:pt idx="25">
                  <c:v>41698</c:v>
                </c:pt>
                <c:pt idx="26">
                  <c:v>41729</c:v>
                </c:pt>
                <c:pt idx="27">
                  <c:v>41759</c:v>
                </c:pt>
                <c:pt idx="28">
                  <c:v>41790</c:v>
                </c:pt>
                <c:pt idx="29">
                  <c:v>41820</c:v>
                </c:pt>
                <c:pt idx="30">
                  <c:v>41851</c:v>
                </c:pt>
                <c:pt idx="31">
                  <c:v>41882</c:v>
                </c:pt>
                <c:pt idx="32">
                  <c:v>41912</c:v>
                </c:pt>
                <c:pt idx="33">
                  <c:v>41943</c:v>
                </c:pt>
                <c:pt idx="34">
                  <c:v>41973</c:v>
                </c:pt>
                <c:pt idx="35">
                  <c:v>42004</c:v>
                </c:pt>
                <c:pt idx="36">
                  <c:v>42035</c:v>
                </c:pt>
                <c:pt idx="37">
                  <c:v>42063</c:v>
                </c:pt>
                <c:pt idx="38">
                  <c:v>42094</c:v>
                </c:pt>
                <c:pt idx="39">
                  <c:v>42124</c:v>
                </c:pt>
                <c:pt idx="40">
                  <c:v>42155</c:v>
                </c:pt>
                <c:pt idx="41">
                  <c:v>42185</c:v>
                </c:pt>
                <c:pt idx="42">
                  <c:v>42216</c:v>
                </c:pt>
                <c:pt idx="43">
                  <c:v>42247</c:v>
                </c:pt>
                <c:pt idx="44">
                  <c:v>42277</c:v>
                </c:pt>
                <c:pt idx="45">
                  <c:v>42308</c:v>
                </c:pt>
                <c:pt idx="46">
                  <c:v>42338</c:v>
                </c:pt>
                <c:pt idx="47">
                  <c:v>42369</c:v>
                </c:pt>
                <c:pt idx="48">
                  <c:v>42400</c:v>
                </c:pt>
                <c:pt idx="49">
                  <c:v>42429</c:v>
                </c:pt>
                <c:pt idx="50">
                  <c:v>42460</c:v>
                </c:pt>
                <c:pt idx="51">
                  <c:v>42490</c:v>
                </c:pt>
                <c:pt idx="52">
                  <c:v>42521</c:v>
                </c:pt>
                <c:pt idx="53">
                  <c:v>42551</c:v>
                </c:pt>
                <c:pt idx="54">
                  <c:v>42582</c:v>
                </c:pt>
                <c:pt idx="55">
                  <c:v>42613</c:v>
                </c:pt>
                <c:pt idx="56">
                  <c:v>42643</c:v>
                </c:pt>
                <c:pt idx="57">
                  <c:v>42674</c:v>
                </c:pt>
                <c:pt idx="58">
                  <c:v>42704</c:v>
                </c:pt>
                <c:pt idx="59">
                  <c:v>42735</c:v>
                </c:pt>
                <c:pt idx="60">
                  <c:v>42766</c:v>
                </c:pt>
                <c:pt idx="61">
                  <c:v>42794</c:v>
                </c:pt>
                <c:pt idx="62">
                  <c:v>42825</c:v>
                </c:pt>
                <c:pt idx="63">
                  <c:v>42855</c:v>
                </c:pt>
                <c:pt idx="64">
                  <c:v>42886</c:v>
                </c:pt>
                <c:pt idx="65">
                  <c:v>42916</c:v>
                </c:pt>
                <c:pt idx="66">
                  <c:v>42947</c:v>
                </c:pt>
                <c:pt idx="67">
                  <c:v>42978</c:v>
                </c:pt>
                <c:pt idx="68">
                  <c:v>43008</c:v>
                </c:pt>
                <c:pt idx="69">
                  <c:v>43039</c:v>
                </c:pt>
                <c:pt idx="70">
                  <c:v>43069</c:v>
                </c:pt>
                <c:pt idx="71">
                  <c:v>43100</c:v>
                </c:pt>
                <c:pt idx="72">
                  <c:v>43131</c:v>
                </c:pt>
                <c:pt idx="73">
                  <c:v>43159</c:v>
                </c:pt>
                <c:pt idx="74">
                  <c:v>43190</c:v>
                </c:pt>
                <c:pt idx="75">
                  <c:v>43220</c:v>
                </c:pt>
                <c:pt idx="76">
                  <c:v>43251</c:v>
                </c:pt>
                <c:pt idx="77">
                  <c:v>43281</c:v>
                </c:pt>
                <c:pt idx="78">
                  <c:v>43312</c:v>
                </c:pt>
                <c:pt idx="79">
                  <c:v>43343</c:v>
                </c:pt>
                <c:pt idx="80">
                  <c:v>43373</c:v>
                </c:pt>
                <c:pt idx="81">
                  <c:v>43404</c:v>
                </c:pt>
                <c:pt idx="82">
                  <c:v>43434</c:v>
                </c:pt>
                <c:pt idx="83">
                  <c:v>43465</c:v>
                </c:pt>
                <c:pt idx="84">
                  <c:v>43496</c:v>
                </c:pt>
                <c:pt idx="85">
                  <c:v>43524</c:v>
                </c:pt>
                <c:pt idx="86">
                  <c:v>43555</c:v>
                </c:pt>
                <c:pt idx="87">
                  <c:v>43585</c:v>
                </c:pt>
                <c:pt idx="88">
                  <c:v>43616</c:v>
                </c:pt>
                <c:pt idx="89">
                  <c:v>43646</c:v>
                </c:pt>
                <c:pt idx="90">
                  <c:v>43677</c:v>
                </c:pt>
                <c:pt idx="91">
                  <c:v>43708</c:v>
                </c:pt>
                <c:pt idx="92">
                  <c:v>43738</c:v>
                </c:pt>
                <c:pt idx="93">
                  <c:v>43769</c:v>
                </c:pt>
                <c:pt idx="94">
                  <c:v>43799</c:v>
                </c:pt>
                <c:pt idx="95">
                  <c:v>43830</c:v>
                </c:pt>
                <c:pt idx="96">
                  <c:v>43861</c:v>
                </c:pt>
                <c:pt idx="97">
                  <c:v>43890</c:v>
                </c:pt>
                <c:pt idx="98">
                  <c:v>43921</c:v>
                </c:pt>
                <c:pt idx="99">
                  <c:v>43951</c:v>
                </c:pt>
                <c:pt idx="100">
                  <c:v>43982</c:v>
                </c:pt>
                <c:pt idx="101">
                  <c:v>44012</c:v>
                </c:pt>
                <c:pt idx="102">
                  <c:v>44043</c:v>
                </c:pt>
                <c:pt idx="103">
                  <c:v>44074</c:v>
                </c:pt>
                <c:pt idx="104">
                  <c:v>44104</c:v>
                </c:pt>
                <c:pt idx="105">
                  <c:v>44135</c:v>
                </c:pt>
                <c:pt idx="106">
                  <c:v>44165</c:v>
                </c:pt>
                <c:pt idx="107">
                  <c:v>44196</c:v>
                </c:pt>
                <c:pt idx="108">
                  <c:v>44227</c:v>
                </c:pt>
                <c:pt idx="109">
                  <c:v>44255</c:v>
                </c:pt>
                <c:pt idx="110">
                  <c:v>44286</c:v>
                </c:pt>
                <c:pt idx="111">
                  <c:v>44316</c:v>
                </c:pt>
                <c:pt idx="112">
                  <c:v>44347</c:v>
                </c:pt>
                <c:pt idx="113">
                  <c:v>44377</c:v>
                </c:pt>
                <c:pt idx="114">
                  <c:v>44408</c:v>
                </c:pt>
                <c:pt idx="115">
                  <c:v>44439</c:v>
                </c:pt>
                <c:pt idx="116">
                  <c:v>44469</c:v>
                </c:pt>
                <c:pt idx="117">
                  <c:v>44500</c:v>
                </c:pt>
                <c:pt idx="118">
                  <c:v>44530</c:v>
                </c:pt>
                <c:pt idx="119">
                  <c:v>44561</c:v>
                </c:pt>
                <c:pt idx="120">
                  <c:v>44592</c:v>
                </c:pt>
                <c:pt idx="121">
                  <c:v>44620</c:v>
                </c:pt>
                <c:pt idx="122">
                  <c:v>44651</c:v>
                </c:pt>
                <c:pt idx="123">
                  <c:v>44681</c:v>
                </c:pt>
                <c:pt idx="124">
                  <c:v>44712</c:v>
                </c:pt>
                <c:pt idx="125">
                  <c:v>44742</c:v>
                </c:pt>
                <c:pt idx="126">
                  <c:v>44773</c:v>
                </c:pt>
                <c:pt idx="127">
                  <c:v>44804</c:v>
                </c:pt>
                <c:pt idx="128">
                  <c:v>44834</c:v>
                </c:pt>
                <c:pt idx="129">
                  <c:v>44865</c:v>
                </c:pt>
                <c:pt idx="130">
                  <c:v>44895</c:v>
                </c:pt>
                <c:pt idx="131">
                  <c:v>44926</c:v>
                </c:pt>
                <c:pt idx="132">
                  <c:v>44957</c:v>
                </c:pt>
                <c:pt idx="133">
                  <c:v>44985</c:v>
                </c:pt>
                <c:pt idx="134">
                  <c:v>45016</c:v>
                </c:pt>
                <c:pt idx="135">
                  <c:v>45046</c:v>
                </c:pt>
                <c:pt idx="136">
                  <c:v>45077</c:v>
                </c:pt>
                <c:pt idx="137">
                  <c:v>45107</c:v>
                </c:pt>
                <c:pt idx="138">
                  <c:v>45138</c:v>
                </c:pt>
                <c:pt idx="139">
                  <c:v>45169</c:v>
                </c:pt>
                <c:pt idx="140">
                  <c:v>45199</c:v>
                </c:pt>
                <c:pt idx="141">
                  <c:v>45230</c:v>
                </c:pt>
                <c:pt idx="142">
                  <c:v>45260</c:v>
                </c:pt>
                <c:pt idx="143">
                  <c:v>45291</c:v>
                </c:pt>
                <c:pt idx="144">
                  <c:v>45322</c:v>
                </c:pt>
                <c:pt idx="145">
                  <c:v>45351</c:v>
                </c:pt>
                <c:pt idx="146">
                  <c:v>45382</c:v>
                </c:pt>
                <c:pt idx="147">
                  <c:v>45412</c:v>
                </c:pt>
                <c:pt idx="148">
                  <c:v>45443</c:v>
                </c:pt>
                <c:pt idx="149">
                  <c:v>45473</c:v>
                </c:pt>
              </c:numCache>
            </c:numRef>
          </c:cat>
          <c:val>
            <c:numRef>
              <c:f>'thailand-monthly-fc'!$B$2:$B$151</c:f>
              <c:numCache>
                <c:formatCode>General</c:formatCode>
                <c:ptCount val="150"/>
                <c:pt idx="0">
                  <c:v>6044</c:v>
                </c:pt>
                <c:pt idx="1">
                  <c:v>59164</c:v>
                </c:pt>
                <c:pt idx="2">
                  <c:v>65298</c:v>
                </c:pt>
                <c:pt idx="3">
                  <c:v>11926</c:v>
                </c:pt>
                <c:pt idx="4">
                  <c:v>2457</c:v>
                </c:pt>
                <c:pt idx="5">
                  <c:v>483</c:v>
                </c:pt>
                <c:pt idx="6">
                  <c:v>680</c:v>
                </c:pt>
                <c:pt idx="7">
                  <c:v>838</c:v>
                </c:pt>
                <c:pt idx="8">
                  <c:v>263</c:v>
                </c:pt>
                <c:pt idx="9">
                  <c:v>930</c:v>
                </c:pt>
                <c:pt idx="10">
                  <c:v>1763</c:v>
                </c:pt>
                <c:pt idx="11">
                  <c:v>9638</c:v>
                </c:pt>
                <c:pt idx="12">
                  <c:v>19722</c:v>
                </c:pt>
                <c:pt idx="13">
                  <c:v>37075</c:v>
                </c:pt>
                <c:pt idx="14">
                  <c:v>83749</c:v>
                </c:pt>
                <c:pt idx="15">
                  <c:v>35323</c:v>
                </c:pt>
                <c:pt idx="16">
                  <c:v>4839</c:v>
                </c:pt>
                <c:pt idx="17">
                  <c:v>700</c:v>
                </c:pt>
                <c:pt idx="18">
                  <c:v>224</c:v>
                </c:pt>
                <c:pt idx="19">
                  <c:v>380</c:v>
                </c:pt>
                <c:pt idx="20">
                  <c:v>240</c:v>
                </c:pt>
                <c:pt idx="21">
                  <c:v>1058</c:v>
                </c:pt>
                <c:pt idx="22">
                  <c:v>1489</c:v>
                </c:pt>
                <c:pt idx="23">
                  <c:v>7677</c:v>
                </c:pt>
                <c:pt idx="24">
                  <c:v>17140</c:v>
                </c:pt>
                <c:pt idx="25">
                  <c:v>37360</c:v>
                </c:pt>
                <c:pt idx="26">
                  <c:v>93614</c:v>
                </c:pt>
                <c:pt idx="27">
                  <c:v>26589</c:v>
                </c:pt>
                <c:pt idx="28">
                  <c:v>4193</c:v>
                </c:pt>
                <c:pt idx="29">
                  <c:v>576</c:v>
                </c:pt>
                <c:pt idx="30">
                  <c:v>302</c:v>
                </c:pt>
                <c:pt idx="31">
                  <c:v>423</c:v>
                </c:pt>
                <c:pt idx="32">
                  <c:v>816</c:v>
                </c:pt>
                <c:pt idx="33">
                  <c:v>942</c:v>
                </c:pt>
                <c:pt idx="34">
                  <c:v>2149</c:v>
                </c:pt>
                <c:pt idx="35">
                  <c:v>10374</c:v>
                </c:pt>
                <c:pt idx="36">
                  <c:v>25054</c:v>
                </c:pt>
                <c:pt idx="37">
                  <c:v>39343</c:v>
                </c:pt>
                <c:pt idx="38">
                  <c:v>67836</c:v>
                </c:pt>
                <c:pt idx="39">
                  <c:v>35551</c:v>
                </c:pt>
                <c:pt idx="40">
                  <c:v>4991</c:v>
                </c:pt>
                <c:pt idx="41">
                  <c:v>1156</c:v>
                </c:pt>
                <c:pt idx="42">
                  <c:v>654</c:v>
                </c:pt>
                <c:pt idx="43">
                  <c:v>666</c:v>
                </c:pt>
                <c:pt idx="44">
                  <c:v>553</c:v>
                </c:pt>
                <c:pt idx="45">
                  <c:v>684</c:v>
                </c:pt>
                <c:pt idx="46">
                  <c:v>2369</c:v>
                </c:pt>
                <c:pt idx="47">
                  <c:v>7744</c:v>
                </c:pt>
                <c:pt idx="48">
                  <c:v>14551</c:v>
                </c:pt>
                <c:pt idx="49">
                  <c:v>45642</c:v>
                </c:pt>
                <c:pt idx="50">
                  <c:v>84138</c:v>
                </c:pt>
                <c:pt idx="51">
                  <c:v>64748</c:v>
                </c:pt>
                <c:pt idx="52">
                  <c:v>10850</c:v>
                </c:pt>
                <c:pt idx="53">
                  <c:v>764</c:v>
                </c:pt>
                <c:pt idx="54">
                  <c:v>238</c:v>
                </c:pt>
                <c:pt idx="55">
                  <c:v>372</c:v>
                </c:pt>
                <c:pt idx="56">
                  <c:v>323</c:v>
                </c:pt>
                <c:pt idx="57">
                  <c:v>629</c:v>
                </c:pt>
                <c:pt idx="58">
                  <c:v>2466</c:v>
                </c:pt>
                <c:pt idx="59">
                  <c:v>7091</c:v>
                </c:pt>
                <c:pt idx="60">
                  <c:v>8882</c:v>
                </c:pt>
                <c:pt idx="61">
                  <c:v>32261</c:v>
                </c:pt>
                <c:pt idx="62">
                  <c:v>59844</c:v>
                </c:pt>
                <c:pt idx="63">
                  <c:v>15976</c:v>
                </c:pt>
                <c:pt idx="64">
                  <c:v>2281</c:v>
                </c:pt>
                <c:pt idx="65">
                  <c:v>378</c:v>
                </c:pt>
                <c:pt idx="66">
                  <c:v>154</c:v>
                </c:pt>
                <c:pt idx="67">
                  <c:v>387</c:v>
                </c:pt>
                <c:pt idx="68">
                  <c:v>776</c:v>
                </c:pt>
                <c:pt idx="69">
                  <c:v>375</c:v>
                </c:pt>
                <c:pt idx="70">
                  <c:v>1227</c:v>
                </c:pt>
                <c:pt idx="71">
                  <c:v>7117</c:v>
                </c:pt>
                <c:pt idx="72">
                  <c:v>10388</c:v>
                </c:pt>
                <c:pt idx="73">
                  <c:v>21882</c:v>
                </c:pt>
                <c:pt idx="74">
                  <c:v>41105</c:v>
                </c:pt>
                <c:pt idx="75">
                  <c:v>23360</c:v>
                </c:pt>
                <c:pt idx="76">
                  <c:v>1981</c:v>
                </c:pt>
                <c:pt idx="77">
                  <c:v>267</c:v>
                </c:pt>
                <c:pt idx="78">
                  <c:v>220</c:v>
                </c:pt>
                <c:pt idx="79">
                  <c:v>321</c:v>
                </c:pt>
                <c:pt idx="80">
                  <c:v>498</c:v>
                </c:pt>
                <c:pt idx="81">
                  <c:v>610</c:v>
                </c:pt>
                <c:pt idx="82">
                  <c:v>2948</c:v>
                </c:pt>
                <c:pt idx="83">
                  <c:v>10182</c:v>
                </c:pt>
                <c:pt idx="84">
                  <c:v>20070</c:v>
                </c:pt>
                <c:pt idx="85">
                  <c:v>47869</c:v>
                </c:pt>
                <c:pt idx="86">
                  <c:v>82958</c:v>
                </c:pt>
                <c:pt idx="87">
                  <c:v>41721</c:v>
                </c:pt>
                <c:pt idx="88">
                  <c:v>12096</c:v>
                </c:pt>
                <c:pt idx="89">
                  <c:v>567</c:v>
                </c:pt>
                <c:pt idx="90">
                  <c:v>573</c:v>
                </c:pt>
                <c:pt idx="91">
                  <c:v>316</c:v>
                </c:pt>
                <c:pt idx="92">
                  <c:v>1056</c:v>
                </c:pt>
                <c:pt idx="93">
                  <c:v>1474</c:v>
                </c:pt>
                <c:pt idx="94">
                  <c:v>3845</c:v>
                </c:pt>
                <c:pt idx="95">
                  <c:v>19118</c:v>
                </c:pt>
                <c:pt idx="96">
                  <c:v>39356</c:v>
                </c:pt>
                <c:pt idx="97">
                  <c:v>58733</c:v>
                </c:pt>
                <c:pt idx="98">
                  <c:v>70493</c:v>
                </c:pt>
                <c:pt idx="99">
                  <c:v>31446</c:v>
                </c:pt>
                <c:pt idx="100">
                  <c:v>4437</c:v>
                </c:pt>
                <c:pt idx="101">
                  <c:v>417</c:v>
                </c:pt>
                <c:pt idx="102">
                  <c:v>471</c:v>
                </c:pt>
                <c:pt idx="103">
                  <c:v>613</c:v>
                </c:pt>
                <c:pt idx="104">
                  <c:v>303</c:v>
                </c:pt>
                <c:pt idx="105">
                  <c:v>177</c:v>
                </c:pt>
                <c:pt idx="106">
                  <c:v>2718</c:v>
                </c:pt>
                <c:pt idx="107">
                  <c:v>7833</c:v>
                </c:pt>
                <c:pt idx="108">
                  <c:v>16191</c:v>
                </c:pt>
                <c:pt idx="109">
                  <c:v>41707</c:v>
                </c:pt>
                <c:pt idx="110">
                  <c:v>35162</c:v>
                </c:pt>
                <c:pt idx="111">
                  <c:v>5632</c:v>
                </c:pt>
                <c:pt idx="112">
                  <c:v>2556</c:v>
                </c:pt>
                <c:pt idx="113">
                  <c:v>553</c:v>
                </c:pt>
                <c:pt idx="114">
                  <c:v>460</c:v>
                </c:pt>
                <c:pt idx="115">
                  <c:v>803</c:v>
                </c:pt>
                <c:pt idx="116">
                  <c:v>150</c:v>
                </c:pt>
                <c:pt idx="117">
                  <c:v>200</c:v>
                </c:pt>
                <c:pt idx="118">
                  <c:v>1334</c:v>
                </c:pt>
                <c:pt idx="119">
                  <c:v>6220</c:v>
                </c:pt>
                <c:pt idx="120">
                  <c:v>11017</c:v>
                </c:pt>
                <c:pt idx="121">
                  <c:v>11127</c:v>
                </c:pt>
                <c:pt idx="122">
                  <c:v>13804</c:v>
                </c:pt>
                <c:pt idx="123">
                  <c:v>8802</c:v>
                </c:pt>
                <c:pt idx="124">
                  <c:v>884</c:v>
                </c:pt>
                <c:pt idx="125">
                  <c:v>421</c:v>
                </c:pt>
                <c:pt idx="126">
                  <c:v>422</c:v>
                </c:pt>
                <c:pt idx="127">
                  <c:v>424</c:v>
                </c:pt>
                <c:pt idx="128">
                  <c:v>256</c:v>
                </c:pt>
                <c:pt idx="129">
                  <c:v>391</c:v>
                </c:pt>
                <c:pt idx="130">
                  <c:v>1672</c:v>
                </c:pt>
                <c:pt idx="131">
                  <c:v>4560</c:v>
                </c:pt>
                <c:pt idx="132">
                  <c:v>13564</c:v>
                </c:pt>
                <c:pt idx="133">
                  <c:v>43076</c:v>
                </c:pt>
                <c:pt idx="134">
                  <c:v>64041</c:v>
                </c:pt>
                <c:pt idx="135">
                  <c:v>41344</c:v>
                </c:pt>
                <c:pt idx="136">
                  <c:v>7994</c:v>
                </c:pt>
                <c:pt idx="137">
                  <c:v>718</c:v>
                </c:pt>
                <c:pt idx="138">
                  <c:v>384</c:v>
                </c:pt>
                <c:pt idx="139">
                  <c:v>872</c:v>
                </c:pt>
                <c:pt idx="140">
                  <c:v>330</c:v>
                </c:pt>
                <c:pt idx="141">
                  <c:v>352</c:v>
                </c:pt>
                <c:pt idx="142">
                  <c:v>2101</c:v>
                </c:pt>
                <c:pt idx="143">
                  <c:v>4989</c:v>
                </c:pt>
                <c:pt idx="144">
                  <c:v>7507</c:v>
                </c:pt>
                <c:pt idx="145">
                  <c:v>29566</c:v>
                </c:pt>
                <c:pt idx="146">
                  <c:v>46289</c:v>
                </c:pt>
                <c:pt idx="147">
                  <c:v>38861</c:v>
                </c:pt>
                <c:pt idx="148">
                  <c:v>10218</c:v>
                </c:pt>
                <c:pt idx="149">
                  <c:v>360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EB4-41C0-8998-EB3C75BA78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630000"/>
        <c:axId val="13636240"/>
      </c:lineChart>
      <c:dateAx>
        <c:axId val="1363000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36240"/>
        <c:crosses val="autoZero"/>
        <c:auto val="1"/>
        <c:lblOffset val="100"/>
        <c:baseTimeUnit val="months"/>
      </c:dateAx>
      <c:valAx>
        <c:axId val="13636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30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22db491b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22db491b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22db491b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022db491b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22db491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22db491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22db491b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22db491b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22db491b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22db491b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22db491b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22db491b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22db491b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22db491b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22db491b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22db491bb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22db491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22db491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11cbd2c8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11cbd2c8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11cbd2c8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11cbd2c8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00e63f47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00e63f47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0e63f470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0e63f470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0e63f470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0e63f470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11cbd2c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11cbd2c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11cbd2c8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11cbd2c8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27489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algn="ctr" rtl="0">
              <a:spcBef>
                <a:spcPts val="1200"/>
              </a:spcBef>
              <a:spcAft>
                <a:spcPts val="1200"/>
              </a:spcAft>
            </a:pPr>
            <a:r>
              <a:rPr lang="en-US" sz="49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Comparative Analysis of Deep Learning Models for Fire Prediction</a:t>
            </a:r>
            <a:br>
              <a:rPr lang="en-US" sz="2000" b="0" dirty="0">
                <a:effectLst/>
              </a:rPr>
            </a:br>
            <a:br>
              <a:rPr lang="en-US" sz="2000" dirty="0"/>
            </a:br>
            <a:endParaRPr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0" y="244609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 dirty="0">
                <a:latin typeface="Calibri"/>
                <a:ea typeface="Calibri"/>
                <a:cs typeface="Calibri"/>
                <a:sym typeface="Calibri"/>
              </a:rPr>
              <a:t>Transformer</a:t>
            </a:r>
            <a:endParaRPr sz="322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1817EE-BC25-429B-A3DD-4656C186E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59335"/>
            <a:ext cx="6400800" cy="368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0229A90-305D-4792-B189-87A9974F2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581857"/>
              </p:ext>
            </p:extLst>
          </p:nvPr>
        </p:nvGraphicFramePr>
        <p:xfrm>
          <a:off x="649352" y="645090"/>
          <a:ext cx="7743085" cy="3851755"/>
        </p:xfrm>
        <a:graphic>
          <a:graphicData uri="http://schemas.openxmlformats.org/drawingml/2006/table">
            <a:tbl>
              <a:tblPr firstRow="1" bandRow="1">
                <a:tableStyleId>{5D5C50D7-F8C9-4902-9AB8-36E2E58BCD6A}</a:tableStyleId>
              </a:tblPr>
              <a:tblGrid>
                <a:gridCol w="2019937">
                  <a:extLst>
                    <a:ext uri="{9D8B030D-6E8A-4147-A177-3AD203B41FA5}">
                      <a16:colId xmlns:a16="http://schemas.microsoft.com/office/drawing/2014/main" val="1348940113"/>
                    </a:ext>
                  </a:extLst>
                </a:gridCol>
                <a:gridCol w="5723148">
                  <a:extLst>
                    <a:ext uri="{9D8B030D-6E8A-4147-A177-3AD203B41FA5}">
                      <a16:colId xmlns:a16="http://schemas.microsoft.com/office/drawing/2014/main" val="82347231"/>
                    </a:ext>
                  </a:extLst>
                </a:gridCol>
              </a:tblGrid>
              <a:tr h="77035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Transformer - </a:t>
                      </a:r>
                      <a:r>
                        <a:rPr lang="en-US" sz="14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Statistical Metrics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428195"/>
                  </a:ext>
                </a:extLst>
              </a:tr>
              <a:tr h="770351">
                <a:tc>
                  <a:txBody>
                    <a:bodyPr/>
                    <a:lstStyle/>
                    <a:p>
                      <a:pPr algn="ctr"/>
                      <a:r>
                        <a:rPr lang="en" sz="14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2752006.0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0795273"/>
                  </a:ext>
                </a:extLst>
              </a:tr>
              <a:tr h="770351">
                <a:tc>
                  <a:txBody>
                    <a:bodyPr/>
                    <a:lstStyle/>
                    <a:p>
                      <a:pPr algn="ctr"/>
                      <a:r>
                        <a:rPr lang="en" sz="14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RMSE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4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1658.91</a:t>
                      </a:r>
                      <a:endParaRPr lang="en" sz="14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576523"/>
                  </a:ext>
                </a:extLst>
              </a:tr>
              <a:tr h="770351">
                <a:tc>
                  <a:txBody>
                    <a:bodyPr/>
                    <a:lstStyle/>
                    <a:p>
                      <a:pPr algn="ctr"/>
                      <a:r>
                        <a:rPr lang="en" sz="14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1334.24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6331985"/>
                  </a:ext>
                </a:extLst>
              </a:tr>
              <a:tr h="770351">
                <a:tc>
                  <a:txBody>
                    <a:bodyPr/>
                    <a:lstStyle/>
                    <a:p>
                      <a:pPr algn="ctr"/>
                      <a:r>
                        <a:rPr lang="en" sz="14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R²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4003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239700" y="4248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Out of all three models, based on the metrics, </a:t>
            </a:r>
            <a:r>
              <a:rPr lang="en" b="1" dirty="0"/>
              <a:t>Transformer Model </a:t>
            </a:r>
            <a:r>
              <a:rPr lang="en" dirty="0"/>
              <a:t>appears to be the most preferable choice. </a:t>
            </a:r>
            <a:endParaRPr dirty="0"/>
          </a:p>
        </p:txBody>
      </p:sp>
      <p:graphicFrame>
        <p:nvGraphicFramePr>
          <p:cNvPr id="104" name="Google Shape;104;p21"/>
          <p:cNvGraphicFramePr/>
          <p:nvPr>
            <p:extLst>
              <p:ext uri="{D42A27DB-BD31-4B8C-83A1-F6EECF244321}">
                <p14:modId xmlns:p14="http://schemas.microsoft.com/office/powerpoint/2010/main" val="1606529918"/>
              </p:ext>
            </p:extLst>
          </p:nvPr>
        </p:nvGraphicFramePr>
        <p:xfrm>
          <a:off x="700499" y="478613"/>
          <a:ext cx="7774136" cy="3515273"/>
        </p:xfrm>
        <a:graphic>
          <a:graphicData uri="http://schemas.openxmlformats.org/drawingml/2006/table">
            <a:tbl>
              <a:tblPr>
                <a:noFill/>
                <a:tableStyleId>{5D5C50D7-F8C9-4902-9AB8-36E2E58BCD6A}</a:tableStyleId>
              </a:tblPr>
              <a:tblGrid>
                <a:gridCol w="1943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534">
                  <a:extLst>
                    <a:ext uri="{9D8B030D-6E8A-4147-A177-3AD203B41FA5}">
                      <a16:colId xmlns:a16="http://schemas.microsoft.com/office/drawing/2014/main" val="385874349"/>
                    </a:ext>
                  </a:extLst>
                </a:gridCol>
                <a:gridCol w="1943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LSTM Model</a:t>
                      </a: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GRU Model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Transformer Model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 Squared Error</a:t>
                      </a: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139623899.79</a:t>
                      </a: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67029380.13</a:t>
                      </a: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2752006.0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Root Mean Squared Error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11816.25</a:t>
                      </a: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8187.14</a:t>
                      </a: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1658.91</a:t>
                      </a: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 Absolute Error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8183.66</a:t>
                      </a: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6409.31</a:t>
                      </a: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1334.24</a:t>
                      </a: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R² Test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0.47</a:t>
                      </a: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0.71</a:t>
                      </a: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</a:t>
                      </a: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Malaysia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3"/>
          <p:cNvPicPr preferRelativeResize="0"/>
          <p:nvPr/>
        </p:nvPicPr>
        <p:blipFill rotWithShape="1">
          <a:blip r:embed="rId3">
            <a:alphaModFix/>
          </a:blip>
          <a:srcRect t="3835"/>
          <a:stretch/>
        </p:blipFill>
        <p:spPr>
          <a:xfrm>
            <a:off x="1251650" y="1046508"/>
            <a:ext cx="64008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0D490C-E318-4E11-BAE3-BA2E4C46E1E4}"/>
              </a:ext>
            </a:extLst>
          </p:cNvPr>
          <p:cNvSpPr txBox="1"/>
          <p:nvPr/>
        </p:nvSpPr>
        <p:spPr>
          <a:xfrm>
            <a:off x="0" y="162394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Gated Recurrent Unit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EC80121-64FE-4758-9F68-93F535D63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438592"/>
              </p:ext>
            </p:extLst>
          </p:nvPr>
        </p:nvGraphicFramePr>
        <p:xfrm>
          <a:off x="720246" y="701459"/>
          <a:ext cx="7622087" cy="3776595"/>
        </p:xfrm>
        <a:graphic>
          <a:graphicData uri="http://schemas.openxmlformats.org/drawingml/2006/table">
            <a:tbl>
              <a:tblPr firstRow="1" bandRow="1">
                <a:tableStyleId>{5D5C50D7-F8C9-4902-9AB8-36E2E58BCD6A}</a:tableStyleId>
              </a:tblPr>
              <a:tblGrid>
                <a:gridCol w="1988371">
                  <a:extLst>
                    <a:ext uri="{9D8B030D-6E8A-4147-A177-3AD203B41FA5}">
                      <a16:colId xmlns:a16="http://schemas.microsoft.com/office/drawing/2014/main" val="1064972449"/>
                    </a:ext>
                  </a:extLst>
                </a:gridCol>
                <a:gridCol w="5633716">
                  <a:extLst>
                    <a:ext uri="{9D8B030D-6E8A-4147-A177-3AD203B41FA5}">
                      <a16:colId xmlns:a16="http://schemas.microsoft.com/office/drawing/2014/main" val="2495096684"/>
                    </a:ext>
                  </a:extLst>
                </a:gridCol>
              </a:tblGrid>
              <a:tr h="75531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GRU - 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Statistical Metrics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723009"/>
                  </a:ext>
                </a:extLst>
              </a:tr>
              <a:tr h="755319">
                <a:tc>
                  <a:txBody>
                    <a:bodyPr/>
                    <a:lstStyle/>
                    <a:p>
                      <a:pPr algn="ctr"/>
                      <a:r>
                        <a:rPr lang="en" sz="14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630695.83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6822343"/>
                  </a:ext>
                </a:extLst>
              </a:tr>
              <a:tr h="755319">
                <a:tc>
                  <a:txBody>
                    <a:bodyPr/>
                    <a:lstStyle/>
                    <a:p>
                      <a:pPr algn="ctr"/>
                      <a:r>
                        <a:rPr lang="en" sz="14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RMSE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794.16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3567880"/>
                  </a:ext>
                </a:extLst>
              </a:tr>
              <a:tr h="755319">
                <a:tc>
                  <a:txBody>
                    <a:bodyPr/>
                    <a:lstStyle/>
                    <a:p>
                      <a:pPr algn="ctr"/>
                      <a:r>
                        <a:rPr lang="en" sz="14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631.16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465760"/>
                  </a:ext>
                </a:extLst>
              </a:tr>
              <a:tr h="755319">
                <a:tc>
                  <a:txBody>
                    <a:bodyPr/>
                    <a:lstStyle/>
                    <a:p>
                      <a:pPr algn="ctr"/>
                      <a:r>
                        <a:rPr lang="en" sz="14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R²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039754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0" y="232083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 dirty="0">
                <a:latin typeface="Calibri"/>
                <a:ea typeface="Calibri"/>
                <a:cs typeface="Calibri"/>
                <a:sym typeface="Calibri"/>
              </a:rPr>
              <a:t>Transformer</a:t>
            </a:r>
            <a:endParaRPr sz="322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EC21AB-330B-4051-9CD0-DD7E6BA6B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869776"/>
            <a:ext cx="6400800" cy="369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BD0EF8B-08D3-4500-B95B-EC597E497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776683"/>
              </p:ext>
            </p:extLst>
          </p:nvPr>
        </p:nvGraphicFramePr>
        <p:xfrm>
          <a:off x="751562" y="638827"/>
          <a:ext cx="7565720" cy="3851750"/>
        </p:xfrm>
        <a:graphic>
          <a:graphicData uri="http://schemas.openxmlformats.org/drawingml/2006/table">
            <a:tbl>
              <a:tblPr firstRow="1" bandRow="1">
                <a:tableStyleId>{5D5C50D7-F8C9-4902-9AB8-36E2E58BCD6A}</a:tableStyleId>
              </a:tblPr>
              <a:tblGrid>
                <a:gridCol w="1973668">
                  <a:extLst>
                    <a:ext uri="{9D8B030D-6E8A-4147-A177-3AD203B41FA5}">
                      <a16:colId xmlns:a16="http://schemas.microsoft.com/office/drawing/2014/main" val="3439251759"/>
                    </a:ext>
                  </a:extLst>
                </a:gridCol>
                <a:gridCol w="5592052">
                  <a:extLst>
                    <a:ext uri="{9D8B030D-6E8A-4147-A177-3AD203B41FA5}">
                      <a16:colId xmlns:a16="http://schemas.microsoft.com/office/drawing/2014/main" val="283090370"/>
                    </a:ext>
                  </a:extLst>
                </a:gridCol>
              </a:tblGrid>
              <a:tr h="76246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Transformer - 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Statistical Metrics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47562"/>
                  </a:ext>
                </a:extLst>
              </a:tr>
              <a:tr h="762465">
                <a:tc>
                  <a:txBody>
                    <a:bodyPr/>
                    <a:lstStyle/>
                    <a:p>
                      <a:pPr algn="ctr"/>
                      <a:r>
                        <a:rPr lang="en" sz="14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21045.21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7223310"/>
                  </a:ext>
                </a:extLst>
              </a:tr>
              <a:tr h="801890">
                <a:tc>
                  <a:txBody>
                    <a:bodyPr/>
                    <a:lstStyle/>
                    <a:p>
                      <a:pPr algn="ctr"/>
                      <a:r>
                        <a:rPr lang="en" sz="14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RMSE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145.07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5007292"/>
                  </a:ext>
                </a:extLst>
              </a:tr>
              <a:tr h="762465">
                <a:tc>
                  <a:txBody>
                    <a:bodyPr/>
                    <a:lstStyle/>
                    <a:p>
                      <a:pPr algn="ctr"/>
                      <a:r>
                        <a:rPr lang="en" sz="14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142.16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0738334"/>
                  </a:ext>
                </a:extLst>
              </a:tr>
              <a:tr h="762465">
                <a:tc>
                  <a:txBody>
                    <a:bodyPr/>
                    <a:lstStyle/>
                    <a:p>
                      <a:pPr algn="ctr"/>
                      <a:r>
                        <a:rPr lang="en" sz="14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R²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89579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xfrm>
            <a:off x="0" y="251398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 dirty="0"/>
              <a:t>Long Short-Term Memory</a:t>
            </a:r>
            <a:endParaRPr sz="3220" dirty="0"/>
          </a:p>
        </p:txBody>
      </p:sp>
      <p:pic>
        <p:nvPicPr>
          <p:cNvPr id="142" name="Google Shape;142;p27"/>
          <p:cNvPicPr preferRelativeResize="0"/>
          <p:nvPr/>
        </p:nvPicPr>
        <p:blipFill rotWithShape="1">
          <a:blip r:embed="rId3">
            <a:alphaModFix/>
          </a:blip>
          <a:srcRect t="3663"/>
          <a:stretch/>
        </p:blipFill>
        <p:spPr>
          <a:xfrm>
            <a:off x="1201047" y="1152393"/>
            <a:ext cx="64008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01AE86D-50F1-40A5-8D35-03BFF01F8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903071"/>
              </p:ext>
            </p:extLst>
          </p:nvPr>
        </p:nvGraphicFramePr>
        <p:xfrm>
          <a:off x="613775" y="626301"/>
          <a:ext cx="7866345" cy="3977013"/>
        </p:xfrm>
        <a:graphic>
          <a:graphicData uri="http://schemas.openxmlformats.org/drawingml/2006/table">
            <a:tbl>
              <a:tblPr firstRow="1" bandRow="1">
                <a:tableStyleId>{5D5C50D7-F8C9-4902-9AB8-36E2E58BCD6A}</a:tableStyleId>
              </a:tblPr>
              <a:tblGrid>
                <a:gridCol w="2052091">
                  <a:extLst>
                    <a:ext uri="{9D8B030D-6E8A-4147-A177-3AD203B41FA5}">
                      <a16:colId xmlns:a16="http://schemas.microsoft.com/office/drawing/2014/main" val="4166136034"/>
                    </a:ext>
                  </a:extLst>
                </a:gridCol>
                <a:gridCol w="5814254">
                  <a:extLst>
                    <a:ext uri="{9D8B030D-6E8A-4147-A177-3AD203B41FA5}">
                      <a16:colId xmlns:a16="http://schemas.microsoft.com/office/drawing/2014/main" val="1556923009"/>
                    </a:ext>
                  </a:extLst>
                </a:gridCol>
              </a:tblGrid>
              <a:tr h="78726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LSTM - 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Statistical Metrics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749130"/>
                  </a:ext>
                </a:extLst>
              </a:tr>
              <a:tr h="787261">
                <a:tc>
                  <a:txBody>
                    <a:bodyPr/>
                    <a:lstStyle/>
                    <a:p>
                      <a:pPr algn="ctr"/>
                      <a:r>
                        <a:rPr lang="en" sz="14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173273.39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4172843"/>
                  </a:ext>
                </a:extLst>
              </a:tr>
              <a:tr h="827969">
                <a:tc>
                  <a:txBody>
                    <a:bodyPr/>
                    <a:lstStyle/>
                    <a:p>
                      <a:pPr algn="ctr"/>
                      <a:r>
                        <a:rPr lang="en" sz="14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RMSE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416.26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1999112"/>
                  </a:ext>
                </a:extLst>
              </a:tr>
              <a:tr h="787261">
                <a:tc>
                  <a:txBody>
                    <a:bodyPr/>
                    <a:lstStyle/>
                    <a:p>
                      <a:pPr algn="ctr"/>
                      <a:r>
                        <a:rPr lang="en" sz="14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416.26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487161"/>
                  </a:ext>
                </a:extLst>
              </a:tr>
              <a:tr h="787261">
                <a:tc>
                  <a:txBody>
                    <a:bodyPr/>
                    <a:lstStyle/>
                    <a:p>
                      <a:pPr algn="ctr"/>
                      <a:r>
                        <a:rPr lang="en" sz="14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R²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951551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FA44ADC-DF2B-4D05-B1E7-B662CBE3F6C3}"/>
              </a:ext>
            </a:extLst>
          </p:cNvPr>
          <p:cNvSpPr txBox="1"/>
          <p:nvPr/>
        </p:nvSpPr>
        <p:spPr>
          <a:xfrm>
            <a:off x="0" y="232980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200" dirty="0"/>
              <a:t>Study Overview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C5E17-9242-436B-B4C4-3278E38616D4}"/>
              </a:ext>
            </a:extLst>
          </p:cNvPr>
          <p:cNvSpPr txBox="1"/>
          <p:nvPr/>
        </p:nvSpPr>
        <p:spPr>
          <a:xfrm>
            <a:off x="481106" y="1265232"/>
            <a:ext cx="82027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Study Area</a:t>
            </a:r>
            <a:r>
              <a:rPr lang="en-US" sz="1800" dirty="0"/>
              <a:t>: The study focuses on fire data specific to Thailand and Malaysia, regions prone to seasonal and large-scale fire incidents.</a:t>
            </a:r>
          </a:p>
          <a:p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Dataset Period</a:t>
            </a:r>
            <a:r>
              <a:rPr lang="en-US" sz="1800" dirty="0"/>
              <a:t>: The dataset includes 150 monthly fire data points spanning from January 2012 to June 2024.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Outcome</a:t>
            </a:r>
            <a:r>
              <a:rPr lang="en-US" sz="1800" dirty="0"/>
              <a:t>: Evaluate the predictive effectiveness of three deep learning models-GRU, Transformer, and LSTM, for fire incident forecasting.</a:t>
            </a:r>
          </a:p>
        </p:txBody>
      </p:sp>
    </p:spTree>
    <p:extLst>
      <p:ext uri="{BB962C8B-B14F-4D97-AF65-F5344CB8AC3E}">
        <p14:creationId xmlns:p14="http://schemas.microsoft.com/office/powerpoint/2010/main" val="2537323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>
            <a:spLocks noGrp="1"/>
          </p:cNvSpPr>
          <p:nvPr>
            <p:ph type="body" idx="1"/>
          </p:nvPr>
        </p:nvSpPr>
        <p:spPr>
          <a:xfrm>
            <a:off x="239700" y="4248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Out of all three models, based on the metrics, </a:t>
            </a:r>
            <a:r>
              <a:rPr lang="en" b="1" dirty="0"/>
              <a:t>Transformer Model </a:t>
            </a:r>
            <a:r>
              <a:rPr lang="en" dirty="0"/>
              <a:t>appears to be the most preferable choice. </a:t>
            </a:r>
            <a:endParaRPr dirty="0"/>
          </a:p>
        </p:txBody>
      </p:sp>
      <p:graphicFrame>
        <p:nvGraphicFramePr>
          <p:cNvPr id="154" name="Google Shape;154;p29"/>
          <p:cNvGraphicFramePr/>
          <p:nvPr>
            <p:extLst>
              <p:ext uri="{D42A27DB-BD31-4B8C-83A1-F6EECF244321}">
                <p14:modId xmlns:p14="http://schemas.microsoft.com/office/powerpoint/2010/main" val="1185390672"/>
              </p:ext>
            </p:extLst>
          </p:nvPr>
        </p:nvGraphicFramePr>
        <p:xfrm>
          <a:off x="615576" y="502519"/>
          <a:ext cx="7733552" cy="3515273"/>
        </p:xfrm>
        <a:graphic>
          <a:graphicData uri="http://schemas.openxmlformats.org/drawingml/2006/table">
            <a:tbl>
              <a:tblPr>
                <a:noFill/>
                <a:tableStyleId>{5D5C50D7-F8C9-4902-9AB8-36E2E58BCD6A}</a:tableStyleId>
              </a:tblPr>
              <a:tblGrid>
                <a:gridCol w="1933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388">
                  <a:extLst>
                    <a:ext uri="{9D8B030D-6E8A-4147-A177-3AD203B41FA5}">
                      <a16:colId xmlns:a16="http://schemas.microsoft.com/office/drawing/2014/main" val="1062575454"/>
                    </a:ext>
                  </a:extLst>
                </a:gridCol>
                <a:gridCol w="1933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3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LSTM Model</a:t>
                      </a: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GRU Model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Transformer Model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 Squared Error</a:t>
                      </a: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173273.39</a:t>
                      </a: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630695.83</a:t>
                      </a: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21045.21</a:t>
                      </a: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Root Mean Squared Error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416.26</a:t>
                      </a: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794.16</a:t>
                      </a: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145.07</a:t>
                      </a: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 Absolute Error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320.14</a:t>
                      </a: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631.16</a:t>
                      </a: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142.16</a:t>
                      </a: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R² Test</a:t>
                      </a: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0.25</a:t>
                      </a: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0.36</a:t>
                      </a: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</a:t>
                      </a: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B4DB36-B890-4555-B0EC-D0B75F489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614362"/>
              </p:ext>
            </p:extLst>
          </p:nvPr>
        </p:nvGraphicFramePr>
        <p:xfrm>
          <a:off x="487045" y="524568"/>
          <a:ext cx="8169910" cy="4094363"/>
        </p:xfrm>
        <a:graphic>
          <a:graphicData uri="http://schemas.openxmlformats.org/drawingml/2006/table">
            <a:tbl>
              <a:tblPr>
                <a:noFill/>
                <a:tableStyleId>{5D5C50D7-F8C9-4902-9AB8-36E2E58BCD6A}</a:tableStyleId>
              </a:tblPr>
              <a:tblGrid>
                <a:gridCol w="1167130">
                  <a:extLst>
                    <a:ext uri="{9D8B030D-6E8A-4147-A177-3AD203B41FA5}">
                      <a16:colId xmlns:a16="http://schemas.microsoft.com/office/drawing/2014/main" val="1528111733"/>
                    </a:ext>
                  </a:extLst>
                </a:gridCol>
                <a:gridCol w="1167130">
                  <a:extLst>
                    <a:ext uri="{9D8B030D-6E8A-4147-A177-3AD203B41FA5}">
                      <a16:colId xmlns:a16="http://schemas.microsoft.com/office/drawing/2014/main" val="1237719144"/>
                    </a:ext>
                  </a:extLst>
                </a:gridCol>
                <a:gridCol w="1167130">
                  <a:extLst>
                    <a:ext uri="{9D8B030D-6E8A-4147-A177-3AD203B41FA5}">
                      <a16:colId xmlns:a16="http://schemas.microsoft.com/office/drawing/2014/main" val="4203627865"/>
                    </a:ext>
                  </a:extLst>
                </a:gridCol>
                <a:gridCol w="1167130">
                  <a:extLst>
                    <a:ext uri="{9D8B030D-6E8A-4147-A177-3AD203B41FA5}">
                      <a16:colId xmlns:a16="http://schemas.microsoft.com/office/drawing/2014/main" val="1767825286"/>
                    </a:ext>
                  </a:extLst>
                </a:gridCol>
                <a:gridCol w="1167130">
                  <a:extLst>
                    <a:ext uri="{9D8B030D-6E8A-4147-A177-3AD203B41FA5}">
                      <a16:colId xmlns:a16="http://schemas.microsoft.com/office/drawing/2014/main" val="378267800"/>
                    </a:ext>
                  </a:extLst>
                </a:gridCol>
                <a:gridCol w="1167130">
                  <a:extLst>
                    <a:ext uri="{9D8B030D-6E8A-4147-A177-3AD203B41FA5}">
                      <a16:colId xmlns:a16="http://schemas.microsoft.com/office/drawing/2014/main" val="105547891"/>
                    </a:ext>
                  </a:extLst>
                </a:gridCol>
                <a:gridCol w="1167130">
                  <a:extLst>
                    <a:ext uri="{9D8B030D-6E8A-4147-A177-3AD203B41FA5}">
                      <a16:colId xmlns:a16="http://schemas.microsoft.com/office/drawing/2014/main" val="3712796018"/>
                    </a:ext>
                  </a:extLst>
                </a:gridCol>
              </a:tblGrid>
              <a:tr h="284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THAILAND</a:t>
                      </a: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MALAYSIA</a:t>
                      </a: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919556263"/>
                  </a:ext>
                </a:extLst>
              </a:tr>
              <a:tr h="284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LSTM Model</a:t>
                      </a: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GRU Model</a:t>
                      </a: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Transformer Model</a:t>
                      </a: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LSTM Model</a:t>
                      </a: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GRU Model</a:t>
                      </a: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Transformer Model</a:t>
                      </a: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2457806381"/>
                  </a:ext>
                </a:extLst>
              </a:tr>
              <a:tr h="743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 Squared Error</a:t>
                      </a: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139623899.79</a:t>
                      </a: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67029380.13</a:t>
                      </a: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2752006.0</a:t>
                      </a: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173273.39</a:t>
                      </a: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630695.83</a:t>
                      </a: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21045.21</a:t>
                      </a: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586090222"/>
                  </a:ext>
                </a:extLst>
              </a:tr>
              <a:tr h="80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Root Mean Squared Error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11816.25</a:t>
                      </a: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8187.14</a:t>
                      </a: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1658.91</a:t>
                      </a: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416.26</a:t>
                      </a: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794.16</a:t>
                      </a: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145.07</a:t>
                      </a: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383263022"/>
                  </a:ext>
                </a:extLst>
              </a:tr>
              <a:tr h="562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 Absolute Error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8183.66</a:t>
                      </a: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6409.31</a:t>
                      </a: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1334.24</a:t>
                      </a: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320.14</a:t>
                      </a: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631.16</a:t>
                      </a: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142.16</a:t>
                      </a: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309771289"/>
                  </a:ext>
                </a:extLst>
              </a:tr>
              <a:tr h="80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R² Test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0.47</a:t>
                      </a: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0.71</a:t>
                      </a: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</a:t>
                      </a: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0.25</a:t>
                      </a: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0.36</a:t>
                      </a: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</a:t>
                      </a:r>
                      <a:endParaRPr sz="13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353841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310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D2141C-81D9-4EB2-BD96-BDEAF63D8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8" y="137102"/>
            <a:ext cx="4242303" cy="23026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EA28D0-0796-4315-B64E-960991063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1" y="137102"/>
            <a:ext cx="4242303" cy="23026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9A57FB9-6E86-4618-B16A-C1688874D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26" y="2705204"/>
            <a:ext cx="4250575" cy="23109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C2EB266-18EA-43F2-AB0F-D402AD0F07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1" y="2703751"/>
            <a:ext cx="4250575" cy="231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78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435D-689B-4BEB-BE4E-D2D10DA4F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0D7A6-1816-44A4-B0AE-6626290EF2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100" b="1" dirty="0">
                <a:solidFill>
                  <a:schemeClr val="tx1"/>
                </a:solidFill>
              </a:rPr>
              <a:t>LSTM Model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Showed poor predictive accuracy, especially in Malaysia, with a low R² score of 0.257 and high error metrics.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Performed slightly better in Thailand (R²: 0.470) but still struggled to capture trends effectively.</a:t>
            </a:r>
          </a:p>
          <a:p>
            <a:pPr>
              <a:buFont typeface="+mj-lt"/>
              <a:buAutoNum type="arabicPeriod"/>
            </a:pPr>
            <a:endParaRPr lang="en-US" sz="2100" dirty="0">
              <a:solidFill>
                <a:schemeClr val="tx1"/>
              </a:solidFill>
            </a:endParaRPr>
          </a:p>
          <a:p>
            <a:r>
              <a:rPr lang="en-US" sz="2100" b="1" dirty="0">
                <a:solidFill>
                  <a:schemeClr val="tx1"/>
                </a:solidFill>
              </a:rPr>
              <a:t>GRU Model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Delivered moderate performance, with an R² score of 0.713 in Thailand, outperforming LSTM in this region.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Struggled in Malaysia (R²: 0.361) and had higher error metrics compared to the Transformer model.</a:t>
            </a:r>
          </a:p>
          <a:p>
            <a:pPr marL="114300" indent="0">
              <a:buNone/>
            </a:pPr>
            <a:endParaRPr lang="en-US" sz="2100" dirty="0">
              <a:solidFill>
                <a:schemeClr val="tx1"/>
              </a:solidFill>
            </a:endParaRPr>
          </a:p>
          <a:p>
            <a:r>
              <a:rPr lang="en-US" sz="2100" b="1" dirty="0">
                <a:solidFill>
                  <a:schemeClr val="tx1"/>
                </a:solidFill>
              </a:rPr>
              <a:t>Transformer Model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Achieved the lowest errors and the highest R² scores in both Thailand (0.992) and Malaysia (0.919), indicating excellent predictive accuracy.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Consistently outperformed both LSTM and GRU models, effectively capturing trends and data variance.</a:t>
            </a:r>
          </a:p>
        </p:txBody>
      </p:sp>
    </p:spTree>
    <p:extLst>
      <p:ext uri="{BB962C8B-B14F-4D97-AF65-F5344CB8AC3E}">
        <p14:creationId xmlns:p14="http://schemas.microsoft.com/office/powerpoint/2010/main" val="3233660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8C12E-8FAB-4AAE-8552-F41268F8A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8379"/>
            <a:ext cx="8520600" cy="841800"/>
          </a:xfrm>
        </p:spPr>
        <p:txBody>
          <a:bodyPr/>
          <a:lstStyle/>
          <a:p>
            <a:r>
              <a:rPr lang="en-US" dirty="0"/>
              <a:t>Deep Learning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C16EC5-4C07-44DB-8A30-DACE03105668}"/>
              </a:ext>
            </a:extLst>
          </p:cNvPr>
          <p:cNvSpPr txBox="1"/>
          <p:nvPr/>
        </p:nvSpPr>
        <p:spPr>
          <a:xfrm>
            <a:off x="510540" y="1341120"/>
            <a:ext cx="844296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LSTM (Long Short-Term Memory)</a:t>
            </a:r>
            <a:r>
              <a:rPr lang="en-US" dirty="0"/>
              <a:t>:</a:t>
            </a:r>
          </a:p>
          <a:p>
            <a:r>
              <a:rPr lang="en-US" dirty="0"/>
              <a:t>A type of recurrent neural network (RNN) designed to capture long-term dependencies in sequential data by addressing the vanishing gradient problem. It uses memory cells and gates to retain important information over time, making it suitable for time-series forecasting.</a:t>
            </a:r>
          </a:p>
          <a:p>
            <a:endParaRPr lang="en-US" dirty="0"/>
          </a:p>
          <a:p>
            <a:r>
              <a:rPr lang="en-US" b="1" dirty="0">
                <a:solidFill>
                  <a:schemeClr val="tx1"/>
                </a:solidFill>
              </a:rPr>
              <a:t>GRU (Gated Recurrent Unit):</a:t>
            </a:r>
          </a:p>
          <a:p>
            <a:r>
              <a:rPr lang="en-US" dirty="0"/>
              <a:t>A simpler variant of LSTM with fewer parameters. It combines the forget and input gates into a single update gate, making it computationally efficient while still effectively learning dependencies in sequential data.</a:t>
            </a:r>
          </a:p>
          <a:p>
            <a:endParaRPr lang="en-US" dirty="0"/>
          </a:p>
          <a:p>
            <a:r>
              <a:rPr lang="en-US" b="1" dirty="0"/>
              <a:t>Transformer:</a:t>
            </a:r>
          </a:p>
          <a:p>
            <a:r>
              <a:rPr lang="en-US" dirty="0"/>
              <a:t>A deep learning model that uses self-attention mechanisms to capture global dependencies in the data. Unlike LSTM and GRU, it processes entire sequences at once, enabling parallel computation and improving performance on long-range sequential tasks.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88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Thailand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C33FE16-2651-4B6E-A49B-0BD898877C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9779259"/>
              </p:ext>
            </p:extLst>
          </p:nvPr>
        </p:nvGraphicFramePr>
        <p:xfrm>
          <a:off x="1273000" y="486361"/>
          <a:ext cx="6597999" cy="4170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2493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0" y="144926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 dirty="0"/>
              <a:t>Long Short-Term Memory</a:t>
            </a:r>
            <a:endParaRPr sz="3220" dirty="0"/>
          </a:p>
        </p:txBody>
      </p:sp>
      <p:pic>
        <p:nvPicPr>
          <p:cNvPr id="92" name="Google Shape;92;p19"/>
          <p:cNvPicPr preferRelativeResize="0"/>
          <p:nvPr/>
        </p:nvPicPr>
        <p:blipFill rotWithShape="1">
          <a:blip r:embed="rId3">
            <a:alphaModFix/>
          </a:blip>
          <a:srcRect t="3872"/>
          <a:stretch/>
        </p:blipFill>
        <p:spPr>
          <a:xfrm>
            <a:off x="1293846" y="964504"/>
            <a:ext cx="64008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8A2EEC0-A778-47E1-A339-5B59F4C7B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708753"/>
              </p:ext>
            </p:extLst>
          </p:nvPr>
        </p:nvGraphicFramePr>
        <p:xfrm>
          <a:off x="569934" y="588723"/>
          <a:ext cx="7954028" cy="3939433"/>
        </p:xfrm>
        <a:graphic>
          <a:graphicData uri="http://schemas.openxmlformats.org/drawingml/2006/table">
            <a:tbl>
              <a:tblPr firstRow="1" bandRow="1">
                <a:tableStyleId>{5D5C50D7-F8C9-4902-9AB8-36E2E58BCD6A}</a:tableStyleId>
              </a:tblPr>
              <a:tblGrid>
                <a:gridCol w="2074966">
                  <a:extLst>
                    <a:ext uri="{9D8B030D-6E8A-4147-A177-3AD203B41FA5}">
                      <a16:colId xmlns:a16="http://schemas.microsoft.com/office/drawing/2014/main" val="1823703100"/>
                    </a:ext>
                  </a:extLst>
                </a:gridCol>
                <a:gridCol w="5879062">
                  <a:extLst>
                    <a:ext uri="{9D8B030D-6E8A-4147-A177-3AD203B41FA5}">
                      <a16:colId xmlns:a16="http://schemas.microsoft.com/office/drawing/2014/main" val="1787296928"/>
                    </a:ext>
                  </a:extLst>
                </a:gridCol>
              </a:tblGrid>
              <a:tr h="77982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LSTM - </a:t>
                      </a:r>
                      <a:r>
                        <a:rPr lang="en-US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Statistical Metrics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922800"/>
                  </a:ext>
                </a:extLst>
              </a:tr>
              <a:tr h="779822">
                <a:tc>
                  <a:txBody>
                    <a:bodyPr/>
                    <a:lstStyle/>
                    <a:p>
                      <a:pPr algn="ctr"/>
                      <a:r>
                        <a:rPr lang="en" sz="14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139623899.79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978748"/>
                  </a:ext>
                </a:extLst>
              </a:tr>
              <a:tr h="820145">
                <a:tc>
                  <a:txBody>
                    <a:bodyPr/>
                    <a:lstStyle/>
                    <a:p>
                      <a:pPr algn="ctr"/>
                      <a:r>
                        <a:rPr lang="en" sz="14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RMSE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11816.25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6894430"/>
                  </a:ext>
                </a:extLst>
              </a:tr>
              <a:tr h="779822">
                <a:tc>
                  <a:txBody>
                    <a:bodyPr/>
                    <a:lstStyle/>
                    <a:p>
                      <a:pPr algn="ctr"/>
                      <a:r>
                        <a:rPr lang="en" sz="14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8183.66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769678"/>
                  </a:ext>
                </a:extLst>
              </a:tr>
              <a:tr h="779822">
                <a:tc>
                  <a:txBody>
                    <a:bodyPr/>
                    <a:lstStyle/>
                    <a:p>
                      <a:pPr algn="ctr"/>
                      <a:r>
                        <a:rPr lang="en" sz="14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R²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14404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0" y="128475"/>
            <a:ext cx="9144000" cy="9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Gated Recurrent Unit</a:t>
            </a:r>
            <a:endParaRPr sz="3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p15"/>
          <p:cNvPicPr preferRelativeResize="0"/>
          <p:nvPr/>
        </p:nvPicPr>
        <p:blipFill rotWithShape="1">
          <a:blip r:embed="rId3">
            <a:alphaModFix/>
          </a:blip>
          <a:srcRect t="3564"/>
          <a:stretch/>
        </p:blipFill>
        <p:spPr>
          <a:xfrm>
            <a:off x="1348634" y="958239"/>
            <a:ext cx="64008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9DC552F-79AE-44E3-B365-A6034E9FB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745486"/>
              </p:ext>
            </p:extLst>
          </p:nvPr>
        </p:nvGraphicFramePr>
        <p:xfrm>
          <a:off x="670141" y="638828"/>
          <a:ext cx="7797453" cy="3795385"/>
        </p:xfrm>
        <a:graphic>
          <a:graphicData uri="http://schemas.openxmlformats.org/drawingml/2006/table">
            <a:tbl>
              <a:tblPr firstRow="1" bandRow="1">
                <a:tableStyleId>{5D5C50D7-F8C9-4902-9AB8-36E2E58BCD6A}</a:tableStyleId>
              </a:tblPr>
              <a:tblGrid>
                <a:gridCol w="2034120">
                  <a:extLst>
                    <a:ext uri="{9D8B030D-6E8A-4147-A177-3AD203B41FA5}">
                      <a16:colId xmlns:a16="http://schemas.microsoft.com/office/drawing/2014/main" val="3184572602"/>
                    </a:ext>
                  </a:extLst>
                </a:gridCol>
                <a:gridCol w="5763333">
                  <a:extLst>
                    <a:ext uri="{9D8B030D-6E8A-4147-A177-3AD203B41FA5}">
                      <a16:colId xmlns:a16="http://schemas.microsoft.com/office/drawing/2014/main" val="1538305316"/>
                    </a:ext>
                  </a:extLst>
                </a:gridCol>
              </a:tblGrid>
              <a:tr h="75907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GRU - </a:t>
                      </a:r>
                      <a:r>
                        <a:rPr lang="en-US" sz="14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Statistical Metrics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750762"/>
                  </a:ext>
                </a:extLst>
              </a:tr>
              <a:tr h="759077">
                <a:tc>
                  <a:txBody>
                    <a:bodyPr/>
                    <a:lstStyle/>
                    <a:p>
                      <a:pPr algn="ctr"/>
                      <a:r>
                        <a:rPr lang="en" sz="14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67029380.13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9913300"/>
                  </a:ext>
                </a:extLst>
              </a:tr>
              <a:tr h="759077">
                <a:tc>
                  <a:txBody>
                    <a:bodyPr/>
                    <a:lstStyle/>
                    <a:p>
                      <a:pPr algn="ctr"/>
                      <a:r>
                        <a:rPr lang="en" sz="14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RMSE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8187.14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155977"/>
                  </a:ext>
                </a:extLst>
              </a:tr>
              <a:tr h="759077">
                <a:tc>
                  <a:txBody>
                    <a:bodyPr/>
                    <a:lstStyle/>
                    <a:p>
                      <a:pPr algn="ctr"/>
                      <a:r>
                        <a:rPr lang="en" sz="14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6409.31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389246"/>
                  </a:ext>
                </a:extLst>
              </a:tr>
              <a:tr h="759077">
                <a:tc>
                  <a:txBody>
                    <a:bodyPr/>
                    <a:lstStyle/>
                    <a:p>
                      <a:pPr algn="ctr"/>
                      <a:r>
                        <a:rPr lang="en" sz="14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R²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693347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Thailand&amp;Malaysia</Template>
  <TotalTime>1365</TotalTime>
  <Words>589</Words>
  <Application>Microsoft Office PowerPoint</Application>
  <PresentationFormat>On-screen Show (16:9)</PresentationFormat>
  <Paragraphs>167</Paragraphs>
  <Slides>23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Simple Light</vt:lpstr>
      <vt:lpstr>Comparative Analysis of Deep Learning Models for Fire Prediction  </vt:lpstr>
      <vt:lpstr>PowerPoint Presentation</vt:lpstr>
      <vt:lpstr>Deep Learning Algorithms</vt:lpstr>
      <vt:lpstr>Thailand</vt:lpstr>
      <vt:lpstr>PowerPoint Presentation</vt:lpstr>
      <vt:lpstr>Long Short-Term Memory</vt:lpstr>
      <vt:lpstr>PowerPoint Presentation</vt:lpstr>
      <vt:lpstr>PowerPoint Presentation</vt:lpstr>
      <vt:lpstr>PowerPoint Presentation</vt:lpstr>
      <vt:lpstr>Transformer</vt:lpstr>
      <vt:lpstr>PowerPoint Presentation</vt:lpstr>
      <vt:lpstr>PowerPoint Presentation</vt:lpstr>
      <vt:lpstr>Malaysia</vt:lpstr>
      <vt:lpstr>PowerPoint Presentation</vt:lpstr>
      <vt:lpstr>PowerPoint Presentation</vt:lpstr>
      <vt:lpstr>Transformer</vt:lpstr>
      <vt:lpstr>PowerPoint Presentation</vt:lpstr>
      <vt:lpstr>Long Short-Term Memory</vt:lpstr>
      <vt:lpstr>PowerPoint Presentation</vt:lpstr>
      <vt:lpstr>PowerPoint Presentation</vt:lpstr>
      <vt:lpstr>PowerPoint Presentation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Thailand &amp; Malaysia  Fire Count Model</dc:title>
  <dc:creator>Aayushi Bhatia</dc:creator>
  <cp:lastModifiedBy>Aayushi Bhatia</cp:lastModifiedBy>
  <cp:revision>23</cp:revision>
  <dcterms:created xsi:type="dcterms:W3CDTF">2024-11-18T19:20:39Z</dcterms:created>
  <dcterms:modified xsi:type="dcterms:W3CDTF">2024-12-11T18:55:20Z</dcterms:modified>
</cp:coreProperties>
</file>