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281" r:id="rId7"/>
    <p:sldId id="282" r:id="rId8"/>
    <p:sldId id="322" r:id="rId9"/>
    <p:sldId id="315"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5CDCE"/>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ohanrao/nifty50-stock-market-data"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1187021"/>
            <a:ext cx="6392421" cy="1778861"/>
          </a:xfrm>
        </p:spPr>
        <p:txBody>
          <a:bodyPr anchor="ctr"/>
          <a:lstStyle/>
          <a:p>
            <a:r>
              <a:rPr lang="en-US" dirty="0"/>
              <a:t>STOCK PRICE PREDICTION </a:t>
            </a:r>
          </a:p>
        </p:txBody>
      </p:sp>
      <p:sp>
        <p:nvSpPr>
          <p:cNvPr id="4" name="TextBox 3">
            <a:extLst>
              <a:ext uri="{FF2B5EF4-FFF2-40B4-BE49-F238E27FC236}">
                <a16:creationId xmlns:a16="http://schemas.microsoft.com/office/drawing/2014/main" id="{B26FC6F2-AC92-88D3-CA48-0940F676C459}"/>
              </a:ext>
            </a:extLst>
          </p:cNvPr>
          <p:cNvSpPr txBox="1"/>
          <p:nvPr/>
        </p:nvSpPr>
        <p:spPr>
          <a:xfrm>
            <a:off x="4729537" y="3296511"/>
            <a:ext cx="2732926" cy="1477328"/>
          </a:xfrm>
          <a:prstGeom prst="rect">
            <a:avLst/>
          </a:prstGeom>
          <a:noFill/>
        </p:spPr>
        <p:txBody>
          <a:bodyPr wrap="square">
            <a:spAutoFit/>
          </a:bodyPr>
          <a:lstStyle/>
          <a:p>
            <a:r>
              <a:rPr lang="en-US" dirty="0">
                <a:solidFill>
                  <a:srgbClr val="202C8F"/>
                </a:solidFill>
              </a:rPr>
              <a:t>Submitted by</a:t>
            </a:r>
          </a:p>
          <a:p>
            <a:r>
              <a:rPr lang="en-US" dirty="0">
                <a:solidFill>
                  <a:srgbClr val="202C8F"/>
                </a:solidFill>
              </a:rPr>
              <a:t>Aayushi Puri (102103676)</a:t>
            </a:r>
          </a:p>
          <a:p>
            <a:endParaRPr lang="en-US" dirty="0">
              <a:solidFill>
                <a:srgbClr val="202C8F"/>
              </a:solidFill>
            </a:endParaRPr>
          </a:p>
          <a:p>
            <a:r>
              <a:rPr lang="en-US" dirty="0">
                <a:solidFill>
                  <a:srgbClr val="202C8F"/>
                </a:solidFill>
              </a:rPr>
              <a:t>Submitted to</a:t>
            </a:r>
          </a:p>
          <a:p>
            <a:r>
              <a:rPr lang="en-US" dirty="0">
                <a:solidFill>
                  <a:srgbClr val="202C8F"/>
                </a:solidFill>
              </a:rPr>
              <a:t>DR. Raman Kumar Goyal</a:t>
            </a:r>
            <a:endParaRPr lang="en-IN" dirty="0"/>
          </a:p>
        </p:txBody>
      </p:sp>
      <p:sp>
        <p:nvSpPr>
          <p:cNvPr id="6" name="TextBox 5">
            <a:extLst>
              <a:ext uri="{FF2B5EF4-FFF2-40B4-BE49-F238E27FC236}">
                <a16:creationId xmlns:a16="http://schemas.microsoft.com/office/drawing/2014/main" id="{AEF46F09-4C24-E868-850C-2BD390C70EFF}"/>
              </a:ext>
            </a:extLst>
          </p:cNvPr>
          <p:cNvSpPr txBox="1"/>
          <p:nvPr/>
        </p:nvSpPr>
        <p:spPr>
          <a:xfrm>
            <a:off x="4006922" y="487061"/>
            <a:ext cx="4582274" cy="369332"/>
          </a:xfrm>
          <a:prstGeom prst="rect">
            <a:avLst/>
          </a:prstGeom>
          <a:noFill/>
        </p:spPr>
        <p:txBody>
          <a:bodyPr wrap="square">
            <a:spAutoFit/>
          </a:bodyPr>
          <a:lstStyle/>
          <a:p>
            <a:r>
              <a:rPr lang="en-US" dirty="0">
                <a:solidFill>
                  <a:srgbClr val="202C8F"/>
                </a:solidFill>
              </a:rPr>
              <a:t>Machine Learning Project PPT(UML501)</a:t>
            </a:r>
            <a:endParaRPr lang="en-IN" dirty="0">
              <a:solidFill>
                <a:srgbClr val="202C8F"/>
              </a:solidFill>
            </a:endParaRP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610344"/>
            <a:ext cx="6583680" cy="636688"/>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437355"/>
            <a:ext cx="6583680" cy="4531930"/>
          </a:xfrm>
        </p:spPr>
        <p:txBody>
          <a:bodyPr>
            <a:normAutofit fontScale="85000" lnSpcReduction="10000"/>
          </a:bodyPr>
          <a:lstStyle/>
          <a:p>
            <a:r>
              <a:rPr lang="en-US" dirty="0"/>
              <a:t>Stock market prediction is the act of trying to determine the future value of a company stock or other financial instrument traded on an exchange. The successful prediction of a stock's future price could yield significant profit. The efficient-market hypothesis suggests that stock prices reflect all currently available information and any price changes that are not based on newly revealed information thus are inherently unpredictable. Stock market data is widely analyzed for educational, business and personal interests.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29465" y="3429000"/>
            <a:ext cx="10592656" cy="2951252"/>
          </a:xfrm>
        </p:spPr>
        <p:txBody>
          <a:bodyPr>
            <a:normAutofit fontScale="85000" lnSpcReduction="20000"/>
          </a:bodyPr>
          <a:lstStyle/>
          <a:p>
            <a:r>
              <a:rPr lang="en-US" b="1" dirty="0"/>
              <a:t>Linear Regression</a:t>
            </a:r>
            <a:r>
              <a:rPr lang="en-US" dirty="0"/>
              <a:t>:-</a:t>
            </a:r>
          </a:p>
          <a:p>
            <a:pPr marL="342900" indent="-342900">
              <a:buFont typeface="Arial" panose="020B0604020202020204" pitchFamily="34" charset="0"/>
              <a:buChar char="•"/>
            </a:pPr>
            <a:r>
              <a:rPr lang="en-US" dirty="0"/>
              <a:t>Linear Regression is statistical approach for modelling relationship between a dependent variable with a given set of independent variables</a:t>
            </a:r>
          </a:p>
          <a:p>
            <a:pPr marL="342900" indent="-342900">
              <a:buFont typeface="Arial" panose="020B0604020202020204" pitchFamily="34" charset="0"/>
              <a:buChar char="•"/>
            </a:pPr>
            <a:r>
              <a:rPr lang="en-US" dirty="0"/>
              <a:t>Example:-</a:t>
            </a:r>
          </a:p>
          <a:p>
            <a:pPr marL="342900" indent="-342900">
              <a:buFont typeface="Arial" panose="020B0604020202020204" pitchFamily="34" charset="0"/>
              <a:buChar char="•"/>
            </a:pPr>
            <a:r>
              <a:rPr lang="en-US" dirty="0"/>
              <a:t>x as feature vector, i.e..... x=[x_1,x_2,......</a:t>
            </a:r>
            <a:r>
              <a:rPr lang="en-US" dirty="0" err="1"/>
              <a:t>x_n</a:t>
            </a:r>
            <a:r>
              <a:rPr lang="en-US" dirty="0"/>
              <a:t>]</a:t>
            </a:r>
          </a:p>
          <a:p>
            <a:pPr marL="342900" indent="-342900">
              <a:buFont typeface="Arial" panose="020B0604020202020204" pitchFamily="34" charset="0"/>
              <a:buChar char="•"/>
            </a:pPr>
            <a:r>
              <a:rPr lang="en-US" dirty="0"/>
              <a:t>Y as response vector, i.e......y=[y_1,y_2......</a:t>
            </a:r>
            <a:r>
              <a:rPr lang="en-US" dirty="0" err="1"/>
              <a:t>y_n</a:t>
            </a:r>
            <a:r>
              <a:rPr lang="en-US" dirty="0"/>
              <a:t>]</a:t>
            </a:r>
          </a:p>
          <a:p>
            <a:pPr marL="342900" indent="-342900">
              <a:buFont typeface="Arial" panose="020B0604020202020204" pitchFamily="34" charset="0"/>
              <a:buChar char="•"/>
            </a:pPr>
            <a:endParaRPr lang="en-US" dirty="0"/>
          </a:p>
          <a:p>
            <a:r>
              <a:rPr lang="en-US" b="1" dirty="0"/>
              <a:t>Decision tree</a:t>
            </a:r>
            <a:r>
              <a:rPr lang="en-US" dirty="0"/>
              <a:t>:- Decision Tree is a type of supervised learning algorithm that is commonly used in machine learning to model and predict outcomes based on input data. </a:t>
            </a:r>
          </a:p>
          <a:p>
            <a:pPr marL="342900" indent="-342900">
              <a:buFont typeface="Arial" panose="020B0604020202020204" pitchFamily="34" charset="0"/>
              <a:buChar char="•"/>
            </a:pPr>
            <a:r>
              <a:rPr lang="en-US" dirty="0"/>
              <a:t>It is a tree-like structure where each internal node tests on attribute, each branch corresponds to attribute value and each leaf node represents the final decision or prediction.</a:t>
            </a:r>
          </a:p>
          <a:p>
            <a:pPr marL="342900" indent="-342900">
              <a:buFont typeface="Arial" panose="020B0604020202020204" pitchFamily="34" charset="0"/>
              <a:buChar char="•"/>
            </a:pPr>
            <a:r>
              <a:rPr lang="en-US" dirty="0"/>
              <a:t>Output is calculated on the basis of reduced variance which we can refer to impurity factor.</a:t>
            </a:r>
          </a:p>
        </p:txBody>
      </p:sp>
      <p:sp>
        <p:nvSpPr>
          <p:cNvPr id="8" name="Title 7">
            <a:extLst>
              <a:ext uri="{FF2B5EF4-FFF2-40B4-BE49-F238E27FC236}">
                <a16:creationId xmlns:a16="http://schemas.microsoft.com/office/drawing/2014/main" id="{326DAC77-C6C7-4D8F-691A-62D44615C96E}"/>
              </a:ext>
            </a:extLst>
          </p:cNvPr>
          <p:cNvSpPr>
            <a:spLocks noGrp="1"/>
          </p:cNvSpPr>
          <p:nvPr>
            <p:ph type="title"/>
          </p:nvPr>
        </p:nvSpPr>
        <p:spPr>
          <a:xfrm>
            <a:off x="585626" y="2476072"/>
            <a:ext cx="2506895" cy="654991"/>
          </a:xfrm>
        </p:spPr>
        <p:txBody>
          <a:bodyPr/>
          <a:lstStyle/>
          <a:p>
            <a:r>
              <a:rPr lang="en-IN" dirty="0"/>
              <a:t>models</a:t>
            </a:r>
          </a:p>
        </p:txBody>
      </p:sp>
      <p:sp>
        <p:nvSpPr>
          <p:cNvPr id="4" name="TextBox 3">
            <a:extLst>
              <a:ext uri="{FF2B5EF4-FFF2-40B4-BE49-F238E27FC236}">
                <a16:creationId xmlns:a16="http://schemas.microsoft.com/office/drawing/2014/main" id="{B1F752C0-F797-EF77-D82A-1E64375B7504}"/>
              </a:ext>
            </a:extLst>
          </p:cNvPr>
          <p:cNvSpPr txBox="1"/>
          <p:nvPr/>
        </p:nvSpPr>
        <p:spPr>
          <a:xfrm>
            <a:off x="729465" y="1154431"/>
            <a:ext cx="4528335" cy="1200329"/>
          </a:xfrm>
          <a:prstGeom prst="rect">
            <a:avLst/>
          </a:prstGeom>
          <a:noFill/>
        </p:spPr>
        <p:txBody>
          <a:bodyPr wrap="square">
            <a:spAutoFit/>
          </a:bodyPr>
          <a:lstStyle/>
          <a:p>
            <a:pPr marL="342900" indent="-342900">
              <a:buFont typeface="Arial" panose="020B0604020202020204" pitchFamily="34" charset="0"/>
              <a:buChar char="•"/>
            </a:pPr>
            <a:r>
              <a:rPr lang="en-US" dirty="0">
                <a:solidFill>
                  <a:srgbClr val="202C8F"/>
                </a:solidFill>
              </a:rPr>
              <a:t>NumPy</a:t>
            </a:r>
          </a:p>
          <a:p>
            <a:pPr marL="342900" indent="-342900">
              <a:buFont typeface="Arial" panose="020B0604020202020204" pitchFamily="34" charset="0"/>
              <a:buChar char="•"/>
            </a:pPr>
            <a:r>
              <a:rPr lang="en-US" dirty="0">
                <a:solidFill>
                  <a:srgbClr val="202C8F"/>
                </a:solidFill>
              </a:rPr>
              <a:t>Pandas</a:t>
            </a:r>
          </a:p>
          <a:p>
            <a:pPr marL="342900" indent="-342900">
              <a:buFont typeface="Arial" panose="020B0604020202020204" pitchFamily="34" charset="0"/>
              <a:buChar char="•"/>
            </a:pPr>
            <a:r>
              <a:rPr lang="en-US" dirty="0" err="1">
                <a:solidFill>
                  <a:srgbClr val="202C8F"/>
                </a:solidFill>
              </a:rPr>
              <a:t>Sk</a:t>
            </a:r>
            <a:r>
              <a:rPr lang="en-US" dirty="0">
                <a:solidFill>
                  <a:srgbClr val="202C8F"/>
                </a:solidFill>
              </a:rPr>
              <a:t>-learn</a:t>
            </a:r>
          </a:p>
          <a:p>
            <a:pPr marL="342900" indent="-342900">
              <a:buFont typeface="Arial" panose="020B0604020202020204" pitchFamily="34" charset="0"/>
              <a:buChar char="•"/>
            </a:pPr>
            <a:r>
              <a:rPr lang="en-US" dirty="0">
                <a:solidFill>
                  <a:srgbClr val="202C8F"/>
                </a:solidFill>
              </a:rPr>
              <a:t>Matplotlib</a:t>
            </a:r>
          </a:p>
        </p:txBody>
      </p:sp>
      <p:sp>
        <p:nvSpPr>
          <p:cNvPr id="9" name="TextBox 8">
            <a:extLst>
              <a:ext uri="{FF2B5EF4-FFF2-40B4-BE49-F238E27FC236}">
                <a16:creationId xmlns:a16="http://schemas.microsoft.com/office/drawing/2014/main" id="{82483413-B805-B310-644F-AC91CFE0DB0E}"/>
              </a:ext>
            </a:extLst>
          </p:cNvPr>
          <p:cNvSpPr txBox="1"/>
          <p:nvPr/>
        </p:nvSpPr>
        <p:spPr>
          <a:xfrm>
            <a:off x="585626" y="488022"/>
            <a:ext cx="6107986" cy="646331"/>
          </a:xfrm>
          <a:prstGeom prst="rect">
            <a:avLst/>
          </a:prstGeom>
          <a:noFill/>
        </p:spPr>
        <p:txBody>
          <a:bodyPr wrap="square">
            <a:spAutoFit/>
          </a:bodyPr>
          <a:lstStyle/>
          <a:p>
            <a:pPr defTabSz="914400">
              <a:spcBef>
                <a:spcPct val="0"/>
              </a:spcBef>
            </a:pPr>
            <a:r>
              <a:rPr lang="en-IN" sz="3600" b="1" cap="all" dirty="0">
                <a:solidFill>
                  <a:schemeClr val="accent6"/>
                </a:solidFill>
                <a:latin typeface="+mj-lt"/>
                <a:ea typeface="+mj-ea"/>
                <a:cs typeface="+mj-cs"/>
              </a:rPr>
              <a:t>Modules used</a:t>
            </a:r>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3" y="-39883"/>
            <a:ext cx="7965461" cy="994164"/>
          </a:xfrm>
        </p:spPr>
        <p:txBody>
          <a:bodyPr/>
          <a:lstStyle/>
          <a:p>
            <a:r>
              <a:rPr lang="en-US" dirty="0"/>
              <a:t>Dataset used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4" y="1451363"/>
            <a:ext cx="7965460" cy="5031630"/>
          </a:xfrm>
        </p:spPr>
        <p:txBody>
          <a:bodyPr>
            <a:noAutofit/>
          </a:bodyPr>
          <a:lstStyle/>
          <a:p>
            <a:pPr marL="0" indent="0">
              <a:spcBef>
                <a:spcPts val="0"/>
              </a:spcBef>
              <a:spcAft>
                <a:spcPts val="800"/>
              </a:spcAft>
              <a:buNone/>
            </a:pPr>
            <a:r>
              <a:rPr lang="en-IN" sz="2400" dirty="0"/>
              <a:t>For this project, we utilized historical Stock price data of HCLTECH stock at day level. The dataset includes:</a:t>
            </a:r>
          </a:p>
          <a:p>
            <a:pPr marL="0" indent="0">
              <a:spcBef>
                <a:spcPts val="0"/>
              </a:spcBef>
              <a:spcAft>
                <a:spcPts val="800"/>
              </a:spcAft>
              <a:buNone/>
            </a:pPr>
            <a:endParaRPr lang="en-IN" sz="2400" dirty="0"/>
          </a:p>
          <a:p>
            <a:pPr marL="342900" lvl="0" indent="-342900">
              <a:spcBef>
                <a:spcPts val="0"/>
              </a:spcBef>
              <a:spcAft>
                <a:spcPts val="800"/>
              </a:spcAft>
              <a:tabLst>
                <a:tab pos="457200" algn="l"/>
              </a:tabLst>
            </a:pPr>
            <a:r>
              <a:rPr lang="en-IN" sz="2400" dirty="0"/>
              <a:t>Time Period: The dataset spans from January 2000 to April 2021.</a:t>
            </a:r>
          </a:p>
          <a:p>
            <a:pPr marL="342900" lvl="0" indent="-342900">
              <a:spcBef>
                <a:spcPts val="0"/>
              </a:spcBef>
              <a:spcAft>
                <a:spcPts val="800"/>
              </a:spcAft>
              <a:tabLst>
                <a:tab pos="457200" algn="l"/>
              </a:tabLst>
            </a:pPr>
            <a:r>
              <a:rPr lang="en-IN" sz="2400" dirty="0"/>
              <a:t>Frequency: with 5300 entries</a:t>
            </a:r>
          </a:p>
          <a:p>
            <a:pPr marL="342900" lvl="0" indent="-342900">
              <a:spcBef>
                <a:spcPts val="0"/>
              </a:spcBef>
              <a:spcAft>
                <a:spcPts val="800"/>
              </a:spcAft>
              <a:tabLst>
                <a:tab pos="457200" algn="l"/>
              </a:tabLst>
            </a:pPr>
            <a:r>
              <a:rPr lang="en-IN" sz="2400" dirty="0"/>
              <a:t>Attributes: Date, Open, High, Low, Close and Volume</a:t>
            </a:r>
          </a:p>
          <a:p>
            <a:pPr marL="342900" lvl="0" indent="-342900">
              <a:spcBef>
                <a:spcPts val="0"/>
              </a:spcBef>
              <a:spcAft>
                <a:spcPts val="800"/>
              </a:spcAft>
              <a:tabLst>
                <a:tab pos="457200" algn="l"/>
              </a:tabLst>
            </a:pPr>
            <a:endParaRPr lang="en-IN" sz="2400" dirty="0"/>
          </a:p>
          <a:p>
            <a:pPr marL="0" lvl="1" indent="0">
              <a:spcBef>
                <a:spcPts val="0"/>
              </a:spcBef>
              <a:spcAft>
                <a:spcPts val="800"/>
              </a:spcAft>
              <a:buSzPts val="1000"/>
              <a:buNone/>
              <a:tabLst>
                <a:tab pos="914400" algn="l"/>
              </a:tabLst>
            </a:pPr>
            <a:r>
              <a:rPr lang="en-IN" sz="2400" dirty="0"/>
              <a:t>Link of Dataset: </a:t>
            </a:r>
            <a:r>
              <a:rPr lang="en-IN" sz="2400" dirty="0">
                <a:hlinkClick r:id="rId3">
                  <a:extLst>
                    <a:ext uri="{A12FA001-AC4F-418D-AE19-62706E023703}">
                      <ahyp:hlinkClr xmlns:ahyp="http://schemas.microsoft.com/office/drawing/2018/hyperlinkcolor" val="tx"/>
                    </a:ext>
                  </a:extLst>
                </a:hlinkClick>
              </a:rPr>
              <a:t>https://www.kaggle.com/datasets/rohanrao/nifty50-stock-market-data</a:t>
            </a:r>
            <a:endParaRPr lang="en-US" sz="24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58734" y="508570"/>
            <a:ext cx="9890775" cy="672773"/>
          </a:xfrm>
        </p:spPr>
        <p:txBody>
          <a:bodyPr/>
          <a:lstStyle/>
          <a:p>
            <a:r>
              <a:rPr lang="en-US" dirty="0"/>
              <a:t>Regression Evaluation metrics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594962977"/>
              </p:ext>
            </p:extLst>
          </p:nvPr>
        </p:nvGraphicFramePr>
        <p:xfrm>
          <a:off x="958735" y="1631963"/>
          <a:ext cx="10274529" cy="1553026"/>
        </p:xfrm>
        <a:graphic>
          <a:graphicData uri="http://schemas.openxmlformats.org/drawingml/2006/table">
            <a:tbl>
              <a:tblPr firstRow="1" bandRow="1">
                <a:tableStyleId>{C083E6E3-FA7D-4D7B-A595-EF9225AFEA82}</a:tableStyleId>
              </a:tblPr>
              <a:tblGrid>
                <a:gridCol w="2380366">
                  <a:extLst>
                    <a:ext uri="{9D8B030D-6E8A-4147-A177-3AD203B41FA5}">
                      <a16:colId xmlns:a16="http://schemas.microsoft.com/office/drawing/2014/main" val="1764027237"/>
                    </a:ext>
                  </a:extLst>
                </a:gridCol>
                <a:gridCol w="2188396">
                  <a:extLst>
                    <a:ext uri="{9D8B030D-6E8A-4147-A177-3AD203B41FA5}">
                      <a16:colId xmlns:a16="http://schemas.microsoft.com/office/drawing/2014/main" val="778914542"/>
                    </a:ext>
                  </a:extLst>
                </a:gridCol>
                <a:gridCol w="2332233">
                  <a:extLst>
                    <a:ext uri="{9D8B030D-6E8A-4147-A177-3AD203B41FA5}">
                      <a16:colId xmlns:a16="http://schemas.microsoft.com/office/drawing/2014/main" val="4233386372"/>
                    </a:ext>
                  </a:extLst>
                </a:gridCol>
                <a:gridCol w="3373534">
                  <a:extLst>
                    <a:ext uri="{9D8B030D-6E8A-4147-A177-3AD203B41FA5}">
                      <a16:colId xmlns:a16="http://schemas.microsoft.com/office/drawing/2014/main" val="1626524931"/>
                    </a:ext>
                  </a:extLst>
                </a:gridCol>
              </a:tblGrid>
              <a:tr h="473877">
                <a:tc>
                  <a:txBody>
                    <a:bodyPr/>
                    <a:lstStyle/>
                    <a:p>
                      <a:r>
                        <a:rPr lang="en-US" dirty="0"/>
                        <a:t>Model</a:t>
                      </a:r>
                    </a:p>
                  </a:txBody>
                  <a:tcPr anchor="ctr"/>
                </a:tc>
                <a:tc>
                  <a:txBody>
                    <a:bodyPr/>
                    <a:lstStyle/>
                    <a:p>
                      <a:r>
                        <a:rPr lang="en-US" dirty="0"/>
                        <a:t>MSE</a:t>
                      </a:r>
                    </a:p>
                  </a:txBody>
                  <a:tcPr anchor="ctr"/>
                </a:tc>
                <a:tc>
                  <a:txBody>
                    <a:bodyPr/>
                    <a:lstStyle/>
                    <a:p>
                      <a:r>
                        <a:rPr lang="en-US" dirty="0"/>
                        <a:t>MAE</a:t>
                      </a:r>
                    </a:p>
                  </a:txBody>
                  <a:tcPr anchor="ctr"/>
                </a:tc>
                <a:tc>
                  <a:txBody>
                    <a:bodyPr/>
                    <a:lstStyle/>
                    <a:p>
                      <a:r>
                        <a:rPr lang="en-US" dirty="0"/>
                        <a:t>R-Squared E</a:t>
                      </a:r>
                    </a:p>
                  </a:txBody>
                  <a:tcPr anchor="ctr"/>
                </a:tc>
                <a:extLst>
                  <a:ext uri="{0D108BD9-81ED-4DB2-BD59-A6C34878D82A}">
                    <a16:rowId xmlns:a16="http://schemas.microsoft.com/office/drawing/2014/main" val="2865033212"/>
                  </a:ext>
                </a:extLst>
              </a:tr>
              <a:tr h="509976">
                <a:tc>
                  <a:txBody>
                    <a:bodyPr/>
                    <a:lstStyle/>
                    <a:p>
                      <a:r>
                        <a:rPr lang="en-US" dirty="0"/>
                        <a:t>Decision Tree</a:t>
                      </a:r>
                    </a:p>
                  </a:txBody>
                  <a:tcPr anchor="ctr"/>
                </a:tc>
                <a:tc>
                  <a: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0.0012</a:t>
                      </a:r>
                      <a:endParaRPr lang="en-US" dirty="0"/>
                    </a:p>
                  </a:txBody>
                  <a:tcPr anchor="ctr"/>
                </a:tc>
                <a:tc>
                  <a: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0.0183</a:t>
                      </a:r>
                      <a:endParaRPr lang="en-US" dirty="0"/>
                    </a:p>
                  </a:txBody>
                  <a:tcPr anchor="ctr"/>
                </a:tc>
                <a:tc>
                  <a: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0.9987</a:t>
                      </a:r>
                      <a:endParaRPr lang="en-US" dirty="0"/>
                    </a:p>
                  </a:txBody>
                  <a:tcPr anchor="ctr"/>
                </a:tc>
                <a:extLst>
                  <a:ext uri="{0D108BD9-81ED-4DB2-BD59-A6C34878D82A}">
                    <a16:rowId xmlns:a16="http://schemas.microsoft.com/office/drawing/2014/main" val="773796761"/>
                  </a:ext>
                </a:extLst>
              </a:tr>
              <a:tr h="569173">
                <a:tc>
                  <a:txBody>
                    <a:bodyPr/>
                    <a:lstStyle/>
                    <a:p>
                      <a:r>
                        <a:rPr lang="en-US" dirty="0"/>
                        <a:t>Linear Regressor</a:t>
                      </a:r>
                    </a:p>
                  </a:txBody>
                  <a:tcPr anchor="ctr"/>
                </a:tc>
                <a:tc>
                  <a:txBody>
                    <a:bodyPr/>
                    <a:lstStyle/>
                    <a:p>
                      <a:r>
                        <a:rPr lang="en-US" dirty="0"/>
                        <a:t>0.0004</a:t>
                      </a:r>
                    </a:p>
                  </a:txBody>
                  <a:tcPr anchor="ctr"/>
                </a:tc>
                <a:tc>
                  <a: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0.0111</a:t>
                      </a:r>
                      <a:endParaRPr lang="en-US" dirty="0"/>
                    </a:p>
                  </a:txBody>
                  <a:tcPr anchor="ctr"/>
                </a:tc>
                <a:tc>
                  <a:txBody>
                    <a:bodyPr/>
                    <a:lstStyle/>
                    <a:p>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0.9995</a:t>
                      </a:r>
                      <a:endParaRPr lang="en-US" dirty="0"/>
                    </a:p>
                  </a:txBody>
                  <a:tcPr anchor="ctr"/>
                </a:tc>
                <a:extLst>
                  <a:ext uri="{0D108BD9-81ED-4DB2-BD59-A6C34878D82A}">
                    <a16:rowId xmlns:a16="http://schemas.microsoft.com/office/drawing/2014/main" val="1789202252"/>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6" name="TextBox 5">
            <a:extLst>
              <a:ext uri="{FF2B5EF4-FFF2-40B4-BE49-F238E27FC236}">
                <a16:creationId xmlns:a16="http://schemas.microsoft.com/office/drawing/2014/main" id="{0C6F24AA-6E62-3DA0-A046-468424B08EAC}"/>
              </a:ext>
            </a:extLst>
          </p:cNvPr>
          <p:cNvSpPr txBox="1"/>
          <p:nvPr/>
        </p:nvSpPr>
        <p:spPr>
          <a:xfrm>
            <a:off x="0" y="4579706"/>
            <a:ext cx="6107986" cy="646331"/>
          </a:xfrm>
          <a:prstGeom prst="rect">
            <a:avLst/>
          </a:prstGeom>
          <a:noFill/>
        </p:spPr>
        <p:txBody>
          <a:bodyPr wrap="square">
            <a:spAutoFit/>
          </a:bodyPr>
          <a:lstStyle/>
          <a:p>
            <a:pPr algn="ctr" defTabSz="914400">
              <a:spcBef>
                <a:spcPct val="0"/>
              </a:spcBef>
            </a:pPr>
            <a:r>
              <a:rPr lang="en-US" sz="3600" b="1" cap="all" dirty="0">
                <a:solidFill>
                  <a:schemeClr val="accent6"/>
                </a:solidFill>
                <a:latin typeface="+mj-lt"/>
                <a:ea typeface="+mj-ea"/>
                <a:cs typeface="+mj-cs"/>
              </a:rPr>
              <a:t>Scatter plot</a:t>
            </a:r>
            <a:endParaRPr lang="en-IN" sz="3600" b="1" cap="all" dirty="0">
              <a:solidFill>
                <a:schemeClr val="accent6"/>
              </a:solidFill>
              <a:latin typeface="+mj-lt"/>
              <a:ea typeface="+mj-ea"/>
              <a:cs typeface="+mj-cs"/>
            </a:endParaRPr>
          </a:p>
        </p:txBody>
      </p:sp>
      <p:pic>
        <p:nvPicPr>
          <p:cNvPr id="7" name="Content Placeholder 4">
            <a:extLst>
              <a:ext uri="{FF2B5EF4-FFF2-40B4-BE49-F238E27FC236}">
                <a16:creationId xmlns:a16="http://schemas.microsoft.com/office/drawing/2014/main" id="{1D776D63-2B20-CA05-FAD8-0AD80DECDE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0078" y="3429000"/>
            <a:ext cx="5582153" cy="3214368"/>
          </a:xfrm>
          <a:prstGeom prst="rect">
            <a:avLst/>
          </a:prstGeom>
          <a:noFill/>
          <a:ln>
            <a:noFill/>
          </a:ln>
        </p:spPr>
      </p:pic>
    </p:spTree>
    <p:extLst>
      <p:ext uri="{BB962C8B-B14F-4D97-AF65-F5344CB8AC3E}">
        <p14:creationId xmlns:p14="http://schemas.microsoft.com/office/powerpoint/2010/main" val="168621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23442"/>
            <a:ext cx="7796464" cy="1222385"/>
          </a:xfrm>
        </p:spPr>
        <p:txBody>
          <a:bodyPr/>
          <a:lstStyle/>
          <a:p>
            <a:r>
              <a:rPr lang="en-US" dirty="0"/>
              <a:t>results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382943" y="1935319"/>
            <a:ext cx="7705618" cy="4393561"/>
          </a:xfrm>
        </p:spPr>
        <p:txBody>
          <a:bodyPr>
            <a:noAutofit/>
          </a:bodyPr>
          <a:lstStyle/>
          <a:p>
            <a:pPr marL="457200" algn="just">
              <a:lnSpc>
                <a:spcPct val="107000"/>
              </a:lnSpc>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Linear Regressor model outperformed the Decision Tree model across all key metrics. The lower MSE and MAE values indicate that the Linear Regressor provides more accurate predictions, while the higher R-squared value suggests it explains more variance in the data. However, the Decision Tree model still achieved strong results, indicating its capability to capture the underlying trends and patterns in the data despite being less accurate than the Linear Regressor. This output could vary with different datasets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just">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flipV="1">
            <a:off x="832207" y="7883533"/>
            <a:ext cx="6807090" cy="222777"/>
          </a:xfrm>
        </p:spPr>
        <p:txBody>
          <a:bodyPr>
            <a:noAutofit/>
          </a:bodyPr>
          <a:lstStyle/>
          <a:p>
            <a:pPr lvl="0" algn="just">
              <a:lnSpc>
                <a:spcPct val="107000"/>
              </a:lnSpc>
              <a:spcAft>
                <a:spcPts val="800"/>
              </a:spcAft>
              <a:tabLst>
                <a:tab pos="45720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purl.org/dc/dcmitype/"/>
    <ds:schemaRef ds:uri="http://purl.org/dc/terms/"/>
    <ds:schemaRef ds:uri="http://www.w3.org/XML/1998/namespace"/>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{83B60B03-2E58-4A9F-BD84-73AC79ED7383}tf78438558_win32</Template>
  <TotalTime>113</TotalTime>
  <Words>445</Words>
  <Application>Microsoft Office PowerPoint</Application>
  <PresentationFormat>Widescreen</PresentationFormat>
  <Paragraphs>55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Sabon Next LT</vt:lpstr>
      <vt:lpstr>Times New Roman</vt:lpstr>
      <vt:lpstr>Custom</vt:lpstr>
      <vt:lpstr>STOCK PRICE PREDICTION </vt:lpstr>
      <vt:lpstr>introduction</vt:lpstr>
      <vt:lpstr>models</vt:lpstr>
      <vt:lpstr>Dataset used</vt:lpstr>
      <vt:lpstr>Regression Evaluation metrics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Aayushi Puri</dc:creator>
  <cp:lastModifiedBy>Aayushi Puri</cp:lastModifiedBy>
  <cp:revision>3</cp:revision>
  <dcterms:created xsi:type="dcterms:W3CDTF">2024-07-16T16:34:02Z</dcterms:created>
  <dcterms:modified xsi:type="dcterms:W3CDTF">2024-07-17T07:01:26Z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