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9" r:id="rId3"/>
    <p:sldId id="261" r:id="rId4"/>
    <p:sldId id="258" r:id="rId5"/>
    <p:sldId id="260" r:id="rId6"/>
    <p:sldId id="268" r:id="rId7"/>
    <p:sldId id="263" r:id="rId8"/>
    <p:sldId id="264" r:id="rId9"/>
    <p:sldId id="265"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1C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628E20-F456-E084-91F8-C4D5FF26D06C}" v="371" dt="2025-04-14T14:00:11.743"/>
    <p1510:client id="{ECF38561-FBF9-B217-F58E-B83B77B4FB4E}" v="250" dt="2025-04-14T15:03:36.9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5DA441-4D1B-4733-94C5-3DB4E500E0BA}" type="datetimeFigureOut">
              <a:rPr lang="en-IN" smtClean="0"/>
              <a:t>15-04-2025</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03F40404-843F-41E9-A4AC-22439178F9D2}" type="slidenum">
              <a:rPr lang="en-IN" smtClean="0"/>
              <a:t>‹#›</a:t>
            </a:fld>
            <a:endParaRPr lang="en-IN"/>
          </a:p>
        </p:txBody>
      </p:sp>
    </p:spTree>
    <p:extLst>
      <p:ext uri="{BB962C8B-B14F-4D97-AF65-F5344CB8AC3E}">
        <p14:creationId xmlns:p14="http://schemas.microsoft.com/office/powerpoint/2010/main" val="2336697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5DA441-4D1B-4733-94C5-3DB4E500E0BA}" type="datetimeFigureOut">
              <a:rPr lang="en-IN" smtClean="0"/>
              <a:t>15-04-2025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F40404-843F-41E9-A4AC-22439178F9D2}" type="slidenum">
              <a:rPr lang="en-IN" smtClean="0"/>
              <a:t>‹#›</a:t>
            </a:fld>
            <a:endParaRPr lang="en-IN"/>
          </a:p>
        </p:txBody>
      </p:sp>
    </p:spTree>
    <p:extLst>
      <p:ext uri="{BB962C8B-B14F-4D97-AF65-F5344CB8AC3E}">
        <p14:creationId xmlns:p14="http://schemas.microsoft.com/office/powerpoint/2010/main" val="446174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5DA441-4D1B-4733-94C5-3DB4E500E0BA}" type="datetimeFigureOut">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F40404-843F-41E9-A4AC-22439178F9D2}" type="slidenum">
              <a:rPr lang="en-IN" smtClean="0"/>
              <a:t>‹#›</a:t>
            </a:fld>
            <a:endParaRPr lang="en-IN"/>
          </a:p>
        </p:txBody>
      </p:sp>
    </p:spTree>
    <p:extLst>
      <p:ext uri="{BB962C8B-B14F-4D97-AF65-F5344CB8AC3E}">
        <p14:creationId xmlns:p14="http://schemas.microsoft.com/office/powerpoint/2010/main" val="2260470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5DA441-4D1B-4733-94C5-3DB4E500E0BA}" type="datetimeFigureOut">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F40404-843F-41E9-A4AC-22439178F9D2}" type="slidenum">
              <a:rPr lang="en-IN" smtClean="0"/>
              <a:t>‹#›</a:t>
            </a:fld>
            <a:endParaRPr lang="en-IN"/>
          </a:p>
        </p:txBody>
      </p:sp>
    </p:spTree>
    <p:extLst>
      <p:ext uri="{BB962C8B-B14F-4D97-AF65-F5344CB8AC3E}">
        <p14:creationId xmlns:p14="http://schemas.microsoft.com/office/powerpoint/2010/main" val="25965252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5DA441-4D1B-4733-94C5-3DB4E500E0BA}" type="datetimeFigureOut">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F40404-843F-41E9-A4AC-22439178F9D2}" type="slidenum">
              <a:rPr lang="en-IN" smtClean="0"/>
              <a:t>‹#›</a:t>
            </a:fld>
            <a:endParaRPr lang="en-IN"/>
          </a:p>
        </p:txBody>
      </p:sp>
    </p:spTree>
    <p:extLst>
      <p:ext uri="{BB962C8B-B14F-4D97-AF65-F5344CB8AC3E}">
        <p14:creationId xmlns:p14="http://schemas.microsoft.com/office/powerpoint/2010/main" val="4010237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5DA441-4D1B-4733-94C5-3DB4E500E0BA}" type="datetimeFigureOut">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F40404-843F-41E9-A4AC-22439178F9D2}" type="slidenum">
              <a:rPr lang="en-IN" smtClean="0"/>
              <a:t>‹#›</a:t>
            </a:fld>
            <a:endParaRPr lang="en-IN"/>
          </a:p>
        </p:txBody>
      </p:sp>
    </p:spTree>
    <p:extLst>
      <p:ext uri="{BB962C8B-B14F-4D97-AF65-F5344CB8AC3E}">
        <p14:creationId xmlns:p14="http://schemas.microsoft.com/office/powerpoint/2010/main" val="1734748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5DA441-4D1B-4733-94C5-3DB4E500E0BA}" type="datetimeFigureOut">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F40404-843F-41E9-A4AC-22439178F9D2}" type="slidenum">
              <a:rPr lang="en-IN" smtClean="0"/>
              <a:t>‹#›</a:t>
            </a:fld>
            <a:endParaRPr lang="en-IN"/>
          </a:p>
        </p:txBody>
      </p:sp>
    </p:spTree>
    <p:extLst>
      <p:ext uri="{BB962C8B-B14F-4D97-AF65-F5344CB8AC3E}">
        <p14:creationId xmlns:p14="http://schemas.microsoft.com/office/powerpoint/2010/main" val="9623820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5DA441-4D1B-4733-94C5-3DB4E500E0BA}" type="datetimeFigureOut">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F40404-843F-41E9-A4AC-22439178F9D2}" type="slidenum">
              <a:rPr lang="en-IN" smtClean="0"/>
              <a:t>‹#›</a:t>
            </a:fld>
            <a:endParaRPr lang="en-IN"/>
          </a:p>
        </p:txBody>
      </p:sp>
    </p:spTree>
    <p:extLst>
      <p:ext uri="{BB962C8B-B14F-4D97-AF65-F5344CB8AC3E}">
        <p14:creationId xmlns:p14="http://schemas.microsoft.com/office/powerpoint/2010/main" val="3027016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5DA441-4D1B-4733-94C5-3DB4E500E0BA}" type="datetimeFigureOut">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F40404-843F-41E9-A4AC-22439178F9D2}" type="slidenum">
              <a:rPr lang="en-IN" smtClean="0"/>
              <a:t>‹#›</a:t>
            </a:fld>
            <a:endParaRPr lang="en-IN"/>
          </a:p>
        </p:txBody>
      </p:sp>
    </p:spTree>
    <p:extLst>
      <p:ext uri="{BB962C8B-B14F-4D97-AF65-F5344CB8AC3E}">
        <p14:creationId xmlns:p14="http://schemas.microsoft.com/office/powerpoint/2010/main" val="1246280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5DA441-4D1B-4733-94C5-3DB4E500E0BA}" type="datetimeFigureOut">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03F40404-843F-41E9-A4AC-22439178F9D2}" type="slidenum">
              <a:rPr lang="en-IN" smtClean="0"/>
              <a:t>‹#›</a:t>
            </a:fld>
            <a:endParaRPr lang="en-IN"/>
          </a:p>
        </p:txBody>
      </p:sp>
    </p:spTree>
    <p:extLst>
      <p:ext uri="{BB962C8B-B14F-4D97-AF65-F5344CB8AC3E}">
        <p14:creationId xmlns:p14="http://schemas.microsoft.com/office/powerpoint/2010/main" val="665625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5DA441-4D1B-4733-94C5-3DB4E500E0BA}" type="datetimeFigureOut">
              <a:rPr lang="en-IN" smtClean="0"/>
              <a:t>15-04-2025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F40404-843F-41E9-A4AC-22439178F9D2}" type="slidenum">
              <a:rPr lang="en-IN" smtClean="0"/>
              <a:t>‹#›</a:t>
            </a:fld>
            <a:endParaRPr lang="en-IN"/>
          </a:p>
        </p:txBody>
      </p:sp>
    </p:spTree>
    <p:extLst>
      <p:ext uri="{BB962C8B-B14F-4D97-AF65-F5344CB8AC3E}">
        <p14:creationId xmlns:p14="http://schemas.microsoft.com/office/powerpoint/2010/main" val="3671734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5DA441-4D1B-4733-94C5-3DB4E500E0BA}" type="datetimeFigureOut">
              <a:rPr lang="en-IN" smtClean="0"/>
              <a:t>15-04-2025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F40404-843F-41E9-A4AC-22439178F9D2}" type="slidenum">
              <a:rPr lang="en-IN" smtClean="0"/>
              <a:t>‹#›</a:t>
            </a:fld>
            <a:endParaRPr lang="en-IN"/>
          </a:p>
        </p:txBody>
      </p:sp>
    </p:spTree>
    <p:extLst>
      <p:ext uri="{BB962C8B-B14F-4D97-AF65-F5344CB8AC3E}">
        <p14:creationId xmlns:p14="http://schemas.microsoft.com/office/powerpoint/2010/main" val="3700672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5DA441-4D1B-4733-94C5-3DB4E500E0BA}" type="datetimeFigureOut">
              <a:rPr lang="en-IN" smtClean="0"/>
              <a:t>15-04-2025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F40404-843F-41E9-A4AC-22439178F9D2}" type="slidenum">
              <a:rPr lang="en-IN" smtClean="0"/>
              <a:t>‹#›</a:t>
            </a:fld>
            <a:endParaRPr lang="en-IN"/>
          </a:p>
        </p:txBody>
      </p:sp>
    </p:spTree>
    <p:extLst>
      <p:ext uri="{BB962C8B-B14F-4D97-AF65-F5344CB8AC3E}">
        <p14:creationId xmlns:p14="http://schemas.microsoft.com/office/powerpoint/2010/main" val="396934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5DA441-4D1B-4733-94C5-3DB4E500E0BA}" type="datetimeFigureOut">
              <a:rPr lang="en-IN" smtClean="0"/>
              <a:t>15-04-2025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F40404-843F-41E9-A4AC-22439178F9D2}" type="slidenum">
              <a:rPr lang="en-IN" smtClean="0"/>
              <a:t>‹#›</a:t>
            </a:fld>
            <a:endParaRPr lang="en-IN"/>
          </a:p>
        </p:txBody>
      </p:sp>
    </p:spTree>
    <p:extLst>
      <p:ext uri="{BB962C8B-B14F-4D97-AF65-F5344CB8AC3E}">
        <p14:creationId xmlns:p14="http://schemas.microsoft.com/office/powerpoint/2010/main" val="454438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5DA441-4D1B-4733-94C5-3DB4E500E0BA}" type="datetimeFigureOut">
              <a:rPr lang="en-IN" smtClean="0"/>
              <a:t>15-04-2025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3F40404-843F-41E9-A4AC-22439178F9D2}" type="slidenum">
              <a:rPr lang="en-IN" smtClean="0"/>
              <a:t>‹#›</a:t>
            </a:fld>
            <a:endParaRPr lang="en-IN"/>
          </a:p>
        </p:txBody>
      </p:sp>
    </p:spTree>
    <p:extLst>
      <p:ext uri="{BB962C8B-B14F-4D97-AF65-F5344CB8AC3E}">
        <p14:creationId xmlns:p14="http://schemas.microsoft.com/office/powerpoint/2010/main" val="4100367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5DA441-4D1B-4733-94C5-3DB4E500E0BA}" type="datetimeFigureOut">
              <a:rPr lang="en-IN" smtClean="0"/>
              <a:t>15-04-2025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F40404-843F-41E9-A4AC-22439178F9D2}" type="slidenum">
              <a:rPr lang="en-IN" smtClean="0"/>
              <a:t>‹#›</a:t>
            </a:fld>
            <a:endParaRPr lang="en-IN"/>
          </a:p>
        </p:txBody>
      </p:sp>
    </p:spTree>
    <p:extLst>
      <p:ext uri="{BB962C8B-B14F-4D97-AF65-F5344CB8AC3E}">
        <p14:creationId xmlns:p14="http://schemas.microsoft.com/office/powerpoint/2010/main" val="770984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5DA441-4D1B-4733-94C5-3DB4E500E0BA}" type="datetimeFigureOut">
              <a:rPr lang="en-IN" smtClean="0"/>
              <a:t>15-04-2025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F40404-843F-41E9-A4AC-22439178F9D2}" type="slidenum">
              <a:rPr lang="en-IN" smtClean="0"/>
              <a:t>‹#›</a:t>
            </a:fld>
            <a:endParaRPr lang="en-IN"/>
          </a:p>
        </p:txBody>
      </p:sp>
    </p:spTree>
    <p:extLst>
      <p:ext uri="{BB962C8B-B14F-4D97-AF65-F5344CB8AC3E}">
        <p14:creationId xmlns:p14="http://schemas.microsoft.com/office/powerpoint/2010/main" val="341372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C5DA441-4D1B-4733-94C5-3DB4E500E0BA}" type="datetimeFigureOut">
              <a:rPr lang="en-IN" smtClean="0"/>
              <a:t>15-04-2025</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3F40404-843F-41E9-A4AC-22439178F9D2}" type="slidenum">
              <a:rPr lang="en-IN" smtClean="0"/>
              <a:t>‹#›</a:t>
            </a:fld>
            <a:endParaRPr lang="en-IN"/>
          </a:p>
        </p:txBody>
      </p:sp>
    </p:spTree>
    <p:extLst>
      <p:ext uri="{BB962C8B-B14F-4D97-AF65-F5344CB8AC3E}">
        <p14:creationId xmlns:p14="http://schemas.microsoft.com/office/powerpoint/2010/main" val="287721837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343A728-4681-F488-34BD-3CD83A3FFE7E}"/>
              </a:ext>
            </a:extLst>
          </p:cNvPr>
          <p:cNvSpPr/>
          <p:nvPr/>
        </p:nvSpPr>
        <p:spPr>
          <a:xfrm>
            <a:off x="631279" y="2688442"/>
            <a:ext cx="11329768" cy="1754326"/>
          </a:xfrm>
          <a:prstGeom prst="rect">
            <a:avLst/>
          </a:prstGeom>
          <a:noFill/>
        </p:spPr>
        <p:txBody>
          <a:bodyPr wrap="none" lIns="91440" tIns="45720" rIns="91440" bIns="45720">
            <a:spAutoFit/>
          </a:bodyPr>
          <a:lstStyle/>
          <a:p>
            <a:pPr algn="ctr"/>
            <a:r>
              <a:rPr lang="en-US" sz="5400" b="0" cap="none" spc="0" dirty="0">
                <a:ln w="3175"/>
                <a:effectLst>
                  <a:reflection blurRad="6350" stA="55000" endA="300" endPos="45500" dir="5400000" sy="-100000" algn="bl" rotWithShape="0"/>
                </a:effectLst>
                <a:latin typeface="Times New Roman" panose="02020603050405020304" pitchFamily="18" charset="0"/>
                <a:cs typeface="Times New Roman" panose="02020603050405020304" pitchFamily="18" charset="0"/>
              </a:rPr>
              <a:t>GRAPH TRAVERSAL ALGORITHMS</a:t>
            </a:r>
          </a:p>
          <a:p>
            <a:pPr algn="ctr"/>
            <a:r>
              <a:rPr lang="en-US" sz="5400" b="0" cap="none" spc="0" dirty="0">
                <a:ln w="3175"/>
                <a:effectLst>
                  <a:reflection blurRad="6350" stA="55000" endA="300" endPos="45500" dir="5400000" sy="-100000" algn="bl" rotWithShape="0"/>
                </a:effectLst>
                <a:latin typeface="Times New Roman" panose="02020603050405020304" pitchFamily="18" charset="0"/>
                <a:cs typeface="Times New Roman" panose="02020603050405020304" pitchFamily="18" charset="0"/>
              </a:rPr>
              <a:t> VISUALIZER</a:t>
            </a:r>
          </a:p>
        </p:txBody>
      </p:sp>
      <p:sp>
        <p:nvSpPr>
          <p:cNvPr id="7" name="Rectangle 6">
            <a:extLst>
              <a:ext uri="{FF2B5EF4-FFF2-40B4-BE49-F238E27FC236}">
                <a16:creationId xmlns:a16="http://schemas.microsoft.com/office/drawing/2014/main" id="{F325BC49-B66F-3FB5-C5CD-006130932B7E}"/>
              </a:ext>
            </a:extLst>
          </p:cNvPr>
          <p:cNvSpPr/>
          <p:nvPr/>
        </p:nvSpPr>
        <p:spPr>
          <a:xfrm>
            <a:off x="1420790" y="791971"/>
            <a:ext cx="9750746" cy="615553"/>
          </a:xfrm>
          <a:prstGeom prst="rect">
            <a:avLst/>
          </a:prstGeom>
          <a:noFill/>
        </p:spPr>
        <p:txBody>
          <a:bodyPr wrap="none" lIns="91440" tIns="45720" rIns="91440" bIns="45720">
            <a:spAutoFit/>
          </a:bodyPr>
          <a:lstStyle/>
          <a:p>
            <a:pPr algn="ctr"/>
            <a:r>
              <a:rPr lang="en-IN" sz="3400" dirty="0">
                <a:ln w="0"/>
                <a:solidFill>
                  <a:schemeClr val="accent5">
                    <a:lumMod val="75000"/>
                  </a:schemeClr>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cs typeface="Cambria" panose="02040503050406030204" pitchFamily="18" charset="0"/>
              </a:rPr>
              <a:t>DESIGN AND ANALYSIS OF ALGORITHMS(TCS-409)</a:t>
            </a:r>
          </a:p>
        </p:txBody>
      </p:sp>
      <p:sp>
        <p:nvSpPr>
          <p:cNvPr id="8" name="Rectangle 7">
            <a:extLst>
              <a:ext uri="{FF2B5EF4-FFF2-40B4-BE49-F238E27FC236}">
                <a16:creationId xmlns:a16="http://schemas.microsoft.com/office/drawing/2014/main" id="{9B02FF4E-5FF3-60A4-185F-C59A46AAD57B}"/>
              </a:ext>
            </a:extLst>
          </p:cNvPr>
          <p:cNvSpPr/>
          <p:nvPr/>
        </p:nvSpPr>
        <p:spPr>
          <a:xfrm>
            <a:off x="5084345" y="1407524"/>
            <a:ext cx="2023310" cy="615553"/>
          </a:xfrm>
          <a:prstGeom prst="rect">
            <a:avLst/>
          </a:prstGeom>
          <a:noFill/>
        </p:spPr>
        <p:txBody>
          <a:bodyPr wrap="none" lIns="91440" tIns="45720" rIns="91440" bIns="45720">
            <a:spAutoFit/>
          </a:bodyPr>
          <a:lstStyle/>
          <a:p>
            <a:pPr algn="ctr"/>
            <a:r>
              <a:rPr lang="en-US" sz="3400" b="0" cap="none" spc="0" dirty="0">
                <a:ln w="0"/>
                <a:solidFill>
                  <a:schemeClr val="accent5">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PROJECT</a:t>
            </a:r>
          </a:p>
        </p:txBody>
      </p:sp>
    </p:spTree>
    <p:extLst>
      <p:ext uri="{BB962C8B-B14F-4D97-AF65-F5344CB8AC3E}">
        <p14:creationId xmlns:p14="http://schemas.microsoft.com/office/powerpoint/2010/main" val="2661591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8AB33C-FF11-5E87-4991-9E698DB9B554}"/>
              </a:ext>
            </a:extLst>
          </p:cNvPr>
          <p:cNvSpPr txBox="1"/>
          <p:nvPr/>
        </p:nvSpPr>
        <p:spPr>
          <a:xfrm>
            <a:off x="1677587" y="524782"/>
            <a:ext cx="6096000" cy="707886"/>
          </a:xfrm>
          <a:prstGeom prst="rect">
            <a:avLst/>
          </a:prstGeom>
          <a:noFill/>
        </p:spPr>
        <p:txBody>
          <a:bodyPr wrap="square">
            <a:spAutoFit/>
          </a:bodyPr>
          <a:lstStyle/>
          <a:p>
            <a:r>
              <a:rPr lang="en-US" sz="4000" dirty="0">
                <a:solidFill>
                  <a:schemeClr val="accent4">
                    <a:lumMod val="75000"/>
                  </a:schemeClr>
                </a:solidFill>
                <a:latin typeface="Imprint MT Shadow"/>
                <a:ea typeface="+mj-lt"/>
                <a:cs typeface="+mj-lt"/>
              </a:rPr>
              <a:t>PROGRESS</a:t>
            </a:r>
            <a:endParaRPr lang="en-US" sz="4000" dirty="0"/>
          </a:p>
        </p:txBody>
      </p:sp>
      <p:sp>
        <p:nvSpPr>
          <p:cNvPr id="3" name="TextBox 2">
            <a:extLst>
              <a:ext uri="{FF2B5EF4-FFF2-40B4-BE49-F238E27FC236}">
                <a16:creationId xmlns:a16="http://schemas.microsoft.com/office/drawing/2014/main" id="{64AB69EC-1232-E8F6-5836-EA2DA323C340}"/>
              </a:ext>
            </a:extLst>
          </p:cNvPr>
          <p:cNvSpPr txBox="1"/>
          <p:nvPr/>
        </p:nvSpPr>
        <p:spPr>
          <a:xfrm>
            <a:off x="1681655" y="1519703"/>
            <a:ext cx="8828690" cy="4154984"/>
          </a:xfrm>
          <a:prstGeom prst="rect">
            <a:avLst/>
          </a:prstGeom>
          <a:noFill/>
        </p:spPr>
        <p:txBody>
          <a:bodyPr wrap="square">
            <a:spAutoFit/>
          </a:bodyPr>
          <a:lstStyle/>
          <a:p>
            <a:pPr>
              <a:buNone/>
            </a:pPr>
            <a:r>
              <a:rPr lang="en-US" sz="2400" dirty="0">
                <a:latin typeface="Times New Roman" panose="02020603050405020304" pitchFamily="18" charset="0"/>
                <a:cs typeface="Times New Roman" panose="02020603050405020304" pitchFamily="18" charset="0"/>
              </a:rPr>
              <a:t>Still we diving deep into </a:t>
            </a:r>
            <a:r>
              <a:rPr lang="en-US" sz="2400" b="1" dirty="0">
                <a:latin typeface="Times New Roman" panose="02020603050405020304" pitchFamily="18" charset="0"/>
                <a:cs typeface="Times New Roman" panose="02020603050405020304" pitchFamily="18" charset="0"/>
              </a:rPr>
              <a:t>how these algorithms work</a:t>
            </a:r>
            <a:r>
              <a:rPr lang="en-US" sz="2400" dirty="0">
                <a:latin typeface="Times New Roman" panose="02020603050405020304" pitchFamily="18" charset="0"/>
                <a:cs typeface="Times New Roman" panose="02020603050405020304" pitchFamily="18" charset="0"/>
              </a:rPr>
              <a:t>—not just theoretically, but </a:t>
            </a:r>
            <a:r>
              <a:rPr lang="en-US" sz="2400" i="1" dirty="0">
                <a:latin typeface="Times New Roman" panose="02020603050405020304" pitchFamily="18" charset="0"/>
                <a:cs typeface="Times New Roman" panose="02020603050405020304" pitchFamily="18" charset="0"/>
              </a:rPr>
              <a:t>how to bring them to life visually</a:t>
            </a:r>
            <a:r>
              <a:rPr lang="en-US" sz="2400" dirty="0">
                <a:latin typeface="Times New Roman" panose="02020603050405020304" pitchFamily="18" charset="0"/>
                <a:cs typeface="Times New Roman" panose="02020603050405020304" pitchFamily="18" charset="0"/>
              </a:rPr>
              <a:t>. Right now, we’re:</a:t>
            </a:r>
          </a:p>
          <a:p>
            <a:pPr>
              <a:buNone/>
            </a:pPr>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Breaking down</a:t>
            </a:r>
            <a:r>
              <a:rPr lang="en-US" sz="2400" dirty="0">
                <a:latin typeface="Times New Roman" panose="02020603050405020304" pitchFamily="18" charset="0"/>
                <a:cs typeface="Times New Roman" panose="02020603050405020304" pitchFamily="18" charset="0"/>
              </a:rPr>
              <a:t> each algorithm (BFS, DFS, Dijkstra’s, etc.) to understand their core mechanics.</a:t>
            </a:r>
          </a:p>
          <a:p>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Experimenting</a:t>
            </a:r>
            <a:r>
              <a:rPr lang="en-US" sz="2400" dirty="0">
                <a:latin typeface="Times New Roman" panose="02020603050405020304" pitchFamily="18" charset="0"/>
                <a:cs typeface="Times New Roman" panose="02020603050405020304" pitchFamily="18" charset="0"/>
              </a:rPr>
              <a:t> with ways to </a:t>
            </a:r>
            <a:r>
              <a:rPr lang="en-US" sz="2400" i="1" dirty="0">
                <a:latin typeface="Times New Roman" panose="02020603050405020304" pitchFamily="18" charset="0"/>
                <a:cs typeface="Times New Roman" panose="02020603050405020304" pitchFamily="18" charset="0"/>
              </a:rPr>
              <a:t>show</a:t>
            </a:r>
            <a:r>
              <a:rPr lang="en-US" sz="2400" dirty="0">
                <a:latin typeface="Times New Roman" panose="02020603050405020304" pitchFamily="18" charset="0"/>
                <a:cs typeface="Times New Roman" panose="02020603050405020304" pitchFamily="18" charset="0"/>
              </a:rPr>
              <a:t> their workflow—like coloring nodes, animating steps, and tracking data changes.</a:t>
            </a:r>
          </a:p>
          <a:p>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Exploring tools</a:t>
            </a:r>
            <a:r>
              <a:rPr lang="en-US" sz="2400" dirty="0">
                <a:latin typeface="Times New Roman" panose="02020603050405020304" pitchFamily="18" charset="0"/>
                <a:cs typeface="Times New Roman" panose="02020603050405020304" pitchFamily="18" charset="0"/>
              </a:rPr>
              <a:t> (D3.js, p5.js) to make the visualization </a:t>
            </a:r>
            <a:r>
              <a:rPr lang="en-US" sz="2400" b="1" dirty="0">
                <a:latin typeface="Times New Roman" panose="02020603050405020304" pitchFamily="18" charset="0"/>
                <a:cs typeface="Times New Roman" panose="02020603050405020304" pitchFamily="18" charset="0"/>
              </a:rPr>
              <a:t>smooth and interactive</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46291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28274A-4E6A-D84A-92A9-6AF8721D9C52}"/>
              </a:ext>
            </a:extLst>
          </p:cNvPr>
          <p:cNvSpPr/>
          <p:nvPr/>
        </p:nvSpPr>
        <p:spPr>
          <a:xfrm>
            <a:off x="1364501" y="148471"/>
            <a:ext cx="4184928" cy="6709529"/>
          </a:xfrm>
          <a:prstGeom prst="rect">
            <a:avLst/>
          </a:prstGeom>
          <a:noFill/>
        </p:spPr>
        <p:txBody>
          <a:bodyPr wrap="none" lIns="91440" tIns="45720" rIns="91440" bIns="45720" anchor="t">
            <a:spAutoFit/>
            <a:scene3d>
              <a:camera prst="orthographicFront"/>
              <a:lightRig rig="soft" dir="t">
                <a:rot lat="0" lon="0" rev="15600000"/>
              </a:lightRig>
            </a:scene3d>
            <a:sp3d extrusionH="57150" prstMaterial="softEdge">
              <a:bevelT w="25400" h="38100"/>
            </a:sp3d>
          </a:bodyPr>
          <a:lstStyle/>
          <a:p>
            <a:r>
              <a:rPr lang="en-US" sz="4000" b="1" dirty="0">
                <a:ln/>
                <a:solidFill>
                  <a:schemeClr val="accent5">
                    <a:lumMod val="75000"/>
                  </a:schemeClr>
                </a:solidFill>
                <a:latin typeface="Times New Roman" panose="02020603050405020304" pitchFamily="18" charset="0"/>
                <a:cs typeface="Times New Roman" panose="02020603050405020304" pitchFamily="18" charset="0"/>
              </a:rPr>
              <a:t>Team Members :</a:t>
            </a:r>
          </a:p>
          <a:p>
            <a:r>
              <a:rPr lang="en-US" sz="2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Aayushi Sharma (Team Lead)</a:t>
            </a:r>
          </a:p>
          <a:p>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Uni. Roll no. : 2318130</a:t>
            </a:r>
          </a:p>
          <a:p>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Section : A2</a:t>
            </a:r>
          </a:p>
          <a:p>
            <a:endParaRPr lang="en-US" sz="2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US" sz="2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Tanuja</a:t>
            </a:r>
          </a:p>
          <a:p>
            <a:r>
              <a:rPr lang="en-US" sz="2400" dirty="0">
                <a:ln w="0"/>
                <a:effectLst>
                  <a:outerShdw blurRad="38100" dist="19050" dir="2700000" algn="tl" rotWithShape="0">
                    <a:schemeClr val="dk1">
                      <a:alpha val="40000"/>
                    </a:schemeClr>
                  </a:outerShdw>
                </a:effectLst>
                <a:latin typeface="Times New Roman"/>
                <a:cs typeface="Times New Roman"/>
              </a:rPr>
              <a:t>Uni. Roll no. : 2319745</a:t>
            </a:r>
            <a:endParaRPr lang="en-US" sz="2400" dirty="0">
              <a:ln w="0"/>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endParaRPr>
          </a:p>
          <a:p>
            <a:r>
              <a:rPr lang="en-US" sz="2400" dirty="0">
                <a:ln w="0"/>
                <a:effectLst>
                  <a:outerShdw blurRad="38100" dist="19050" dir="2700000" algn="tl" rotWithShape="0">
                    <a:schemeClr val="dk1">
                      <a:alpha val="40000"/>
                    </a:schemeClr>
                  </a:outerShdw>
                </a:effectLst>
                <a:latin typeface="Times New Roman"/>
                <a:cs typeface="Times New Roman"/>
              </a:rPr>
              <a:t>Section : D1</a:t>
            </a:r>
            <a:endParaRPr lang="en-US" sz="2400" dirty="0">
              <a:ln w="0"/>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endParaRPr>
          </a:p>
          <a:p>
            <a:endParaRPr lang="en-US" sz="2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US" sz="2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Saniya</a:t>
            </a:r>
          </a:p>
          <a:p>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Uni. Roll no. : 2319504</a:t>
            </a:r>
          </a:p>
          <a:p>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Section : C2</a:t>
            </a:r>
          </a:p>
          <a:p>
            <a:endParaRPr lang="en-US" sz="2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US" sz="2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Jatin </a:t>
            </a:r>
            <a:r>
              <a:rPr lang="en-US" sz="2600" dirty="0" err="1">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Petwal</a:t>
            </a:r>
            <a:endParaRPr lang="en-US" sz="2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Uni. Roll no. : 2318912</a:t>
            </a:r>
          </a:p>
          <a:p>
            <a:r>
              <a:rPr lang="en-U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Section : J1</a:t>
            </a:r>
          </a:p>
        </p:txBody>
      </p:sp>
      <p:sp>
        <p:nvSpPr>
          <p:cNvPr id="5" name="Rectangle 4">
            <a:extLst>
              <a:ext uri="{FF2B5EF4-FFF2-40B4-BE49-F238E27FC236}">
                <a16:creationId xmlns:a16="http://schemas.microsoft.com/office/drawing/2014/main" id="{8BDA3717-E3EB-6696-9870-5F56C9E71B87}"/>
              </a:ext>
            </a:extLst>
          </p:cNvPr>
          <p:cNvSpPr/>
          <p:nvPr/>
        </p:nvSpPr>
        <p:spPr>
          <a:xfrm>
            <a:off x="6788989" y="391359"/>
            <a:ext cx="3804247" cy="1323439"/>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r>
              <a:rPr lang="en-US" sz="4000" b="1" dirty="0">
                <a:ln/>
                <a:solidFill>
                  <a:schemeClr val="accent5">
                    <a:lumMod val="75000"/>
                  </a:schemeClr>
                </a:solidFill>
                <a:latin typeface="Times New Roman" panose="02020603050405020304" pitchFamily="18" charset="0"/>
                <a:cs typeface="Times New Roman" panose="02020603050405020304" pitchFamily="18" charset="0"/>
              </a:rPr>
              <a:t>MENTOR :</a:t>
            </a:r>
          </a:p>
          <a:p>
            <a:r>
              <a:rPr lang="en-US" sz="4000" dirty="0">
                <a:ln/>
                <a:latin typeface="Times New Roman" panose="02020603050405020304" pitchFamily="18" charset="0"/>
                <a:cs typeface="Times New Roman" panose="02020603050405020304" pitchFamily="18" charset="0"/>
              </a:rPr>
              <a:t>Miss. Ayushi Jain</a:t>
            </a:r>
          </a:p>
        </p:txBody>
      </p:sp>
    </p:spTree>
    <p:extLst>
      <p:ext uri="{BB962C8B-B14F-4D97-AF65-F5344CB8AC3E}">
        <p14:creationId xmlns:p14="http://schemas.microsoft.com/office/powerpoint/2010/main" val="3963228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4E4EE-6528-E95A-94D6-8D3CC307252A}"/>
              </a:ext>
            </a:extLst>
          </p:cNvPr>
          <p:cNvSpPr>
            <a:spLocks noGrp="1"/>
          </p:cNvSpPr>
          <p:nvPr>
            <p:ph type="title"/>
          </p:nvPr>
        </p:nvSpPr>
        <p:spPr>
          <a:xfrm>
            <a:off x="1370009" y="190500"/>
            <a:ext cx="10018713" cy="876300"/>
          </a:xfrm>
        </p:spPr>
        <p:txBody>
          <a:bodyPr/>
          <a:lstStyle/>
          <a:p>
            <a:pPr algn="l"/>
            <a:r>
              <a:rPr lang="en-IN" sz="4000" dirty="0">
                <a:solidFill>
                  <a:schemeClr val="accent4">
                    <a:lumMod val="75000"/>
                  </a:schemeClr>
                </a:solidFill>
                <a:latin typeface="Imprint MT Shadow" panose="04020605060303030202" pitchFamily="82" charset="0"/>
              </a:rPr>
              <a:t>INTRODUCTION :</a:t>
            </a:r>
            <a:endParaRPr lang="en-IN" dirty="0"/>
          </a:p>
        </p:txBody>
      </p:sp>
      <p:sp>
        <p:nvSpPr>
          <p:cNvPr id="3" name="Content Placeholder 2">
            <a:extLst>
              <a:ext uri="{FF2B5EF4-FFF2-40B4-BE49-F238E27FC236}">
                <a16:creationId xmlns:a16="http://schemas.microsoft.com/office/drawing/2014/main" id="{D9FCD7DB-3ADD-B280-A07E-AB90FADB4794}"/>
              </a:ext>
            </a:extLst>
          </p:cNvPr>
          <p:cNvSpPr>
            <a:spLocks noGrp="1"/>
          </p:cNvSpPr>
          <p:nvPr>
            <p:ph idx="1"/>
          </p:nvPr>
        </p:nvSpPr>
        <p:spPr>
          <a:xfrm>
            <a:off x="1370008" y="1076325"/>
            <a:ext cx="10018713" cy="4724399"/>
          </a:xfrm>
        </p:spPr>
        <p:txBody>
          <a:bodyPr>
            <a:normAutofit/>
          </a:bodyPr>
          <a:lstStyle/>
          <a:p>
            <a:pPr marL="0" indent="0">
              <a:buNone/>
            </a:pPr>
            <a:r>
              <a:rPr lang="en-IN" sz="2600" dirty="0">
                <a:effectLst/>
                <a:latin typeface="Times New Roman" panose="02020603050405020304" pitchFamily="18" charset="0"/>
                <a:ea typeface="Cambria" panose="02040503050406030204" pitchFamily="18" charset="0"/>
                <a:cs typeface="Times New Roman" panose="02020603050405020304" pitchFamily="18" charset="0"/>
              </a:rPr>
              <a:t>Graph theory is a crucial area of study in computer science, with applications in areas such as networking, artificial intelligence, resource optimization, and data analysis. Algorithms like BFS, DFS, Dijkstra, Kruskal, and others are essential for solving real-world problems like pathfinding, network flow.</a:t>
            </a:r>
            <a:endParaRPr lang="en-US" sz="2600" dirty="0">
              <a:latin typeface="Times New Roman" panose="02020603050405020304" pitchFamily="18" charset="0"/>
              <a:cs typeface="Times New Roman" panose="02020603050405020304" pitchFamily="18" charset="0"/>
            </a:endParaRPr>
          </a:p>
          <a:p>
            <a:pPr marL="0" indent="0">
              <a:buNone/>
            </a:pPr>
            <a:r>
              <a:rPr lang="en-US" sz="2600" b="0" dirty="0">
                <a:effectLst/>
                <a:latin typeface="Times New Roman" panose="02020603050405020304" pitchFamily="18" charset="0"/>
                <a:cs typeface="Times New Roman" panose="02020603050405020304" pitchFamily="18" charset="0"/>
              </a:rPr>
              <a:t>A "Graph Traversal Algorithms Visualizer" project would involve creating an interactive tool that demonstrates how different graph traversal algorithms work. The tool would allow users to create a graph, select a traversal algorithm (e.g. BFS, DFS, etc.) and visualize the algorithm's execution step-by-step.</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2713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2D7D1-1641-9D7D-56A2-A4ED4F614694}"/>
              </a:ext>
            </a:extLst>
          </p:cNvPr>
          <p:cNvSpPr>
            <a:spLocks noGrp="1"/>
          </p:cNvSpPr>
          <p:nvPr>
            <p:ph type="title"/>
          </p:nvPr>
        </p:nvSpPr>
        <p:spPr>
          <a:xfrm>
            <a:off x="1484309" y="298796"/>
            <a:ext cx="10018713" cy="884583"/>
          </a:xfrm>
        </p:spPr>
        <p:txBody>
          <a:bodyPr/>
          <a:lstStyle/>
          <a:p>
            <a:pPr algn="l"/>
            <a:r>
              <a:rPr lang="en-IN" dirty="0">
                <a:solidFill>
                  <a:schemeClr val="accent4">
                    <a:lumMod val="75000"/>
                  </a:schemeClr>
                </a:solidFill>
                <a:latin typeface="Imprint MT Shadow" panose="04020605060303030202" pitchFamily="82" charset="0"/>
                <a:cs typeface="Times New Roman" panose="02020603050405020304" pitchFamily="18" charset="0"/>
              </a:rPr>
              <a:t>Algorithms we are implementing :</a:t>
            </a:r>
            <a:endParaRPr lang="en-IN" dirty="0">
              <a:solidFill>
                <a:schemeClr val="accent4">
                  <a:lumMod val="75000"/>
                </a:schemeClr>
              </a:solidFill>
              <a:latin typeface="Blackadder ITC" panose="04020505051007020D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26E44A-F2B5-832D-7163-5B0F0F470DBA}"/>
              </a:ext>
            </a:extLst>
          </p:cNvPr>
          <p:cNvSpPr>
            <a:spLocks noGrp="1"/>
          </p:cNvSpPr>
          <p:nvPr>
            <p:ph idx="1"/>
          </p:nvPr>
        </p:nvSpPr>
        <p:spPr>
          <a:xfrm>
            <a:off x="1484309" y="1183379"/>
            <a:ext cx="10018713" cy="5118651"/>
          </a:xfrm>
        </p:spPr>
        <p:txBody>
          <a:bodyPr>
            <a:noAutofit/>
          </a:bodyPr>
          <a:lstStyle/>
          <a:p>
            <a:pPr marL="342900" lvl="0" indent="-342900">
              <a:lnSpc>
                <a:spcPct val="107000"/>
              </a:lnSpc>
              <a:buClr>
                <a:schemeClr val="tx1"/>
              </a:buClr>
              <a:buSzPct val="100000"/>
              <a:buFont typeface="+mj-lt"/>
              <a:buAutoNum type="arabicPeriod"/>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BFS</a:t>
            </a:r>
          </a:p>
          <a:p>
            <a:pPr marL="342900" lvl="0" indent="-342900">
              <a:lnSpc>
                <a:spcPct val="107000"/>
              </a:lnSpc>
              <a:buClr>
                <a:schemeClr val="tx1"/>
              </a:buClr>
              <a:buSzPct val="100000"/>
              <a:buFont typeface="+mj-lt"/>
              <a:buAutoNum type="arabicPeriod"/>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DFS</a:t>
            </a:r>
          </a:p>
          <a:p>
            <a:pPr marL="342900" lvl="0" indent="-342900">
              <a:lnSpc>
                <a:spcPct val="107000"/>
              </a:lnSpc>
              <a:buClr>
                <a:schemeClr val="tx1"/>
              </a:buClr>
              <a:buSzPct val="100000"/>
              <a:buFont typeface="+mj-lt"/>
              <a:buAutoNum type="arabicPeriod"/>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Topological sort </a:t>
            </a:r>
          </a:p>
          <a:p>
            <a:pPr marL="342900" lvl="0" indent="-342900">
              <a:lnSpc>
                <a:spcPct val="107000"/>
              </a:lnSpc>
              <a:buClr>
                <a:schemeClr val="tx1"/>
              </a:buClr>
              <a:buSzPct val="100000"/>
              <a:buFont typeface="+mj-lt"/>
              <a:buAutoNum type="arabicPeriod"/>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Kruskal and Prim Algorithm </a:t>
            </a:r>
          </a:p>
          <a:p>
            <a:pPr marL="342900" lvl="0" indent="-342900">
              <a:lnSpc>
                <a:spcPct val="107000"/>
              </a:lnSpc>
              <a:buClr>
                <a:schemeClr val="tx1"/>
              </a:buClr>
              <a:buSzPct val="100000"/>
              <a:buFont typeface="+mj-lt"/>
              <a:buAutoNum type="arabicPeriod"/>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Dijkstra Algorithm</a:t>
            </a:r>
          </a:p>
          <a:p>
            <a:pPr marL="342900" lvl="0" indent="-342900">
              <a:lnSpc>
                <a:spcPct val="107000"/>
              </a:lnSpc>
              <a:buClr>
                <a:schemeClr val="tx1"/>
              </a:buClr>
              <a:buSzPct val="100000"/>
              <a:buFont typeface="+mj-lt"/>
              <a:buAutoNum type="arabicPeriod"/>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Bellman-Ford Algorithm </a:t>
            </a:r>
          </a:p>
          <a:p>
            <a:pPr marL="342900" lvl="0" indent="-342900">
              <a:lnSpc>
                <a:spcPct val="107000"/>
              </a:lnSpc>
              <a:buClr>
                <a:schemeClr val="tx1"/>
              </a:buClr>
              <a:buSzPct val="100000"/>
              <a:buFont typeface="+mj-lt"/>
              <a:buAutoNum type="arabicPeriod"/>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Floyd-</a:t>
            </a:r>
            <a:r>
              <a:rPr lang="en-IN" sz="2200" kern="100" dirty="0" err="1">
                <a:effectLst/>
                <a:latin typeface="Times New Roman" panose="02020603050405020304" pitchFamily="18" charset="0"/>
                <a:ea typeface="Calibri" panose="020F0502020204030204" pitchFamily="34" charset="0"/>
                <a:cs typeface="Times New Roman" panose="02020603050405020304" pitchFamily="18" charset="0"/>
              </a:rPr>
              <a:t>Warshall</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Algorithm </a:t>
            </a:r>
          </a:p>
          <a:p>
            <a:pPr marL="342900" lvl="0" indent="-342900">
              <a:lnSpc>
                <a:spcPct val="107000"/>
              </a:lnSpc>
              <a:buClr>
                <a:schemeClr val="tx1"/>
              </a:buClr>
              <a:buSzPct val="100000"/>
              <a:buFont typeface="+mj-lt"/>
              <a:buAutoNum type="arabicPeriod"/>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Disjoint Set Union </a:t>
            </a:r>
          </a:p>
          <a:p>
            <a:pPr marL="342900" lvl="0" indent="-342900">
              <a:lnSpc>
                <a:spcPct val="107000"/>
              </a:lnSpc>
              <a:buClr>
                <a:schemeClr val="tx1"/>
              </a:buClr>
              <a:buSzPct val="100000"/>
              <a:buFont typeface="+mj-lt"/>
              <a:buAutoNum type="arabicPeriod"/>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Kosaraju’s Algorithm</a:t>
            </a:r>
          </a:p>
          <a:p>
            <a:pPr marL="342900" lvl="0" indent="-342900">
              <a:lnSpc>
                <a:spcPct val="107000"/>
              </a:lnSpc>
              <a:spcAft>
                <a:spcPts val="800"/>
              </a:spcAft>
              <a:buClr>
                <a:schemeClr val="tx1"/>
              </a:buClr>
              <a:buSzPct val="100000"/>
              <a:buFont typeface="+mj-lt"/>
              <a:buAutoNum type="arabicPeriod"/>
            </a:pPr>
            <a:r>
              <a:rPr lang="en-IN" sz="22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Tarjan’s Algorithm</a:t>
            </a:r>
          </a:p>
        </p:txBody>
      </p:sp>
    </p:spTree>
    <p:extLst>
      <p:ext uri="{BB962C8B-B14F-4D97-AF65-F5344CB8AC3E}">
        <p14:creationId xmlns:p14="http://schemas.microsoft.com/office/powerpoint/2010/main" val="4131652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BFC2C-F720-8BBE-E0DD-7B4105D09F69}"/>
              </a:ext>
            </a:extLst>
          </p:cNvPr>
          <p:cNvSpPr>
            <a:spLocks noGrp="1"/>
          </p:cNvSpPr>
          <p:nvPr>
            <p:ph type="title"/>
          </p:nvPr>
        </p:nvSpPr>
        <p:spPr>
          <a:xfrm>
            <a:off x="1222372" y="190501"/>
            <a:ext cx="10018713" cy="876300"/>
          </a:xfrm>
        </p:spPr>
        <p:txBody>
          <a:bodyPr>
            <a:normAutofit/>
          </a:bodyPr>
          <a:lstStyle/>
          <a:p>
            <a:pPr algn="l"/>
            <a:r>
              <a:rPr lang="en-US" b="0" i="0" dirty="0">
                <a:solidFill>
                  <a:schemeClr val="accent4">
                    <a:lumMod val="75000"/>
                  </a:schemeClr>
                </a:solidFill>
                <a:effectLst/>
                <a:latin typeface="Imprint MT Shadow" panose="04020605060303030202" pitchFamily="82" charset="0"/>
                <a:cs typeface="Times New Roman" panose="02020603050405020304" pitchFamily="18" charset="0"/>
              </a:rPr>
              <a:t>Key Features and Functionality :</a:t>
            </a:r>
            <a:endParaRPr lang="en-IN" dirty="0">
              <a:solidFill>
                <a:schemeClr val="accent4">
                  <a:lumMod val="75000"/>
                </a:schemeClr>
              </a:solidFill>
              <a:latin typeface="Imprint MT Shadow" panose="04020605060303030202" pitchFamily="82" charset="0"/>
            </a:endParaRPr>
          </a:p>
        </p:txBody>
      </p:sp>
      <p:sp>
        <p:nvSpPr>
          <p:cNvPr id="3" name="Content Placeholder 2">
            <a:extLst>
              <a:ext uri="{FF2B5EF4-FFF2-40B4-BE49-F238E27FC236}">
                <a16:creationId xmlns:a16="http://schemas.microsoft.com/office/drawing/2014/main" id="{A7F644F7-8477-ECAE-C50D-8CE85BD3F8A9}"/>
              </a:ext>
            </a:extLst>
          </p:cNvPr>
          <p:cNvSpPr>
            <a:spLocks noGrp="1"/>
          </p:cNvSpPr>
          <p:nvPr>
            <p:ph idx="1"/>
          </p:nvPr>
        </p:nvSpPr>
        <p:spPr>
          <a:xfrm>
            <a:off x="1222372" y="1243014"/>
            <a:ext cx="10018713" cy="5424486"/>
          </a:xfrm>
        </p:spPr>
        <p:txBody>
          <a:bodyPr>
            <a:normAutofit/>
          </a:bodyPr>
          <a:lstStyle/>
          <a:p>
            <a:pPr algn="l">
              <a:spcBef>
                <a:spcPts val="750"/>
              </a:spcBef>
              <a:spcAft>
                <a:spcPts val="600"/>
              </a:spcAft>
              <a:buClr>
                <a:schemeClr val="tx1"/>
              </a:buClr>
              <a:buSzPct val="140000"/>
              <a:buFont typeface="Wingdings" panose="05000000000000000000" pitchFamily="2" charset="2"/>
              <a:buChar char="Ø"/>
            </a:pPr>
            <a:r>
              <a:rPr lang="en-US" b="1" i="0" dirty="0">
                <a:effectLst/>
                <a:latin typeface="Times New Roman" panose="02020603050405020304" pitchFamily="18" charset="0"/>
                <a:cs typeface="Times New Roman" panose="02020603050405020304" pitchFamily="18" charset="0"/>
              </a:rPr>
              <a:t>Algorithm Selection :</a:t>
            </a:r>
          </a:p>
          <a:p>
            <a:pPr lvl="1">
              <a:spcBef>
                <a:spcPts val="750"/>
              </a:spcBef>
              <a:buClr>
                <a:schemeClr val="tx1"/>
              </a:buClr>
              <a:buSzPct val="14000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Offer a choice of algorithms, including BFS, DFS, Dijkstra's, and  Kruskal’s Algorithm etc. </a:t>
            </a:r>
            <a:endParaRPr lang="en-US" b="1" i="0" dirty="0">
              <a:effectLst/>
              <a:latin typeface="Times New Roman" panose="02020603050405020304" pitchFamily="18" charset="0"/>
              <a:cs typeface="Times New Roman" panose="02020603050405020304" pitchFamily="18" charset="0"/>
            </a:endParaRPr>
          </a:p>
          <a:p>
            <a:pPr algn="l">
              <a:spcBef>
                <a:spcPts val="750"/>
              </a:spcBef>
              <a:spcAft>
                <a:spcPts val="600"/>
              </a:spcAft>
              <a:buClr>
                <a:schemeClr val="tx1"/>
              </a:buClr>
              <a:buSzPct val="140000"/>
              <a:buFont typeface="Wingdings" panose="05000000000000000000" pitchFamily="2" charset="2"/>
              <a:buChar char="Ø"/>
            </a:pPr>
            <a:r>
              <a:rPr lang="en-IN" b="1" dirty="0">
                <a:effectLst/>
                <a:latin typeface="Cambria" panose="02040503050406030204" pitchFamily="18" charset="0"/>
                <a:ea typeface="Cambria" panose="02040503050406030204" pitchFamily="18" charset="0"/>
                <a:cs typeface="Cambria" panose="02040503050406030204" pitchFamily="18" charset="0"/>
              </a:rPr>
              <a:t>Graph Creation and Basic Visualization</a:t>
            </a:r>
            <a:r>
              <a:rPr lang="en-IN" dirty="0">
                <a:effectLst/>
                <a:latin typeface="Cambria" panose="02040503050406030204" pitchFamily="18" charset="0"/>
                <a:ea typeface="Cambria" panose="02040503050406030204" pitchFamily="18" charset="0"/>
                <a:cs typeface="Cambria" panose="02040503050406030204" pitchFamily="18" charset="0"/>
              </a:rPr>
              <a:t>: </a:t>
            </a:r>
          </a:p>
          <a:p>
            <a:pPr lvl="1">
              <a:spcBef>
                <a:spcPts val="750"/>
              </a:spcBef>
              <a:buClr>
                <a:schemeClr val="tx1"/>
              </a:buClr>
              <a:buSzPct val="140000"/>
              <a:buFont typeface="Arial" panose="020B0604020202020204" pitchFamily="34" charset="0"/>
              <a:buChar char="•"/>
            </a:pPr>
            <a:r>
              <a:rPr lang="en-IN" dirty="0">
                <a:effectLst/>
                <a:latin typeface="Cambria" panose="02040503050406030204" pitchFamily="18" charset="0"/>
                <a:ea typeface="Cambria" panose="02040503050406030204" pitchFamily="18" charset="0"/>
                <a:cs typeface="Cambria" panose="02040503050406030204" pitchFamily="18" charset="0"/>
              </a:rPr>
              <a:t>Implement a basic interface that allows users to draw graphs interactively. Include basic visualization (nodes and edges).</a:t>
            </a:r>
            <a:endParaRPr lang="en-US" i="0" dirty="0">
              <a:effectLst/>
              <a:latin typeface="Times New Roman" panose="02020603050405020304" pitchFamily="18" charset="0"/>
              <a:cs typeface="Times New Roman" panose="02020603050405020304" pitchFamily="18" charset="0"/>
            </a:endParaRPr>
          </a:p>
          <a:p>
            <a:pPr algn="l">
              <a:spcBef>
                <a:spcPts val="750"/>
              </a:spcBef>
              <a:spcAft>
                <a:spcPts val="600"/>
              </a:spcAft>
              <a:buClr>
                <a:schemeClr val="tx1"/>
              </a:buClr>
              <a:buSzPct val="140000"/>
              <a:buFont typeface="Wingdings" panose="05000000000000000000" pitchFamily="2" charset="2"/>
              <a:buChar char="Ø"/>
            </a:pPr>
            <a:r>
              <a:rPr lang="en-US" b="1" i="0" dirty="0">
                <a:effectLst/>
                <a:latin typeface="Times New Roman" panose="02020603050405020304" pitchFamily="18" charset="0"/>
                <a:cs typeface="Times New Roman" panose="02020603050405020304" pitchFamily="18" charset="0"/>
              </a:rPr>
              <a:t>Step-by-Step Visualization :</a:t>
            </a:r>
            <a:endParaRPr lang="en-US" b="0" i="0" dirty="0">
              <a:effectLst/>
              <a:latin typeface="Times New Roman" panose="02020603050405020304" pitchFamily="18" charset="0"/>
              <a:cs typeface="Times New Roman" panose="02020603050405020304" pitchFamily="18" charset="0"/>
            </a:endParaRPr>
          </a:p>
          <a:p>
            <a:pPr lvl="1" fontAlgn="ctr">
              <a:spcBef>
                <a:spcPts val="750"/>
              </a:spcBef>
              <a:buClr>
                <a:schemeClr val="tx1"/>
              </a:buClr>
              <a:buSzPct val="14000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Show the execution of each algorithm step by step, highlighting visited nodes and edges. </a:t>
            </a:r>
          </a:p>
          <a:p>
            <a:pPr algn="l">
              <a:spcBef>
                <a:spcPts val="750"/>
              </a:spcBef>
              <a:spcAft>
                <a:spcPts val="600"/>
              </a:spcAft>
              <a:buClr>
                <a:schemeClr val="tx1"/>
              </a:buClr>
              <a:buSzPct val="140000"/>
              <a:buFont typeface="Wingdings" panose="05000000000000000000" pitchFamily="2" charset="2"/>
              <a:buChar char="Ø"/>
            </a:pPr>
            <a:r>
              <a:rPr lang="en-US" b="1" i="0" dirty="0">
                <a:effectLst/>
                <a:latin typeface="Times New Roman" panose="02020603050405020304" pitchFamily="18" charset="0"/>
                <a:cs typeface="Times New Roman" panose="02020603050405020304" pitchFamily="18" charset="0"/>
              </a:rPr>
              <a:t>Result Display :</a:t>
            </a:r>
            <a:endParaRPr lang="en-US" b="0" i="0" dirty="0">
              <a:effectLst/>
              <a:latin typeface="Times New Roman" panose="02020603050405020304" pitchFamily="18" charset="0"/>
              <a:cs typeface="Times New Roman" panose="02020603050405020304" pitchFamily="18" charset="0"/>
            </a:endParaRPr>
          </a:p>
          <a:p>
            <a:pPr lvl="1" fontAlgn="ctr">
              <a:spcBef>
                <a:spcPts val="750"/>
              </a:spcBef>
              <a:buClr>
                <a:schemeClr val="tx1"/>
              </a:buClr>
              <a:buSzPct val="14000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Display the traversal order, shortest paths, or other relevant information after algorithm execution. </a:t>
            </a:r>
          </a:p>
        </p:txBody>
      </p:sp>
    </p:spTree>
    <p:extLst>
      <p:ext uri="{BB962C8B-B14F-4D97-AF65-F5344CB8AC3E}">
        <p14:creationId xmlns:p14="http://schemas.microsoft.com/office/powerpoint/2010/main" val="1631027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ABD2B-E28A-E9E3-F890-85DD60FCB5AF}"/>
              </a:ext>
            </a:extLst>
          </p:cNvPr>
          <p:cNvSpPr>
            <a:spLocks noGrp="1"/>
          </p:cNvSpPr>
          <p:nvPr>
            <p:ph type="title"/>
          </p:nvPr>
        </p:nvSpPr>
        <p:spPr>
          <a:xfrm>
            <a:off x="1284285" y="121443"/>
            <a:ext cx="10018713" cy="1157288"/>
          </a:xfrm>
        </p:spPr>
        <p:txBody>
          <a:bodyPr/>
          <a:lstStyle/>
          <a:p>
            <a:pPr algn="l"/>
            <a:r>
              <a:rPr lang="en-IN" dirty="0">
                <a:solidFill>
                  <a:schemeClr val="accent4">
                    <a:lumMod val="75000"/>
                  </a:schemeClr>
                </a:solidFill>
                <a:latin typeface="Imprint MT Shadow" panose="04020605060303030202" pitchFamily="82" charset="0"/>
              </a:rPr>
              <a:t>Importance of this project</a:t>
            </a:r>
          </a:p>
        </p:txBody>
      </p:sp>
      <p:sp>
        <p:nvSpPr>
          <p:cNvPr id="3" name="Content Placeholder 2">
            <a:extLst>
              <a:ext uri="{FF2B5EF4-FFF2-40B4-BE49-F238E27FC236}">
                <a16:creationId xmlns:a16="http://schemas.microsoft.com/office/drawing/2014/main" id="{9B94A5A4-E54C-9E1A-2F21-AD311C04AD30}"/>
              </a:ext>
            </a:extLst>
          </p:cNvPr>
          <p:cNvSpPr>
            <a:spLocks noGrp="1"/>
          </p:cNvSpPr>
          <p:nvPr>
            <p:ph idx="1"/>
          </p:nvPr>
        </p:nvSpPr>
        <p:spPr>
          <a:xfrm>
            <a:off x="1284286" y="1309686"/>
            <a:ext cx="10018713" cy="4848227"/>
          </a:xfrm>
        </p:spPr>
        <p:txBody>
          <a:bodyPr>
            <a:normAutofit/>
          </a:bodyPr>
          <a:lstStyle/>
          <a:p>
            <a:pPr marL="0" indent="0">
              <a:buNone/>
            </a:pPr>
            <a:r>
              <a:rPr lang="en-US" sz="2600" b="0" i="0" dirty="0">
                <a:effectLst/>
                <a:latin typeface="Times New Roman" panose="02020603050405020304" pitchFamily="18" charset="0"/>
                <a:cs typeface="Times New Roman" panose="02020603050405020304" pitchFamily="18" charset="0"/>
              </a:rPr>
              <a:t>As </a:t>
            </a:r>
            <a:r>
              <a:rPr lang="en-US" sz="2600" b="0" i="0" dirty="0" err="1">
                <a:effectLst/>
                <a:latin typeface="Times New Roman" panose="02020603050405020304" pitchFamily="18" charset="0"/>
                <a:cs typeface="Times New Roman" panose="02020603050405020304" pitchFamily="18" charset="0"/>
              </a:rPr>
              <a:t>B.Tech</a:t>
            </a:r>
            <a:r>
              <a:rPr lang="en-US" sz="2600" b="0" i="0" dirty="0">
                <a:effectLst/>
                <a:latin typeface="Times New Roman" panose="02020603050405020304" pitchFamily="18" charset="0"/>
                <a:cs typeface="Times New Roman" panose="02020603050405020304" pitchFamily="18" charset="0"/>
              </a:rPr>
              <a:t> students, we often face challenges in understanding the concepts of graph algorithms. </a:t>
            </a:r>
          </a:p>
          <a:p>
            <a:pPr marL="0" indent="0">
              <a:buNone/>
            </a:pPr>
            <a:r>
              <a:rPr lang="en-US" sz="2600" dirty="0">
                <a:latin typeface="Times New Roman" panose="02020603050405020304" pitchFamily="18" charset="0"/>
                <a:cs typeface="Times New Roman" panose="02020603050405020304" pitchFamily="18" charset="0"/>
              </a:rPr>
              <a:t>A Graph Traversal Algorithms Visualizer project is a valuable tool for learning and visualizing these algorithms, making them easier to understand and apply</a:t>
            </a:r>
            <a:r>
              <a:rPr lang="en-US" sz="2600" b="0" i="0" dirty="0">
                <a:effectLst/>
                <a:latin typeface="Times New Roman" panose="02020603050405020304" pitchFamily="18" charset="0"/>
                <a:cs typeface="Times New Roman" panose="02020603050405020304" pitchFamily="18" charset="0"/>
              </a:rPr>
              <a:t>.</a:t>
            </a:r>
          </a:p>
          <a:p>
            <a:pPr marL="0" indent="0">
              <a:buNone/>
            </a:pPr>
            <a:r>
              <a:rPr lang="en-US" sz="2600" b="0" i="0" dirty="0">
                <a:effectLst/>
                <a:latin typeface="Times New Roman" panose="02020603050405020304" pitchFamily="18" charset="0"/>
                <a:cs typeface="Times New Roman" panose="02020603050405020304" pitchFamily="18" charset="0"/>
              </a:rPr>
              <a:t>I</a:t>
            </a:r>
            <a:r>
              <a:rPr lang="en-US" sz="2600" dirty="0">
                <a:latin typeface="Times New Roman" panose="02020603050405020304" pitchFamily="18" charset="0"/>
                <a:cs typeface="Times New Roman" panose="02020603050405020304" pitchFamily="18" charset="0"/>
              </a:rPr>
              <a:t>t </a:t>
            </a:r>
            <a:r>
              <a:rPr lang="en-US" sz="2600" b="0" i="0" dirty="0">
                <a:effectLst/>
                <a:latin typeface="Times New Roman" panose="02020603050405020304" pitchFamily="18" charset="0"/>
                <a:cs typeface="Times New Roman" panose="02020603050405020304" pitchFamily="18" charset="0"/>
              </a:rPr>
              <a:t>provides an interactive and easy to understand way for students and developers to understand how graph traversal algorithms work. This visual representation helps to make abstract concepts more concrete, aiding in the learning process and fostering a deeper understanding of these algorithms' applications in various fields. </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9924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34C48-EAF0-623E-D2DC-D770A4E3A682}"/>
              </a:ext>
            </a:extLst>
          </p:cNvPr>
          <p:cNvSpPr>
            <a:spLocks noGrp="1"/>
          </p:cNvSpPr>
          <p:nvPr>
            <p:ph type="title"/>
          </p:nvPr>
        </p:nvSpPr>
        <p:spPr>
          <a:xfrm>
            <a:off x="1484311" y="-505691"/>
            <a:ext cx="10018713" cy="2396835"/>
          </a:xfrm>
        </p:spPr>
        <p:txBody>
          <a:bodyPr/>
          <a:lstStyle/>
          <a:p>
            <a:pPr algn="l"/>
            <a:r>
              <a:rPr lang="en-US" dirty="0">
                <a:solidFill>
                  <a:schemeClr val="accent4">
                    <a:lumMod val="75000"/>
                  </a:schemeClr>
                </a:solidFill>
                <a:latin typeface="Imprint MT Shadow"/>
                <a:cs typeface="Times New Roman"/>
              </a:rPr>
              <a:t>What</a:t>
            </a:r>
            <a:r>
              <a:rPr lang="en-US" dirty="0">
                <a:solidFill>
                  <a:schemeClr val="accent4">
                    <a:lumMod val="75000"/>
                  </a:schemeClr>
                </a:solidFill>
                <a:latin typeface="Imprint MT Shadow"/>
                <a:ea typeface="+mj-lt"/>
                <a:cs typeface="+mj-lt"/>
              </a:rPr>
              <a:t> We Planned</a:t>
            </a:r>
            <a:endParaRPr lang="en-US">
              <a:solidFill>
                <a:schemeClr val="accent4">
                  <a:lumMod val="75000"/>
                </a:schemeClr>
              </a:solidFill>
              <a:latin typeface="Imprint MT Shadow"/>
              <a:cs typeface="Times New Roman" panose="02020603050405020304" pitchFamily="18" charset="0"/>
            </a:endParaRPr>
          </a:p>
        </p:txBody>
      </p:sp>
      <p:sp>
        <p:nvSpPr>
          <p:cNvPr id="3" name="Content Placeholder 2">
            <a:extLst>
              <a:ext uri="{FF2B5EF4-FFF2-40B4-BE49-F238E27FC236}">
                <a16:creationId xmlns:a16="http://schemas.microsoft.com/office/drawing/2014/main" id="{46374FCA-6B9C-EE26-CB23-975289EEEE04}"/>
              </a:ext>
            </a:extLst>
          </p:cNvPr>
          <p:cNvSpPr>
            <a:spLocks noGrp="1"/>
          </p:cNvSpPr>
          <p:nvPr>
            <p:ph idx="1"/>
          </p:nvPr>
        </p:nvSpPr>
        <p:spPr>
          <a:xfrm>
            <a:off x="1484310" y="1685378"/>
            <a:ext cx="10018713" cy="4604585"/>
          </a:xfrm>
        </p:spPr>
        <p:txBody>
          <a:bodyPr>
            <a:normAutofit fontScale="77500" lnSpcReduction="20000"/>
          </a:bodyPr>
          <a:lstStyle/>
          <a:p>
            <a:pPr>
              <a:spcBef>
                <a:spcPts val="750"/>
              </a:spcBef>
              <a:buClr>
                <a:schemeClr val="tx1"/>
              </a:buClr>
              <a:buSzPct val="140000"/>
              <a:buFont typeface="Wingdings" panose="05000000000000000000" pitchFamily="2" charset="2"/>
              <a:buChar char="Ø"/>
            </a:pPr>
            <a:r>
              <a:rPr lang="en-US" sz="2600" b="1" dirty="0">
                <a:latin typeface="Times New Roman"/>
                <a:cs typeface="Times New Roman"/>
              </a:rPr>
              <a:t>Algorithms to Include:</a:t>
            </a:r>
            <a:endParaRPr lang="en-US"/>
          </a:p>
          <a:p>
            <a:pPr marL="0" indent="0">
              <a:spcBef>
                <a:spcPts val="750"/>
              </a:spcBef>
              <a:buClr>
                <a:schemeClr val="tx1"/>
              </a:buClr>
              <a:buSzPct val="140000"/>
              <a:buNone/>
            </a:pPr>
            <a:r>
              <a:rPr lang="en-US" b="1" dirty="0">
                <a:latin typeface="Times New Roman"/>
                <a:cs typeface="Times New Roman"/>
              </a:rPr>
              <a:t> </a:t>
            </a:r>
            <a:r>
              <a:rPr lang="en-US" dirty="0">
                <a:latin typeface="Times New Roman"/>
                <a:cs typeface="Times New Roman"/>
              </a:rPr>
              <a:t>   BFS, DFS, Dijkstra, Bellman-Ford</a:t>
            </a:r>
          </a:p>
          <a:p>
            <a:pPr marL="0" indent="0">
              <a:spcBef>
                <a:spcPts val="750"/>
              </a:spcBef>
              <a:buClr>
                <a:schemeClr val="tx1"/>
              </a:buClr>
              <a:buSzPct val="140000"/>
              <a:buNone/>
            </a:pPr>
            <a:r>
              <a:rPr lang="en-US" dirty="0">
                <a:latin typeface="Times New Roman"/>
                <a:cs typeface="Times New Roman"/>
              </a:rPr>
              <a:t>    Prim’s, Kruskal’s, Kosaraju’s, Tarjan’s</a:t>
            </a:r>
          </a:p>
          <a:p>
            <a:pPr marL="0" indent="0">
              <a:spcBef>
                <a:spcPts val="750"/>
              </a:spcBef>
              <a:buNone/>
            </a:pPr>
            <a:endParaRPr lang="en-US" dirty="0">
              <a:latin typeface="Times New Roman"/>
              <a:cs typeface="Times New Roman"/>
            </a:endParaRPr>
          </a:p>
          <a:p>
            <a:pPr>
              <a:spcBef>
                <a:spcPts val="750"/>
              </a:spcBef>
              <a:buClr>
                <a:schemeClr val="tx1"/>
              </a:buClr>
              <a:buSzPct val="140000"/>
              <a:buFont typeface="Wingdings" panose="05000000000000000000" pitchFamily="2" charset="2"/>
              <a:buChar char="Ø"/>
            </a:pPr>
            <a:r>
              <a:rPr lang="en-US" sz="2600" b="1" dirty="0">
                <a:latin typeface="Times New Roman"/>
                <a:cs typeface="Times New Roman"/>
              </a:rPr>
              <a:t>Who Will Use It?</a:t>
            </a:r>
          </a:p>
          <a:p>
            <a:pPr marL="0" indent="0">
              <a:spcBef>
                <a:spcPts val="750"/>
              </a:spcBef>
              <a:buClr>
                <a:schemeClr val="tx1"/>
              </a:buClr>
              <a:buSzPct val="140000"/>
              <a:buNone/>
            </a:pPr>
            <a:r>
              <a:rPr lang="en-US" dirty="0">
                <a:latin typeface="Times New Roman"/>
                <a:cs typeface="Times New Roman"/>
              </a:rPr>
              <a:t>     Mainly students, teachers, and beginners in coding.</a:t>
            </a:r>
          </a:p>
          <a:p>
            <a:pPr marL="0" indent="0">
              <a:spcBef>
                <a:spcPts val="750"/>
              </a:spcBef>
              <a:buNone/>
            </a:pPr>
            <a:endParaRPr lang="en-US" dirty="0">
              <a:latin typeface="Times New Roman"/>
              <a:cs typeface="Times New Roman"/>
            </a:endParaRPr>
          </a:p>
          <a:p>
            <a:pPr>
              <a:spcBef>
                <a:spcPts val="750"/>
              </a:spcBef>
              <a:buClr>
                <a:schemeClr val="tx1"/>
              </a:buClr>
              <a:buSzPct val="140000"/>
              <a:buFont typeface="Wingdings" panose="05000000000000000000" pitchFamily="2" charset="2"/>
              <a:buChar char="Ø"/>
            </a:pPr>
            <a:r>
              <a:rPr lang="en-US" sz="2600" b="1" dirty="0">
                <a:latin typeface="Times New Roman"/>
                <a:cs typeface="Times New Roman"/>
              </a:rPr>
              <a:t> Main Features:</a:t>
            </a:r>
          </a:p>
          <a:p>
            <a:pPr marL="0" indent="0">
              <a:spcBef>
                <a:spcPts val="750"/>
              </a:spcBef>
              <a:buClr>
                <a:schemeClr val="tx1"/>
              </a:buClr>
              <a:buSzPct val="140000"/>
              <a:buNone/>
            </a:pPr>
            <a:r>
              <a:rPr lang="en-US" dirty="0">
                <a:latin typeface="Times New Roman"/>
                <a:cs typeface="Times New Roman"/>
              </a:rPr>
              <a:t>      Users can create their own graphs</a:t>
            </a:r>
          </a:p>
          <a:p>
            <a:pPr marL="0" indent="0">
              <a:spcBef>
                <a:spcPts val="750"/>
              </a:spcBef>
              <a:buClr>
                <a:schemeClr val="tx1"/>
              </a:buClr>
              <a:buSzPct val="140000"/>
              <a:buNone/>
            </a:pPr>
            <a:r>
              <a:rPr lang="en-US" dirty="0">
                <a:latin typeface="Times New Roman"/>
                <a:cs typeface="Times New Roman"/>
              </a:rPr>
              <a:t>      Step-by-step animation of how algorithms work</a:t>
            </a:r>
          </a:p>
          <a:p>
            <a:pPr marL="0" indent="0">
              <a:spcBef>
                <a:spcPts val="750"/>
              </a:spcBef>
              <a:buClr>
                <a:schemeClr val="tx1"/>
              </a:buClr>
              <a:buSzPct val="140000"/>
              <a:buNone/>
            </a:pPr>
            <a:r>
              <a:rPr lang="en-US" dirty="0">
                <a:latin typeface="Times New Roman"/>
                <a:cs typeface="Times New Roman"/>
              </a:rPr>
              <a:t>      Color-based indicators for better understanding</a:t>
            </a:r>
          </a:p>
          <a:p>
            <a:pPr>
              <a:spcBef>
                <a:spcPts val="750"/>
              </a:spcBef>
              <a:buClr>
                <a:srgbClr val="000000"/>
              </a:buClr>
              <a:buSzPct val="140000"/>
              <a:buFont typeface="Wingdings" panose="05000000000000000000" pitchFamily="2" charset="2"/>
              <a:buChar char="Ø"/>
            </a:pPr>
            <a:endParaRPr lang="en-US" b="1" dirty="0">
              <a:latin typeface="Times New Roman"/>
              <a:cs typeface="Times New Roman"/>
            </a:endParaRPr>
          </a:p>
          <a:p>
            <a:pPr>
              <a:spcBef>
                <a:spcPts val="750"/>
              </a:spcBef>
              <a:buClr>
                <a:schemeClr val="tx1"/>
              </a:buClr>
              <a:buSzPct val="140000"/>
              <a:buFont typeface="Wingdings" panose="05000000000000000000" pitchFamily="2" charset="2"/>
              <a:buChar char="Ø"/>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2860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4B55A-BFFC-D4E3-B9D2-E7D798B1D8FB}"/>
              </a:ext>
            </a:extLst>
          </p:cNvPr>
          <p:cNvSpPr>
            <a:spLocks noGrp="1"/>
          </p:cNvSpPr>
          <p:nvPr>
            <p:ph type="title"/>
          </p:nvPr>
        </p:nvSpPr>
        <p:spPr>
          <a:xfrm>
            <a:off x="1484311" y="-928254"/>
            <a:ext cx="10018713" cy="3366653"/>
          </a:xfrm>
        </p:spPr>
        <p:txBody>
          <a:bodyPr/>
          <a:lstStyle/>
          <a:p>
            <a:pPr algn="l"/>
            <a:r>
              <a:rPr lang="en-US" dirty="0">
                <a:solidFill>
                  <a:schemeClr val="accent4">
                    <a:lumMod val="75000"/>
                  </a:schemeClr>
                </a:solidFill>
                <a:latin typeface="Imprint MT Shadow"/>
                <a:ea typeface="+mj-lt"/>
                <a:cs typeface="+mj-lt"/>
              </a:rPr>
              <a:t>How the Core Works</a:t>
            </a:r>
            <a:endParaRPr lang="en-US" dirty="0">
              <a:solidFill>
                <a:schemeClr val="accent4">
                  <a:lumMod val="75000"/>
                </a:schemeClr>
              </a:solidFill>
              <a:latin typeface="Imprint MT Shadow"/>
            </a:endParaRPr>
          </a:p>
        </p:txBody>
      </p:sp>
      <p:sp>
        <p:nvSpPr>
          <p:cNvPr id="3" name="Content Placeholder 2">
            <a:extLst>
              <a:ext uri="{FF2B5EF4-FFF2-40B4-BE49-F238E27FC236}">
                <a16:creationId xmlns:a16="http://schemas.microsoft.com/office/drawing/2014/main" id="{3BE51DFD-D429-74FB-9AA5-813515F56C6A}"/>
              </a:ext>
            </a:extLst>
          </p:cNvPr>
          <p:cNvSpPr>
            <a:spLocks noGrp="1"/>
          </p:cNvSpPr>
          <p:nvPr>
            <p:ph idx="1"/>
          </p:nvPr>
        </p:nvSpPr>
        <p:spPr>
          <a:xfrm>
            <a:off x="1484310" y="1846694"/>
            <a:ext cx="10018713" cy="4367069"/>
          </a:xfrm>
        </p:spPr>
        <p:txBody>
          <a:bodyPr>
            <a:normAutofit fontScale="92500" lnSpcReduction="10000"/>
          </a:bodyPr>
          <a:lstStyle/>
          <a:p>
            <a:pPr>
              <a:spcBef>
                <a:spcPts val="750"/>
              </a:spcBef>
              <a:buClr>
                <a:schemeClr val="tx1"/>
              </a:buClr>
              <a:buSzPct val="14000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Graph Structure:</a:t>
            </a:r>
          </a:p>
          <a:p>
            <a:pPr marL="0" indent="0">
              <a:spcBef>
                <a:spcPts val="750"/>
              </a:spcBef>
              <a:buClr>
                <a:schemeClr val="tx1"/>
              </a:buClr>
              <a:buSzPct val="140000"/>
              <a:buNone/>
            </a:pPr>
            <a:r>
              <a:rPr lang="en-US" b="1" dirty="0">
                <a:latin typeface="Times New Roman"/>
                <a:cs typeface="Times New Roman"/>
              </a:rPr>
              <a:t>   </a:t>
            </a:r>
            <a:r>
              <a:rPr lang="en-US" dirty="0">
                <a:latin typeface="Times New Roman"/>
                <a:cs typeface="Times New Roman"/>
              </a:rPr>
              <a:t>We'll use adjacency list or matrix to store graph data</a:t>
            </a:r>
          </a:p>
          <a:p>
            <a:pPr marL="0" indent="0">
              <a:spcBef>
                <a:spcPts val="750"/>
              </a:spcBef>
              <a:buClr>
                <a:schemeClr val="tx1"/>
              </a:buClr>
              <a:buSzPct val="140000"/>
              <a:buNone/>
            </a:pPr>
            <a:r>
              <a:rPr lang="en-US" dirty="0">
                <a:latin typeface="Times New Roman"/>
                <a:cs typeface="Times New Roman"/>
              </a:rPr>
              <a:t>   Handled using React state</a:t>
            </a:r>
          </a:p>
          <a:p>
            <a:pPr>
              <a:spcBef>
                <a:spcPts val="750"/>
              </a:spcBef>
              <a:buClr>
                <a:schemeClr val="tx1"/>
              </a:buClr>
              <a:buSzPct val="14000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Algorithm Development:</a:t>
            </a:r>
          </a:p>
          <a:p>
            <a:pPr marL="0" indent="0">
              <a:spcBef>
                <a:spcPts val="750"/>
              </a:spcBef>
              <a:buClr>
                <a:schemeClr val="tx1"/>
              </a:buClr>
              <a:buSzPct val="140000"/>
              <a:buNone/>
            </a:pPr>
            <a:r>
              <a:rPr lang="en-US" b="1" dirty="0">
                <a:latin typeface="Times New Roman"/>
                <a:cs typeface="Times New Roman"/>
              </a:rPr>
              <a:t>     </a:t>
            </a:r>
            <a:r>
              <a:rPr lang="en-US" dirty="0">
                <a:latin typeface="Times New Roman"/>
                <a:cs typeface="Times New Roman"/>
              </a:rPr>
              <a:t>Basic (BFS, DFS)</a:t>
            </a:r>
          </a:p>
          <a:p>
            <a:pPr marL="0" indent="0">
              <a:spcBef>
                <a:spcPts val="750"/>
              </a:spcBef>
              <a:buClr>
                <a:schemeClr val="tx1"/>
              </a:buClr>
              <a:buSzPct val="140000"/>
              <a:buNone/>
            </a:pPr>
            <a:r>
              <a:rPr lang="en-US" dirty="0">
                <a:latin typeface="Times New Roman"/>
                <a:cs typeface="Times New Roman"/>
              </a:rPr>
              <a:t>     Pathfinding (Dijkstra, Bellman-Ford)</a:t>
            </a:r>
          </a:p>
          <a:p>
            <a:pPr marL="0" indent="0">
              <a:spcBef>
                <a:spcPts val="750"/>
              </a:spcBef>
              <a:buClr>
                <a:schemeClr val="tx1"/>
              </a:buClr>
              <a:buSzPct val="140000"/>
              <a:buNone/>
            </a:pPr>
            <a:r>
              <a:rPr lang="en-US" dirty="0">
                <a:latin typeface="Times New Roman"/>
                <a:cs typeface="Times New Roman"/>
              </a:rPr>
              <a:t>     Minimum Spanning Tree (Prim, Kruskal)</a:t>
            </a:r>
          </a:p>
          <a:p>
            <a:pPr marL="0" indent="0">
              <a:spcBef>
                <a:spcPts val="750"/>
              </a:spcBef>
              <a:buClr>
                <a:schemeClr val="tx1"/>
              </a:buClr>
              <a:buSzPct val="140000"/>
              <a:buNone/>
            </a:pPr>
            <a:r>
              <a:rPr lang="en-US" dirty="0">
                <a:latin typeface="Times New Roman"/>
                <a:cs typeface="Times New Roman"/>
              </a:rPr>
              <a:t>     Strongly Connected Components (Kosaraju, Tarjan)</a:t>
            </a:r>
          </a:p>
          <a:p>
            <a:pPr marL="0" indent="0">
              <a:spcBef>
                <a:spcPts val="750"/>
              </a:spcBef>
              <a:buClr>
                <a:schemeClr val="tx1"/>
              </a:buClr>
              <a:buSzPct val="140000"/>
              <a:buNone/>
            </a:pPr>
            <a:r>
              <a:rPr lang="en-US" dirty="0">
                <a:latin typeface="Times New Roman"/>
                <a:cs typeface="Times New Roman"/>
              </a:rPr>
              <a:t>    Algorithms will run in steps so the user can follow easily</a:t>
            </a:r>
          </a:p>
          <a:p>
            <a:pPr>
              <a:spcBef>
                <a:spcPts val="750"/>
              </a:spcBef>
              <a:buClr>
                <a:prstClr val="black"/>
              </a:buClr>
              <a:buSzPct val="140000"/>
              <a:buFont typeface="Wingdings" panose="05000000000000000000" pitchFamily="2" charset="2"/>
              <a:buChar char="Ø"/>
            </a:pPr>
            <a:endParaRPr lang="en-US" sz="2600" b="1" dirty="0">
              <a:latin typeface="Times New Roman" panose="02020603050405020304" pitchFamily="18" charset="0"/>
              <a:cs typeface="Times New Roman" panose="02020603050405020304" pitchFamily="18" charset="0"/>
            </a:endParaRPr>
          </a:p>
          <a:p>
            <a:pPr>
              <a:spcBef>
                <a:spcPts val="750"/>
              </a:spcBef>
              <a:buClr>
                <a:prstClr val="black"/>
              </a:buClr>
              <a:buSzPct val="140000"/>
              <a:buFont typeface="Wingdings" panose="05000000000000000000" pitchFamily="2" charset="2"/>
              <a:buChar char="Ø"/>
            </a:pPr>
            <a:endParaRPr lang="en-US" sz="2000">
              <a:latin typeface="Corbel" panose="020B0503020204020204"/>
              <a:cs typeface="Times New Roman" panose="02020603050405020304" pitchFamily="18" charset="0"/>
            </a:endParaRPr>
          </a:p>
        </p:txBody>
      </p:sp>
    </p:spTree>
    <p:extLst>
      <p:ext uri="{BB962C8B-B14F-4D97-AF65-F5344CB8AC3E}">
        <p14:creationId xmlns:p14="http://schemas.microsoft.com/office/powerpoint/2010/main" val="3847984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91F08-582C-9B3C-5AA4-384E8FD6B643}"/>
              </a:ext>
            </a:extLst>
          </p:cNvPr>
          <p:cNvSpPr>
            <a:spLocks noGrp="1"/>
          </p:cNvSpPr>
          <p:nvPr>
            <p:ph type="title"/>
          </p:nvPr>
        </p:nvSpPr>
        <p:spPr>
          <a:xfrm>
            <a:off x="1484311" y="-193963"/>
            <a:ext cx="10018713" cy="2050472"/>
          </a:xfrm>
        </p:spPr>
        <p:txBody>
          <a:bodyPr/>
          <a:lstStyle/>
          <a:p>
            <a:pPr algn="l"/>
            <a:r>
              <a:rPr lang="en-US" dirty="0">
                <a:solidFill>
                  <a:schemeClr val="accent4">
                    <a:lumMod val="75000"/>
                  </a:schemeClr>
                </a:solidFill>
                <a:latin typeface="Imprint MT Shadow"/>
                <a:ea typeface="+mj-lt"/>
                <a:cs typeface="+mj-lt"/>
              </a:rPr>
              <a:t>How It Will Look</a:t>
            </a:r>
            <a:endParaRPr lang="en-US" dirty="0">
              <a:solidFill>
                <a:schemeClr val="accent4">
                  <a:lumMod val="75000"/>
                </a:schemeClr>
              </a:solidFill>
              <a:latin typeface="Imprint MT Shadow"/>
            </a:endParaRPr>
          </a:p>
        </p:txBody>
      </p:sp>
      <p:sp>
        <p:nvSpPr>
          <p:cNvPr id="3" name="Content Placeholder 2">
            <a:extLst>
              <a:ext uri="{FF2B5EF4-FFF2-40B4-BE49-F238E27FC236}">
                <a16:creationId xmlns:a16="http://schemas.microsoft.com/office/drawing/2014/main" id="{5FBC802F-8842-6E63-D0C7-0B3A3172F87D}"/>
              </a:ext>
            </a:extLst>
          </p:cNvPr>
          <p:cNvSpPr>
            <a:spLocks noGrp="1"/>
          </p:cNvSpPr>
          <p:nvPr>
            <p:ph idx="1"/>
          </p:nvPr>
        </p:nvSpPr>
        <p:spPr>
          <a:xfrm>
            <a:off x="1484310" y="1427884"/>
            <a:ext cx="10018713" cy="4966854"/>
          </a:xfrm>
        </p:spPr>
        <p:txBody>
          <a:bodyPr>
            <a:normAutofit/>
          </a:bodyPr>
          <a:lstStyle/>
          <a:p>
            <a:pPr>
              <a:spcBef>
                <a:spcPts val="750"/>
              </a:spcBef>
              <a:buClr>
                <a:schemeClr val="tx1"/>
              </a:buClr>
              <a:buSzPct val="140000"/>
              <a:buFont typeface="Wingdings" panose="05000000000000000000" pitchFamily="2" charset="2"/>
              <a:buChar char="Ø"/>
            </a:pPr>
            <a:endParaRPr lang="en-US" b="1" dirty="0">
              <a:latin typeface="Times New Roman" panose="02020603050405020304" pitchFamily="18" charset="0"/>
              <a:cs typeface="Times New Roman" panose="02020603050405020304" pitchFamily="18" charset="0"/>
            </a:endParaRPr>
          </a:p>
          <a:p>
            <a:pPr>
              <a:spcBef>
                <a:spcPts val="750"/>
              </a:spcBef>
              <a:buClr>
                <a:schemeClr val="tx1"/>
              </a:buClr>
              <a:buSzPct val="14000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Graph Drawing:</a:t>
            </a:r>
          </a:p>
          <a:p>
            <a:pPr marL="0" indent="0">
              <a:spcBef>
                <a:spcPts val="750"/>
              </a:spcBef>
              <a:buClr>
                <a:schemeClr val="tx1"/>
              </a:buClr>
              <a:buSzPct val="140000"/>
              <a:buNone/>
            </a:pPr>
            <a:r>
              <a:rPr lang="en-US" b="1" dirty="0">
                <a:latin typeface="Times New Roman"/>
                <a:cs typeface="Times New Roman"/>
              </a:rPr>
              <a:t>    </a:t>
            </a:r>
            <a:r>
              <a:rPr lang="en-US" dirty="0">
                <a:latin typeface="Times New Roman"/>
                <a:cs typeface="Times New Roman"/>
              </a:rPr>
              <a:t> Done using Python tools like </a:t>
            </a:r>
            <a:r>
              <a:rPr lang="en-US" dirty="0" err="1">
                <a:latin typeface="Times New Roman"/>
                <a:cs typeface="Times New Roman"/>
              </a:rPr>
              <a:t>NetworkX</a:t>
            </a:r>
            <a:r>
              <a:rPr lang="en-US" dirty="0">
                <a:latin typeface="Times New Roman"/>
                <a:cs typeface="Times New Roman"/>
              </a:rPr>
              <a:t> and Matplotlib</a:t>
            </a:r>
          </a:p>
          <a:p>
            <a:pPr>
              <a:spcBef>
                <a:spcPts val="750"/>
              </a:spcBef>
              <a:buClr>
                <a:schemeClr val="tx1"/>
              </a:buClr>
              <a:buSzPct val="14000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Interactive Visualization:</a:t>
            </a:r>
          </a:p>
          <a:p>
            <a:pPr marL="0" indent="0">
              <a:spcBef>
                <a:spcPts val="750"/>
              </a:spcBef>
              <a:buClr>
                <a:schemeClr val="tx1"/>
              </a:buClr>
              <a:buSzPct val="140000"/>
              <a:buNone/>
            </a:pPr>
            <a:r>
              <a:rPr lang="en-US" b="1" dirty="0">
                <a:latin typeface="Times New Roman"/>
                <a:cs typeface="Times New Roman"/>
              </a:rPr>
              <a:t>    </a:t>
            </a:r>
            <a:r>
              <a:rPr lang="en-US" dirty="0">
                <a:latin typeface="Times New Roman"/>
                <a:cs typeface="Times New Roman"/>
              </a:rPr>
              <a:t>Highlights the current nodes and edges</a:t>
            </a:r>
          </a:p>
          <a:p>
            <a:pPr marL="0" indent="0">
              <a:spcBef>
                <a:spcPts val="750"/>
              </a:spcBef>
              <a:buClr>
                <a:schemeClr val="tx1"/>
              </a:buClr>
              <a:buSzPct val="140000"/>
              <a:buNone/>
            </a:pPr>
            <a:r>
              <a:rPr lang="en-US" dirty="0">
                <a:latin typeface="Times New Roman"/>
                <a:cs typeface="Times New Roman"/>
              </a:rPr>
              <a:t>    Uses different colors to show the algorithm’s progress</a:t>
            </a:r>
          </a:p>
          <a:p>
            <a:pPr marL="0" indent="0">
              <a:spcBef>
                <a:spcPts val="750"/>
              </a:spcBef>
              <a:buClr>
                <a:schemeClr val="tx1"/>
              </a:buClr>
              <a:buSzPct val="140000"/>
              <a:buNone/>
            </a:pPr>
            <a:r>
              <a:rPr lang="en-US" dirty="0">
                <a:latin typeface="Times New Roman"/>
                <a:cs typeface="Times New Roman"/>
              </a:rPr>
              <a:t>    Makes it simple to see how each algorithm works in real time</a:t>
            </a:r>
          </a:p>
          <a:p>
            <a:pPr>
              <a:spcBef>
                <a:spcPts val="750"/>
              </a:spcBef>
              <a:buClr>
                <a:srgbClr val="000000"/>
              </a:buClr>
              <a:buSzPct val="140000"/>
              <a:buFont typeface="Wingdings" panose="05000000000000000000" pitchFamily="2" charset="2"/>
              <a:buChar char="Ø"/>
            </a:pPr>
            <a:endParaRPr lang="en-US" dirty="0">
              <a:latin typeface="Times New Roman"/>
              <a:cs typeface="Times New Roman"/>
            </a:endParaRPr>
          </a:p>
          <a:p>
            <a:pPr>
              <a:spcBef>
                <a:spcPts val="750"/>
              </a:spcBef>
              <a:buClr>
                <a:schemeClr val="tx1"/>
              </a:buClr>
              <a:buSzPct val="140000"/>
              <a:buFont typeface="Wingdings" panose="05000000000000000000" pitchFamily="2" charset="2"/>
              <a:buChar char="Ø"/>
            </a:pPr>
            <a:endParaRPr lang="en-US" sz="3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40169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196</TotalTime>
  <Words>667</Words>
  <Application>Microsoft Office PowerPoint</Application>
  <PresentationFormat>Widescreen</PresentationFormat>
  <Paragraphs>87</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Blackadder ITC</vt:lpstr>
      <vt:lpstr>Cambria</vt:lpstr>
      <vt:lpstr>Corbel</vt:lpstr>
      <vt:lpstr>Imprint MT Shadow</vt:lpstr>
      <vt:lpstr>Times New Roman</vt:lpstr>
      <vt:lpstr>Wingdings</vt:lpstr>
      <vt:lpstr>Parallax</vt:lpstr>
      <vt:lpstr>PowerPoint Presentation</vt:lpstr>
      <vt:lpstr>PowerPoint Presentation</vt:lpstr>
      <vt:lpstr>INTRODUCTION :</vt:lpstr>
      <vt:lpstr>Algorithms we are implementing :</vt:lpstr>
      <vt:lpstr>Key Features and Functionality :</vt:lpstr>
      <vt:lpstr>Importance of this project</vt:lpstr>
      <vt:lpstr>What We Planned</vt:lpstr>
      <vt:lpstr>How the Core Works</vt:lpstr>
      <vt:lpstr>How It Will Look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Aayushi Sharma</dc:creator>
  <cp:lastModifiedBy>Aayushi Sharma</cp:lastModifiedBy>
  <cp:revision>247</cp:revision>
  <dcterms:created xsi:type="dcterms:W3CDTF">2025-04-14T07:50:52Z</dcterms:created>
  <dcterms:modified xsi:type="dcterms:W3CDTF">2025-04-15T06:44:02Z</dcterms:modified>
</cp:coreProperties>
</file>