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9" r:id="rId3"/>
    <p:sldId id="261" r:id="rId4"/>
    <p:sldId id="262" r:id="rId5"/>
    <p:sldId id="263"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1C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7" d="100"/>
          <a:sy n="67" d="100"/>
        </p:scale>
        <p:origin x="85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233669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DA441-4D1B-4733-94C5-3DB4E500E0BA}"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4461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2260470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259652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4010237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173474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962382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02701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124628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66562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67173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DA441-4D1B-4733-94C5-3DB4E500E0BA}"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70067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DA441-4D1B-4733-94C5-3DB4E500E0BA}" type="datetimeFigureOut">
              <a:rPr lang="en-IN" smtClean="0"/>
              <a:t>17-04-2025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9693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DA441-4D1B-4733-94C5-3DB4E500E0BA}" type="datetimeFigureOut">
              <a:rPr lang="en-IN" smtClean="0"/>
              <a:t>17-04-2025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45443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DA441-4D1B-4733-94C5-3DB4E500E0BA}" type="datetimeFigureOut">
              <a:rPr lang="en-IN" smtClean="0"/>
              <a:t>17-04-2025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410036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DA441-4D1B-4733-94C5-3DB4E500E0BA}"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77098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DA441-4D1B-4733-94C5-3DB4E500E0BA}" type="datetimeFigureOut">
              <a:rPr lang="en-IN" smtClean="0"/>
              <a:t>17-04-2025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4137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5DA441-4D1B-4733-94C5-3DB4E500E0BA}" type="datetimeFigureOut">
              <a:rPr lang="en-IN" smtClean="0"/>
              <a:t>17-04-2025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F40404-843F-41E9-A4AC-22439178F9D2}" type="slidenum">
              <a:rPr lang="en-IN" smtClean="0"/>
              <a:t>‹#›</a:t>
            </a:fld>
            <a:endParaRPr lang="en-IN"/>
          </a:p>
        </p:txBody>
      </p:sp>
    </p:spTree>
    <p:extLst>
      <p:ext uri="{BB962C8B-B14F-4D97-AF65-F5344CB8AC3E}">
        <p14:creationId xmlns:p14="http://schemas.microsoft.com/office/powerpoint/2010/main" val="28772183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3A728-4681-F488-34BD-3CD83A3FFE7E}"/>
              </a:ext>
            </a:extLst>
          </p:cNvPr>
          <p:cNvSpPr/>
          <p:nvPr/>
        </p:nvSpPr>
        <p:spPr>
          <a:xfrm>
            <a:off x="1349695" y="2342597"/>
            <a:ext cx="9692911" cy="2862322"/>
          </a:xfrm>
          <a:prstGeom prst="rect">
            <a:avLst/>
          </a:prstGeom>
          <a:noFill/>
        </p:spPr>
        <p:txBody>
          <a:bodyPr wrap="none" lIns="91440" tIns="45720" rIns="91440" bIns="45720">
            <a:spAutoFit/>
          </a:bodyPr>
          <a:lstStyle/>
          <a:p>
            <a:pPr algn="ctr"/>
            <a:r>
              <a:rPr lang="en-US" sz="6000" b="0" cap="none" spc="0" dirty="0">
                <a:ln w="3175"/>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Image-based and Audio-based </a:t>
            </a:r>
          </a:p>
          <a:p>
            <a:pPr algn="ctr"/>
            <a:r>
              <a:rPr lang="en-US" sz="6000" b="0" cap="none" spc="0" dirty="0">
                <a:ln w="3175"/>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Steganography </a:t>
            </a:r>
          </a:p>
          <a:p>
            <a:pPr algn="ctr"/>
            <a:r>
              <a:rPr lang="en-US" sz="6000" b="0" cap="none" spc="0" dirty="0">
                <a:ln w="3175"/>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for Secure Data Transmission</a:t>
            </a:r>
          </a:p>
        </p:txBody>
      </p:sp>
      <p:sp>
        <p:nvSpPr>
          <p:cNvPr id="7" name="Rectangle 6">
            <a:extLst>
              <a:ext uri="{FF2B5EF4-FFF2-40B4-BE49-F238E27FC236}">
                <a16:creationId xmlns:a16="http://schemas.microsoft.com/office/drawing/2014/main" id="{F325BC49-B66F-3FB5-C5CD-006130932B7E}"/>
              </a:ext>
            </a:extLst>
          </p:cNvPr>
          <p:cNvSpPr/>
          <p:nvPr/>
        </p:nvSpPr>
        <p:spPr>
          <a:xfrm>
            <a:off x="1349873" y="434382"/>
            <a:ext cx="9892581" cy="646331"/>
          </a:xfrm>
          <a:prstGeom prst="rect">
            <a:avLst/>
          </a:prstGeom>
          <a:noFill/>
        </p:spPr>
        <p:txBody>
          <a:bodyPr wrap="none" lIns="91440" tIns="45720" rIns="91440" bIns="45720">
            <a:spAutoFit/>
          </a:bodyPr>
          <a:lstStyle/>
          <a:p>
            <a:pPr algn="ctr"/>
            <a:r>
              <a:rPr lang="en-US" sz="3600"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rPr>
              <a:t>FOUNDATION OF CYBER SECURITY(TCS-495)</a:t>
            </a:r>
            <a:endParaRPr lang="en-IN" sz="3600"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9B02FF4E-5FF3-60A4-185F-C59A46AAD57B}"/>
              </a:ext>
            </a:extLst>
          </p:cNvPr>
          <p:cNvSpPr/>
          <p:nvPr/>
        </p:nvSpPr>
        <p:spPr>
          <a:xfrm>
            <a:off x="5084345" y="1096101"/>
            <a:ext cx="2023310" cy="615553"/>
          </a:xfrm>
          <a:prstGeom prst="rect">
            <a:avLst/>
          </a:prstGeom>
          <a:noFill/>
        </p:spPr>
        <p:txBody>
          <a:bodyPr wrap="none" lIns="91440" tIns="45720" rIns="91440" bIns="45720">
            <a:spAutoFit/>
          </a:bodyPr>
          <a:lstStyle/>
          <a:p>
            <a:pPr algn="ctr"/>
            <a:r>
              <a:rPr lang="en-US" sz="3400" b="0" cap="none" spc="0"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a:t>
            </a:r>
          </a:p>
        </p:txBody>
      </p:sp>
    </p:spTree>
    <p:extLst>
      <p:ext uri="{BB962C8B-B14F-4D97-AF65-F5344CB8AC3E}">
        <p14:creationId xmlns:p14="http://schemas.microsoft.com/office/powerpoint/2010/main" val="266159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28274A-4E6A-D84A-92A9-6AF8721D9C52}"/>
              </a:ext>
            </a:extLst>
          </p:cNvPr>
          <p:cNvSpPr/>
          <p:nvPr/>
        </p:nvSpPr>
        <p:spPr>
          <a:xfrm>
            <a:off x="1364501" y="148471"/>
            <a:ext cx="4184928" cy="6401753"/>
          </a:xfrm>
          <a:prstGeom prst="rect">
            <a:avLst/>
          </a:prstGeom>
          <a:noFill/>
        </p:spPr>
        <p:txBody>
          <a:bodyPr wrap="none" lIns="91440" tIns="45720" rIns="91440" bIns="45720" anchor="t">
            <a:spAutoFit/>
            <a:scene3d>
              <a:camera prst="orthographicFront"/>
              <a:lightRig rig="soft" dir="t">
                <a:rot lat="0" lon="0" rev="15600000"/>
              </a:lightRig>
            </a:scene3d>
            <a:sp3d extrusionH="57150" prstMaterial="softEdge">
              <a:bevelT w="25400" h="38100"/>
            </a:sp3d>
          </a:bodyPr>
          <a:lstStyle/>
          <a:p>
            <a:r>
              <a:rPr lang="en-US" sz="4000" b="1" dirty="0">
                <a:ln/>
                <a:solidFill>
                  <a:schemeClr val="accent5">
                    <a:lumMod val="75000"/>
                  </a:schemeClr>
                </a:solidFill>
                <a:latin typeface="Times New Roman" panose="02020603050405020304" pitchFamily="18" charset="0"/>
                <a:cs typeface="Times New Roman" panose="02020603050405020304" pitchFamily="18" charset="0"/>
              </a:rPr>
              <a:t>Team Members :</a:t>
            </a:r>
          </a:p>
          <a:p>
            <a:r>
              <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Aayushi Sharma (Team Lead)</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 Roll no. : 2318130</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 A2</a:t>
            </a:r>
          </a:p>
          <a:p>
            <a:endPar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Tanuja</a:t>
            </a:r>
          </a:p>
          <a:p>
            <a:r>
              <a:rPr lang="en-US" sz="2400" dirty="0">
                <a:ln w="0"/>
                <a:effectLst>
                  <a:outerShdw blurRad="38100" dist="19050" dir="2700000" algn="tl" rotWithShape="0">
                    <a:schemeClr val="dk1">
                      <a:alpha val="40000"/>
                    </a:schemeClr>
                  </a:outerShdw>
                </a:effectLst>
                <a:latin typeface="Times New Roman"/>
                <a:cs typeface="Times New Roman"/>
              </a:rPr>
              <a:t>Uni. Roll no. : 2319745</a:t>
            </a:r>
            <a:endParaRPr lang="en-US" sz="2400" dirty="0">
              <a:ln w="0"/>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a:p>
            <a:r>
              <a:rPr lang="en-US" sz="2400" dirty="0">
                <a:ln w="0"/>
                <a:effectLst>
                  <a:outerShdw blurRad="38100" dist="19050" dir="2700000" algn="tl" rotWithShape="0">
                    <a:schemeClr val="dk1">
                      <a:alpha val="40000"/>
                    </a:schemeClr>
                  </a:outerShdw>
                </a:effectLst>
                <a:latin typeface="Times New Roman"/>
                <a:cs typeface="Times New Roman"/>
              </a:rPr>
              <a:t>Section : D1</a:t>
            </a:r>
            <a:endParaRPr lang="en-US" sz="2400" dirty="0">
              <a:ln w="0"/>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a:p>
            <a:endPar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Akansha Rawat</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 Roll no. : 2318246</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 C1</a:t>
            </a:r>
          </a:p>
          <a:p>
            <a:endPar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Gaurav Singh Rawat</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 Roll no. : 2318804</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 C1</a:t>
            </a:r>
          </a:p>
        </p:txBody>
      </p:sp>
      <p:sp>
        <p:nvSpPr>
          <p:cNvPr id="5" name="Rectangle 4">
            <a:extLst>
              <a:ext uri="{FF2B5EF4-FFF2-40B4-BE49-F238E27FC236}">
                <a16:creationId xmlns:a16="http://schemas.microsoft.com/office/drawing/2014/main" id="{8BDA3717-E3EB-6696-9870-5F56C9E71B87}"/>
              </a:ext>
            </a:extLst>
          </p:cNvPr>
          <p:cNvSpPr/>
          <p:nvPr/>
        </p:nvSpPr>
        <p:spPr>
          <a:xfrm>
            <a:off x="6788989" y="391359"/>
            <a:ext cx="4724755" cy="1261884"/>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4000" b="1" dirty="0">
                <a:ln/>
                <a:solidFill>
                  <a:schemeClr val="accent5">
                    <a:lumMod val="75000"/>
                  </a:schemeClr>
                </a:solidFill>
                <a:latin typeface="Times New Roman" panose="02020603050405020304" pitchFamily="18" charset="0"/>
                <a:cs typeface="Times New Roman" panose="02020603050405020304" pitchFamily="18" charset="0"/>
              </a:rPr>
              <a:t>MENTOR :</a:t>
            </a:r>
          </a:p>
          <a:p>
            <a:r>
              <a:rPr lang="en-IN" sz="3600" i="0" dirty="0">
                <a:effectLst/>
                <a:latin typeface="Times New Roman" panose="02020603050405020304" pitchFamily="18" charset="0"/>
                <a:cs typeface="Times New Roman" panose="02020603050405020304" pitchFamily="18" charset="0"/>
              </a:rPr>
              <a:t>Dr. Ashok Kumar Sahoo</a:t>
            </a:r>
            <a:endParaRPr lang="en-US" sz="3600" dirty="0">
              <a:l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22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E4EE-6528-E95A-94D6-8D3CC307252A}"/>
              </a:ext>
            </a:extLst>
          </p:cNvPr>
          <p:cNvSpPr>
            <a:spLocks noGrp="1"/>
          </p:cNvSpPr>
          <p:nvPr>
            <p:ph type="title"/>
          </p:nvPr>
        </p:nvSpPr>
        <p:spPr>
          <a:xfrm>
            <a:off x="1227134" y="200025"/>
            <a:ext cx="10018713" cy="876300"/>
          </a:xfrm>
        </p:spPr>
        <p:txBody>
          <a:bodyPr/>
          <a:lstStyle/>
          <a:p>
            <a:pPr algn="l"/>
            <a:r>
              <a:rPr lang="en-IN" sz="4000" dirty="0">
                <a:solidFill>
                  <a:schemeClr val="accent4">
                    <a:lumMod val="75000"/>
                  </a:schemeClr>
                </a:solidFill>
                <a:latin typeface="Imprint MT Shadow" panose="04020605060303030202" pitchFamily="82" charset="0"/>
              </a:rPr>
              <a:t> INTRODUCTION </a:t>
            </a:r>
            <a:endParaRPr lang="en-IN" dirty="0"/>
          </a:p>
        </p:txBody>
      </p:sp>
      <p:sp>
        <p:nvSpPr>
          <p:cNvPr id="3" name="Content Placeholder 2">
            <a:extLst>
              <a:ext uri="{FF2B5EF4-FFF2-40B4-BE49-F238E27FC236}">
                <a16:creationId xmlns:a16="http://schemas.microsoft.com/office/drawing/2014/main" id="{D9FCD7DB-3ADD-B280-A07E-AB90FADB4794}"/>
              </a:ext>
            </a:extLst>
          </p:cNvPr>
          <p:cNvSpPr>
            <a:spLocks noGrp="1"/>
          </p:cNvSpPr>
          <p:nvPr>
            <p:ph idx="1"/>
          </p:nvPr>
        </p:nvSpPr>
        <p:spPr>
          <a:xfrm>
            <a:off x="1086643" y="1123950"/>
            <a:ext cx="10018713" cy="4724399"/>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In the digital world, keeping information safe during communication is very important. Normally, we use encryption to protect our data. But even encrypted data can be noticed and targeted. To make the communication more secure, we can use steganography, which means hiding the data inside images or audio files so that nobody even knows it's there.</a:t>
            </a:r>
          </a:p>
          <a:p>
            <a:pPr marL="0" indent="0">
              <a:buNone/>
            </a:pPr>
            <a:r>
              <a:rPr lang="en-US" sz="2600" dirty="0">
                <a:latin typeface="Times New Roman" panose="02020603050405020304" pitchFamily="18" charset="0"/>
                <a:cs typeface="Times New Roman" panose="02020603050405020304" pitchFamily="18" charset="0"/>
              </a:rPr>
              <a:t>This project aims to create a system where messages or files can be hidden inside images and audio files, making it harder for attackers to find or decode the hidden data.</a:t>
            </a:r>
          </a:p>
          <a:p>
            <a:pPr marL="0" indent="0">
              <a:buNone/>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71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20B0B-BFF8-F925-BBBD-0B66169C093C}"/>
              </a:ext>
            </a:extLst>
          </p:cNvPr>
          <p:cNvSpPr>
            <a:spLocks noGrp="1"/>
          </p:cNvSpPr>
          <p:nvPr>
            <p:ph type="title"/>
          </p:nvPr>
        </p:nvSpPr>
        <p:spPr>
          <a:xfrm>
            <a:off x="1255710" y="337521"/>
            <a:ext cx="10018713" cy="857865"/>
          </a:xfrm>
        </p:spPr>
        <p:txBody>
          <a:bodyPr/>
          <a:lstStyle/>
          <a:p>
            <a:pPr algn="l"/>
            <a:r>
              <a:rPr lang="en-US" dirty="0">
                <a:solidFill>
                  <a:srgbClr val="C00000"/>
                </a:solidFill>
                <a:latin typeface="Imprint MT Shadow" panose="04020605060303030202" pitchFamily="82" charset="0"/>
              </a:rPr>
              <a:t>Aim of the Project</a:t>
            </a:r>
          </a:p>
        </p:txBody>
      </p:sp>
      <p:sp>
        <p:nvSpPr>
          <p:cNvPr id="3" name="Content Placeholder 2">
            <a:extLst>
              <a:ext uri="{FF2B5EF4-FFF2-40B4-BE49-F238E27FC236}">
                <a16:creationId xmlns:a16="http://schemas.microsoft.com/office/drawing/2014/main" id="{435794C7-58C6-1A22-EFCE-94F4AABAF1E0}"/>
              </a:ext>
            </a:extLst>
          </p:cNvPr>
          <p:cNvSpPr>
            <a:spLocks noGrp="1"/>
          </p:cNvSpPr>
          <p:nvPr>
            <p:ph idx="1"/>
          </p:nvPr>
        </p:nvSpPr>
        <p:spPr>
          <a:xfrm>
            <a:off x="1255710" y="1364225"/>
            <a:ext cx="10018713" cy="4129549"/>
          </a:xfrm>
        </p:spPr>
        <p:txBody>
          <a:bodyPr>
            <a:normAutofit/>
          </a:bodyPr>
          <a:lstStyle/>
          <a:p>
            <a:pPr>
              <a:buNone/>
            </a:pPr>
            <a:r>
              <a:rPr lang="en-US" dirty="0">
                <a:latin typeface="Times New Roman" panose="02020603050405020304" pitchFamily="18" charset="0"/>
                <a:cs typeface="Times New Roman" panose="02020603050405020304" pitchFamily="18" charset="0"/>
              </a:rPr>
              <a:t>To design and build a system that allows users to:</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Hide secret messages or files inside image and audio files.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Make sure the image or audio quality remains unchanged, so no one can tell the file contains hidden information.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 tools to retrieve the hidden data safely with proper error checking and validation.</a:t>
            </a:r>
          </a:p>
          <a:p>
            <a:endParaRPr lang="en-US" dirty="0"/>
          </a:p>
        </p:txBody>
      </p:sp>
    </p:spTree>
    <p:extLst>
      <p:ext uri="{BB962C8B-B14F-4D97-AF65-F5344CB8AC3E}">
        <p14:creationId xmlns:p14="http://schemas.microsoft.com/office/powerpoint/2010/main" val="1435045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ED6A-F1A9-F497-FB76-EB3A7CBCC2DE}"/>
              </a:ext>
            </a:extLst>
          </p:cNvPr>
          <p:cNvSpPr>
            <a:spLocks noGrp="1"/>
          </p:cNvSpPr>
          <p:nvPr>
            <p:ph type="title"/>
          </p:nvPr>
        </p:nvSpPr>
        <p:spPr>
          <a:xfrm>
            <a:off x="1484309" y="128588"/>
            <a:ext cx="10018713" cy="867697"/>
          </a:xfrm>
        </p:spPr>
        <p:txBody>
          <a:bodyPr/>
          <a:lstStyle/>
          <a:p>
            <a:pPr algn="l"/>
            <a:r>
              <a:rPr lang="en-US" dirty="0">
                <a:solidFill>
                  <a:srgbClr val="C00000"/>
                </a:solidFill>
                <a:latin typeface="Imprint MT Shadow" panose="04020605060303030202" pitchFamily="82" charset="0"/>
              </a:rPr>
              <a:t>KEY FEATURES</a:t>
            </a:r>
          </a:p>
        </p:txBody>
      </p:sp>
      <p:sp>
        <p:nvSpPr>
          <p:cNvPr id="3" name="Content Placeholder 2">
            <a:extLst>
              <a:ext uri="{FF2B5EF4-FFF2-40B4-BE49-F238E27FC236}">
                <a16:creationId xmlns:a16="http://schemas.microsoft.com/office/drawing/2014/main" id="{46F703CC-CC50-B2D7-759A-0E29DBE55881}"/>
              </a:ext>
            </a:extLst>
          </p:cNvPr>
          <p:cNvSpPr>
            <a:spLocks noGrp="1"/>
          </p:cNvSpPr>
          <p:nvPr>
            <p:ph idx="1"/>
          </p:nvPr>
        </p:nvSpPr>
        <p:spPr>
          <a:xfrm>
            <a:off x="1484308" y="996285"/>
            <a:ext cx="10018713" cy="552926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Data Compressio</a:t>
            </a:r>
            <a:r>
              <a:rPr lang="en-US" sz="2000" b="1" dirty="0">
                <a:latin typeface="Times New Roman" panose="02020603050405020304" pitchFamily="18" charset="0"/>
                <a:cs typeface="Times New Roman" panose="02020603050405020304" pitchFamily="18" charset="0"/>
              </a:rPr>
              <a:t>n</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Compresses large files or messages using </a:t>
            </a:r>
            <a:r>
              <a:rPr lang="en-US" dirty="0" err="1">
                <a:latin typeface="Times New Roman" panose="02020603050405020304" pitchFamily="18" charset="0"/>
                <a:cs typeface="Times New Roman" panose="02020603050405020304" pitchFamily="18" charset="0"/>
              </a:rPr>
              <a:t>zlib</a:t>
            </a:r>
            <a:r>
              <a:rPr lang="en-US" dirty="0">
                <a:latin typeface="Times New Roman" panose="02020603050405020304" pitchFamily="18" charset="0"/>
                <a:cs typeface="Times New Roman" panose="02020603050405020304" pitchFamily="18" charset="0"/>
              </a:rPr>
              <a:t> to save space.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Makes it possible to embed more data without affecting media quality.</a:t>
            </a:r>
          </a:p>
          <a:p>
            <a:pPr marL="0" indent="0">
              <a:buNone/>
            </a:pPr>
            <a:r>
              <a:rPr lang="en-US" b="1" dirty="0">
                <a:latin typeface="Times New Roman" panose="02020603050405020304" pitchFamily="18" charset="0"/>
                <a:cs typeface="Times New Roman" panose="02020603050405020304" pitchFamily="18" charset="0"/>
              </a:rPr>
              <a:t>2. Error Detection and Data Integrity</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Adds checksums (CRC) to detect any errors in the extracted message.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Ensures the hidden message is retrieved accurately and safely.</a:t>
            </a:r>
          </a:p>
          <a:p>
            <a:pPr marL="0" indent="0">
              <a:buNone/>
            </a:pPr>
            <a:r>
              <a:rPr lang="en-US" b="1" dirty="0">
                <a:latin typeface="Times New Roman" panose="02020603050405020304" pitchFamily="18" charset="0"/>
                <a:cs typeface="Times New Roman" panose="02020603050405020304" pitchFamily="18" charset="0"/>
              </a:rPr>
              <a:t>3. Steganalysis Resistance</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Applies multiple strategies (e.g., data masking or spreading bits) to make detection difficult.</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Increases security against tools or attackers trying to find hidden data</a:t>
            </a:r>
          </a:p>
        </p:txBody>
      </p:sp>
    </p:spTree>
    <p:extLst>
      <p:ext uri="{BB962C8B-B14F-4D97-AF65-F5344CB8AC3E}">
        <p14:creationId xmlns:p14="http://schemas.microsoft.com/office/powerpoint/2010/main" val="261356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3E60E-65E0-411E-F53C-8706107860AA}"/>
              </a:ext>
            </a:extLst>
          </p:cNvPr>
          <p:cNvSpPr>
            <a:spLocks noGrp="1"/>
          </p:cNvSpPr>
          <p:nvPr>
            <p:ph type="title"/>
          </p:nvPr>
        </p:nvSpPr>
        <p:spPr>
          <a:xfrm>
            <a:off x="1371600" y="138112"/>
            <a:ext cx="8829675" cy="1057275"/>
          </a:xfrm>
        </p:spPr>
        <p:txBody>
          <a:bodyPr/>
          <a:lstStyle/>
          <a:p>
            <a:pPr algn="l"/>
            <a:r>
              <a:rPr lang="en-US" dirty="0">
                <a:solidFill>
                  <a:srgbClr val="C00000"/>
                </a:solidFill>
                <a:latin typeface="Imprint MT Shadow" panose="04020605060303030202" pitchFamily="82" charset="0"/>
              </a:rPr>
              <a:t>Why did we choose this topic?</a:t>
            </a:r>
            <a:endParaRPr lang="en-GB" dirty="0"/>
          </a:p>
        </p:txBody>
      </p:sp>
      <p:sp>
        <p:nvSpPr>
          <p:cNvPr id="3" name="Content Placeholder 2">
            <a:extLst>
              <a:ext uri="{FF2B5EF4-FFF2-40B4-BE49-F238E27FC236}">
                <a16:creationId xmlns:a16="http://schemas.microsoft.com/office/drawing/2014/main" id="{1C540DCA-C208-571A-FEC1-49D9026424AB}"/>
              </a:ext>
            </a:extLst>
          </p:cNvPr>
          <p:cNvSpPr>
            <a:spLocks noGrp="1"/>
          </p:cNvSpPr>
          <p:nvPr>
            <p:ph idx="1"/>
          </p:nvPr>
        </p:nvSpPr>
        <p:spPr>
          <a:xfrm>
            <a:off x="1371600" y="1195387"/>
            <a:ext cx="10018713" cy="4348163"/>
          </a:xfrm>
        </p:spPr>
        <p:txBody>
          <a:bodyPr>
            <a:normAutofit/>
          </a:bodyPr>
          <a:lstStyle/>
          <a:p>
            <a:pPr marL="0" indent="0">
              <a:buNone/>
            </a:pPr>
            <a:r>
              <a:rPr lang="en-US" sz="2600" dirty="0">
                <a:latin typeface="Times New Roman" panose="02020603050405020304" pitchFamily="18" charset="0"/>
                <a:cs typeface="Times New Roman" panose="02020603050405020304" pitchFamily="18" charset="0"/>
              </a:rPr>
              <a:t>In the digital world, keeping information safe during communication is very important. Normally, we use encryption to protect our data. But even encrypted data can be noticed and targeted. To make the communication more secure, we can use steganography, which means hiding the data inside images or audio files so that nobody even knows it's there.</a:t>
            </a:r>
          </a:p>
          <a:p>
            <a:pPr marL="0" indent="0">
              <a:buNone/>
            </a:pPr>
            <a:r>
              <a:rPr lang="en-US" sz="2600" dirty="0">
                <a:latin typeface="Times New Roman" panose="02020603050405020304" pitchFamily="18" charset="0"/>
                <a:cs typeface="Times New Roman" panose="02020603050405020304" pitchFamily="18" charset="0"/>
              </a:rPr>
              <a:t>This project aims to create a system where messages or files can be hidden inside images and audio files, making it harder for attackers to find or decode the hidden data.</a:t>
            </a:r>
          </a:p>
          <a:p>
            <a:pPr marL="0" indent="0">
              <a:buNone/>
            </a:pP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74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05885-03E5-F448-3717-B0C0CF02ADFF}"/>
              </a:ext>
            </a:extLst>
          </p:cNvPr>
          <p:cNvSpPr>
            <a:spLocks noGrp="1"/>
          </p:cNvSpPr>
          <p:nvPr>
            <p:ph type="title"/>
          </p:nvPr>
        </p:nvSpPr>
        <p:spPr>
          <a:xfrm>
            <a:off x="1484309" y="148773"/>
            <a:ext cx="10018713" cy="925284"/>
          </a:xfrm>
        </p:spPr>
        <p:txBody>
          <a:bodyPr/>
          <a:lstStyle/>
          <a:p>
            <a:pPr algn="l"/>
            <a:r>
              <a:rPr lang="en-US" dirty="0">
                <a:solidFill>
                  <a:srgbClr val="C00000"/>
                </a:solidFill>
                <a:latin typeface="Imprint MT Shadow" panose="04020605060303030202" pitchFamily="82" charset="0"/>
              </a:rPr>
              <a:t>Methodology</a:t>
            </a:r>
            <a:endParaRPr lang="en-IN" dirty="0"/>
          </a:p>
        </p:txBody>
      </p:sp>
      <p:sp>
        <p:nvSpPr>
          <p:cNvPr id="3" name="Content Placeholder 2">
            <a:extLst>
              <a:ext uri="{FF2B5EF4-FFF2-40B4-BE49-F238E27FC236}">
                <a16:creationId xmlns:a16="http://schemas.microsoft.com/office/drawing/2014/main" id="{AEBB6599-9132-BB04-7456-2526EAE8DDBF}"/>
              </a:ext>
            </a:extLst>
          </p:cNvPr>
          <p:cNvSpPr>
            <a:spLocks noGrp="1"/>
          </p:cNvSpPr>
          <p:nvPr>
            <p:ph idx="1"/>
          </p:nvPr>
        </p:nvSpPr>
        <p:spPr>
          <a:xfrm>
            <a:off x="1484309" y="943430"/>
            <a:ext cx="10018713" cy="4871584"/>
          </a:xfrm>
        </p:spPr>
        <p:txBody>
          <a:bodyPr>
            <a:normAutofit/>
          </a:bodyPr>
          <a:lstStyle/>
          <a:p>
            <a:pPr algn="l">
              <a:spcBef>
                <a:spcPts val="1500"/>
              </a:spcBef>
              <a:spcAft>
                <a:spcPts val="750"/>
              </a:spcAft>
              <a:buNone/>
            </a:pPr>
            <a:r>
              <a:rPr lang="en-US" b="1" i="0" u="sng" dirty="0">
                <a:effectLst/>
                <a:latin typeface="Times New Roman" panose="02020603050405020304" pitchFamily="18" charset="0"/>
                <a:cs typeface="Times New Roman" panose="02020603050405020304" pitchFamily="18" charset="0"/>
              </a:rPr>
              <a:t>1. Embedding the Secret Data:</a:t>
            </a:r>
          </a:p>
          <a:p>
            <a:pPr algn="l">
              <a:spcBef>
                <a:spcPts val="750"/>
              </a:spcBef>
              <a:spcAft>
                <a:spcPts val="600"/>
              </a:spcAft>
              <a:buClr>
                <a:schemeClr val="tx1"/>
              </a:buClr>
              <a:buSzPct val="120000"/>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Data Hiding:</a:t>
            </a:r>
            <a:endParaRPr lang="en-US" sz="2000" b="0" i="0" dirty="0">
              <a:effectLst/>
              <a:latin typeface="Times New Roman" panose="02020603050405020304" pitchFamily="18" charset="0"/>
              <a:cs typeface="Times New Roman" panose="02020603050405020304" pitchFamily="18" charset="0"/>
            </a:endParaRPr>
          </a:p>
          <a:p>
            <a:pPr lvl="1" fontAlgn="ctr">
              <a:spcBef>
                <a:spcPts val="600"/>
              </a:spcBef>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The encrypted data is then embedded into the cover media (image or audio file) using steganographic algorithms. Common techniques include:</a:t>
            </a:r>
          </a:p>
          <a:p>
            <a:pPr lvl="1" fontAlgn="ctr">
              <a:spcBef>
                <a:spcPts val="600"/>
              </a:spcBef>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Least Significant Bit (LSB) substitution:</a:t>
            </a:r>
            <a:r>
              <a:rPr lang="en-US" sz="1800" b="0" i="0" dirty="0">
                <a:effectLst/>
                <a:latin typeface="Times New Roman" panose="02020603050405020304" pitchFamily="18" charset="0"/>
                <a:cs typeface="Times New Roman" panose="02020603050405020304" pitchFamily="18" charset="0"/>
              </a:rPr>
              <a:t> Modifying the least significant bit of each pixel (in images) or audio sample to represent the bits of the encrypted data. </a:t>
            </a:r>
          </a:p>
          <a:p>
            <a:pPr lvl="1" fontAlgn="ctr">
              <a:spcBef>
                <a:spcPts val="600"/>
              </a:spcBef>
              <a:buFont typeface="Wingdings" panose="05000000000000000000" pitchFamily="2" charset="2"/>
              <a:buChar char="Ø"/>
            </a:pPr>
            <a:r>
              <a:rPr lang="en-US" sz="1800" b="1" i="0" dirty="0">
                <a:effectLst/>
                <a:latin typeface="Times New Roman" panose="02020603050405020304" pitchFamily="18" charset="0"/>
                <a:cs typeface="Times New Roman" panose="02020603050405020304" pitchFamily="18" charset="0"/>
              </a:rPr>
              <a:t>Modifying other features:</a:t>
            </a:r>
            <a:r>
              <a:rPr lang="en-US" sz="1800" b="0" i="0" dirty="0">
                <a:effectLst/>
                <a:latin typeface="Times New Roman" panose="02020603050405020304" pitchFamily="18" charset="0"/>
                <a:cs typeface="Times New Roman" panose="02020603050405020304" pitchFamily="18" charset="0"/>
              </a:rPr>
              <a:t> Other features of the cover media, such as the phase angle of motion vectors in video, can also be used for data hiding. </a:t>
            </a:r>
            <a:endParaRPr lang="en-IN" sz="2600" b="0" i="0" dirty="0">
              <a:effectLst/>
              <a:latin typeface="Times New Roman" panose="02020603050405020304" pitchFamily="18" charset="0"/>
              <a:cs typeface="Times New Roman" panose="02020603050405020304" pitchFamily="18" charset="0"/>
            </a:endParaRPr>
          </a:p>
          <a:p>
            <a:pPr algn="l">
              <a:spcBef>
                <a:spcPts val="750"/>
              </a:spcBef>
              <a:spcAft>
                <a:spcPts val="1500"/>
              </a:spcAft>
              <a:buClr>
                <a:schemeClr val="tx1"/>
              </a:buClr>
              <a:buSzPct val="120000"/>
              <a:buFont typeface="Arial" panose="020B0604020202020204" pitchFamily="34" charset="0"/>
              <a:buChar char="•"/>
            </a:pPr>
            <a:r>
              <a:rPr lang="en-US" sz="2000" b="1" i="0" dirty="0" err="1">
                <a:effectLst/>
                <a:latin typeface="Times New Roman" panose="02020603050405020304" pitchFamily="18" charset="0"/>
                <a:cs typeface="Times New Roman" panose="02020603050405020304" pitchFamily="18" charset="0"/>
              </a:rPr>
              <a:t>Stego</a:t>
            </a:r>
            <a:r>
              <a:rPr lang="en-US" sz="2000" b="1" i="0" dirty="0">
                <a:effectLst/>
                <a:latin typeface="Times New Roman" panose="02020603050405020304" pitchFamily="18" charset="0"/>
                <a:cs typeface="Times New Roman" panose="02020603050405020304" pitchFamily="18" charset="0"/>
              </a:rPr>
              <a:t>-file Creation:</a:t>
            </a:r>
            <a:endParaRPr lang="en-US" sz="2000" b="0" i="0" dirty="0">
              <a:effectLst/>
              <a:latin typeface="Times New Roman" panose="02020603050405020304" pitchFamily="18" charset="0"/>
              <a:cs typeface="Times New Roman" panose="02020603050405020304" pitchFamily="18" charset="0"/>
            </a:endParaRPr>
          </a:p>
          <a:p>
            <a:pPr lvl="1">
              <a:spcBef>
                <a:spcPts val="750"/>
              </a:spcBef>
              <a:spcAft>
                <a:spcPts val="1500"/>
              </a:spcAft>
              <a:buFont typeface="Wingdings" panose="05000000000000000000" pitchFamily="2" charset="2"/>
              <a:buChar char="Ø"/>
            </a:pPr>
            <a:r>
              <a:rPr lang="en-US" sz="1800" b="0" i="0" dirty="0">
                <a:effectLst/>
                <a:latin typeface="Google Sans"/>
              </a:rPr>
              <a:t>The modified cover media, now containing the hidden data, is referred to as the </a:t>
            </a:r>
            <a:r>
              <a:rPr lang="en-US" sz="1800" b="0" i="0" dirty="0" err="1">
                <a:effectLst/>
                <a:latin typeface="Google Sans"/>
              </a:rPr>
              <a:t>stego</a:t>
            </a:r>
            <a:r>
              <a:rPr lang="en-US" sz="1800" b="0" i="0" dirty="0">
                <a:effectLst/>
                <a:latin typeface="Google Sans"/>
              </a:rPr>
              <a:t>-file. </a:t>
            </a:r>
          </a:p>
        </p:txBody>
      </p:sp>
    </p:spTree>
    <p:extLst>
      <p:ext uri="{BB962C8B-B14F-4D97-AF65-F5344CB8AC3E}">
        <p14:creationId xmlns:p14="http://schemas.microsoft.com/office/powerpoint/2010/main" val="272696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B7AB52-0B6B-AB84-9915-EE5090155B75}"/>
              </a:ext>
            </a:extLst>
          </p:cNvPr>
          <p:cNvSpPr>
            <a:spLocks noGrp="1"/>
          </p:cNvSpPr>
          <p:nvPr>
            <p:ph idx="1"/>
          </p:nvPr>
        </p:nvSpPr>
        <p:spPr>
          <a:xfrm>
            <a:off x="1382710" y="246743"/>
            <a:ext cx="10018713" cy="5996895"/>
          </a:xfrm>
        </p:spPr>
        <p:txBody>
          <a:bodyPr>
            <a:normAutofit/>
          </a:bodyPr>
          <a:lstStyle/>
          <a:p>
            <a:pPr algn="l">
              <a:spcBef>
                <a:spcPts val="1500"/>
              </a:spcBef>
              <a:spcAft>
                <a:spcPts val="750"/>
              </a:spcAft>
              <a:buNone/>
            </a:pPr>
            <a:r>
              <a:rPr lang="en-US" sz="2800" b="1" i="0" u="sng" dirty="0">
                <a:effectLst/>
                <a:latin typeface="Times New Roman" panose="02020603050405020304" pitchFamily="18" charset="0"/>
                <a:cs typeface="Times New Roman" panose="02020603050405020304" pitchFamily="18" charset="0"/>
              </a:rPr>
              <a:t>2. Transmission and Extraction:</a:t>
            </a:r>
          </a:p>
          <a:p>
            <a:pPr algn="l">
              <a:spcBef>
                <a:spcPts val="750"/>
              </a:spcBef>
              <a:spcAft>
                <a:spcPts val="600"/>
              </a:spcAft>
              <a:buClr>
                <a:schemeClr val="tx1"/>
              </a:buClr>
              <a:buSzPct val="12000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Secure Transmission:</a:t>
            </a:r>
            <a:endParaRPr lang="en-US" b="0" i="0" dirty="0">
              <a:effectLst/>
              <a:latin typeface="Times New Roman" panose="02020603050405020304" pitchFamily="18" charset="0"/>
              <a:cs typeface="Times New Roman" panose="02020603050405020304" pitchFamily="18" charset="0"/>
            </a:endParaRPr>
          </a:p>
          <a:p>
            <a:pPr lvl="1" fontAlgn="ctr">
              <a:spcBef>
                <a:spcPts val="750"/>
              </a:spcBef>
              <a:buSzPct val="1200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a:t>
            </a:r>
            <a:r>
              <a:rPr lang="en-US" b="0" i="0" dirty="0" err="1">
                <a:effectLst/>
                <a:latin typeface="Times New Roman" panose="02020603050405020304" pitchFamily="18" charset="0"/>
                <a:cs typeface="Times New Roman" panose="02020603050405020304" pitchFamily="18" charset="0"/>
              </a:rPr>
              <a:t>stego</a:t>
            </a:r>
            <a:r>
              <a:rPr lang="en-US" b="0" i="0" dirty="0">
                <a:effectLst/>
                <a:latin typeface="Times New Roman" panose="02020603050405020304" pitchFamily="18" charset="0"/>
                <a:cs typeface="Times New Roman" panose="02020603050405020304" pitchFamily="18" charset="0"/>
              </a:rPr>
              <a:t>-file (containing the secret data) is transmitted through an insecure channel (e.g., the internet). </a:t>
            </a:r>
          </a:p>
          <a:p>
            <a:pPr algn="l">
              <a:spcBef>
                <a:spcPts val="750"/>
              </a:spcBef>
              <a:spcAft>
                <a:spcPts val="1500"/>
              </a:spcAft>
              <a:buClr>
                <a:schemeClr val="tx1"/>
              </a:buClr>
              <a:buSzPct val="12000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Data Extraction:</a:t>
            </a:r>
            <a:endParaRPr lang="en-US" b="0" i="0" dirty="0">
              <a:effectLst/>
              <a:latin typeface="Times New Roman" panose="02020603050405020304" pitchFamily="18" charset="0"/>
              <a:cs typeface="Times New Roman" panose="02020603050405020304" pitchFamily="18" charset="0"/>
            </a:endParaRPr>
          </a:p>
          <a:p>
            <a:pPr lvl="1">
              <a:spcBef>
                <a:spcPts val="750"/>
              </a:spcBef>
              <a:spcAft>
                <a:spcPts val="1500"/>
              </a:spcAft>
              <a:buSzPct val="12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At the receiving end, the secret data is extracted from the </a:t>
            </a:r>
            <a:r>
              <a:rPr lang="en-US" b="0" i="0" dirty="0" err="1">
                <a:effectLst/>
                <a:latin typeface="Times New Roman" panose="02020603050405020304" pitchFamily="18" charset="0"/>
                <a:cs typeface="Times New Roman" panose="02020603050405020304" pitchFamily="18" charset="0"/>
              </a:rPr>
              <a:t>stego</a:t>
            </a:r>
            <a:r>
              <a:rPr lang="en-US" b="0" i="0" dirty="0">
                <a:effectLst/>
                <a:latin typeface="Times New Roman" panose="02020603050405020304" pitchFamily="18" charset="0"/>
                <a:cs typeface="Times New Roman" panose="02020603050405020304" pitchFamily="18" charset="0"/>
              </a:rPr>
              <a:t>-file using the same steganographic algorithm.</a:t>
            </a:r>
            <a:br>
              <a:rPr lang="en-US"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66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0AB807-D655-D282-1EA4-55398C339B78}"/>
              </a:ext>
            </a:extLst>
          </p:cNvPr>
          <p:cNvSpPr>
            <a:spLocks noGrp="1"/>
          </p:cNvSpPr>
          <p:nvPr>
            <p:ph idx="1"/>
          </p:nvPr>
        </p:nvSpPr>
        <p:spPr>
          <a:xfrm>
            <a:off x="1397224" y="142875"/>
            <a:ext cx="10018713" cy="6543675"/>
          </a:xfrm>
        </p:spPr>
        <p:txBody>
          <a:bodyPr>
            <a:normAutofit/>
          </a:bodyPr>
          <a:lstStyle/>
          <a:p>
            <a:pPr algn="l">
              <a:spcBef>
                <a:spcPts val="1500"/>
              </a:spcBef>
              <a:spcAft>
                <a:spcPts val="750"/>
              </a:spcAft>
              <a:buNone/>
            </a:pPr>
            <a:r>
              <a:rPr lang="en-US" sz="2600" b="1" i="0" u="sng" dirty="0">
                <a:effectLst/>
                <a:latin typeface="Times New Roman" panose="02020603050405020304" pitchFamily="18" charset="0"/>
                <a:cs typeface="Times New Roman" panose="02020603050405020304" pitchFamily="18" charset="0"/>
              </a:rPr>
              <a:t>3. Key Considerations for Success:</a:t>
            </a:r>
          </a:p>
          <a:p>
            <a:pPr algn="l">
              <a:spcBef>
                <a:spcPts val="750"/>
              </a:spcBef>
              <a:spcAft>
                <a:spcPts val="600"/>
              </a:spcAft>
              <a:buClr>
                <a:schemeClr val="tx1"/>
              </a:buClr>
              <a:buSzPct val="120000"/>
              <a:buFont typeface="Arial" panose="020B0604020202020204" pitchFamily="34" charset="0"/>
              <a:buChar char="•"/>
            </a:pPr>
            <a:r>
              <a:rPr lang="en-US" sz="2200" b="1" i="0" dirty="0">
                <a:effectLst/>
                <a:latin typeface="Times New Roman" panose="02020603050405020304" pitchFamily="18" charset="0"/>
                <a:cs typeface="Times New Roman" panose="02020603050405020304" pitchFamily="18" charset="0"/>
              </a:rPr>
              <a:t>Imperceptibility:</a:t>
            </a:r>
            <a:endParaRPr lang="en-US" sz="2200" b="0" i="0" dirty="0">
              <a:effectLst/>
              <a:latin typeface="Times New Roman" panose="02020603050405020304" pitchFamily="18" charset="0"/>
              <a:cs typeface="Times New Roman" panose="02020603050405020304" pitchFamily="18" charset="0"/>
            </a:endParaRPr>
          </a:p>
          <a:p>
            <a:pPr lvl="1" fontAlgn="ctr">
              <a:spcBef>
                <a:spcPts val="750"/>
              </a:spcBef>
              <a:buSzPct val="1350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steganographic algorithm should ensure that the modifications made to the cover media are imperceptible to the human eye or ear, preventing suspicion of hidden data. </a:t>
            </a:r>
          </a:p>
          <a:p>
            <a:pPr algn="l">
              <a:spcBef>
                <a:spcPts val="750"/>
              </a:spcBef>
              <a:spcAft>
                <a:spcPts val="600"/>
              </a:spcAft>
              <a:buClr>
                <a:schemeClr val="tx1"/>
              </a:buClr>
              <a:buSzPct val="12000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Robustness:</a:t>
            </a:r>
            <a:endParaRPr lang="en-US" b="0" i="0" dirty="0">
              <a:effectLst/>
              <a:latin typeface="Times New Roman" panose="02020603050405020304" pitchFamily="18" charset="0"/>
              <a:cs typeface="Times New Roman" panose="02020603050405020304" pitchFamily="18" charset="0"/>
            </a:endParaRPr>
          </a:p>
          <a:p>
            <a:pPr lvl="1">
              <a:spcBef>
                <a:spcPts val="750"/>
              </a:spcBef>
              <a:buSzPct val="1340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algorithm should be robust enough to withstand common image/audio processing techniques (e.g., compression, filtering) that could potentially reveal the hidden data. </a:t>
            </a:r>
            <a:br>
              <a:rPr lang="en-US" b="0" i="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algn="l">
              <a:spcBef>
                <a:spcPts val="750"/>
              </a:spcBef>
              <a:spcAft>
                <a:spcPts val="600"/>
              </a:spcAft>
              <a:buClr>
                <a:schemeClr val="tx1"/>
              </a:buClr>
              <a:buSzPct val="12000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Payload Capacity:</a:t>
            </a:r>
            <a:endParaRPr lang="en-US" b="0" i="0" dirty="0">
              <a:effectLst/>
              <a:latin typeface="Times New Roman" panose="02020603050405020304" pitchFamily="18" charset="0"/>
              <a:cs typeface="Times New Roman" panose="02020603050405020304" pitchFamily="18" charset="0"/>
            </a:endParaRPr>
          </a:p>
          <a:p>
            <a:pPr lvl="1" fontAlgn="ctr">
              <a:spcBef>
                <a:spcPts val="750"/>
              </a:spcBef>
              <a:buSzPct val="1300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algorithm should allow for embedding a sufficient amount of data without compromising the visual/auditory quality of the cover media. </a:t>
            </a:r>
          </a:p>
          <a:p>
            <a:pPr algn="l">
              <a:spcBef>
                <a:spcPts val="750"/>
              </a:spcBef>
              <a:spcAft>
                <a:spcPts val="1500"/>
              </a:spcAft>
              <a:buClr>
                <a:schemeClr val="tx1"/>
              </a:buClr>
              <a:buSzPct val="120000"/>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Security:</a:t>
            </a:r>
            <a:endParaRPr lang="en-US" b="0" i="0" dirty="0">
              <a:effectLst/>
              <a:latin typeface="Times New Roman" panose="02020603050405020304" pitchFamily="18" charset="0"/>
              <a:cs typeface="Times New Roman" panose="02020603050405020304" pitchFamily="18" charset="0"/>
            </a:endParaRPr>
          </a:p>
          <a:p>
            <a:pPr lvl="1">
              <a:spcBef>
                <a:spcPts val="750"/>
              </a:spcBef>
              <a:spcAft>
                <a:spcPts val="1500"/>
              </a:spcAft>
              <a:buSzPct val="130000"/>
              <a:buFont typeface="Wingdings" panose="05000000000000000000" pitchFamily="2" charset="2"/>
              <a:buChar char="Ø"/>
            </a:pPr>
            <a:r>
              <a:rPr lang="en-US" b="0" i="0" dirty="0">
                <a:effectLst/>
                <a:latin typeface="Times New Roman" panose="02020603050405020304" pitchFamily="18" charset="0"/>
                <a:cs typeface="Times New Roman" panose="02020603050405020304" pitchFamily="18" charset="0"/>
              </a:rPr>
              <a:t>The encryption used should be strong enough to protect the data from unauthorized access and decryption.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0628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390</TotalTime>
  <Words>726</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Corbel</vt:lpstr>
      <vt:lpstr>Google Sans</vt:lpstr>
      <vt:lpstr>Imprint MT Shadow</vt:lpstr>
      <vt:lpstr>Times New Roman</vt:lpstr>
      <vt:lpstr>Wingdings</vt:lpstr>
      <vt:lpstr>Parallax</vt:lpstr>
      <vt:lpstr>PowerPoint Presentation</vt:lpstr>
      <vt:lpstr>PowerPoint Presentation</vt:lpstr>
      <vt:lpstr> INTRODUCTION </vt:lpstr>
      <vt:lpstr>Aim of the Project</vt:lpstr>
      <vt:lpstr>KEY FEATURES</vt:lpstr>
      <vt:lpstr>Why did we choose this topic?</vt:lpstr>
      <vt:lpstr>Methodology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Aayushi Sharma</dc:creator>
  <cp:lastModifiedBy>Aayushi Sharma</cp:lastModifiedBy>
  <cp:revision>251</cp:revision>
  <dcterms:created xsi:type="dcterms:W3CDTF">2025-04-14T07:50:52Z</dcterms:created>
  <dcterms:modified xsi:type="dcterms:W3CDTF">2025-04-17T04:31:41Z</dcterms:modified>
</cp:coreProperties>
</file>