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60" r:id="rId3"/>
    <p:sldId id="261" r:id="rId4"/>
    <p:sldId id="316" r:id="rId5"/>
    <p:sldId id="263" r:id="rId6"/>
    <p:sldId id="265" r:id="rId7"/>
    <p:sldId id="271" r:id="rId8"/>
    <p:sldId id="307" r:id="rId9"/>
    <p:sldId id="317" r:id="rId10"/>
    <p:sldId id="308" r:id="rId11"/>
    <p:sldId id="309" r:id="rId12"/>
    <p:sldId id="310" r:id="rId13"/>
    <p:sldId id="311" r:id="rId14"/>
    <p:sldId id="281" r:id="rId15"/>
    <p:sldId id="314" r:id="rId16"/>
    <p:sldId id="312" r:id="rId17"/>
    <p:sldId id="315" r:id="rId18"/>
    <p:sldId id="283" r:id="rId19"/>
    <p:sldId id="313" r:id="rId20"/>
  </p:sldIdLst>
  <p:sldSz cx="9144000" cy="5143500" type="screen16x9"/>
  <p:notesSz cx="6858000" cy="9144000"/>
  <p:embeddedFontLst>
    <p:embeddedFont>
      <p:font typeface="Advent Pro" panose="020B060402020202020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Lato" panose="020F0502020204030203" pitchFamily="34" charset="0"/>
      <p:regular r:id="rId30"/>
      <p:bold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34D382-7004-4911-8E13-8C7D1286BB0B}">
  <a:tblStyle styleId="{8C34D382-7004-4911-8E13-8C7D1286BB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100" dirty="0"/>
              <a:t>Online Delivery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301415099566715"/>
          <c:y val="0.15166479515161968"/>
          <c:w val="0.40953169845192317"/>
          <c:h val="0.49788654644512059"/>
        </c:manualLayout>
      </c:layout>
      <c:pieChart>
        <c:varyColors val="1"/>
        <c:ser>
          <c:idx val="0"/>
          <c:order val="0"/>
          <c:tx>
            <c:strRef>
              <c:f>Sheet1!$B$1</c:f>
              <c:strCache>
                <c:ptCount val="1"/>
                <c:pt idx="0">
                  <c:v>Average of Rating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298-4DA5-8563-C61DC2C824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298-4DA5-8563-C61DC2C8245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0.00</c:formatCode>
                <c:ptCount val="2"/>
                <c:pt idx="0">
                  <c:v>2.7543098591549313</c:v>
                </c:pt>
                <c:pt idx="1">
                  <c:v>3.2880048959608312</c:v>
                </c:pt>
              </c:numCache>
            </c:numRef>
          </c:val>
          <c:extLst>
            <c:ext xmlns:c16="http://schemas.microsoft.com/office/drawing/2014/chart" uri="{C3380CC4-5D6E-409C-BE32-E72D297353CC}">
              <c16:uniqueId val="{00000000-1379-481B-8222-BA1940487CF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Table</a:t>
            </a:r>
            <a:r>
              <a:rPr lang="en-US" sz="1200" baseline="0" dirty="0"/>
              <a:t> booking</a:t>
            </a:r>
            <a:endParaRPr lang="en-IN" sz="1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Average of Rating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0E-4C17-9384-684B96D3B7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0E-4C17-9384-684B96D3B7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D0E-4C17-9384-684B96D3B7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D0E-4C17-9384-684B96D3B76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No</c:v>
                </c:pt>
                <c:pt idx="1">
                  <c:v>Yes</c:v>
                </c:pt>
              </c:strCache>
            </c:strRef>
          </c:cat>
          <c:val>
            <c:numRef>
              <c:f>Sheet1!$B$2:$B$5</c:f>
              <c:numCache>
                <c:formatCode>0.00</c:formatCode>
                <c:ptCount val="4"/>
                <c:pt idx="0">
                  <c:v>2.8096866436315997</c:v>
                </c:pt>
                <c:pt idx="1">
                  <c:v>3.4825561312607936</c:v>
                </c:pt>
              </c:numCache>
            </c:numRef>
          </c:val>
          <c:extLst>
            <c:ext xmlns:c16="http://schemas.microsoft.com/office/drawing/2014/chart" uri="{C3380CC4-5D6E-409C-BE32-E72D297353CC}">
              <c16:uniqueId val="{00000000-E0C4-41F1-BD82-A6B7767A6EF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100" dirty="0"/>
              <a:t>Online Delivery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301415099566715"/>
          <c:y val="0.15166479515161968"/>
          <c:w val="0.40953169845192317"/>
          <c:h val="0.49788654644512059"/>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Table</a:t>
            </a:r>
            <a:r>
              <a:rPr lang="en-US" sz="1200" baseline="0" dirty="0"/>
              <a:t> booking</a:t>
            </a:r>
            <a:endParaRPr lang="en-IN" sz="1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6ba8e432a2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6ba8e432a2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2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b9affece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b9affece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18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7" name="Google Shape;67;p1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8" name="Google Shape;68;p15"/>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0"/>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0" name="Google Shape;100;p20"/>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0"/>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20"/>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0"/>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20"/>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2">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5429475" y="2012425"/>
            <a:ext cx="28410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23" name="Google Shape;123;p22"/>
          <p:cNvSpPr txBox="1">
            <a:spLocks noGrp="1"/>
          </p:cNvSpPr>
          <p:nvPr>
            <p:ph type="body" idx="2"/>
          </p:nvPr>
        </p:nvSpPr>
        <p:spPr>
          <a:xfrm>
            <a:off x="5429475" y="2649150"/>
            <a:ext cx="28410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4" name="Google Shape;124;p2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5" name="Google Shape;125;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 name="Google Shape;23;p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CF8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1pPr>
            <a:lvl2pPr lvl="1">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2pPr>
            <a:lvl3pPr lvl="2">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3pPr>
            <a:lvl4pPr lvl="3">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4pPr>
            <a:lvl5pPr lvl="4">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5pPr>
            <a:lvl6pPr lvl="5">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6pPr>
            <a:lvl7pPr lvl="6">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7pPr>
            <a:lvl8pPr lvl="7">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8pPr>
            <a:lvl9pPr lvl="8">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61" r:id="rId10"/>
    <p:sldLayoutId id="2147483666"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gTK5rNhWJyA?si=kNijSyT-xUIt4w25" TargetMode="External"/><Relationship Id="rId2" Type="http://schemas.openxmlformats.org/officeDocument/2006/relationships/hyperlink" Target="https://www.youtube.com/watch?v=bG1Qha-Ii7A&amp;list=PLmejDGrsgFyDN-HoP5wlkvq9zKbWM9KtT" TargetMode="External"/><Relationship Id="rId1" Type="http://schemas.openxmlformats.org/officeDocument/2006/relationships/slideLayout" Target="../slideLayouts/slideLayout4.xml"/><Relationship Id="rId4" Type="http://schemas.openxmlformats.org/officeDocument/2006/relationships/hyperlink" Target="https://images.app.goo.gl/geeGKqsPad5AmDP3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pSp>
        <p:nvGrpSpPr>
          <p:cNvPr id="149" name="Google Shape;149;p30"/>
          <p:cNvGrpSpPr/>
          <p:nvPr/>
        </p:nvGrpSpPr>
        <p:grpSpPr>
          <a:xfrm>
            <a:off x="4020093" y="607663"/>
            <a:ext cx="5065148" cy="3795451"/>
            <a:chOff x="936525" y="238100"/>
            <a:chExt cx="5319975" cy="3986400"/>
          </a:xfrm>
        </p:grpSpPr>
        <p:sp>
          <p:nvSpPr>
            <p:cNvPr id="150" name="Google Shape;150;p30"/>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30"/>
          <p:cNvSpPr txBox="1">
            <a:spLocks noGrp="1"/>
          </p:cNvSpPr>
          <p:nvPr>
            <p:ph type="ctrTitle"/>
          </p:nvPr>
        </p:nvSpPr>
        <p:spPr>
          <a:xfrm>
            <a:off x="395300" y="1714603"/>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ZOMATO DATA ANALYSIS</a:t>
            </a:r>
            <a:endParaRPr dirty="0"/>
          </a:p>
        </p:txBody>
      </p:sp>
      <p:sp>
        <p:nvSpPr>
          <p:cNvPr id="156" name="Google Shape;156;p30"/>
          <p:cNvSpPr txBox="1">
            <a:spLocks noGrp="1"/>
          </p:cNvSpPr>
          <p:nvPr>
            <p:ph type="subTitle" idx="1"/>
          </p:nvPr>
        </p:nvSpPr>
        <p:spPr>
          <a:xfrm>
            <a:off x="660359" y="3971801"/>
            <a:ext cx="339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-Aayushi Vashishth</a:t>
            </a:r>
            <a:endParaRPr dirty="0"/>
          </a:p>
        </p:txBody>
      </p:sp>
      <p:cxnSp>
        <p:nvCxnSpPr>
          <p:cNvPr id="157" name="Google Shape;157;p30"/>
          <p:cNvCxnSpPr/>
          <p:nvPr/>
        </p:nvCxnSpPr>
        <p:spPr>
          <a:xfrm>
            <a:off x="741537" y="4011791"/>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8" name="Google Shape;158;p30"/>
          <p:cNvGrpSpPr/>
          <p:nvPr/>
        </p:nvGrpSpPr>
        <p:grpSpPr>
          <a:xfrm>
            <a:off x="4760184" y="632680"/>
            <a:ext cx="4717227" cy="4962536"/>
            <a:chOff x="1713850" y="264375"/>
            <a:chExt cx="4954550" cy="5212200"/>
          </a:xfrm>
        </p:grpSpPr>
        <p:sp>
          <p:nvSpPr>
            <p:cNvPr id="159" name="Google Shape;159;p30"/>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23E7CB0-63E3-919D-22C9-9533D5ABD1BE}"/>
              </a:ext>
            </a:extLst>
          </p:cNvPr>
          <p:cNvPicPr>
            <a:picLocks noChangeAspect="1"/>
          </p:cNvPicPr>
          <p:nvPr/>
        </p:nvPicPr>
        <p:blipFill>
          <a:blip r:embed="rId3"/>
          <a:stretch>
            <a:fillRect/>
          </a:stretch>
        </p:blipFill>
        <p:spPr>
          <a:xfrm>
            <a:off x="343359" y="0"/>
            <a:ext cx="2658748" cy="13746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D1D9D4-0BCB-FDFD-6D32-47F109D8081A}"/>
              </a:ext>
            </a:extLst>
          </p:cNvPr>
          <p:cNvSpPr>
            <a:spLocks noGrp="1"/>
          </p:cNvSpPr>
          <p:nvPr>
            <p:ph type="body" idx="1"/>
          </p:nvPr>
        </p:nvSpPr>
        <p:spPr>
          <a:xfrm>
            <a:off x="737000" y="386576"/>
            <a:ext cx="3600600" cy="4188324"/>
          </a:xfrm>
        </p:spPr>
        <p:txBody>
          <a:bodyPr/>
          <a:lstStyle/>
          <a:p>
            <a:pPr marL="139700" indent="0">
              <a:buNone/>
            </a:pPr>
            <a:endPar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Countries with higher average votes gives an indication that their restaurants are more popular or attract more customers. This could be due to various factors such as the quality of food, service, and overall dining experience.</a:t>
            </a:r>
          </a:p>
          <a:p>
            <a:endPar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H</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igher average votes </a:t>
            </a:r>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also suggests</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restaurants to be of higher quality, as customers are more likely to vote positively for restaurants they consider to be good.</a:t>
            </a:r>
          </a:p>
          <a:p>
            <a:endParaRPr lang="en-US" dirty="0">
              <a:solidFill>
                <a:srgbClr val="0D0D0D"/>
              </a:solidFill>
              <a:latin typeface="Roboto" panose="02000000000000000000" pitchFamily="2" charset="0"/>
              <a:ea typeface="Roboto" panose="02000000000000000000" pitchFamily="2" charset="0"/>
              <a:cs typeface="Roboto" panose="02000000000000000000" pitchFamily="2" charset="0"/>
            </a:endParaRPr>
          </a:p>
          <a:p>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Higher average votes suggest that consumers in those countries are more engaged with restaurants</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32927CD7-C540-2819-D697-CF46C869761D}"/>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E0F263BD-41C5-F667-46BA-C0B43C290D8C}"/>
              </a:ext>
            </a:extLst>
          </p:cNvPr>
          <p:cNvPicPr>
            <a:picLocks noChangeAspect="1"/>
          </p:cNvPicPr>
          <p:nvPr/>
        </p:nvPicPr>
        <p:blipFill rotWithShape="1">
          <a:blip r:embed="rId2"/>
          <a:srcRect l="47179" t="5898" r="4060" b="19715"/>
          <a:stretch/>
        </p:blipFill>
        <p:spPr>
          <a:xfrm>
            <a:off x="4571999" y="624615"/>
            <a:ext cx="4096215" cy="3950285"/>
          </a:xfrm>
          <a:prstGeom prst="rect">
            <a:avLst/>
          </a:prstGeom>
        </p:spPr>
      </p:pic>
    </p:spTree>
    <p:extLst>
      <p:ext uri="{BB962C8B-B14F-4D97-AF65-F5344CB8AC3E}">
        <p14:creationId xmlns:p14="http://schemas.microsoft.com/office/powerpoint/2010/main" val="529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6F9A96-79E2-936D-A33E-89FCFA051615}"/>
              </a:ext>
            </a:extLst>
          </p:cNvPr>
          <p:cNvPicPr>
            <a:picLocks noChangeAspect="1"/>
          </p:cNvPicPr>
          <p:nvPr/>
        </p:nvPicPr>
        <p:blipFill rotWithShape="1">
          <a:blip r:embed="rId2"/>
          <a:srcRect l="5018" t="23786" r="7694" b="7648"/>
          <a:stretch/>
        </p:blipFill>
        <p:spPr>
          <a:xfrm>
            <a:off x="944136" y="320978"/>
            <a:ext cx="2706029" cy="2743201"/>
          </a:xfrm>
          <a:prstGeom prst="rect">
            <a:avLst/>
          </a:prstGeom>
        </p:spPr>
      </p:pic>
      <p:pic>
        <p:nvPicPr>
          <p:cNvPr id="8" name="Picture 7">
            <a:extLst>
              <a:ext uri="{FF2B5EF4-FFF2-40B4-BE49-F238E27FC236}">
                <a16:creationId xmlns:a16="http://schemas.microsoft.com/office/drawing/2014/main" id="{E743DB05-C1C8-1748-23C1-460B041CC529}"/>
              </a:ext>
            </a:extLst>
          </p:cNvPr>
          <p:cNvPicPr>
            <a:picLocks noChangeAspect="1"/>
          </p:cNvPicPr>
          <p:nvPr/>
        </p:nvPicPr>
        <p:blipFill rotWithShape="1">
          <a:blip r:embed="rId3"/>
          <a:srcRect l="3438" t="23229" r="13546" b="10670"/>
          <a:stretch/>
        </p:blipFill>
        <p:spPr>
          <a:xfrm>
            <a:off x="5181600" y="320978"/>
            <a:ext cx="2706029" cy="2674983"/>
          </a:xfrm>
          <a:prstGeom prst="rect">
            <a:avLst/>
          </a:prstGeom>
        </p:spPr>
      </p:pic>
      <p:sp>
        <p:nvSpPr>
          <p:cNvPr id="9" name="TextBox 8">
            <a:extLst>
              <a:ext uri="{FF2B5EF4-FFF2-40B4-BE49-F238E27FC236}">
                <a16:creationId xmlns:a16="http://schemas.microsoft.com/office/drawing/2014/main" id="{719E4CBC-59CA-F340-7CD3-20B11394B9B6}"/>
              </a:ext>
            </a:extLst>
          </p:cNvPr>
          <p:cNvSpPr txBox="1"/>
          <p:nvPr/>
        </p:nvSpPr>
        <p:spPr>
          <a:xfrm>
            <a:off x="877229" y="3516351"/>
            <a:ext cx="7694342" cy="116955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Higher ratings for restaurants with these options could suggest that customers value the convenience of ordering online or booking tables in advance.</a:t>
            </a:r>
          </a:p>
          <a:p>
            <a:endParaRPr lang="en-US" sz="1400"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Restaurants offering online delivery and table booking have higher ratings, indicating that these services contribute to customer satisfaction.</a:t>
            </a:r>
            <a:endParaRPr lang="en-IN" dirty="0"/>
          </a:p>
        </p:txBody>
      </p:sp>
    </p:spTree>
    <p:extLst>
      <p:ext uri="{BB962C8B-B14F-4D97-AF65-F5344CB8AC3E}">
        <p14:creationId xmlns:p14="http://schemas.microsoft.com/office/powerpoint/2010/main" val="388832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ECADA3-9C46-F5D7-3853-8CC1065D2D44}"/>
              </a:ext>
            </a:extLst>
          </p:cNvPr>
          <p:cNvSpPr>
            <a:spLocks noGrp="1"/>
          </p:cNvSpPr>
          <p:nvPr>
            <p:ph type="body" idx="1"/>
          </p:nvPr>
        </p:nvSpPr>
        <p:spPr>
          <a:xfrm>
            <a:off x="245326" y="669073"/>
            <a:ext cx="4092273" cy="3905827"/>
          </a:xfrm>
        </p:spPr>
        <p:txBody>
          <a:bodyPr/>
          <a:lstStyle/>
          <a:p>
            <a:r>
              <a:rPr lang="en-US" dirty="0">
                <a:latin typeface="Roboto" panose="02000000000000000000" pitchFamily="2" charset="0"/>
                <a:ea typeface="Roboto" panose="02000000000000000000" pitchFamily="2" charset="0"/>
                <a:cs typeface="Roboto" panose="02000000000000000000" pitchFamily="2" charset="0"/>
              </a:rPr>
              <a:t>This graph gives us an insight about areas with good Average rating of restaurants</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Higher ratings of restaurant in a country suggests that restaurants are performing good which is ideal for Zomato to tie up with</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Countries with higher average ratings may represent markets with high potential for expansion, as there is already a positive reception to dining experiences.</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BD0D233F-7A1F-3DDC-EB30-5A6E6CFFEF56}"/>
              </a:ext>
            </a:extLst>
          </p:cNvPr>
          <p:cNvPicPr>
            <a:picLocks noChangeAspect="1"/>
          </p:cNvPicPr>
          <p:nvPr/>
        </p:nvPicPr>
        <p:blipFill rotWithShape="1">
          <a:blip r:embed="rId2"/>
          <a:srcRect l="39836" t="9273" r="2806" b="17574"/>
          <a:stretch/>
        </p:blipFill>
        <p:spPr>
          <a:xfrm>
            <a:off x="4200293" y="282498"/>
            <a:ext cx="4824761" cy="4292402"/>
          </a:xfrm>
          <a:prstGeom prst="rect">
            <a:avLst/>
          </a:prstGeom>
        </p:spPr>
      </p:pic>
    </p:spTree>
    <p:extLst>
      <p:ext uri="{BB962C8B-B14F-4D97-AF65-F5344CB8AC3E}">
        <p14:creationId xmlns:p14="http://schemas.microsoft.com/office/powerpoint/2010/main" val="348216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23D3-6182-D504-732E-89310FD4ED86}"/>
              </a:ext>
            </a:extLst>
          </p:cNvPr>
          <p:cNvSpPr>
            <a:spLocks noGrp="1"/>
          </p:cNvSpPr>
          <p:nvPr>
            <p:ph type="body" idx="1"/>
          </p:nvPr>
        </p:nvSpPr>
        <p:spPr>
          <a:xfrm>
            <a:off x="5342680" y="568600"/>
            <a:ext cx="3600600" cy="3166800"/>
          </a:xfrm>
        </p:spPr>
        <p:txBody>
          <a:bodyPr/>
          <a:lstStyle/>
          <a:p>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C</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omparing the average rating with the price of two help in understanding customer perceptions, market dynamics, and the competitive landscape</a:t>
            </a:r>
          </a:p>
          <a:p>
            <a:endParaRPr lang="en-US" dirty="0">
              <a:solidFill>
                <a:srgbClr val="0D0D0D"/>
              </a:solidFill>
              <a:latin typeface="Roboto" panose="02000000000000000000" pitchFamily="2" charset="0"/>
              <a:ea typeface="Roboto" panose="02000000000000000000" pitchFamily="2" charset="0"/>
              <a:cs typeface="Roboto" panose="02000000000000000000" pitchFamily="2" charset="0"/>
            </a:endParaRPr>
          </a:p>
          <a:p>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Here , </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average price of cuisine and the rating are weakly correlated, with a value of 0.5876</a:t>
            </a:r>
          </a:p>
          <a:p>
            <a:endParaRPr lang="en-US" dirty="0">
              <a:solidFill>
                <a:srgbClr val="0D0D0D"/>
              </a:solidFill>
              <a:latin typeface="Roboto" panose="02000000000000000000" pitchFamily="2" charset="0"/>
              <a:ea typeface="Roboto" panose="02000000000000000000" pitchFamily="2" charset="0"/>
              <a:cs typeface="Roboto" panose="02000000000000000000" pitchFamily="2" charset="0"/>
            </a:endParaRPr>
          </a:p>
          <a:p>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It may not be advisable for the team to solely focus on keeping higher rates of cuisines to get better ratings.</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AC7D900B-2C03-CB0E-15B1-638DDFF956C1}"/>
              </a:ext>
            </a:extLst>
          </p:cNvPr>
          <p:cNvPicPr>
            <a:picLocks noChangeAspect="1"/>
          </p:cNvPicPr>
          <p:nvPr/>
        </p:nvPicPr>
        <p:blipFill rotWithShape="1">
          <a:blip r:embed="rId2"/>
          <a:srcRect l="20052" r="4674" b="9775"/>
          <a:stretch/>
        </p:blipFill>
        <p:spPr>
          <a:xfrm>
            <a:off x="446049" y="1095535"/>
            <a:ext cx="3791415" cy="2227529"/>
          </a:xfrm>
          <a:prstGeom prst="rect">
            <a:avLst/>
          </a:prstGeom>
        </p:spPr>
      </p:pic>
    </p:spTree>
    <p:extLst>
      <p:ext uri="{BB962C8B-B14F-4D97-AF65-F5344CB8AC3E}">
        <p14:creationId xmlns:p14="http://schemas.microsoft.com/office/powerpoint/2010/main" val="423306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55"/>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5"/>
          <p:cNvSpPr txBox="1">
            <a:spLocks noGrp="1"/>
          </p:cNvSpPr>
          <p:nvPr>
            <p:ph type="title"/>
          </p:nvPr>
        </p:nvSpPr>
        <p:spPr>
          <a:xfrm>
            <a:off x="748944" y="-86804"/>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Recommendations</a:t>
            </a:r>
            <a:endParaRPr dirty="0"/>
          </a:p>
        </p:txBody>
      </p:sp>
      <p:grpSp>
        <p:nvGrpSpPr>
          <p:cNvPr id="1376" name="Google Shape;1376;p55"/>
          <p:cNvGrpSpPr/>
          <p:nvPr/>
        </p:nvGrpSpPr>
        <p:grpSpPr>
          <a:xfrm>
            <a:off x="6271165" y="1060842"/>
            <a:ext cx="3540893" cy="3930732"/>
            <a:chOff x="6271165" y="1060842"/>
            <a:chExt cx="3540893" cy="3930732"/>
          </a:xfrm>
        </p:grpSpPr>
        <p:grpSp>
          <p:nvGrpSpPr>
            <p:cNvPr id="1377" name="Google Shape;1377;p55"/>
            <p:cNvGrpSpPr/>
            <p:nvPr/>
          </p:nvGrpSpPr>
          <p:grpSpPr>
            <a:xfrm>
              <a:off x="6271165" y="2214577"/>
              <a:ext cx="730084" cy="597906"/>
              <a:chOff x="1968731" y="3237855"/>
              <a:chExt cx="911124" cy="746170"/>
            </a:xfrm>
          </p:grpSpPr>
          <p:sp>
            <p:nvSpPr>
              <p:cNvPr id="1378" name="Google Shape;1378;p55"/>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5"/>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5"/>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5"/>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5"/>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5"/>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5"/>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5"/>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5"/>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5"/>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5"/>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5"/>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5"/>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55"/>
            <p:cNvGrpSpPr/>
            <p:nvPr/>
          </p:nvGrpSpPr>
          <p:grpSpPr>
            <a:xfrm rot="-358812">
              <a:off x="6451047" y="1216708"/>
              <a:ext cx="3181144" cy="3619000"/>
              <a:chOff x="8890095" y="3665125"/>
              <a:chExt cx="2909806" cy="3310314"/>
            </a:xfrm>
          </p:grpSpPr>
          <p:sp>
            <p:nvSpPr>
              <p:cNvPr id="1393" name="Google Shape;1393;p55"/>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5"/>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5"/>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5"/>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Rounded Corners 1">
            <a:extLst>
              <a:ext uri="{FF2B5EF4-FFF2-40B4-BE49-F238E27FC236}">
                <a16:creationId xmlns:a16="http://schemas.microsoft.com/office/drawing/2014/main" id="{9D845AB6-E082-3610-56B4-C5EB5B7B5A55}"/>
              </a:ext>
            </a:extLst>
          </p:cNvPr>
          <p:cNvSpPr/>
          <p:nvPr/>
        </p:nvSpPr>
        <p:spPr>
          <a:xfrm>
            <a:off x="2311082" y="3357376"/>
            <a:ext cx="2438400" cy="163509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 Online delivery and Provide Table booking- </a:t>
            </a:r>
          </a:p>
          <a:p>
            <a:pPr algn="ctr"/>
            <a:r>
              <a:rPr lang="en-US" b="0" i="0" dirty="0">
                <a:solidFill>
                  <a:srgbClr val="0D0D0D"/>
                </a:solidFill>
                <a:effectLst/>
                <a:latin typeface="Söhne"/>
              </a:rPr>
              <a:t>We should consider expanding these services to improve customer satisfaction and ratings.</a:t>
            </a:r>
            <a:endParaRPr lang="en-IN" dirty="0"/>
          </a:p>
        </p:txBody>
      </p:sp>
      <p:sp>
        <p:nvSpPr>
          <p:cNvPr id="3" name="Rectangle: Rounded Corners 2">
            <a:extLst>
              <a:ext uri="{FF2B5EF4-FFF2-40B4-BE49-F238E27FC236}">
                <a16:creationId xmlns:a16="http://schemas.microsoft.com/office/drawing/2014/main" id="{0DC0560B-4022-29CC-00F7-086346CA03D1}"/>
              </a:ext>
            </a:extLst>
          </p:cNvPr>
          <p:cNvSpPr/>
          <p:nvPr/>
        </p:nvSpPr>
        <p:spPr>
          <a:xfrm>
            <a:off x="204813" y="786064"/>
            <a:ext cx="4526805" cy="23660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dirty="0">
                <a:solidFill>
                  <a:schemeClr val="accent1">
                    <a:lumMod val="50000"/>
                  </a:schemeClr>
                </a:solidFill>
                <a:ea typeface="Roboto" panose="02000000000000000000" pitchFamily="2" charset="0"/>
                <a:cs typeface="Roboto" panose="02000000000000000000" pitchFamily="2" charset="0"/>
              </a:rPr>
              <a:t>Expansion areas -</a:t>
            </a:r>
          </a:p>
          <a:p>
            <a:pPr marL="285750" indent="-285750">
              <a:buFontTx/>
              <a:buChar char="-"/>
            </a:pPr>
            <a:r>
              <a:rPr lang="en-US" sz="1300" b="0" i="0" dirty="0">
                <a:solidFill>
                  <a:srgbClr val="0D0D0D"/>
                </a:solidFill>
                <a:effectLst/>
                <a:ea typeface="Roboto" panose="02000000000000000000" pitchFamily="2" charset="0"/>
                <a:cs typeface="Roboto" panose="02000000000000000000" pitchFamily="2" charset="0"/>
              </a:rPr>
              <a:t>In areas with less </a:t>
            </a:r>
            <a:r>
              <a:rPr lang="en-US" sz="1300" dirty="0">
                <a:solidFill>
                  <a:srgbClr val="0D0D0D"/>
                </a:solidFill>
                <a:ea typeface="Roboto" panose="02000000000000000000" pitchFamily="2" charset="0"/>
                <a:cs typeface="Roboto" panose="02000000000000000000" pitchFamily="2" charset="0"/>
              </a:rPr>
              <a:t>no. of </a:t>
            </a:r>
            <a:r>
              <a:rPr lang="en-US" sz="1300" b="0" i="0" dirty="0">
                <a:solidFill>
                  <a:srgbClr val="0D0D0D"/>
                </a:solidFill>
                <a:effectLst/>
                <a:ea typeface="Roboto" panose="02000000000000000000" pitchFamily="2" charset="0"/>
                <a:cs typeface="Roboto" panose="02000000000000000000" pitchFamily="2" charset="0"/>
              </a:rPr>
              <a:t>restaurant which suggest chances of  less competition</a:t>
            </a:r>
          </a:p>
          <a:p>
            <a:pPr marL="285750" indent="-285750">
              <a:buFontTx/>
              <a:buChar char="-"/>
            </a:pPr>
            <a:r>
              <a:rPr lang="en-US" sz="1300" dirty="0">
                <a:solidFill>
                  <a:srgbClr val="0D0D0D"/>
                </a:solidFill>
                <a:ea typeface="Roboto" panose="02000000000000000000" pitchFamily="2" charset="0"/>
                <a:cs typeface="Roboto" panose="02000000000000000000" pitchFamily="2" charset="0"/>
              </a:rPr>
              <a:t>In areas with average rating&gt;=3.5 which suggests good quality service and </a:t>
            </a:r>
            <a:r>
              <a:rPr lang="en-US" sz="1300" b="0" i="0" dirty="0">
                <a:solidFill>
                  <a:srgbClr val="0D0D0D"/>
                </a:solidFill>
                <a:effectLst/>
                <a:ea typeface="Roboto" panose="02000000000000000000" pitchFamily="2" charset="0"/>
                <a:cs typeface="Roboto" panose="02000000000000000000" pitchFamily="2" charset="0"/>
              </a:rPr>
              <a:t>receptive audience.</a:t>
            </a:r>
            <a:r>
              <a:rPr lang="en-US" sz="1300" dirty="0">
                <a:solidFill>
                  <a:srgbClr val="0D0D0D"/>
                </a:solidFill>
                <a:ea typeface="Roboto" panose="02000000000000000000" pitchFamily="2" charset="0"/>
                <a:cs typeface="Roboto" panose="02000000000000000000" pitchFamily="2" charset="0"/>
              </a:rPr>
              <a:t> </a:t>
            </a:r>
          </a:p>
          <a:p>
            <a:pPr marL="285750" indent="-285750">
              <a:buFontTx/>
              <a:buChar char="-"/>
            </a:pPr>
            <a:r>
              <a:rPr lang="en-US" sz="1300" dirty="0">
                <a:solidFill>
                  <a:srgbClr val="0D0D0D"/>
                </a:solidFill>
                <a:ea typeface="Roboto" panose="02000000000000000000" pitchFamily="2" charset="0"/>
                <a:cs typeface="Roboto" panose="02000000000000000000" pitchFamily="2" charset="0"/>
              </a:rPr>
              <a:t>In areas with Lower price range (1-2) which means more affordable </a:t>
            </a:r>
            <a:r>
              <a:rPr lang="en-US" sz="1300" dirty="0" err="1">
                <a:solidFill>
                  <a:srgbClr val="0D0D0D"/>
                </a:solidFill>
                <a:ea typeface="Roboto" panose="02000000000000000000" pitchFamily="2" charset="0"/>
                <a:cs typeface="Roboto" panose="02000000000000000000" pitchFamily="2" charset="0"/>
              </a:rPr>
              <a:t>foor</a:t>
            </a:r>
            <a:r>
              <a:rPr lang="en-US" sz="1300" dirty="0">
                <a:solidFill>
                  <a:srgbClr val="0D0D0D"/>
                </a:solidFill>
                <a:ea typeface="Roboto" panose="02000000000000000000" pitchFamily="2" charset="0"/>
                <a:cs typeface="Roboto" panose="02000000000000000000" pitchFamily="2" charset="0"/>
              </a:rPr>
              <a:t> customers , hence engaging more customers</a:t>
            </a:r>
          </a:p>
          <a:p>
            <a:pPr marL="285750" indent="-285750">
              <a:buFontTx/>
              <a:buChar char="-"/>
            </a:pPr>
            <a:r>
              <a:rPr lang="en-US" sz="1300" dirty="0">
                <a:solidFill>
                  <a:srgbClr val="0D0D0D"/>
                </a:solidFill>
                <a:ea typeface="Roboto" panose="02000000000000000000" pitchFamily="2" charset="0"/>
                <a:cs typeface="Roboto" panose="02000000000000000000" pitchFamily="2" charset="0"/>
              </a:rPr>
              <a:t>Also to expand in areas considering vote count(&gt;150) indicating a receptive customer base </a:t>
            </a:r>
          </a:p>
        </p:txBody>
      </p:sp>
      <p:graphicFrame>
        <p:nvGraphicFramePr>
          <p:cNvPr id="8" name="Chart 7">
            <a:extLst>
              <a:ext uri="{FF2B5EF4-FFF2-40B4-BE49-F238E27FC236}">
                <a16:creationId xmlns:a16="http://schemas.microsoft.com/office/drawing/2014/main" id="{14EAA044-ACED-056D-0145-09D658336876}"/>
              </a:ext>
            </a:extLst>
          </p:cNvPr>
          <p:cNvGraphicFramePr/>
          <p:nvPr>
            <p:extLst>
              <p:ext uri="{D42A27DB-BD31-4B8C-83A1-F6EECF244321}">
                <p14:modId xmlns:p14="http://schemas.microsoft.com/office/powerpoint/2010/main" val="3886590407"/>
              </p:ext>
            </p:extLst>
          </p:nvPr>
        </p:nvGraphicFramePr>
        <p:xfrm>
          <a:off x="266135" y="3511573"/>
          <a:ext cx="1636108" cy="14845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13A9C627-6273-0DFF-354A-B1A96BF534B2}"/>
              </a:ext>
            </a:extLst>
          </p:cNvPr>
          <p:cNvGraphicFramePr/>
          <p:nvPr>
            <p:extLst>
              <p:ext uri="{D42A27DB-BD31-4B8C-83A1-F6EECF244321}">
                <p14:modId xmlns:p14="http://schemas.microsoft.com/office/powerpoint/2010/main" val="560714516"/>
              </p:ext>
            </p:extLst>
          </p:nvPr>
        </p:nvGraphicFramePr>
        <p:xfrm>
          <a:off x="4810686" y="3357376"/>
          <a:ext cx="1582153" cy="163509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55"/>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5"/>
          <p:cNvSpPr txBox="1">
            <a:spLocks noGrp="1"/>
          </p:cNvSpPr>
          <p:nvPr>
            <p:ph type="title"/>
          </p:nvPr>
        </p:nvSpPr>
        <p:spPr>
          <a:xfrm>
            <a:off x="748944" y="-86804"/>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Recommendations</a:t>
            </a:r>
            <a:endParaRPr dirty="0"/>
          </a:p>
        </p:txBody>
      </p:sp>
      <p:grpSp>
        <p:nvGrpSpPr>
          <p:cNvPr id="1376" name="Google Shape;1376;p55"/>
          <p:cNvGrpSpPr/>
          <p:nvPr/>
        </p:nvGrpSpPr>
        <p:grpSpPr>
          <a:xfrm>
            <a:off x="6271165" y="1060842"/>
            <a:ext cx="3540893" cy="3930732"/>
            <a:chOff x="6271165" y="1060842"/>
            <a:chExt cx="3540893" cy="3930732"/>
          </a:xfrm>
        </p:grpSpPr>
        <p:grpSp>
          <p:nvGrpSpPr>
            <p:cNvPr id="1377" name="Google Shape;1377;p55"/>
            <p:cNvGrpSpPr/>
            <p:nvPr/>
          </p:nvGrpSpPr>
          <p:grpSpPr>
            <a:xfrm>
              <a:off x="6271165" y="2214577"/>
              <a:ext cx="730084" cy="597906"/>
              <a:chOff x="1968731" y="3237855"/>
              <a:chExt cx="911124" cy="746170"/>
            </a:xfrm>
          </p:grpSpPr>
          <p:sp>
            <p:nvSpPr>
              <p:cNvPr id="1378" name="Google Shape;1378;p55"/>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5"/>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5"/>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5"/>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5"/>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5"/>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5"/>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5"/>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5"/>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5"/>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5"/>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5"/>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5"/>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55"/>
            <p:cNvGrpSpPr/>
            <p:nvPr/>
          </p:nvGrpSpPr>
          <p:grpSpPr>
            <a:xfrm rot="-358812">
              <a:off x="6451047" y="1216708"/>
              <a:ext cx="3181144" cy="3619000"/>
              <a:chOff x="8890095" y="3665125"/>
              <a:chExt cx="2909806" cy="3310314"/>
            </a:xfrm>
          </p:grpSpPr>
          <p:sp>
            <p:nvSpPr>
              <p:cNvPr id="1393" name="Google Shape;1393;p55"/>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5"/>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5"/>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5"/>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Rounded Corners 2">
            <a:extLst>
              <a:ext uri="{FF2B5EF4-FFF2-40B4-BE49-F238E27FC236}">
                <a16:creationId xmlns:a16="http://schemas.microsoft.com/office/drawing/2014/main" id="{0DC0560B-4022-29CC-00F7-086346CA03D1}"/>
              </a:ext>
            </a:extLst>
          </p:cNvPr>
          <p:cNvSpPr/>
          <p:nvPr/>
        </p:nvSpPr>
        <p:spPr>
          <a:xfrm>
            <a:off x="3581090" y="1704415"/>
            <a:ext cx="2598149" cy="16529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Cuisine choice-</a:t>
            </a:r>
          </a:p>
          <a:p>
            <a:pPr algn="ctr"/>
            <a:r>
              <a:rPr lang="en-US" dirty="0">
                <a:solidFill>
                  <a:schemeClr val="tx1"/>
                </a:solidFill>
              </a:rPr>
              <a:t>we should include the popular cuisines (higher rating) in menu popular to improve ratings</a:t>
            </a:r>
          </a:p>
        </p:txBody>
      </p:sp>
      <p:graphicFrame>
        <p:nvGraphicFramePr>
          <p:cNvPr id="8" name="Chart 7">
            <a:extLst>
              <a:ext uri="{FF2B5EF4-FFF2-40B4-BE49-F238E27FC236}">
                <a16:creationId xmlns:a16="http://schemas.microsoft.com/office/drawing/2014/main" id="{14EAA044-ACED-056D-0145-09D658336876}"/>
              </a:ext>
            </a:extLst>
          </p:cNvPr>
          <p:cNvGraphicFramePr/>
          <p:nvPr/>
        </p:nvGraphicFramePr>
        <p:xfrm>
          <a:off x="266135" y="3511573"/>
          <a:ext cx="1636108" cy="14845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13A9C627-6273-0DFF-354A-B1A96BF534B2}"/>
              </a:ext>
            </a:extLst>
          </p:cNvPr>
          <p:cNvGraphicFramePr/>
          <p:nvPr/>
        </p:nvGraphicFramePr>
        <p:xfrm>
          <a:off x="4810686" y="3357376"/>
          <a:ext cx="1582153" cy="1635091"/>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17DF915A-900C-D0C2-95BE-311113445352}"/>
              </a:ext>
            </a:extLst>
          </p:cNvPr>
          <p:cNvPicPr>
            <a:picLocks noChangeAspect="1"/>
          </p:cNvPicPr>
          <p:nvPr/>
        </p:nvPicPr>
        <p:blipFill rotWithShape="1">
          <a:blip r:embed="rId5"/>
          <a:srcRect l="44915" t="2771" r="2363" b="7951"/>
          <a:stretch/>
        </p:blipFill>
        <p:spPr>
          <a:xfrm>
            <a:off x="290815" y="884905"/>
            <a:ext cx="3081377" cy="3464081"/>
          </a:xfrm>
          <a:prstGeom prst="rect">
            <a:avLst/>
          </a:prstGeom>
        </p:spPr>
      </p:pic>
    </p:spTree>
    <p:extLst>
      <p:ext uri="{BB962C8B-B14F-4D97-AF65-F5344CB8AC3E}">
        <p14:creationId xmlns:p14="http://schemas.microsoft.com/office/powerpoint/2010/main" val="375543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3ED38-BEFD-3A69-6361-45B0D1758934}"/>
              </a:ext>
            </a:extLst>
          </p:cNvPr>
          <p:cNvPicPr>
            <a:picLocks noChangeAspect="1"/>
          </p:cNvPicPr>
          <p:nvPr/>
        </p:nvPicPr>
        <p:blipFill rotWithShape="1">
          <a:blip r:embed="rId2"/>
          <a:srcRect l="533" t="1012"/>
          <a:stretch/>
        </p:blipFill>
        <p:spPr>
          <a:xfrm>
            <a:off x="0" y="52038"/>
            <a:ext cx="9144000" cy="5091461"/>
          </a:xfrm>
          <a:prstGeom prst="rect">
            <a:avLst/>
          </a:prstGeom>
        </p:spPr>
      </p:pic>
    </p:spTree>
    <p:extLst>
      <p:ext uri="{BB962C8B-B14F-4D97-AF65-F5344CB8AC3E}">
        <p14:creationId xmlns:p14="http://schemas.microsoft.com/office/powerpoint/2010/main" val="394562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431;p57">
            <a:extLst>
              <a:ext uri="{FF2B5EF4-FFF2-40B4-BE49-F238E27FC236}">
                <a16:creationId xmlns:a16="http://schemas.microsoft.com/office/drawing/2014/main" id="{D86F0654-F414-0AEC-29FD-53D3296651CB}"/>
              </a:ext>
            </a:extLst>
          </p:cNvPr>
          <p:cNvSpPr txBox="1">
            <a:spLocks/>
          </p:cNvSpPr>
          <p:nvPr/>
        </p:nvSpPr>
        <p:spPr>
          <a:xfrm>
            <a:off x="796050" y="52651"/>
            <a:ext cx="75519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dirty="0"/>
              <a:t>Understanding of Dashboard</a:t>
            </a:r>
          </a:p>
        </p:txBody>
      </p:sp>
      <p:sp>
        <p:nvSpPr>
          <p:cNvPr id="6" name="Text Placeholder 5">
            <a:extLst>
              <a:ext uri="{FF2B5EF4-FFF2-40B4-BE49-F238E27FC236}">
                <a16:creationId xmlns:a16="http://schemas.microsoft.com/office/drawing/2014/main" id="{5E4A3733-C2C2-50B0-ABCF-A48577F8BAD1}"/>
              </a:ext>
            </a:extLst>
          </p:cNvPr>
          <p:cNvSpPr>
            <a:spLocks noGrp="1"/>
          </p:cNvSpPr>
          <p:nvPr>
            <p:ph type="body" idx="1"/>
          </p:nvPr>
        </p:nvSpPr>
        <p:spPr>
          <a:xfrm>
            <a:off x="97638" y="872694"/>
            <a:ext cx="3121347" cy="1758994"/>
          </a:xfrm>
        </p:spPr>
        <p:txBody>
          <a:bodyPr/>
          <a:lstStyle/>
          <a:p>
            <a:pPr algn="l"/>
            <a:r>
              <a:rPr lang="en-US" sz="1200"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Column Chart - Count of Restaurants Country-wise and City-wise</a:t>
            </a: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This chart provides a visual representation of the number of restaurants in each country and city.</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It helps in understanding the distribution of restaurants across different regions.</a:t>
            </a:r>
          </a:p>
          <a:p>
            <a:endParaRPr lang="en-IN" sz="1200" dirty="0">
              <a:latin typeface="Roboto" panose="02000000000000000000" pitchFamily="2" charset="0"/>
              <a:ea typeface="Roboto" panose="02000000000000000000" pitchFamily="2" charset="0"/>
              <a:cs typeface="Roboto" panose="02000000000000000000" pitchFamily="2" charset="0"/>
            </a:endParaRPr>
          </a:p>
        </p:txBody>
      </p:sp>
      <p:sp>
        <p:nvSpPr>
          <p:cNvPr id="7" name="Text Placeholder 6">
            <a:extLst>
              <a:ext uri="{FF2B5EF4-FFF2-40B4-BE49-F238E27FC236}">
                <a16:creationId xmlns:a16="http://schemas.microsoft.com/office/drawing/2014/main" id="{DAE60CCB-5E02-EA97-78B6-D1C4AFAE19C5}"/>
              </a:ext>
            </a:extLst>
          </p:cNvPr>
          <p:cNvSpPr>
            <a:spLocks noGrp="1"/>
          </p:cNvSpPr>
          <p:nvPr>
            <p:ph type="body" idx="2"/>
          </p:nvPr>
        </p:nvSpPr>
        <p:spPr>
          <a:xfrm>
            <a:off x="5835804" y="1079749"/>
            <a:ext cx="3210557" cy="1967002"/>
          </a:xfrm>
        </p:spPr>
        <p:txBody>
          <a:bodyPr/>
          <a:lstStyle/>
          <a:p>
            <a:pPr algn="l"/>
            <a:r>
              <a:rPr lang="en-US" sz="1200"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Pie Charts - Table Booking with Rating and Online Delivery with Rating</a:t>
            </a: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These pie charts compare the percentage of restaurants offering table booking and online delivery, respectively, in relation to their ratings.</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They help in understanding the correlation between these services and customer ratings.</a:t>
            </a:r>
          </a:p>
          <a:p>
            <a:endParaRPr lang="en-IN" sz="1200" dirty="0">
              <a:latin typeface="Roboto" panose="02000000000000000000" pitchFamily="2" charset="0"/>
              <a:ea typeface="Roboto" panose="02000000000000000000" pitchFamily="2" charset="0"/>
              <a:cs typeface="Roboto" panose="02000000000000000000" pitchFamily="2" charset="0"/>
            </a:endParaRPr>
          </a:p>
        </p:txBody>
      </p:sp>
      <p:sp>
        <p:nvSpPr>
          <p:cNvPr id="8" name="Text Placeholder 6">
            <a:extLst>
              <a:ext uri="{FF2B5EF4-FFF2-40B4-BE49-F238E27FC236}">
                <a16:creationId xmlns:a16="http://schemas.microsoft.com/office/drawing/2014/main" id="{99C2D304-1AFC-436D-3A09-0DA105BBDD4E}"/>
              </a:ext>
            </a:extLst>
          </p:cNvPr>
          <p:cNvSpPr txBox="1">
            <a:spLocks/>
          </p:cNvSpPr>
          <p:nvPr/>
        </p:nvSpPr>
        <p:spPr>
          <a:xfrm>
            <a:off x="193539" y="3175827"/>
            <a:ext cx="3025446" cy="1967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algn="l"/>
            <a:r>
              <a:rPr lang="en-US" sz="1200"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Bar Chart - Top 10 Cuisines of a Country and Their Ratings</a:t>
            </a: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This chart compares the ratings of the top 10 cuisines in a selected country.</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It provides insights into the popularity and quality perception of different cuisines.</a:t>
            </a:r>
          </a:p>
          <a:p>
            <a:endParaRPr lang="en-IN" sz="1050" dirty="0">
              <a:latin typeface="Roboto" panose="02000000000000000000" pitchFamily="2" charset="0"/>
              <a:ea typeface="Roboto" panose="02000000000000000000" pitchFamily="2" charset="0"/>
              <a:cs typeface="Roboto" panose="02000000000000000000" pitchFamily="2" charset="0"/>
            </a:endParaRPr>
          </a:p>
        </p:txBody>
      </p:sp>
      <p:sp>
        <p:nvSpPr>
          <p:cNvPr id="10" name="Text Placeholder 6">
            <a:extLst>
              <a:ext uri="{FF2B5EF4-FFF2-40B4-BE49-F238E27FC236}">
                <a16:creationId xmlns:a16="http://schemas.microsoft.com/office/drawing/2014/main" id="{F483B058-A034-01B1-EBA1-D0DB9BD1699D}"/>
              </a:ext>
            </a:extLst>
          </p:cNvPr>
          <p:cNvSpPr txBox="1">
            <a:spLocks/>
          </p:cNvSpPr>
          <p:nvPr/>
        </p:nvSpPr>
        <p:spPr>
          <a:xfrm>
            <a:off x="5813504" y="3449167"/>
            <a:ext cx="3025447" cy="1603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algn="l"/>
            <a:r>
              <a:rPr lang="en-US" sz="1200"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Column Chart - Country-wise Average Rating of Restaurants</a:t>
            </a: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This chart displays the average rating of restaurants in each country.</a:t>
            </a:r>
          </a:p>
          <a:p>
            <a:pPr algn="l">
              <a:buFont typeface="Arial" panose="020B0604020202020204" pitchFamily="34" charset="0"/>
              <a:buChar char="•"/>
            </a:pP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It helps in identifying countries with higher-rated restaurants.</a:t>
            </a:r>
          </a:p>
          <a:p>
            <a:endParaRPr lang="en-IN" sz="1050" dirty="0">
              <a:latin typeface="Roboto" panose="02000000000000000000" pitchFamily="2" charset="0"/>
              <a:ea typeface="Roboto" panose="02000000000000000000" pitchFamily="2" charset="0"/>
              <a:cs typeface="Roboto" panose="02000000000000000000" pitchFamily="2" charset="0"/>
            </a:endParaRPr>
          </a:p>
        </p:txBody>
      </p:sp>
      <p:sp>
        <p:nvSpPr>
          <p:cNvPr id="11" name="Oval 10">
            <a:extLst>
              <a:ext uri="{FF2B5EF4-FFF2-40B4-BE49-F238E27FC236}">
                <a16:creationId xmlns:a16="http://schemas.microsoft.com/office/drawing/2014/main" id="{F406A1F9-3C37-A7A0-8A30-366923811E13}"/>
              </a:ext>
            </a:extLst>
          </p:cNvPr>
          <p:cNvSpPr/>
          <p:nvPr/>
        </p:nvSpPr>
        <p:spPr>
          <a:xfrm>
            <a:off x="3103756" y="1210767"/>
            <a:ext cx="2847278" cy="32749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r>
              <a:rPr lang="en-US" sz="1200" b="1" dirty="0"/>
              <a:t>Country Slicer:</a:t>
            </a:r>
          </a:p>
          <a:p>
            <a:r>
              <a:rPr lang="en-US" sz="1200" dirty="0"/>
              <a:t>Allows users to filter the data by country, enabling a more detailed analysis of restaurant data for specific countries</a:t>
            </a:r>
            <a:r>
              <a:rPr lang="en-US" sz="1200" b="1" dirty="0"/>
              <a:t>.</a:t>
            </a:r>
          </a:p>
          <a:p>
            <a:endParaRPr lang="en-US" sz="1200" b="1" dirty="0"/>
          </a:p>
          <a:p>
            <a:r>
              <a:rPr lang="en-US" sz="1200" b="1" dirty="0"/>
              <a:t>Year Slicer:</a:t>
            </a:r>
          </a:p>
          <a:p>
            <a:r>
              <a:rPr lang="en-US" sz="1200" dirty="0"/>
              <a:t>Allows users to filter the data by year, if applicable, enabling analysis of trends over time.</a:t>
            </a:r>
            <a:endParaRPr lang="en-IN" sz="1200" dirty="0"/>
          </a:p>
        </p:txBody>
      </p:sp>
    </p:spTree>
    <p:extLst>
      <p:ext uri="{BB962C8B-B14F-4D97-AF65-F5344CB8AC3E}">
        <p14:creationId xmlns:p14="http://schemas.microsoft.com/office/powerpoint/2010/main" val="145431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5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Country and city for Expansion</a:t>
            </a:r>
            <a:endParaRPr dirty="0"/>
          </a:p>
        </p:txBody>
      </p:sp>
      <p:sp>
        <p:nvSpPr>
          <p:cNvPr id="1433" name="Google Shape;1433;p57"/>
          <p:cNvSpPr txBox="1">
            <a:spLocks noGrp="1"/>
          </p:cNvSpPr>
          <p:nvPr>
            <p:ph type="body" idx="2"/>
          </p:nvPr>
        </p:nvSpPr>
        <p:spPr>
          <a:xfrm>
            <a:off x="6757639" y="1097309"/>
            <a:ext cx="2159441" cy="24780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So , Acc. To my analysis and Criteria</a:t>
            </a:r>
          </a:p>
          <a:p>
            <a:pPr marL="0" lvl="0" indent="0" algn="l" rtl="0">
              <a:spcBef>
                <a:spcPts val="0"/>
              </a:spcBef>
              <a:spcAft>
                <a:spcPts val="1600"/>
              </a:spcAft>
              <a:buNone/>
            </a:pPr>
            <a:r>
              <a:rPr lang="en-US" dirty="0"/>
              <a:t>Zomato can expand and open new restaurant in these countries and cities as they offer more chance of success and growth .</a:t>
            </a:r>
            <a:endParaRPr dirty="0"/>
          </a:p>
        </p:txBody>
      </p:sp>
      <p:pic>
        <p:nvPicPr>
          <p:cNvPr id="6" name="Picture 5">
            <a:extLst>
              <a:ext uri="{FF2B5EF4-FFF2-40B4-BE49-F238E27FC236}">
                <a16:creationId xmlns:a16="http://schemas.microsoft.com/office/drawing/2014/main" id="{CC699166-934A-D31C-D9B2-018844095F7A}"/>
              </a:ext>
            </a:extLst>
          </p:cNvPr>
          <p:cNvPicPr>
            <a:picLocks noChangeAspect="1"/>
          </p:cNvPicPr>
          <p:nvPr/>
        </p:nvPicPr>
        <p:blipFill rotWithShape="1">
          <a:blip r:embed="rId3"/>
          <a:srcRect r="69299"/>
          <a:stretch/>
        </p:blipFill>
        <p:spPr>
          <a:xfrm>
            <a:off x="109889" y="1097308"/>
            <a:ext cx="2040447" cy="3734885"/>
          </a:xfrm>
          <a:prstGeom prst="rect">
            <a:avLst/>
          </a:prstGeom>
        </p:spPr>
      </p:pic>
      <p:grpSp>
        <p:nvGrpSpPr>
          <p:cNvPr id="20" name="Google Shape;1434;p57"/>
          <p:cNvGrpSpPr/>
          <p:nvPr/>
        </p:nvGrpSpPr>
        <p:grpSpPr>
          <a:xfrm>
            <a:off x="2386362" y="1394188"/>
            <a:ext cx="3633625" cy="2476140"/>
            <a:chOff x="235800" y="830650"/>
            <a:chExt cx="6978450" cy="4588844"/>
          </a:xfrm>
        </p:grpSpPr>
        <p:sp>
          <p:nvSpPr>
            <p:cNvPr id="21" name="Google Shape;1435;p57"/>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36;p57"/>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37;p57"/>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38;p57"/>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39;p57"/>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0;p57"/>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441;p57"/>
          <p:cNvSpPr/>
          <p:nvPr/>
        </p:nvSpPr>
        <p:spPr>
          <a:xfrm>
            <a:off x="2618415" y="1709758"/>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2;p57"/>
          <p:cNvSpPr/>
          <p:nvPr/>
        </p:nvSpPr>
        <p:spPr>
          <a:xfrm>
            <a:off x="3266115" y="2948008"/>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43;p57"/>
          <p:cNvSpPr/>
          <p:nvPr/>
        </p:nvSpPr>
        <p:spPr>
          <a:xfrm>
            <a:off x="2704140" y="2395558"/>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4;p57"/>
          <p:cNvSpPr/>
          <p:nvPr/>
        </p:nvSpPr>
        <p:spPr>
          <a:xfrm>
            <a:off x="4752015" y="2281258"/>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45;p57"/>
          <p:cNvSpPr/>
          <p:nvPr/>
        </p:nvSpPr>
        <p:spPr>
          <a:xfrm>
            <a:off x="5499115" y="3233758"/>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1446;p57"/>
          <p:cNvCxnSpPr>
            <a:cxnSpLocks/>
            <a:stCxn id="27" idx="0"/>
            <a:endCxn id="30" idx="0"/>
          </p:cNvCxnSpPr>
          <p:nvPr/>
        </p:nvCxnSpPr>
        <p:spPr>
          <a:xfrm rot="-5400000" flipH="1">
            <a:off x="3517815" y="928708"/>
            <a:ext cx="571500" cy="2133600"/>
          </a:xfrm>
          <a:prstGeom prst="curvedConnector3">
            <a:avLst>
              <a:gd name="adj1" fmla="val -41667"/>
            </a:avLst>
          </a:prstGeom>
          <a:noFill/>
          <a:ln w="28575" cap="flat" cmpd="sng">
            <a:solidFill>
              <a:schemeClr val="accent1"/>
            </a:solidFill>
            <a:prstDash val="solid"/>
            <a:round/>
            <a:headEnd type="none" w="med" len="med"/>
            <a:tailEnd type="none" w="med" len="med"/>
          </a:ln>
        </p:spPr>
      </p:cxnSp>
      <p:cxnSp>
        <p:nvCxnSpPr>
          <p:cNvPr id="33" name="Google Shape;1447;p57"/>
          <p:cNvCxnSpPr>
            <a:cxnSpLocks/>
            <a:stCxn id="30" idx="7"/>
            <a:endCxn id="31" idx="6"/>
          </p:cNvCxnSpPr>
          <p:nvPr/>
        </p:nvCxnSpPr>
        <p:spPr>
          <a:xfrm rot="-5400000" flipH="1">
            <a:off x="4826851" y="2443122"/>
            <a:ext cx="1036200" cy="781800"/>
          </a:xfrm>
          <a:prstGeom prst="curvedConnector4">
            <a:avLst>
              <a:gd name="adj1" fmla="val -26326"/>
              <a:gd name="adj2" fmla="val 130454"/>
            </a:avLst>
          </a:prstGeom>
          <a:noFill/>
          <a:ln w="28575" cap="flat" cmpd="sng">
            <a:solidFill>
              <a:schemeClr val="accent1"/>
            </a:solidFill>
            <a:prstDash val="solid"/>
            <a:round/>
            <a:headEnd type="none" w="med" len="med"/>
            <a:tailEnd type="none" w="med" len="med"/>
          </a:ln>
        </p:spPr>
      </p:cxnSp>
      <p:cxnSp>
        <p:nvCxnSpPr>
          <p:cNvPr id="34" name="Google Shape;1448;p57"/>
          <p:cNvCxnSpPr>
            <a:cxnSpLocks/>
            <a:stCxn id="31" idx="4"/>
            <a:endCxn id="28" idx="7"/>
          </p:cNvCxnSpPr>
          <p:nvPr/>
        </p:nvCxnSpPr>
        <p:spPr>
          <a:xfrm rot="5400000" flipH="1">
            <a:off x="4298965" y="2151958"/>
            <a:ext cx="487800" cy="2149200"/>
          </a:xfrm>
          <a:prstGeom prst="curvedConnector5">
            <a:avLst>
              <a:gd name="adj1" fmla="val -48816"/>
              <a:gd name="adj2" fmla="val 51950"/>
              <a:gd name="adj3" fmla="val 155919"/>
            </a:avLst>
          </a:prstGeom>
          <a:noFill/>
          <a:ln w="28575" cap="flat" cmpd="sng">
            <a:solidFill>
              <a:schemeClr val="accent1"/>
            </a:solidFill>
            <a:prstDash val="solid"/>
            <a:round/>
            <a:headEnd type="none" w="med" len="med"/>
            <a:tailEnd type="none" w="med" len="med"/>
          </a:ln>
        </p:spPr>
      </p:cxnSp>
      <p:cxnSp>
        <p:nvCxnSpPr>
          <p:cNvPr id="35" name="Google Shape;1449;p57"/>
          <p:cNvCxnSpPr>
            <a:cxnSpLocks/>
            <a:stCxn id="28" idx="4"/>
            <a:endCxn id="29" idx="2"/>
          </p:cNvCxnSpPr>
          <p:nvPr/>
        </p:nvCxnSpPr>
        <p:spPr>
          <a:xfrm rot="5400000" flipH="1">
            <a:off x="2708865" y="2509108"/>
            <a:ext cx="670800" cy="680400"/>
          </a:xfrm>
          <a:prstGeom prst="curvedConnector4">
            <a:avLst>
              <a:gd name="adj1" fmla="val -35499"/>
              <a:gd name="adj2" fmla="val 134987"/>
            </a:avLst>
          </a:prstGeom>
          <a:noFill/>
          <a:ln w="28575" cap="flat" cmpd="sng">
            <a:solidFill>
              <a:schemeClr val="accent1"/>
            </a:solidFill>
            <a:prstDash val="solid"/>
            <a:round/>
            <a:headEnd type="none" w="med" len="med"/>
            <a:tailEnd type="none" w="med" len="med"/>
          </a:ln>
        </p:spPr>
      </p:cxnSp>
      <p:cxnSp>
        <p:nvCxnSpPr>
          <p:cNvPr id="36" name="Google Shape;1450;p57"/>
          <p:cNvCxnSpPr>
            <a:cxnSpLocks/>
            <a:stCxn id="29" idx="6"/>
            <a:endCxn id="27" idx="6"/>
          </p:cNvCxnSpPr>
          <p:nvPr/>
        </p:nvCxnSpPr>
        <p:spPr>
          <a:xfrm rot="10800000">
            <a:off x="2855040" y="1828108"/>
            <a:ext cx="85800" cy="685800"/>
          </a:xfrm>
          <a:prstGeom prst="curvedConnector3">
            <a:avLst>
              <a:gd name="adj1" fmla="val -277535"/>
            </a:avLst>
          </a:prstGeom>
          <a:noFill/>
          <a:ln w="28575" cap="flat" cmpd="sng">
            <a:solidFill>
              <a:schemeClr val="accent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3FEFE1-691B-B4DF-FB8E-373A5CE1C022}"/>
              </a:ext>
            </a:extLst>
          </p:cNvPr>
          <p:cNvSpPr>
            <a:spLocks noGrp="1"/>
          </p:cNvSpPr>
          <p:nvPr>
            <p:ph type="title"/>
          </p:nvPr>
        </p:nvSpPr>
        <p:spPr>
          <a:xfrm>
            <a:off x="2044986" y="1286484"/>
            <a:ext cx="5441199" cy="1910198"/>
          </a:xfrm>
        </p:spPr>
        <p:txBody>
          <a:bodyPr/>
          <a:lstStyle/>
          <a:p>
            <a:br>
              <a:rPr lang="en-IN" sz="1100" dirty="0">
                <a:latin typeface="+mj-lt"/>
                <a:hlinkClick r:id="rId2"/>
              </a:rPr>
            </a:br>
            <a:r>
              <a:rPr lang="en-IN" sz="1100" dirty="0">
                <a:latin typeface="+mj-lt"/>
                <a:hlinkClick r:id="rId2"/>
              </a:rPr>
              <a:t>https://www.youtube.com/watch?v=bG1Qha-Ii7A&amp;list=PLmejDGrsgFyDN-HoP5wlkvq9zKbWM9KtT</a:t>
            </a:r>
            <a:br>
              <a:rPr lang="en-IN" sz="1100" dirty="0">
                <a:latin typeface="+mj-lt"/>
              </a:rPr>
            </a:br>
            <a:br>
              <a:rPr lang="en-IN" sz="1100" dirty="0">
                <a:latin typeface="+mj-lt"/>
              </a:rPr>
            </a:br>
            <a:r>
              <a:rPr lang="en-IN" sz="1100" dirty="0">
                <a:latin typeface="+mj-lt"/>
                <a:hlinkClick r:id="rId3"/>
              </a:rPr>
              <a:t>https://youtu.be/gTK5rNhWJyA?si=kNijSyT-xUIt4w25</a:t>
            </a:r>
            <a:br>
              <a:rPr lang="en-IN" sz="1100" dirty="0">
                <a:latin typeface="+mj-lt"/>
              </a:rPr>
            </a:br>
            <a:br>
              <a:rPr lang="en-IN" sz="1100" dirty="0">
                <a:latin typeface="+mj-lt"/>
              </a:rPr>
            </a:br>
            <a:r>
              <a:rPr lang="en-IN" sz="1100" dirty="0">
                <a:latin typeface="+mj-lt"/>
                <a:hlinkClick r:id="rId4"/>
              </a:rPr>
              <a:t>https://images.app.goo.gl/geeGKqsPad5AmDP37</a:t>
            </a:r>
            <a:br>
              <a:rPr lang="en-IN" sz="1100" dirty="0">
                <a:latin typeface="+mj-lt"/>
              </a:rPr>
            </a:br>
            <a:endParaRPr lang="en-IN" sz="1100" dirty="0">
              <a:latin typeface="+mj-lt"/>
            </a:endParaRPr>
          </a:p>
        </p:txBody>
      </p:sp>
      <p:sp>
        <p:nvSpPr>
          <p:cNvPr id="9" name="Google Shape;1431;p57">
            <a:extLst>
              <a:ext uri="{FF2B5EF4-FFF2-40B4-BE49-F238E27FC236}">
                <a16:creationId xmlns:a16="http://schemas.microsoft.com/office/drawing/2014/main" id="{D86F0654-F414-0AEC-29FD-53D3296651CB}"/>
              </a:ext>
            </a:extLst>
          </p:cNvPr>
          <p:cNvSpPr txBox="1">
            <a:spLocks/>
          </p:cNvSpPr>
          <p:nvPr/>
        </p:nvSpPr>
        <p:spPr>
          <a:xfrm>
            <a:off x="855523" y="207227"/>
            <a:ext cx="75519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dirty="0"/>
              <a:t>References</a:t>
            </a:r>
          </a:p>
        </p:txBody>
      </p:sp>
    </p:spTree>
    <p:extLst>
      <p:ext uri="{BB962C8B-B14F-4D97-AF65-F5344CB8AC3E}">
        <p14:creationId xmlns:p14="http://schemas.microsoft.com/office/powerpoint/2010/main" val="243079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8" name="Google Shape;358;p34"/>
          <p:cNvSpPr txBox="1">
            <a:spLocks noGrp="1"/>
          </p:cNvSpPr>
          <p:nvPr>
            <p:ph type="body" idx="2"/>
          </p:nvPr>
        </p:nvSpPr>
        <p:spPr>
          <a:xfrm>
            <a:off x="252761" y="1315844"/>
            <a:ext cx="4197889" cy="362655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Char char="●"/>
            </a:pPr>
            <a:r>
              <a:rPr lang="en-US" b="1" dirty="0">
                <a:solidFill>
                  <a:srgbClr val="C00000"/>
                </a:solidFill>
                <a:latin typeface="Comic Sans MS" panose="030F0702030302020204" pitchFamily="66" charset="0"/>
              </a:rPr>
              <a:t>An</a:t>
            </a:r>
            <a:r>
              <a:rPr lang="en-US" b="1" i="0" dirty="0">
                <a:solidFill>
                  <a:srgbClr val="C00000"/>
                </a:solidFill>
                <a:effectLst/>
                <a:latin typeface="Comic Sans MS" panose="030F0702030302020204" pitchFamily="66" charset="0"/>
              </a:rPr>
              <a:t> online restaurant directory and food delivery service that helps users find nearby restaurants, order </a:t>
            </a:r>
            <a:r>
              <a:rPr lang="en-US" b="1" i="0" dirty="0" err="1">
                <a:solidFill>
                  <a:srgbClr val="C00000"/>
                </a:solidFill>
                <a:effectLst/>
                <a:latin typeface="Comic Sans MS" panose="030F0702030302020204" pitchFamily="66" charset="0"/>
              </a:rPr>
              <a:t>food,and</a:t>
            </a:r>
            <a:r>
              <a:rPr lang="en-US" b="1" i="0" dirty="0">
                <a:solidFill>
                  <a:srgbClr val="C00000"/>
                </a:solidFill>
                <a:effectLst/>
                <a:latin typeface="Comic Sans MS" panose="030F0702030302020204" pitchFamily="66" charset="0"/>
              </a:rPr>
              <a:t> get it delivered</a:t>
            </a:r>
          </a:p>
          <a:p>
            <a:pPr marL="457200" lvl="0" indent="-317500" algn="l" rtl="0">
              <a:lnSpc>
                <a:spcPct val="150000"/>
              </a:lnSpc>
              <a:spcBef>
                <a:spcPts val="0"/>
              </a:spcBef>
              <a:spcAft>
                <a:spcPts val="0"/>
              </a:spcAft>
              <a:buClr>
                <a:schemeClr val="dk2"/>
              </a:buClr>
              <a:buSzPts val="1400"/>
              <a:buChar char="●"/>
            </a:pPr>
            <a:r>
              <a:rPr lang="en-US" b="1" dirty="0">
                <a:solidFill>
                  <a:srgbClr val="C00000"/>
                </a:solidFill>
                <a:latin typeface="Comic Sans MS" panose="030F0702030302020204" pitchFamily="66" charset="0"/>
              </a:rPr>
              <a:t>Started in July 2008 by </a:t>
            </a:r>
            <a:r>
              <a:rPr lang="en-US" b="1" dirty="0" err="1">
                <a:solidFill>
                  <a:srgbClr val="C00000"/>
                </a:solidFill>
                <a:latin typeface="Comic Sans MS" panose="030F0702030302020204" pitchFamily="66" charset="0"/>
              </a:rPr>
              <a:t>Deepinder</a:t>
            </a:r>
            <a:r>
              <a:rPr lang="en-US" b="1" dirty="0">
                <a:solidFill>
                  <a:srgbClr val="C00000"/>
                </a:solidFill>
                <a:latin typeface="Comic Sans MS" panose="030F0702030302020204" pitchFamily="66" charset="0"/>
              </a:rPr>
              <a:t> Goyal &amp; Pankaj </a:t>
            </a:r>
            <a:r>
              <a:rPr lang="en-US" b="1" dirty="0" err="1">
                <a:solidFill>
                  <a:srgbClr val="C00000"/>
                </a:solidFill>
                <a:latin typeface="Comic Sans MS" panose="030F0702030302020204" pitchFamily="66" charset="0"/>
              </a:rPr>
              <a:t>Chaddah</a:t>
            </a:r>
            <a:endParaRPr lang="en-US" b="1" dirty="0">
              <a:solidFill>
                <a:srgbClr val="C00000"/>
              </a:solidFill>
              <a:latin typeface="Comic Sans MS" panose="030F0702030302020204" pitchFamily="66" charset="0"/>
            </a:endParaRPr>
          </a:p>
          <a:p>
            <a:pPr marL="457200" lvl="0" indent="-317500" algn="l" rtl="0">
              <a:lnSpc>
                <a:spcPct val="150000"/>
              </a:lnSpc>
              <a:spcBef>
                <a:spcPts val="0"/>
              </a:spcBef>
              <a:spcAft>
                <a:spcPts val="0"/>
              </a:spcAft>
              <a:buClr>
                <a:schemeClr val="dk2"/>
              </a:buClr>
              <a:buSzPts val="1400"/>
              <a:buChar char="●"/>
            </a:pPr>
            <a:r>
              <a:rPr lang="en-US" b="1" dirty="0" err="1">
                <a:solidFill>
                  <a:srgbClr val="C00000"/>
                </a:solidFill>
                <a:latin typeface="Comic Sans MS" panose="030F0702030302020204" pitchFamily="66" charset="0"/>
              </a:rPr>
              <a:t>Initally</a:t>
            </a:r>
            <a:r>
              <a:rPr lang="en-US" b="1" dirty="0">
                <a:solidFill>
                  <a:srgbClr val="C00000"/>
                </a:solidFill>
                <a:latin typeface="Comic Sans MS" panose="030F0702030302020204" pitchFamily="66" charset="0"/>
              </a:rPr>
              <a:t> named as “</a:t>
            </a:r>
            <a:r>
              <a:rPr lang="en-US" b="1" dirty="0" err="1">
                <a:solidFill>
                  <a:srgbClr val="C00000"/>
                </a:solidFill>
                <a:latin typeface="Comic Sans MS" panose="030F0702030302020204" pitchFamily="66" charset="0"/>
              </a:rPr>
              <a:t>Foodiebay</a:t>
            </a:r>
            <a:r>
              <a:rPr lang="en-US" b="1" dirty="0">
                <a:solidFill>
                  <a:srgbClr val="C00000"/>
                </a:solidFill>
                <a:latin typeface="Comic Sans MS" panose="030F0702030302020204" pitchFamily="66" charset="0"/>
              </a:rPr>
              <a:t>”</a:t>
            </a:r>
          </a:p>
          <a:p>
            <a:pPr marL="457200" lvl="0" indent="-317500" algn="l" rtl="0">
              <a:lnSpc>
                <a:spcPct val="150000"/>
              </a:lnSpc>
              <a:spcBef>
                <a:spcPts val="0"/>
              </a:spcBef>
              <a:spcAft>
                <a:spcPts val="0"/>
              </a:spcAft>
              <a:buClr>
                <a:schemeClr val="dk2"/>
              </a:buClr>
              <a:buSzPts val="1400"/>
              <a:buChar char="●"/>
            </a:pPr>
            <a:r>
              <a:rPr lang="en-US" b="1" dirty="0">
                <a:solidFill>
                  <a:srgbClr val="C00000"/>
                </a:solidFill>
                <a:latin typeface="Comic Sans MS" panose="030F0702030302020204" pitchFamily="66" charset="0"/>
              </a:rPr>
              <a:t>Renamed as “Zomato” in November 2010</a:t>
            </a:r>
            <a:endParaRPr b="1" dirty="0">
              <a:solidFill>
                <a:srgbClr val="C00000"/>
              </a:solidFill>
              <a:latin typeface="Comic Sans MS" panose="030F0702030302020204" pitchFamily="66" charset="0"/>
            </a:endParaRPr>
          </a:p>
        </p:txBody>
      </p:sp>
      <p:sp>
        <p:nvSpPr>
          <p:cNvPr id="359" name="Google Shape;359;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ZOMATO…..</a:t>
            </a:r>
            <a:endParaRPr dirty="0"/>
          </a:p>
        </p:txBody>
      </p:sp>
      <p:pic>
        <p:nvPicPr>
          <p:cNvPr id="5" name="Picture 4">
            <a:extLst>
              <a:ext uri="{FF2B5EF4-FFF2-40B4-BE49-F238E27FC236}">
                <a16:creationId xmlns:a16="http://schemas.microsoft.com/office/drawing/2014/main" id="{CD6E6910-3C60-C3C9-0414-A57612900445}"/>
              </a:ext>
            </a:extLst>
          </p:cNvPr>
          <p:cNvPicPr>
            <a:picLocks noChangeAspect="1"/>
          </p:cNvPicPr>
          <p:nvPr/>
        </p:nvPicPr>
        <p:blipFill>
          <a:blip r:embed="rId3"/>
          <a:stretch>
            <a:fillRect/>
          </a:stretch>
        </p:blipFill>
        <p:spPr>
          <a:xfrm>
            <a:off x="4572000" y="1182028"/>
            <a:ext cx="4572000" cy="3873191"/>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5"/>
          <p:cNvSpPr txBox="1">
            <a:spLocks noGrp="1"/>
          </p:cNvSpPr>
          <p:nvPr>
            <p:ph type="ctrTitle"/>
          </p:nvPr>
        </p:nvSpPr>
        <p:spPr>
          <a:xfrm>
            <a:off x="5090160" y="1375317"/>
            <a:ext cx="3898500" cy="2672908"/>
          </a:xfrm>
          <a:prstGeom prst="rect">
            <a:avLst/>
          </a:prstGeom>
        </p:spPr>
        <p:txBody>
          <a:bodyPr spcFirstLastPara="1" wrap="square" lIns="91425" tIns="91425" rIns="91425" bIns="91425" anchor="b" anchorCtr="0">
            <a:noAutofit/>
          </a:bodyPr>
          <a:lstStyle/>
          <a:p>
            <a:br>
              <a:rPr lang="en" sz="1600" dirty="0"/>
            </a:br>
            <a:r>
              <a:rPr lang="en-US" sz="2400" dirty="0">
                <a:solidFill>
                  <a:srgbClr val="000000"/>
                </a:solidFill>
                <a:latin typeface="Lato"/>
                <a:ea typeface="Lato"/>
                <a:cs typeface="Lato"/>
                <a:sym typeface="Lato"/>
              </a:rPr>
              <a:t>Z</a:t>
            </a:r>
            <a:r>
              <a:rPr lang="en-US" sz="2400" i="0" u="none" strike="noStrike" cap="none" dirty="0">
                <a:solidFill>
                  <a:srgbClr val="000000"/>
                </a:solidFill>
                <a:latin typeface="Lato"/>
                <a:ea typeface="Lato"/>
                <a:cs typeface="Lato"/>
                <a:sym typeface="Lato"/>
              </a:rPr>
              <a:t>omato team is looking for </a:t>
            </a:r>
            <a:r>
              <a:rPr lang="en-US" sz="2400" i="0" u="none" strike="noStrike" cap="none" dirty="0">
                <a:solidFill>
                  <a:schemeClr val="dk1"/>
                </a:solidFill>
                <a:latin typeface="Lato"/>
                <a:ea typeface="Lato"/>
                <a:cs typeface="Lato"/>
                <a:sym typeface="Lato"/>
              </a:rPr>
              <a:t>expansion and </a:t>
            </a:r>
            <a:r>
              <a:rPr lang="en-US" sz="2400" i="0" u="none" strike="noStrike" cap="none" dirty="0">
                <a:solidFill>
                  <a:srgbClr val="000000"/>
                </a:solidFill>
                <a:latin typeface="Lato"/>
                <a:ea typeface="Lato"/>
                <a:cs typeface="Lato"/>
                <a:sym typeface="Lato"/>
              </a:rPr>
              <a:t>opening restaurants. Your task is to come up with strategies/suggestions about opening newer restaurants</a:t>
            </a:r>
            <a:r>
              <a:rPr lang="en-US" sz="1600" b="0" i="0" u="none" strike="noStrike" cap="none" dirty="0">
                <a:solidFill>
                  <a:srgbClr val="000000"/>
                </a:solidFill>
                <a:latin typeface="Lato"/>
                <a:ea typeface="Lato"/>
                <a:cs typeface="Lato"/>
                <a:sym typeface="Lato"/>
              </a:rPr>
              <a:t>.</a:t>
            </a:r>
            <a:br>
              <a:rPr lang="en-US" sz="1600" b="0" i="0" u="none" strike="noStrike" cap="none" dirty="0">
                <a:solidFill>
                  <a:srgbClr val="000000"/>
                </a:solidFill>
                <a:latin typeface="Lato"/>
                <a:ea typeface="Lato"/>
                <a:cs typeface="Lato"/>
                <a:sym typeface="Lato"/>
              </a:rPr>
            </a:br>
            <a:endParaRPr sz="1600" dirty="0"/>
          </a:p>
        </p:txBody>
      </p:sp>
      <p:sp>
        <p:nvSpPr>
          <p:cNvPr id="380" name="Google Shape;380;p35"/>
          <p:cNvSpPr/>
          <p:nvPr/>
        </p:nvSpPr>
        <p:spPr>
          <a:xfrm>
            <a:off x="-449032" y="766006"/>
            <a:ext cx="5261828" cy="3282219"/>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Delivery — LOKE Branded Ordering, Loyalty &amp; Marketing Apps">
            <a:extLst>
              <a:ext uri="{FF2B5EF4-FFF2-40B4-BE49-F238E27FC236}">
                <a16:creationId xmlns:a16="http://schemas.microsoft.com/office/drawing/2014/main" id="{65BD67CC-6003-4AB2-B58B-61060B9D3A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253" y="1315367"/>
            <a:ext cx="5699716" cy="28498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12F9FD-4169-E4C5-553B-98CE37A43398}"/>
              </a:ext>
            </a:extLst>
          </p:cNvPr>
          <p:cNvSpPr txBox="1"/>
          <p:nvPr/>
        </p:nvSpPr>
        <p:spPr>
          <a:xfrm>
            <a:off x="2308302" y="337437"/>
            <a:ext cx="5211336" cy="523220"/>
          </a:xfrm>
          <a:prstGeom prst="rect">
            <a:avLst/>
          </a:prstGeom>
          <a:noFill/>
        </p:spPr>
        <p:txBody>
          <a:bodyPr wrap="square">
            <a:spAutoFit/>
          </a:bodyPr>
          <a:lstStyle/>
          <a:p>
            <a:r>
              <a:rPr lang="en" sz="2800" b="1" dirty="0">
                <a:solidFill>
                  <a:schemeClr val="accent6"/>
                </a:solidFill>
              </a:rPr>
              <a:t>PROBLEM STATEMENT…..</a:t>
            </a:r>
            <a:endParaRPr lang="en-IN" sz="2800" b="1" dirty="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5"/>
          <p:cNvSpPr txBox="1">
            <a:spLocks noGrp="1"/>
          </p:cNvSpPr>
          <p:nvPr>
            <p:ph type="ctrTitle"/>
          </p:nvPr>
        </p:nvSpPr>
        <p:spPr>
          <a:xfrm>
            <a:off x="5090160" y="101974"/>
            <a:ext cx="3898500" cy="3282219"/>
          </a:xfrm>
          <a:prstGeom prst="rect">
            <a:avLst/>
          </a:prstGeom>
        </p:spPr>
        <p:txBody>
          <a:bodyPr spcFirstLastPara="1" wrap="square" lIns="91425" tIns="91425" rIns="91425" bIns="91425" anchor="b" anchorCtr="0">
            <a:noAutofit/>
          </a:bodyPr>
          <a:lstStyle/>
          <a:p>
            <a:r>
              <a:rPr lang="en" dirty="0"/>
              <a:t>Analyzing zomato data set for expansion of restaurants</a:t>
            </a:r>
            <a:br>
              <a:rPr lang="en-US" sz="3600" b="0" i="0" u="none" strike="noStrike" cap="none" dirty="0">
                <a:solidFill>
                  <a:srgbClr val="000000"/>
                </a:solidFill>
                <a:latin typeface="Lato"/>
                <a:ea typeface="Lato"/>
                <a:cs typeface="Lato"/>
                <a:sym typeface="Lato"/>
              </a:rPr>
            </a:br>
            <a:endParaRPr dirty="0"/>
          </a:p>
        </p:txBody>
      </p:sp>
      <p:sp>
        <p:nvSpPr>
          <p:cNvPr id="380" name="Google Shape;380;p35"/>
          <p:cNvSpPr/>
          <p:nvPr/>
        </p:nvSpPr>
        <p:spPr>
          <a:xfrm>
            <a:off x="-449032" y="766006"/>
            <a:ext cx="5261828" cy="3282219"/>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Delivery — LOKE Branded Ordering, Loyalty &amp; Marketing Apps">
            <a:extLst>
              <a:ext uri="{FF2B5EF4-FFF2-40B4-BE49-F238E27FC236}">
                <a16:creationId xmlns:a16="http://schemas.microsoft.com/office/drawing/2014/main" id="{65BD67CC-6003-4AB2-B58B-61060B9D3A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253" y="1315367"/>
            <a:ext cx="5699716" cy="284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9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1504903" y="276802"/>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Zomato Marketplace Data Snapshot</a:t>
            </a:r>
            <a:endParaRPr dirty="0"/>
          </a:p>
        </p:txBody>
      </p:sp>
      <p:sp>
        <p:nvSpPr>
          <p:cNvPr id="481" name="Google Shape;481;p37"/>
          <p:cNvSpPr txBox="1">
            <a:spLocks noGrp="1"/>
          </p:cNvSpPr>
          <p:nvPr>
            <p:ph type="subTitle" idx="1"/>
          </p:nvPr>
        </p:nvSpPr>
        <p:spPr>
          <a:xfrm>
            <a:off x="920180" y="1442087"/>
            <a:ext cx="3192000" cy="1001326"/>
          </a:xfrm>
          <a:prstGeom prst="roundRect">
            <a:avLst/>
          </a:prstGeom>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200" dirty="0"/>
              <a:t>T</a:t>
            </a:r>
            <a:r>
              <a:rPr lang="en" sz="1200" dirty="0"/>
              <a:t>otal restaurants-9551</a:t>
            </a:r>
          </a:p>
          <a:p>
            <a:pPr marL="285750" lvl="0" indent="-285750" algn="l" rtl="0">
              <a:spcBef>
                <a:spcPts val="0"/>
              </a:spcBef>
              <a:spcAft>
                <a:spcPts val="0"/>
              </a:spcAft>
              <a:buFont typeface="Arial" panose="020B0604020202020204" pitchFamily="34" charset="0"/>
              <a:buChar char="•"/>
            </a:pPr>
            <a:r>
              <a:rPr lang="en-IN" sz="1200" dirty="0"/>
              <a:t>T</a:t>
            </a:r>
            <a:r>
              <a:rPr lang="en" sz="1200" dirty="0"/>
              <a:t>otal countries – 15</a:t>
            </a:r>
          </a:p>
          <a:p>
            <a:pPr marL="285750" lvl="0" indent="-285750" algn="l" rtl="0">
              <a:spcBef>
                <a:spcPts val="0"/>
              </a:spcBef>
              <a:spcAft>
                <a:spcPts val="0"/>
              </a:spcAft>
              <a:buFont typeface="Arial" panose="020B0604020202020204" pitchFamily="34" charset="0"/>
              <a:buChar char="•"/>
            </a:pPr>
            <a:r>
              <a:rPr lang="en-IN" sz="1200" dirty="0"/>
              <a:t>T</a:t>
            </a:r>
            <a:r>
              <a:rPr lang="en" sz="1200" dirty="0"/>
              <a:t>otal cities – 141</a:t>
            </a:r>
          </a:p>
          <a:p>
            <a:pPr marL="0" indent="0" algn="l"/>
            <a:r>
              <a:rPr lang="en-IN" sz="1200" dirty="0"/>
              <a:t>   ( Indicates </a:t>
            </a:r>
            <a:r>
              <a:rPr lang="en-IN" sz="1200" dirty="0" err="1"/>
              <a:t>wordwide</a:t>
            </a:r>
            <a:r>
              <a:rPr lang="en-IN" sz="1200" dirty="0"/>
              <a:t> spread)</a:t>
            </a:r>
          </a:p>
          <a:p>
            <a:pPr marL="0" indent="0" algn="l"/>
            <a:endParaRPr lang="en" sz="1200" dirty="0"/>
          </a:p>
        </p:txBody>
      </p:sp>
      <p:grpSp>
        <p:nvGrpSpPr>
          <p:cNvPr id="482" name="Google Shape;482;p37"/>
          <p:cNvGrpSpPr/>
          <p:nvPr/>
        </p:nvGrpSpPr>
        <p:grpSpPr>
          <a:xfrm>
            <a:off x="1795676" y="126974"/>
            <a:ext cx="916195" cy="675404"/>
            <a:chOff x="5505302" y="888596"/>
            <a:chExt cx="1223832" cy="1045298"/>
          </a:xfrm>
        </p:grpSpPr>
        <p:sp>
          <p:nvSpPr>
            <p:cNvPr id="483" name="Google Shape;483;p37"/>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7"/>
            <p:cNvGrpSpPr/>
            <p:nvPr/>
          </p:nvGrpSpPr>
          <p:grpSpPr>
            <a:xfrm>
              <a:off x="5992850" y="1134776"/>
              <a:ext cx="296783" cy="218249"/>
              <a:chOff x="5992850" y="1134776"/>
              <a:chExt cx="296783" cy="218249"/>
            </a:xfrm>
          </p:grpSpPr>
          <p:sp>
            <p:nvSpPr>
              <p:cNvPr id="489" name="Google Shape;489;p37"/>
              <p:cNvSpPr/>
              <p:nvPr/>
            </p:nvSpPr>
            <p:spPr>
              <a:xfrm>
                <a:off x="6104618" y="1134776"/>
                <a:ext cx="185015" cy="116231"/>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5992850" y="1257925"/>
                <a:ext cx="95100" cy="9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37"/>
          <p:cNvGrpSpPr/>
          <p:nvPr/>
        </p:nvGrpSpPr>
        <p:grpSpPr>
          <a:xfrm>
            <a:off x="736843" y="201100"/>
            <a:ext cx="1300081" cy="1119131"/>
            <a:chOff x="8272025" y="3231288"/>
            <a:chExt cx="3394925" cy="2321700"/>
          </a:xfrm>
        </p:grpSpPr>
        <p:sp>
          <p:nvSpPr>
            <p:cNvPr id="492" name="Google Shape;492;p37"/>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566825" y="4241713"/>
              <a:ext cx="82275" cy="87000"/>
            </a:xfrm>
            <a:custGeom>
              <a:avLst/>
              <a:gdLst/>
              <a:ahLst/>
              <a:cxnLst/>
              <a:rect l="l" t="t" r="r" b="b"/>
              <a:pathLst>
                <a:path w="3291" h="3480" extrusionOk="0">
                  <a:moveTo>
                    <a:pt x="3291" y="1"/>
                  </a:moveTo>
                  <a:lnTo>
                    <a:pt x="1" y="347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2" name="Google Shape;6932;p73"/>
          <p:cNvGrpSpPr/>
          <p:nvPr/>
        </p:nvGrpSpPr>
        <p:grpSpPr>
          <a:xfrm>
            <a:off x="2083363" y="197174"/>
            <a:ext cx="387835" cy="327933"/>
            <a:chOff x="3545795" y="2318755"/>
            <a:chExt cx="387835" cy="327933"/>
          </a:xfrm>
          <a:solidFill>
            <a:schemeClr val="accent4">
              <a:lumMod val="60000"/>
              <a:lumOff val="40000"/>
            </a:schemeClr>
          </a:solidFill>
        </p:grpSpPr>
        <p:sp>
          <p:nvSpPr>
            <p:cNvPr id="6933" name="Google Shape;6933;p73"/>
            <p:cNvSpPr/>
            <p:nvPr/>
          </p:nvSpPr>
          <p:spPr>
            <a:xfrm>
              <a:off x="3565315" y="2318755"/>
              <a:ext cx="11691" cy="57694"/>
            </a:xfrm>
            <a:custGeom>
              <a:avLst/>
              <a:gdLst/>
              <a:ahLst/>
              <a:cxnLst/>
              <a:rect l="l" t="t" r="r" b="b"/>
              <a:pathLst>
                <a:path w="445" h="2196" extrusionOk="0">
                  <a:moveTo>
                    <a:pt x="222" y="0"/>
                  </a:moveTo>
                  <a:cubicBezTo>
                    <a:pt x="111" y="0"/>
                    <a:pt x="0" y="73"/>
                    <a:pt x="0" y="218"/>
                  </a:cubicBezTo>
                  <a:lnTo>
                    <a:pt x="0" y="1973"/>
                  </a:lnTo>
                  <a:cubicBezTo>
                    <a:pt x="0" y="2091"/>
                    <a:pt x="97" y="2195"/>
                    <a:pt x="222" y="2195"/>
                  </a:cubicBezTo>
                  <a:cubicBezTo>
                    <a:pt x="347" y="2195"/>
                    <a:pt x="444" y="2091"/>
                    <a:pt x="444" y="1973"/>
                  </a:cubicBezTo>
                  <a:lnTo>
                    <a:pt x="444" y="218"/>
                  </a:lnTo>
                  <a:cubicBezTo>
                    <a:pt x="444" y="73"/>
                    <a:pt x="333" y="0"/>
                    <a:pt x="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73"/>
            <p:cNvSpPr/>
            <p:nvPr/>
          </p:nvSpPr>
          <p:spPr>
            <a:xfrm>
              <a:off x="3545795" y="2318755"/>
              <a:ext cx="11691" cy="57694"/>
            </a:xfrm>
            <a:custGeom>
              <a:avLst/>
              <a:gdLst/>
              <a:ahLst/>
              <a:cxnLst/>
              <a:rect l="l" t="t" r="r" b="b"/>
              <a:pathLst>
                <a:path w="445" h="2196" extrusionOk="0">
                  <a:moveTo>
                    <a:pt x="223" y="0"/>
                  </a:moveTo>
                  <a:cubicBezTo>
                    <a:pt x="112" y="0"/>
                    <a:pt x="1" y="73"/>
                    <a:pt x="1" y="218"/>
                  </a:cubicBezTo>
                  <a:lnTo>
                    <a:pt x="1" y="1973"/>
                  </a:lnTo>
                  <a:cubicBezTo>
                    <a:pt x="1" y="2091"/>
                    <a:pt x="98" y="2195"/>
                    <a:pt x="223" y="2195"/>
                  </a:cubicBezTo>
                  <a:cubicBezTo>
                    <a:pt x="341" y="2195"/>
                    <a:pt x="445" y="2091"/>
                    <a:pt x="445" y="1973"/>
                  </a:cubicBezTo>
                  <a:lnTo>
                    <a:pt x="445" y="218"/>
                  </a:lnTo>
                  <a:cubicBezTo>
                    <a:pt x="445" y="73"/>
                    <a:pt x="334" y="0"/>
                    <a:pt x="2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73"/>
            <p:cNvSpPr/>
            <p:nvPr/>
          </p:nvSpPr>
          <p:spPr>
            <a:xfrm>
              <a:off x="3584888" y="2318755"/>
              <a:ext cx="11796" cy="57694"/>
            </a:xfrm>
            <a:custGeom>
              <a:avLst/>
              <a:gdLst/>
              <a:ahLst/>
              <a:cxnLst/>
              <a:rect l="l" t="t" r="r" b="b"/>
              <a:pathLst>
                <a:path w="449" h="2196" extrusionOk="0">
                  <a:moveTo>
                    <a:pt x="224" y="0"/>
                  </a:moveTo>
                  <a:cubicBezTo>
                    <a:pt x="112" y="0"/>
                    <a:pt x="1" y="73"/>
                    <a:pt x="4" y="218"/>
                  </a:cubicBezTo>
                  <a:lnTo>
                    <a:pt x="4" y="1973"/>
                  </a:lnTo>
                  <a:cubicBezTo>
                    <a:pt x="4" y="2091"/>
                    <a:pt x="101" y="2195"/>
                    <a:pt x="226" y="2195"/>
                  </a:cubicBezTo>
                  <a:cubicBezTo>
                    <a:pt x="344" y="2195"/>
                    <a:pt x="448" y="2091"/>
                    <a:pt x="448" y="1973"/>
                  </a:cubicBezTo>
                  <a:lnTo>
                    <a:pt x="448" y="218"/>
                  </a:lnTo>
                  <a:cubicBezTo>
                    <a:pt x="448" y="73"/>
                    <a:pt x="335" y="0"/>
                    <a:pt x="2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6" name="Google Shape;6936;p73"/>
            <p:cNvGrpSpPr/>
            <p:nvPr/>
          </p:nvGrpSpPr>
          <p:grpSpPr>
            <a:xfrm>
              <a:off x="3545795" y="2322301"/>
              <a:ext cx="387835" cy="324387"/>
              <a:chOff x="3545795" y="2322301"/>
              <a:chExt cx="387835" cy="324387"/>
            </a:xfrm>
            <a:grpFill/>
          </p:grpSpPr>
          <p:sp>
            <p:nvSpPr>
              <p:cNvPr id="6937" name="Google Shape;6937;p73"/>
              <p:cNvSpPr/>
              <p:nvPr/>
            </p:nvSpPr>
            <p:spPr>
              <a:xfrm>
                <a:off x="3613604" y="2355089"/>
                <a:ext cx="258968" cy="258994"/>
              </a:xfrm>
              <a:custGeom>
                <a:avLst/>
                <a:gdLst/>
                <a:ahLst/>
                <a:cxnLst/>
                <a:rect l="l" t="t" r="r" b="b"/>
                <a:pathLst>
                  <a:path w="9857" h="9858" extrusionOk="0">
                    <a:moveTo>
                      <a:pt x="4932" y="1"/>
                    </a:moveTo>
                    <a:cubicBezTo>
                      <a:pt x="2213" y="1"/>
                      <a:pt x="0" y="2206"/>
                      <a:pt x="0" y="4925"/>
                    </a:cubicBezTo>
                    <a:cubicBezTo>
                      <a:pt x="0" y="7651"/>
                      <a:pt x="2213" y="9857"/>
                      <a:pt x="4932" y="9857"/>
                    </a:cubicBezTo>
                    <a:cubicBezTo>
                      <a:pt x="7651" y="9857"/>
                      <a:pt x="9857" y="7651"/>
                      <a:pt x="9857" y="4925"/>
                    </a:cubicBezTo>
                    <a:cubicBezTo>
                      <a:pt x="9857" y="2206"/>
                      <a:pt x="7651" y="1"/>
                      <a:pt x="49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73"/>
              <p:cNvSpPr/>
              <p:nvPr/>
            </p:nvSpPr>
            <p:spPr>
              <a:xfrm>
                <a:off x="3639667" y="2380968"/>
                <a:ext cx="207027" cy="207054"/>
              </a:xfrm>
              <a:custGeom>
                <a:avLst/>
                <a:gdLst/>
                <a:ahLst/>
                <a:cxnLst/>
                <a:rect l="l" t="t" r="r" b="b"/>
                <a:pathLst>
                  <a:path w="7880" h="7881" extrusionOk="0">
                    <a:moveTo>
                      <a:pt x="3940" y="1"/>
                    </a:moveTo>
                    <a:cubicBezTo>
                      <a:pt x="1762" y="1"/>
                      <a:pt x="0" y="1769"/>
                      <a:pt x="0" y="3940"/>
                    </a:cubicBezTo>
                    <a:cubicBezTo>
                      <a:pt x="0" y="6118"/>
                      <a:pt x="1762" y="7880"/>
                      <a:pt x="3940" y="7880"/>
                    </a:cubicBezTo>
                    <a:cubicBezTo>
                      <a:pt x="6118" y="7880"/>
                      <a:pt x="7880" y="6118"/>
                      <a:pt x="7880" y="3940"/>
                    </a:cubicBezTo>
                    <a:cubicBezTo>
                      <a:pt x="7880" y="1769"/>
                      <a:pt x="6118" y="1"/>
                      <a:pt x="394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9" name="Google Shape;6939;p73"/>
              <p:cNvSpPr/>
              <p:nvPr/>
            </p:nvSpPr>
            <p:spPr>
              <a:xfrm>
                <a:off x="3722583" y="2380968"/>
                <a:ext cx="129392" cy="207080"/>
              </a:xfrm>
              <a:custGeom>
                <a:avLst/>
                <a:gdLst/>
                <a:ahLst/>
                <a:cxnLst/>
                <a:rect l="l" t="t" r="r" b="b"/>
                <a:pathLst>
                  <a:path w="4925" h="7882" extrusionOk="0">
                    <a:moveTo>
                      <a:pt x="784" y="1"/>
                    </a:moveTo>
                    <a:cubicBezTo>
                      <a:pt x="520" y="1"/>
                      <a:pt x="257" y="28"/>
                      <a:pt x="0" y="84"/>
                    </a:cubicBezTo>
                    <a:cubicBezTo>
                      <a:pt x="1831" y="458"/>
                      <a:pt x="3149" y="2068"/>
                      <a:pt x="3149" y="3940"/>
                    </a:cubicBezTo>
                    <a:cubicBezTo>
                      <a:pt x="3149" y="5813"/>
                      <a:pt x="1831" y="7429"/>
                      <a:pt x="0" y="7804"/>
                    </a:cubicBezTo>
                    <a:cubicBezTo>
                      <a:pt x="263" y="7857"/>
                      <a:pt x="524" y="7882"/>
                      <a:pt x="781" y="7882"/>
                    </a:cubicBezTo>
                    <a:cubicBezTo>
                      <a:pt x="2758" y="7882"/>
                      <a:pt x="4486" y="6386"/>
                      <a:pt x="4689" y="4336"/>
                    </a:cubicBezTo>
                    <a:cubicBezTo>
                      <a:pt x="4925" y="2019"/>
                      <a:pt x="3107" y="8"/>
                      <a:pt x="7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73"/>
              <p:cNvSpPr/>
              <p:nvPr/>
            </p:nvSpPr>
            <p:spPr>
              <a:xfrm>
                <a:off x="3895140" y="2322301"/>
                <a:ext cx="38489" cy="324387"/>
              </a:xfrm>
              <a:custGeom>
                <a:avLst/>
                <a:gdLst/>
                <a:ahLst/>
                <a:cxnLst/>
                <a:rect l="l" t="t" r="r" b="b"/>
                <a:pathLst>
                  <a:path w="1465" h="12347" extrusionOk="0">
                    <a:moveTo>
                      <a:pt x="1450" y="0"/>
                    </a:moveTo>
                    <a:cubicBezTo>
                      <a:pt x="556" y="541"/>
                      <a:pt x="1" y="1512"/>
                      <a:pt x="1" y="2567"/>
                    </a:cubicBezTo>
                    <a:lnTo>
                      <a:pt x="1" y="5986"/>
                    </a:lnTo>
                    <a:cubicBezTo>
                      <a:pt x="1" y="6204"/>
                      <a:pt x="315" y="6392"/>
                      <a:pt x="576" y="6392"/>
                    </a:cubicBezTo>
                    <a:cubicBezTo>
                      <a:pt x="597" y="6392"/>
                      <a:pt x="618" y="6391"/>
                      <a:pt x="639" y="6388"/>
                    </a:cubicBezTo>
                    <a:lnTo>
                      <a:pt x="639" y="7450"/>
                    </a:lnTo>
                    <a:cubicBezTo>
                      <a:pt x="639" y="8747"/>
                      <a:pt x="285" y="11057"/>
                      <a:pt x="285" y="11542"/>
                    </a:cubicBezTo>
                    <a:cubicBezTo>
                      <a:pt x="285" y="12090"/>
                      <a:pt x="514" y="12347"/>
                      <a:pt x="868" y="12347"/>
                    </a:cubicBezTo>
                    <a:cubicBezTo>
                      <a:pt x="1214" y="12347"/>
                      <a:pt x="1464" y="12090"/>
                      <a:pt x="1464" y="11542"/>
                    </a:cubicBezTo>
                    <a:cubicBezTo>
                      <a:pt x="1464" y="11542"/>
                      <a:pt x="1464" y="4211"/>
                      <a:pt x="1450" y="7"/>
                    </a:cubicBezTo>
                    <a:lnTo>
                      <a:pt x="1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73"/>
              <p:cNvSpPr/>
              <p:nvPr/>
            </p:nvSpPr>
            <p:spPr>
              <a:xfrm>
                <a:off x="3895140" y="2322301"/>
                <a:ext cx="38489" cy="167960"/>
              </a:xfrm>
              <a:custGeom>
                <a:avLst/>
                <a:gdLst/>
                <a:ahLst/>
                <a:cxnLst/>
                <a:rect l="l" t="t" r="r" b="b"/>
                <a:pathLst>
                  <a:path w="1465" h="6393" extrusionOk="0">
                    <a:moveTo>
                      <a:pt x="1450" y="0"/>
                    </a:moveTo>
                    <a:cubicBezTo>
                      <a:pt x="556" y="541"/>
                      <a:pt x="1" y="1512"/>
                      <a:pt x="1" y="2567"/>
                    </a:cubicBezTo>
                    <a:lnTo>
                      <a:pt x="1" y="5993"/>
                    </a:lnTo>
                    <a:cubicBezTo>
                      <a:pt x="1" y="6205"/>
                      <a:pt x="314" y="6392"/>
                      <a:pt x="576" y="6392"/>
                    </a:cubicBezTo>
                    <a:cubicBezTo>
                      <a:pt x="597" y="6392"/>
                      <a:pt x="618" y="6391"/>
                      <a:pt x="639" y="6388"/>
                    </a:cubicBezTo>
                    <a:lnTo>
                      <a:pt x="1464" y="6375"/>
                    </a:lnTo>
                    <a:cubicBezTo>
                      <a:pt x="1457" y="4356"/>
                      <a:pt x="1450" y="1686"/>
                      <a:pt x="1450" y="7"/>
                    </a:cubicBezTo>
                    <a:lnTo>
                      <a:pt x="1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73"/>
              <p:cNvSpPr/>
              <p:nvPr/>
            </p:nvSpPr>
            <p:spPr>
              <a:xfrm>
                <a:off x="3545795" y="2370590"/>
                <a:ext cx="50890" cy="275021"/>
              </a:xfrm>
              <a:custGeom>
                <a:avLst/>
                <a:gdLst/>
                <a:ahLst/>
                <a:cxnLst/>
                <a:rect l="l" t="t" r="r" b="b"/>
                <a:pathLst>
                  <a:path w="1937" h="10468" extrusionOk="0">
                    <a:moveTo>
                      <a:pt x="1" y="0"/>
                    </a:moveTo>
                    <a:lnTo>
                      <a:pt x="1" y="1138"/>
                    </a:lnTo>
                    <a:cubicBezTo>
                      <a:pt x="1" y="1332"/>
                      <a:pt x="98" y="1519"/>
                      <a:pt x="265" y="1637"/>
                    </a:cubicBezTo>
                    <a:cubicBezTo>
                      <a:pt x="424" y="1727"/>
                      <a:pt x="549" y="2060"/>
                      <a:pt x="549" y="2241"/>
                    </a:cubicBezTo>
                    <a:lnTo>
                      <a:pt x="549" y="3912"/>
                    </a:lnTo>
                    <a:cubicBezTo>
                      <a:pt x="549" y="5286"/>
                      <a:pt x="535" y="6652"/>
                      <a:pt x="389" y="8019"/>
                    </a:cubicBezTo>
                    <a:cubicBezTo>
                      <a:pt x="299" y="8830"/>
                      <a:pt x="251" y="9551"/>
                      <a:pt x="251" y="9718"/>
                    </a:cubicBezTo>
                    <a:cubicBezTo>
                      <a:pt x="230" y="10127"/>
                      <a:pt x="556" y="10467"/>
                      <a:pt x="965" y="10467"/>
                    </a:cubicBezTo>
                    <a:cubicBezTo>
                      <a:pt x="1381" y="10467"/>
                      <a:pt x="1707" y="10127"/>
                      <a:pt x="1686" y="9718"/>
                    </a:cubicBezTo>
                    <a:cubicBezTo>
                      <a:pt x="1686" y="9551"/>
                      <a:pt x="1638" y="8830"/>
                      <a:pt x="1548" y="8019"/>
                    </a:cubicBezTo>
                    <a:cubicBezTo>
                      <a:pt x="1402" y="6659"/>
                      <a:pt x="1388" y="5286"/>
                      <a:pt x="1388" y="3912"/>
                    </a:cubicBezTo>
                    <a:lnTo>
                      <a:pt x="1388" y="2255"/>
                    </a:lnTo>
                    <a:cubicBezTo>
                      <a:pt x="1402" y="1991"/>
                      <a:pt x="1534" y="1755"/>
                      <a:pt x="1742" y="1596"/>
                    </a:cubicBezTo>
                    <a:cubicBezTo>
                      <a:pt x="1881" y="1505"/>
                      <a:pt x="1936" y="1304"/>
                      <a:pt x="1936" y="1138"/>
                    </a:cubicBezTo>
                    <a:lnTo>
                      <a:pt x="19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73"/>
              <p:cNvSpPr/>
              <p:nvPr/>
            </p:nvSpPr>
            <p:spPr>
              <a:xfrm>
                <a:off x="3545795" y="2370590"/>
                <a:ext cx="50890" cy="59244"/>
              </a:xfrm>
              <a:custGeom>
                <a:avLst/>
                <a:gdLst/>
                <a:ahLst/>
                <a:cxnLst/>
                <a:rect l="l" t="t" r="r" b="b"/>
                <a:pathLst>
                  <a:path w="1937" h="2255" extrusionOk="0">
                    <a:moveTo>
                      <a:pt x="1" y="0"/>
                    </a:moveTo>
                    <a:lnTo>
                      <a:pt x="1" y="1138"/>
                    </a:lnTo>
                    <a:cubicBezTo>
                      <a:pt x="1" y="1332"/>
                      <a:pt x="98" y="1519"/>
                      <a:pt x="265" y="1637"/>
                    </a:cubicBezTo>
                    <a:cubicBezTo>
                      <a:pt x="424" y="1727"/>
                      <a:pt x="549" y="2060"/>
                      <a:pt x="549" y="2241"/>
                    </a:cubicBezTo>
                    <a:lnTo>
                      <a:pt x="1388" y="2255"/>
                    </a:lnTo>
                    <a:cubicBezTo>
                      <a:pt x="1402" y="1991"/>
                      <a:pt x="1534" y="1755"/>
                      <a:pt x="1742" y="1603"/>
                    </a:cubicBezTo>
                    <a:cubicBezTo>
                      <a:pt x="1881" y="1505"/>
                      <a:pt x="1936" y="1304"/>
                      <a:pt x="1936" y="1138"/>
                    </a:cubicBezTo>
                    <a:lnTo>
                      <a:pt x="19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81;p37">
            <a:extLst>
              <a:ext uri="{FF2B5EF4-FFF2-40B4-BE49-F238E27FC236}">
                <a16:creationId xmlns:a16="http://schemas.microsoft.com/office/drawing/2014/main" id="{73A4B12A-3812-6FF2-8D89-1CAFAAA3CED7}"/>
              </a:ext>
            </a:extLst>
          </p:cNvPr>
          <p:cNvSpPr txBox="1">
            <a:spLocks/>
          </p:cNvSpPr>
          <p:nvPr/>
        </p:nvSpPr>
        <p:spPr>
          <a:xfrm>
            <a:off x="904874" y="3046536"/>
            <a:ext cx="3352078" cy="1955527"/>
          </a:xfrm>
          <a:prstGeom prst="roundRect">
            <a:avLst/>
          </a:prstGeom>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9pPr>
          </a:lstStyle>
          <a:p>
            <a:pPr marL="285750" indent="-285750" algn="l">
              <a:buFont typeface="Arial" panose="020B0604020202020204" pitchFamily="34" charset="0"/>
              <a:buChar char="•"/>
            </a:pPr>
            <a:r>
              <a:rPr lang="en-IN" sz="1200" dirty="0"/>
              <a:t>A</a:t>
            </a:r>
            <a:r>
              <a:rPr lang="en" sz="1200" dirty="0"/>
              <a:t>ddressed missing values in Cuisines,Average_cost_of_two to enhance data integrity</a:t>
            </a:r>
          </a:p>
          <a:p>
            <a:pPr marL="285750" indent="-285750" algn="l">
              <a:buFont typeface="Arial" panose="020B0604020202020204" pitchFamily="34" charset="0"/>
              <a:buChar char="•"/>
            </a:pPr>
            <a:r>
              <a:rPr lang="en" sz="1200" dirty="0"/>
              <a:t>Added country names in data for better understanding and analysis</a:t>
            </a:r>
          </a:p>
          <a:p>
            <a:pPr marL="285750" indent="-285750" algn="l">
              <a:buFont typeface="Arial" panose="020B0604020202020204" pitchFamily="34" charset="0"/>
              <a:buChar char="•"/>
            </a:pPr>
            <a:r>
              <a:rPr lang="en" sz="1200" dirty="0"/>
              <a:t>Retrieved currency symbol and unified them with average_cost_of_two</a:t>
            </a:r>
          </a:p>
          <a:p>
            <a:pPr marL="285750" indent="-285750" algn="l">
              <a:buFont typeface="Arial" panose="020B0604020202020204" pitchFamily="34" charset="0"/>
              <a:buChar char="•"/>
            </a:pPr>
            <a:r>
              <a:rPr lang="en-IN" sz="1200" dirty="0"/>
              <a:t>N</a:t>
            </a:r>
            <a:r>
              <a:rPr lang="en" sz="1200" dirty="0"/>
              <a:t>ormalized the date format</a:t>
            </a:r>
          </a:p>
          <a:p>
            <a:pPr marL="285750" indent="-285750" algn="l">
              <a:buFont typeface="Arial" panose="020B0604020202020204" pitchFamily="34" charset="0"/>
              <a:buChar char="•"/>
            </a:pPr>
            <a:endParaRPr lang="en" sz="1200" dirty="0"/>
          </a:p>
        </p:txBody>
      </p:sp>
      <p:grpSp>
        <p:nvGrpSpPr>
          <p:cNvPr id="3" name="Google Shape;2630;p67">
            <a:extLst>
              <a:ext uri="{FF2B5EF4-FFF2-40B4-BE49-F238E27FC236}">
                <a16:creationId xmlns:a16="http://schemas.microsoft.com/office/drawing/2014/main" id="{1D8708DF-3D2C-8028-ED72-1041EEB68B87}"/>
              </a:ext>
            </a:extLst>
          </p:cNvPr>
          <p:cNvGrpSpPr/>
          <p:nvPr/>
        </p:nvGrpSpPr>
        <p:grpSpPr>
          <a:xfrm>
            <a:off x="969283" y="2596061"/>
            <a:ext cx="3204533" cy="301026"/>
            <a:chOff x="6325943" y="3733724"/>
            <a:chExt cx="2576282" cy="351301"/>
          </a:xfrm>
        </p:grpSpPr>
        <p:sp>
          <p:nvSpPr>
            <p:cNvPr id="4" name="Google Shape;2631;p67">
              <a:extLst>
                <a:ext uri="{FF2B5EF4-FFF2-40B4-BE49-F238E27FC236}">
                  <a16:creationId xmlns:a16="http://schemas.microsoft.com/office/drawing/2014/main" id="{C6E0678A-6691-66D5-6F88-25B0D157A5FD}"/>
                </a:ext>
              </a:extLst>
            </p:cNvPr>
            <p:cNvSpPr/>
            <p:nvPr/>
          </p:nvSpPr>
          <p:spPr>
            <a:xfrm>
              <a:off x="6325943" y="3733724"/>
              <a:ext cx="1881300" cy="351299"/>
            </a:xfrm>
            <a:prstGeom prst="homePlate">
              <a:avLst>
                <a:gd name="adj" fmla="val 50000"/>
              </a:avLst>
            </a:pr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1100" dirty="0">
                  <a:solidFill>
                    <a:schemeClr val="tx1"/>
                  </a:solidFill>
                </a:rPr>
                <a:t>Data preprocessing and cleaning</a:t>
              </a:r>
              <a:endParaRPr sz="1100" dirty="0">
                <a:solidFill>
                  <a:schemeClr val="tx1"/>
                </a:solidFill>
              </a:endParaRPr>
            </a:p>
          </p:txBody>
        </p:sp>
        <p:sp>
          <p:nvSpPr>
            <p:cNvPr id="5" name="Google Shape;2632;p67">
              <a:extLst>
                <a:ext uri="{FF2B5EF4-FFF2-40B4-BE49-F238E27FC236}">
                  <a16:creationId xmlns:a16="http://schemas.microsoft.com/office/drawing/2014/main" id="{116EC4DC-B7B8-B26B-4237-86B3CF69FCAF}"/>
                </a:ext>
              </a:extLst>
            </p:cNvPr>
            <p:cNvSpPr/>
            <p:nvPr/>
          </p:nvSpPr>
          <p:spPr>
            <a:xfrm>
              <a:off x="8098525" y="3733725"/>
              <a:ext cx="346500" cy="351300"/>
            </a:xfrm>
            <a:prstGeom prst="chevron">
              <a:avLst>
                <a:gd name="adj" fmla="val 50000"/>
              </a:avLst>
            </a:pr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33;p67">
              <a:extLst>
                <a:ext uri="{FF2B5EF4-FFF2-40B4-BE49-F238E27FC236}">
                  <a16:creationId xmlns:a16="http://schemas.microsoft.com/office/drawing/2014/main" id="{DA987221-C9D0-81EE-BF1C-D7B48D938628}"/>
                </a:ext>
              </a:extLst>
            </p:cNvPr>
            <p:cNvSpPr/>
            <p:nvPr/>
          </p:nvSpPr>
          <p:spPr>
            <a:xfrm>
              <a:off x="8327125" y="3733725"/>
              <a:ext cx="346500" cy="351300"/>
            </a:xfrm>
            <a:prstGeom prst="chevron">
              <a:avLst>
                <a:gd name="adj" fmla="val 50000"/>
              </a:avLst>
            </a:pr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34;p67">
              <a:extLst>
                <a:ext uri="{FF2B5EF4-FFF2-40B4-BE49-F238E27FC236}">
                  <a16:creationId xmlns:a16="http://schemas.microsoft.com/office/drawing/2014/main" id="{625C5665-6A7C-63F5-C6DD-6A380159D36C}"/>
                </a:ext>
              </a:extLst>
            </p:cNvPr>
            <p:cNvSpPr/>
            <p:nvPr/>
          </p:nvSpPr>
          <p:spPr>
            <a:xfrm>
              <a:off x="8555725" y="3733725"/>
              <a:ext cx="346500" cy="351300"/>
            </a:xfrm>
            <a:prstGeom prst="chevron">
              <a:avLst>
                <a:gd name="adj" fmla="val 50000"/>
              </a:avLst>
            </a:pr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81;p37">
            <a:extLst>
              <a:ext uri="{FF2B5EF4-FFF2-40B4-BE49-F238E27FC236}">
                <a16:creationId xmlns:a16="http://schemas.microsoft.com/office/drawing/2014/main" id="{CD0EC4AE-0F58-7CD8-57C6-1D541EB25596}"/>
              </a:ext>
            </a:extLst>
          </p:cNvPr>
          <p:cNvSpPr txBox="1">
            <a:spLocks/>
          </p:cNvSpPr>
          <p:nvPr/>
        </p:nvSpPr>
        <p:spPr>
          <a:xfrm>
            <a:off x="5315959" y="1465372"/>
            <a:ext cx="3352078" cy="2801099"/>
          </a:xfrm>
          <a:prstGeom prst="roundRect">
            <a:avLst/>
          </a:prstGeom>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9pPr>
          </a:lstStyle>
          <a:p>
            <a:pPr marL="285750" indent="-285750" algn="l">
              <a:buFont typeface="Arial" panose="020B0604020202020204" pitchFamily="34" charset="0"/>
              <a:buChar char="•"/>
            </a:pPr>
            <a:r>
              <a:rPr lang="en-US" sz="1200" dirty="0"/>
              <a:t>T</a:t>
            </a:r>
            <a:r>
              <a:rPr lang="en-IN" sz="1200" dirty="0"/>
              <a:t>his dataset </a:t>
            </a:r>
            <a:r>
              <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can help Zomato understand its restaurant partners, user preferences, and market trends, allowing the platform to improve its services and offerings.</a:t>
            </a:r>
          </a:p>
          <a:p>
            <a:pPr marL="285750" indent="-285750" algn="l">
              <a:buFont typeface="Arial" panose="020B0604020202020204" pitchFamily="34" charset="0"/>
              <a:buChar char="•"/>
            </a:pPr>
            <a:endParaRPr lang="en-US" sz="1200" dirty="0">
              <a:solidFill>
                <a:srgbClr val="0D0D0D"/>
              </a:solidFill>
              <a:latin typeface="Roboto" panose="02000000000000000000" pitchFamily="2" charset="0"/>
              <a:ea typeface="Roboto" panose="02000000000000000000" pitchFamily="2" charset="0"/>
              <a:cs typeface="Roboto" panose="02000000000000000000" pitchFamily="2" charset="0"/>
            </a:endParaRPr>
          </a:p>
          <a:p>
            <a:pPr marL="0" indent="0" algn="l"/>
            <a:endPar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Arial" panose="020B0604020202020204" pitchFamily="34" charset="0"/>
              <a:buChar char="•"/>
            </a:pPr>
            <a:r>
              <a:rPr lang="en-US" sz="1200" dirty="0">
                <a:solidFill>
                  <a:srgbClr val="0D0D0D"/>
                </a:solidFill>
                <a:latin typeface="Roboto" panose="02000000000000000000" pitchFamily="2" charset="0"/>
                <a:ea typeface="Roboto" panose="02000000000000000000" pitchFamily="2" charset="0"/>
                <a:cs typeface="Roboto" panose="02000000000000000000" pitchFamily="2" charset="0"/>
              </a:rPr>
              <a:t>Insights from user and restaurant demographics are key to decide expansion areas and biggest competitors in an area</a:t>
            </a:r>
            <a:endParaRPr lang="en-US"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buFont typeface="Arial" panose="020B0604020202020204" pitchFamily="34" charset="0"/>
              <a:buChar char="•"/>
            </a:pPr>
            <a:endParaRPr lang="en" sz="12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1" name="Google Shape;611;p39"/>
          <p:cNvSpPr txBox="1">
            <a:spLocks noGrp="1"/>
          </p:cNvSpPr>
          <p:nvPr>
            <p:ph type="title"/>
          </p:nvPr>
        </p:nvSpPr>
        <p:spPr>
          <a:xfrm>
            <a:off x="335000" y="808191"/>
            <a:ext cx="1869600" cy="2041809"/>
          </a:xfrm>
          <a:prstGeom prst="rect">
            <a:avLst/>
          </a:prstGeom>
        </p:spPr>
        <p:txBody>
          <a:bodyPr spcFirstLastPara="1" wrap="square" lIns="91425" tIns="91425" rIns="91425" bIns="91425" anchor="b" anchorCtr="0">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Data Cleaning-</a:t>
            </a:r>
            <a:br>
              <a:rPr lang="en-US" sz="1100" dirty="0">
                <a:latin typeface="Roboto" panose="02000000000000000000" pitchFamily="2" charset="0"/>
                <a:ea typeface="Roboto" panose="02000000000000000000" pitchFamily="2" charset="0"/>
                <a:cs typeface="Roboto" panose="02000000000000000000" pitchFamily="2" charset="0"/>
              </a:rPr>
            </a:br>
            <a:r>
              <a:rPr lang="en-US" sz="1100" dirty="0">
                <a:latin typeface="Roboto" panose="02000000000000000000" pitchFamily="2" charset="0"/>
                <a:ea typeface="Roboto" panose="02000000000000000000" pitchFamily="2" charset="0"/>
                <a:cs typeface="Roboto" panose="02000000000000000000" pitchFamily="2" charset="0"/>
              </a:rPr>
              <a:t>- </a:t>
            </a:r>
            <a: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Used Excel's data cleaning features like find correcting errors, and formatting data appropriately.</a:t>
            </a:r>
            <a:br>
              <a:rPr lang="en-US" sz="1100" b="0" dirty="0">
                <a:solidFill>
                  <a:srgbClr val="0D0D0D"/>
                </a:solidFill>
                <a:latin typeface="Roboto" panose="02000000000000000000" pitchFamily="2" charset="0"/>
                <a:ea typeface="Roboto" panose="02000000000000000000" pitchFamily="2" charset="0"/>
                <a:cs typeface="Roboto" panose="02000000000000000000" pitchFamily="2" charset="0"/>
              </a:rPr>
            </a:br>
            <a:r>
              <a:rPr lang="en-US" sz="1100" dirty="0">
                <a:solidFill>
                  <a:srgbClr val="0D0D0D"/>
                </a:solidFill>
                <a:latin typeface="Roboto" panose="02000000000000000000" pitchFamily="2" charset="0"/>
                <a:ea typeface="Roboto" panose="02000000000000000000" pitchFamily="2" charset="0"/>
                <a:cs typeface="Roboto" panose="02000000000000000000" pitchFamily="2" charset="0"/>
              </a:rPr>
              <a:t>-</a:t>
            </a:r>
            <a: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Used functions like CONCATENATE, FIND, MID) to manipulate and clean data if needed.</a:t>
            </a:r>
            <a:b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br>
            <a:endParaRPr sz="1100" dirty="0">
              <a:latin typeface="Roboto" panose="02000000000000000000" pitchFamily="2" charset="0"/>
              <a:ea typeface="Roboto" panose="02000000000000000000" pitchFamily="2" charset="0"/>
              <a:cs typeface="Roboto" panose="02000000000000000000" pitchFamily="2" charset="0"/>
            </a:endParaRPr>
          </a:p>
        </p:txBody>
      </p:sp>
      <p:sp>
        <p:nvSpPr>
          <p:cNvPr id="8" name="Title 7">
            <a:extLst>
              <a:ext uri="{FF2B5EF4-FFF2-40B4-BE49-F238E27FC236}">
                <a16:creationId xmlns:a16="http://schemas.microsoft.com/office/drawing/2014/main" id="{2639D35B-805B-DAA8-3BCE-BD2D2F25FA90}"/>
              </a:ext>
            </a:extLst>
          </p:cNvPr>
          <p:cNvSpPr>
            <a:spLocks noGrp="1"/>
          </p:cNvSpPr>
          <p:nvPr>
            <p:ph type="title" idx="6"/>
          </p:nvPr>
        </p:nvSpPr>
        <p:spPr/>
        <p:txBody>
          <a:bodyPr/>
          <a:lstStyle/>
          <a:p>
            <a:r>
              <a:rPr lang="en" dirty="0"/>
              <a:t>Analytical approach and tools</a:t>
            </a:r>
            <a:endParaRPr lang="en-IN" dirty="0"/>
          </a:p>
        </p:txBody>
      </p:sp>
      <p:sp>
        <p:nvSpPr>
          <p:cNvPr id="9" name="Google Shape;611;p39">
            <a:extLst>
              <a:ext uri="{FF2B5EF4-FFF2-40B4-BE49-F238E27FC236}">
                <a16:creationId xmlns:a16="http://schemas.microsoft.com/office/drawing/2014/main" id="{B64416A7-55F6-5F82-31D9-5FBD2F8016EA}"/>
              </a:ext>
            </a:extLst>
          </p:cNvPr>
          <p:cNvSpPr txBox="1">
            <a:spLocks/>
          </p:cNvSpPr>
          <p:nvPr/>
        </p:nvSpPr>
        <p:spPr>
          <a:xfrm>
            <a:off x="460391" y="3043380"/>
            <a:ext cx="1869600" cy="10955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1600" dirty="0">
                <a:latin typeface="Roboto" panose="02000000000000000000" pitchFamily="2" charset="0"/>
                <a:ea typeface="Roboto" panose="02000000000000000000" pitchFamily="2" charset="0"/>
                <a:cs typeface="Roboto" panose="02000000000000000000" pitchFamily="2" charset="0"/>
              </a:rPr>
              <a:t>Data Enrichment-</a:t>
            </a:r>
            <a:br>
              <a:rPr lang="en-US" sz="1600" dirty="0">
                <a:latin typeface="Roboto" panose="02000000000000000000" pitchFamily="2" charset="0"/>
                <a:ea typeface="Roboto" panose="02000000000000000000" pitchFamily="2" charset="0"/>
                <a:cs typeface="Roboto" panose="02000000000000000000" pitchFamily="2" charset="0"/>
              </a:rPr>
            </a:br>
            <a:r>
              <a:rPr lang="en-US" sz="1600" dirty="0">
                <a:latin typeface="Roboto" panose="02000000000000000000" pitchFamily="2" charset="0"/>
                <a:ea typeface="Roboto" panose="02000000000000000000" pitchFamily="2" charset="0"/>
                <a:cs typeface="Roboto" panose="02000000000000000000" pitchFamily="2" charset="0"/>
              </a:rPr>
              <a:t>- </a:t>
            </a:r>
            <a:r>
              <a:rPr lang="en-US" sz="1100" b="0" dirty="0">
                <a:solidFill>
                  <a:srgbClr val="0D0D0D"/>
                </a:solidFill>
                <a:latin typeface="Roboto" panose="02000000000000000000" pitchFamily="2" charset="0"/>
                <a:ea typeface="Roboto" panose="02000000000000000000" pitchFamily="2" charset="0"/>
                <a:cs typeface="Roboto" panose="02000000000000000000" pitchFamily="2" charset="0"/>
              </a:rPr>
              <a:t>Enhanced the dataset with additional fields and values using </a:t>
            </a:r>
            <a:r>
              <a:rPr lang="en-US" sz="1100" b="0" dirty="0" err="1">
                <a:solidFill>
                  <a:srgbClr val="0D0D0D"/>
                </a:solidFill>
                <a:latin typeface="Roboto" panose="02000000000000000000" pitchFamily="2" charset="0"/>
                <a:ea typeface="Roboto" panose="02000000000000000000" pitchFamily="2" charset="0"/>
                <a:cs typeface="Roboto" panose="02000000000000000000" pitchFamily="2" charset="0"/>
              </a:rPr>
              <a:t>Vlookup</a:t>
            </a:r>
            <a:r>
              <a:rPr lang="en-US" sz="1100" b="0" dirty="0">
                <a:solidFill>
                  <a:srgbClr val="0D0D0D"/>
                </a:solidFill>
                <a:latin typeface="Roboto" panose="02000000000000000000" pitchFamily="2" charset="0"/>
                <a:ea typeface="Roboto" panose="02000000000000000000" pitchFamily="2" charset="0"/>
                <a:cs typeface="Roboto" panose="02000000000000000000" pitchFamily="2" charset="0"/>
              </a:rPr>
              <a:t> functions in </a:t>
            </a:r>
            <a:r>
              <a:rPr lang="en-US" sz="1100" b="0" dirty="0" err="1">
                <a:solidFill>
                  <a:srgbClr val="0D0D0D"/>
                </a:solidFill>
                <a:latin typeface="Roboto" panose="02000000000000000000" pitchFamily="2" charset="0"/>
                <a:ea typeface="Roboto" panose="02000000000000000000" pitchFamily="2" charset="0"/>
                <a:cs typeface="Roboto" panose="02000000000000000000" pitchFamily="2" charset="0"/>
              </a:rPr>
              <a:t>Countryname</a:t>
            </a:r>
            <a:r>
              <a:rPr lang="en-US" sz="1100" b="0" dirty="0">
                <a:solidFill>
                  <a:srgbClr val="0D0D0D"/>
                </a:solidFill>
                <a:latin typeface="Roboto" panose="02000000000000000000" pitchFamily="2" charset="0"/>
                <a:ea typeface="Roboto" panose="02000000000000000000" pitchFamily="2" charset="0"/>
                <a:cs typeface="Roboto" panose="02000000000000000000" pitchFamily="2" charset="0"/>
              </a:rPr>
              <a:t>,</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0" name="Google Shape;611;p39">
            <a:extLst>
              <a:ext uri="{FF2B5EF4-FFF2-40B4-BE49-F238E27FC236}">
                <a16:creationId xmlns:a16="http://schemas.microsoft.com/office/drawing/2014/main" id="{3AD39868-3D31-3489-585C-2410469B4EF4}"/>
              </a:ext>
            </a:extLst>
          </p:cNvPr>
          <p:cNvSpPr txBox="1">
            <a:spLocks/>
          </p:cNvSpPr>
          <p:nvPr/>
        </p:nvSpPr>
        <p:spPr>
          <a:xfrm>
            <a:off x="2497982" y="882495"/>
            <a:ext cx="1869600" cy="189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1600" dirty="0">
                <a:latin typeface="Roboto" panose="02000000000000000000" pitchFamily="2" charset="0"/>
                <a:ea typeface="Roboto" panose="02000000000000000000" pitchFamily="2" charset="0"/>
                <a:cs typeface="Roboto" panose="02000000000000000000" pitchFamily="2" charset="0"/>
              </a:rPr>
              <a:t>Descriptive Statistics:</a:t>
            </a:r>
            <a:br>
              <a:rPr lang="en-US" sz="1200" dirty="0">
                <a:latin typeface="Roboto" panose="02000000000000000000" pitchFamily="2" charset="0"/>
                <a:ea typeface="Roboto" panose="02000000000000000000" pitchFamily="2" charset="0"/>
                <a:cs typeface="Roboto" panose="02000000000000000000" pitchFamily="2" charset="0"/>
              </a:rPr>
            </a:br>
            <a:r>
              <a:rPr lang="en-US" sz="1200" dirty="0">
                <a:latin typeface="Roboto" panose="02000000000000000000" pitchFamily="2" charset="0"/>
                <a:ea typeface="Roboto" panose="02000000000000000000" pitchFamily="2" charset="0"/>
                <a:cs typeface="Roboto" panose="02000000000000000000" pitchFamily="2" charset="0"/>
              </a:rPr>
              <a:t>-</a:t>
            </a:r>
            <a:r>
              <a:rPr lang="en-US" sz="1200" b="0" dirty="0">
                <a:solidFill>
                  <a:srgbClr val="0D0D0D"/>
                </a:solidFill>
                <a:latin typeface="Roboto" panose="02000000000000000000" pitchFamily="2" charset="0"/>
                <a:ea typeface="Roboto" panose="02000000000000000000" pitchFamily="2" charset="0"/>
                <a:cs typeface="Roboto" panose="02000000000000000000" pitchFamily="2" charset="0"/>
              </a:rPr>
              <a:t> </a:t>
            </a:r>
            <a:r>
              <a:rPr lang="en-US" sz="1100" b="0" dirty="0">
                <a:solidFill>
                  <a:schemeClr val="tx1"/>
                </a:solidFill>
                <a:latin typeface="Roboto" panose="02000000000000000000" pitchFamily="2" charset="0"/>
                <a:ea typeface="Roboto" panose="02000000000000000000" pitchFamily="2" charset="0"/>
                <a:cs typeface="Roboto" panose="02000000000000000000" pitchFamily="2" charset="0"/>
              </a:rPr>
              <a:t>Used functions like AVERAGE, COUNT, MAX, MIN, and SUM to calculate basic statistics </a:t>
            </a:r>
          </a:p>
          <a:p>
            <a:pPr algn="l"/>
            <a:r>
              <a:rPr lang="en-US" sz="1100" b="0" dirty="0">
                <a:solidFill>
                  <a:schemeClr val="tx1"/>
                </a:solidFill>
                <a:latin typeface="Roboto" panose="02000000000000000000" pitchFamily="2" charset="0"/>
                <a:ea typeface="Roboto" panose="02000000000000000000" pitchFamily="2" charset="0"/>
                <a:cs typeface="Roboto" panose="02000000000000000000" pitchFamily="2" charset="0"/>
              </a:rPr>
              <a:t>- Created pivot tables to summarize the data and analyze trends.</a:t>
            </a:r>
            <a:endParaRPr lang="en-US" sz="1600" b="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3F05FAAE-B858-C7A4-7098-F265C8A5AB57}"/>
              </a:ext>
            </a:extLst>
          </p:cNvPr>
          <p:cNvSpPr txBox="1"/>
          <p:nvPr/>
        </p:nvSpPr>
        <p:spPr>
          <a:xfrm>
            <a:off x="6229240" y="808191"/>
            <a:ext cx="2530712" cy="1646605"/>
          </a:xfrm>
          <a:prstGeom prst="rect">
            <a:avLst/>
          </a:prstGeom>
          <a:noFill/>
        </p:spPr>
        <p:txBody>
          <a:bodyPr wrap="square">
            <a:spAutoFit/>
          </a:bodyPr>
          <a:lstStyle/>
          <a:p>
            <a:r>
              <a:rPr kumimoji="0" lang="en-US" sz="16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t>Data Cleaning-</a:t>
            </a:r>
            <a:br>
              <a:rPr kumimoji="0" lang="en-US" sz="16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br>
            <a:r>
              <a:rPr kumimoji="0" lang="en-US" sz="16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t>- </a:t>
            </a:r>
            <a: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Used Excel's data cleaning features like find correcting errors, and formatting data appropriately.</a:t>
            </a:r>
            <a:b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br>
            <a:r>
              <a:rPr kumimoji="0" lang="en-US" sz="1100" b="1"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a:t>
            </a:r>
            <a: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 Used functions like CONCATENATE, FIND, MID) to manipulate and clean data if needed.</a:t>
            </a:r>
            <a:b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b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22" name="TextBox 21">
            <a:extLst>
              <a:ext uri="{FF2B5EF4-FFF2-40B4-BE49-F238E27FC236}">
                <a16:creationId xmlns:a16="http://schemas.microsoft.com/office/drawing/2014/main" id="{6E06DC68-4F01-EC45-574D-C9BB4CC8C6D4}"/>
              </a:ext>
            </a:extLst>
          </p:cNvPr>
          <p:cNvSpPr txBox="1"/>
          <p:nvPr/>
        </p:nvSpPr>
        <p:spPr>
          <a:xfrm>
            <a:off x="5151120" y="2454796"/>
            <a:ext cx="2633472" cy="2200602"/>
          </a:xfrm>
          <a:prstGeom prst="rect">
            <a:avLst/>
          </a:prstGeom>
          <a:noFill/>
        </p:spPr>
        <p:txBody>
          <a:bodyPr wrap="square">
            <a:spAutoFit/>
          </a:bodyPr>
          <a:lstStyle/>
          <a:p>
            <a:r>
              <a:rPr lang="en-US" sz="1600" b="1" dirty="0">
                <a:solidFill>
                  <a:srgbClr val="C5404E"/>
                </a:solidFill>
                <a:latin typeface="Roboto" panose="02000000000000000000" pitchFamily="2" charset="0"/>
                <a:ea typeface="Roboto" panose="02000000000000000000" pitchFamily="2" charset="0"/>
                <a:cs typeface="Roboto" panose="02000000000000000000" pitchFamily="2" charset="0"/>
                <a:sym typeface="Advent Pro"/>
              </a:rPr>
              <a:t>Visualization </a:t>
            </a:r>
            <a:r>
              <a:rPr kumimoji="0" lang="en-US" sz="16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t>-</a:t>
            </a:r>
            <a:br>
              <a:rPr kumimoji="0" lang="en-US" sz="11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br>
            <a:r>
              <a:rPr kumimoji="0" lang="en-US" sz="1100" b="1" i="0" u="none" strike="noStrike" kern="0" cap="none" spc="0" normalizeH="0" baseline="0" noProof="0" dirty="0">
                <a:ln>
                  <a:noFill/>
                </a:ln>
                <a:solidFill>
                  <a:srgbClr val="C5404E"/>
                </a:solidFill>
                <a:effectLst/>
                <a:uLnTx/>
                <a:uFillTx/>
                <a:latin typeface="Roboto" panose="02000000000000000000" pitchFamily="2" charset="0"/>
                <a:ea typeface="Roboto" panose="02000000000000000000" pitchFamily="2" charset="0"/>
                <a:cs typeface="Roboto" panose="02000000000000000000" pitchFamily="2" charset="0"/>
                <a:sym typeface="Advent Pro"/>
              </a:rPr>
              <a:t>- </a:t>
            </a:r>
            <a: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Created </a:t>
            </a:r>
            <a: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Excel charts (e.g., </a:t>
            </a:r>
            <a:r>
              <a:rPr lang="en-US" sz="1100" b="0" i="0" dirty="0" err="1">
                <a:solidFill>
                  <a:srgbClr val="0D0D0D"/>
                </a:solidFill>
                <a:effectLst/>
                <a:latin typeface="Roboto" panose="02000000000000000000" pitchFamily="2" charset="0"/>
                <a:ea typeface="Roboto" panose="02000000000000000000" pitchFamily="2" charset="0"/>
                <a:cs typeface="Roboto" panose="02000000000000000000" pitchFamily="2" charset="0"/>
              </a:rPr>
              <a:t>column,bar</a:t>
            </a:r>
            <a: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 charts, pie charts, scatter plots) to visualize relationships between variables like restaurant count , ratings, average cost, and votes.</a:t>
            </a:r>
            <a:b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br>
            <a:r>
              <a:rPr kumimoji="0" lang="en-US" sz="1100" b="1"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a:t>
            </a:r>
            <a:r>
              <a:rPr kumimoji="0" lang="en-US" sz="1100" b="0" i="0" u="none" strike="noStrike" kern="0" cap="none" spc="0" normalizeH="0" baseline="0" noProof="0" dirty="0">
                <a:ln>
                  <a:noFill/>
                </a:ln>
                <a:solidFill>
                  <a:srgbClr val="0D0D0D"/>
                </a:solidFill>
                <a:effectLst/>
                <a:uLnTx/>
                <a:uFillTx/>
                <a:latin typeface="Roboto" panose="02000000000000000000" pitchFamily="2" charset="0"/>
                <a:ea typeface="Roboto" panose="02000000000000000000" pitchFamily="2" charset="0"/>
                <a:cs typeface="Roboto" panose="02000000000000000000" pitchFamily="2" charset="0"/>
                <a:sym typeface="Advent Pro"/>
              </a:rPr>
              <a:t> </a:t>
            </a:r>
            <a:r>
              <a:rPr lang="en-US" sz="11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Created maps using geographical data (latitude and longitude) to visualize the distribution of restaurants</a:t>
            </a:r>
          </a:p>
          <a:p>
            <a:r>
              <a:rPr lang="en-US" sz="1100" dirty="0">
                <a:solidFill>
                  <a:srgbClr val="0D0D0D"/>
                </a:solidFill>
                <a:latin typeface="Roboto" panose="02000000000000000000" pitchFamily="2" charset="0"/>
                <a:ea typeface="Roboto" panose="02000000000000000000" pitchFamily="2" charset="0"/>
                <a:cs typeface="Roboto" panose="02000000000000000000" pitchFamily="2" charset="0"/>
              </a:rPr>
              <a:t>- Created dynamic dashboard for data representation , enabling interactive data exploration</a:t>
            </a:r>
            <a:endParaRPr lang="en-IN" sz="1100" dirty="0">
              <a:latin typeface="Roboto" panose="02000000000000000000" pitchFamily="2" charset="0"/>
              <a:ea typeface="Roboto" panose="02000000000000000000" pitchFamily="2" charset="0"/>
              <a:cs typeface="Roboto" panose="02000000000000000000" pitchFamily="2" charset="0"/>
            </a:endParaRPr>
          </a:p>
        </p:txBody>
      </p:sp>
      <p:sp>
        <p:nvSpPr>
          <p:cNvPr id="27" name="Google Shape;611;p39">
            <a:extLst>
              <a:ext uri="{FF2B5EF4-FFF2-40B4-BE49-F238E27FC236}">
                <a16:creationId xmlns:a16="http://schemas.microsoft.com/office/drawing/2014/main" id="{E636DA47-09B7-0119-39B3-8F5575836735}"/>
              </a:ext>
            </a:extLst>
          </p:cNvPr>
          <p:cNvSpPr txBox="1">
            <a:spLocks/>
          </p:cNvSpPr>
          <p:nvPr/>
        </p:nvSpPr>
        <p:spPr>
          <a:xfrm>
            <a:off x="2805755" y="3255264"/>
            <a:ext cx="1869600" cy="1290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1600" dirty="0">
                <a:latin typeface="Roboto" panose="02000000000000000000" pitchFamily="2" charset="0"/>
                <a:ea typeface="Roboto" panose="02000000000000000000" pitchFamily="2" charset="0"/>
                <a:cs typeface="Roboto" panose="02000000000000000000" pitchFamily="2" charset="0"/>
              </a:rPr>
              <a:t>Segmentation:</a:t>
            </a:r>
            <a:br>
              <a:rPr lang="en-US" sz="1200" dirty="0">
                <a:latin typeface="Roboto" panose="02000000000000000000" pitchFamily="2" charset="0"/>
                <a:ea typeface="Roboto" panose="02000000000000000000" pitchFamily="2" charset="0"/>
                <a:cs typeface="Roboto" panose="02000000000000000000" pitchFamily="2" charset="0"/>
              </a:rPr>
            </a:br>
            <a:r>
              <a:rPr lang="en-US" sz="1200" dirty="0">
                <a:latin typeface="Roboto" panose="02000000000000000000" pitchFamily="2" charset="0"/>
                <a:ea typeface="Roboto" panose="02000000000000000000" pitchFamily="2" charset="0"/>
                <a:cs typeface="Roboto" panose="02000000000000000000" pitchFamily="2" charset="0"/>
              </a:rPr>
              <a:t>-</a:t>
            </a:r>
            <a:r>
              <a:rPr lang="en-US" sz="1200" b="0" dirty="0">
                <a:solidFill>
                  <a:srgbClr val="0D0D0D"/>
                </a:solidFill>
                <a:latin typeface="Roboto" panose="02000000000000000000" pitchFamily="2" charset="0"/>
                <a:ea typeface="Roboto" panose="02000000000000000000" pitchFamily="2" charset="0"/>
                <a:cs typeface="Roboto" panose="02000000000000000000" pitchFamily="2" charset="0"/>
              </a:rPr>
              <a:t> </a:t>
            </a:r>
            <a:r>
              <a:rPr lang="en-US" sz="1100" b="0" dirty="0">
                <a:solidFill>
                  <a:schemeClr val="tx1"/>
                </a:solidFill>
                <a:latin typeface="Roboto" panose="02000000000000000000" pitchFamily="2" charset="0"/>
                <a:ea typeface="Roboto" panose="02000000000000000000" pitchFamily="2" charset="0"/>
                <a:cs typeface="Roboto" panose="02000000000000000000" pitchFamily="2" charset="0"/>
              </a:rPr>
              <a:t>Applied sort and Filter functions to classify restaurant based on eating </a:t>
            </a:r>
            <a:r>
              <a:rPr lang="en-US" sz="1100" b="0" dirty="0" err="1">
                <a:solidFill>
                  <a:schemeClr val="tx1"/>
                </a:solidFill>
                <a:latin typeface="Roboto" panose="02000000000000000000" pitchFamily="2" charset="0"/>
                <a:ea typeface="Roboto" panose="02000000000000000000" pitchFamily="2" charset="0"/>
                <a:cs typeface="Roboto" panose="02000000000000000000" pitchFamily="2" charset="0"/>
              </a:rPr>
              <a:t>behaviour</a:t>
            </a:r>
            <a:r>
              <a:rPr lang="en-US" sz="1100" b="0" dirty="0">
                <a:solidFill>
                  <a:schemeClr val="tx1"/>
                </a:solidFill>
                <a:latin typeface="Roboto" panose="02000000000000000000" pitchFamily="2" charset="0"/>
                <a:ea typeface="Roboto" panose="02000000000000000000" pitchFamily="2" charset="0"/>
                <a:cs typeface="Roboto" panose="02000000000000000000" pitchFamily="2" charset="0"/>
              </a:rPr>
              <a:t> and demographics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5"/>
          <p:cNvSpPr txBox="1">
            <a:spLocks noGrp="1"/>
          </p:cNvSpPr>
          <p:nvPr>
            <p:ph type="title"/>
          </p:nvPr>
        </p:nvSpPr>
        <p:spPr>
          <a:xfrm>
            <a:off x="1420426" y="356112"/>
            <a:ext cx="4395600" cy="36751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Exploratory Data </a:t>
            </a:r>
            <a:br>
              <a:rPr lang="en" sz="6000" dirty="0"/>
            </a:br>
            <a:r>
              <a:rPr lang="en" sz="6000" dirty="0"/>
              <a:t>Analysis</a:t>
            </a:r>
            <a:endParaRPr sz="6000" dirty="0"/>
          </a:p>
        </p:txBody>
      </p:sp>
      <p:grpSp>
        <p:nvGrpSpPr>
          <p:cNvPr id="934" name="Google Shape;934;p45"/>
          <p:cNvGrpSpPr/>
          <p:nvPr/>
        </p:nvGrpSpPr>
        <p:grpSpPr>
          <a:xfrm>
            <a:off x="6297255" y="709014"/>
            <a:ext cx="2578070" cy="4148487"/>
            <a:chOff x="2173025" y="238125"/>
            <a:chExt cx="3255550" cy="5238650"/>
          </a:xfrm>
        </p:grpSpPr>
        <p:sp>
          <p:nvSpPr>
            <p:cNvPr id="935" name="Google Shape;935;p45"/>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612;p67">
            <a:extLst>
              <a:ext uri="{FF2B5EF4-FFF2-40B4-BE49-F238E27FC236}">
                <a16:creationId xmlns:a16="http://schemas.microsoft.com/office/drawing/2014/main" id="{A6BBB62B-93D1-CB61-000F-72568EC0F696}"/>
              </a:ext>
            </a:extLst>
          </p:cNvPr>
          <p:cNvGrpSpPr/>
          <p:nvPr/>
        </p:nvGrpSpPr>
        <p:grpSpPr>
          <a:xfrm>
            <a:off x="348545" y="172014"/>
            <a:ext cx="3450303" cy="712649"/>
            <a:chOff x="4411970" y="2726085"/>
            <a:chExt cx="643107" cy="193659"/>
          </a:xfrm>
        </p:grpSpPr>
        <p:sp>
          <p:nvSpPr>
            <p:cNvPr id="7" name="Google Shape;2613;p67">
              <a:extLst>
                <a:ext uri="{FF2B5EF4-FFF2-40B4-BE49-F238E27FC236}">
                  <a16:creationId xmlns:a16="http://schemas.microsoft.com/office/drawing/2014/main" id="{7C8C81D3-32AC-F6F4-AA3E-F600BF0557FF}"/>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14;p67">
              <a:extLst>
                <a:ext uri="{FF2B5EF4-FFF2-40B4-BE49-F238E27FC236}">
                  <a16:creationId xmlns:a16="http://schemas.microsoft.com/office/drawing/2014/main" id="{A810E6C6-BFCE-F717-AB8D-76BDC4D2CF88}"/>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15;p67">
              <a:extLst>
                <a:ext uri="{FF2B5EF4-FFF2-40B4-BE49-F238E27FC236}">
                  <a16:creationId xmlns:a16="http://schemas.microsoft.com/office/drawing/2014/main" id="{59BC15E3-F5F9-D22B-E092-88C203B6AB4E}"/>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raphic 4">
            <a:extLst>
              <a:ext uri="{FF2B5EF4-FFF2-40B4-BE49-F238E27FC236}">
                <a16:creationId xmlns:a16="http://schemas.microsoft.com/office/drawing/2014/main" id="{B0F305D2-E2BC-BA14-9230-616E08484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984" y="356112"/>
            <a:ext cx="2363422" cy="2874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336CFEC-BACB-90A0-9A75-8824B816F635}"/>
              </a:ext>
            </a:extLst>
          </p:cNvPr>
          <p:cNvSpPr>
            <a:spLocks noGrp="1"/>
          </p:cNvSpPr>
          <p:nvPr>
            <p:ph type="body" idx="1"/>
          </p:nvPr>
        </p:nvSpPr>
        <p:spPr>
          <a:xfrm>
            <a:off x="380160" y="1278673"/>
            <a:ext cx="3017245" cy="3568390"/>
          </a:xfrm>
        </p:spPr>
        <p:txBody>
          <a:bodyPr/>
          <a:lstStyle/>
          <a:p>
            <a:r>
              <a:rPr lang="en-US" dirty="0"/>
              <a:t>This pivot table and visualization through Chart gives us an insight of the no. of restaurants in all countries and in their respective cities</a:t>
            </a:r>
          </a:p>
          <a:p>
            <a:pPr marL="139700" indent="0">
              <a:buNone/>
            </a:pPr>
            <a:endParaRPr lang="en-US" dirty="0"/>
          </a:p>
          <a:p>
            <a:endParaRPr lang="en-US" sz="600" dirty="0"/>
          </a:p>
          <a:p>
            <a:r>
              <a:rPr lang="en-US" dirty="0"/>
              <a:t>It gives us an idea whether the market there is too clustered or less unexplored , helping us to decide where to focus more for expansion</a:t>
            </a:r>
          </a:p>
          <a:p>
            <a:endParaRPr lang="en-US" sz="900" dirty="0"/>
          </a:p>
        </p:txBody>
      </p:sp>
      <p:sp>
        <p:nvSpPr>
          <p:cNvPr id="6" name="Title 5">
            <a:extLst>
              <a:ext uri="{FF2B5EF4-FFF2-40B4-BE49-F238E27FC236}">
                <a16:creationId xmlns:a16="http://schemas.microsoft.com/office/drawing/2014/main" id="{75422740-034E-71C1-1702-DE489D37780D}"/>
              </a:ext>
            </a:extLst>
          </p:cNvPr>
          <p:cNvSpPr>
            <a:spLocks noGrp="1"/>
          </p:cNvSpPr>
          <p:nvPr>
            <p:ph type="title"/>
          </p:nvPr>
        </p:nvSpPr>
        <p:spPr>
          <a:xfrm>
            <a:off x="693459" y="67285"/>
            <a:ext cx="7551900" cy="755700"/>
          </a:xfrm>
        </p:spPr>
        <p:txBody>
          <a:bodyPr/>
          <a:lstStyle/>
          <a:p>
            <a:r>
              <a:rPr lang="en-US" dirty="0"/>
              <a:t>No of Restaurant across various countries &amp; cities </a:t>
            </a:r>
            <a:endParaRPr lang="en-IN" dirty="0"/>
          </a:p>
        </p:txBody>
      </p:sp>
      <p:pic>
        <p:nvPicPr>
          <p:cNvPr id="5" name="Picture 4">
            <a:extLst>
              <a:ext uri="{FF2B5EF4-FFF2-40B4-BE49-F238E27FC236}">
                <a16:creationId xmlns:a16="http://schemas.microsoft.com/office/drawing/2014/main" id="{B02AA159-78F3-1B2F-49C7-2B22AF94E68A}"/>
              </a:ext>
            </a:extLst>
          </p:cNvPr>
          <p:cNvPicPr>
            <a:picLocks noChangeAspect="1"/>
          </p:cNvPicPr>
          <p:nvPr/>
        </p:nvPicPr>
        <p:blipFill rotWithShape="1">
          <a:blip r:embed="rId2"/>
          <a:srcRect t="9683" r="42520" b="17038"/>
          <a:stretch/>
        </p:blipFill>
        <p:spPr>
          <a:xfrm>
            <a:off x="3798849" y="910013"/>
            <a:ext cx="5164688" cy="3721460"/>
          </a:xfrm>
          <a:prstGeom prst="rect">
            <a:avLst/>
          </a:prstGeom>
        </p:spPr>
      </p:pic>
    </p:spTree>
    <p:extLst>
      <p:ext uri="{BB962C8B-B14F-4D97-AF65-F5344CB8AC3E}">
        <p14:creationId xmlns:p14="http://schemas.microsoft.com/office/powerpoint/2010/main" val="176256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1CA0BE-FD3D-0271-5D3E-BD6E568D5978}"/>
              </a:ext>
            </a:extLst>
          </p:cNvPr>
          <p:cNvSpPr>
            <a:spLocks noGrp="1"/>
          </p:cNvSpPr>
          <p:nvPr>
            <p:ph type="body" idx="1"/>
          </p:nvPr>
        </p:nvSpPr>
        <p:spPr>
          <a:xfrm>
            <a:off x="1461319" y="1156198"/>
            <a:ext cx="6221361" cy="1216154"/>
          </a:xfrm>
        </p:spPr>
        <p:txBody>
          <a:bodyPr/>
          <a:lstStyle/>
          <a:p>
            <a:r>
              <a:rPr lang="en-US" dirty="0"/>
              <a:t>Further more we can also get a better in depth count of each country/city with help of Year wise and country wise slicer </a:t>
            </a:r>
            <a:endParaRPr lang="en-IN" dirty="0"/>
          </a:p>
          <a:p>
            <a:endParaRPr lang="en-IN" dirty="0"/>
          </a:p>
        </p:txBody>
      </p:sp>
      <p:sp>
        <p:nvSpPr>
          <p:cNvPr id="4" name="Title 3">
            <a:extLst>
              <a:ext uri="{FF2B5EF4-FFF2-40B4-BE49-F238E27FC236}">
                <a16:creationId xmlns:a16="http://schemas.microsoft.com/office/drawing/2014/main" id="{635322B0-94B0-5DE3-4B86-193272B0D1AF}"/>
              </a:ext>
            </a:extLst>
          </p:cNvPr>
          <p:cNvSpPr>
            <a:spLocks noGrp="1"/>
          </p:cNvSpPr>
          <p:nvPr>
            <p:ph type="title"/>
          </p:nvPr>
        </p:nvSpPr>
        <p:spPr/>
        <p:txBody>
          <a:bodyPr/>
          <a:lstStyle/>
          <a:p>
            <a:r>
              <a:rPr lang="en-US" dirty="0"/>
              <a:t>No of Restaurant across various countries &amp; cities </a:t>
            </a:r>
            <a:endParaRPr lang="en-IN" dirty="0"/>
          </a:p>
        </p:txBody>
      </p:sp>
      <p:pic>
        <p:nvPicPr>
          <p:cNvPr id="10" name="Picture 9">
            <a:extLst>
              <a:ext uri="{FF2B5EF4-FFF2-40B4-BE49-F238E27FC236}">
                <a16:creationId xmlns:a16="http://schemas.microsoft.com/office/drawing/2014/main" id="{21D1D5E0-C51C-13DF-AEF7-67794C8A0512}"/>
              </a:ext>
            </a:extLst>
          </p:cNvPr>
          <p:cNvPicPr>
            <a:picLocks noChangeAspect="1"/>
          </p:cNvPicPr>
          <p:nvPr/>
        </p:nvPicPr>
        <p:blipFill rotWithShape="1">
          <a:blip r:embed="rId2"/>
          <a:srcRect t="10638"/>
          <a:stretch/>
        </p:blipFill>
        <p:spPr>
          <a:xfrm>
            <a:off x="1300975" y="2571750"/>
            <a:ext cx="6765073" cy="2527609"/>
          </a:xfrm>
          <a:prstGeom prst="rect">
            <a:avLst/>
          </a:prstGeom>
        </p:spPr>
      </p:pic>
    </p:spTree>
    <p:extLst>
      <p:ext uri="{BB962C8B-B14F-4D97-AF65-F5344CB8AC3E}">
        <p14:creationId xmlns:p14="http://schemas.microsoft.com/office/powerpoint/2010/main" val="3551610187"/>
      </p:ext>
    </p:extLst>
  </p:cSld>
  <p:clrMapOvr>
    <a:masterClrMapping/>
  </p:clrMapOvr>
</p:sld>
</file>

<file path=ppt/theme/theme1.xml><?xml version="1.0" encoding="utf-8"?>
<a:theme xmlns:a="http://schemas.openxmlformats.org/drawingml/2006/main" name="Food Delivery">
  <a:themeElements>
    <a:clrScheme name="Simple Light">
      <a:dk1>
        <a:srgbClr val="000000"/>
      </a:dk1>
      <a:lt1>
        <a:srgbClr val="FFFFFF"/>
      </a:lt1>
      <a:dk2>
        <a:srgbClr val="434343"/>
      </a:dk2>
      <a:lt2>
        <a:srgbClr val="EEEEEE"/>
      </a:lt2>
      <a:accent1>
        <a:srgbClr val="FF5F70"/>
      </a:accent1>
      <a:accent2>
        <a:srgbClr val="5493B3"/>
      </a:accent2>
      <a:accent3>
        <a:srgbClr val="91DAFF"/>
      </a:accent3>
      <a:accent4>
        <a:srgbClr val="E4DF6F"/>
      </a:accent4>
      <a:accent5>
        <a:srgbClr val="B3B05D"/>
      </a:accent5>
      <a:accent6>
        <a:srgbClr val="C5404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1187</Words>
  <Application>Microsoft Office PowerPoint</Application>
  <PresentationFormat>On-screen Show (16:9)</PresentationFormat>
  <Paragraphs>98</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Söhne</vt:lpstr>
      <vt:lpstr>Roboto</vt:lpstr>
      <vt:lpstr>Comic Sans MS</vt:lpstr>
      <vt:lpstr>Lato</vt:lpstr>
      <vt:lpstr>Advent Pro</vt:lpstr>
      <vt:lpstr>Arial</vt:lpstr>
      <vt:lpstr>Food Delivery</vt:lpstr>
      <vt:lpstr>ZOMATO DATA ANALYSIS</vt:lpstr>
      <vt:lpstr>ZOMATO…..</vt:lpstr>
      <vt:lpstr> Zomato team is looking for expansion and opening restaurants. Your task is to come up with strategies/suggestions about opening newer restaurants. </vt:lpstr>
      <vt:lpstr>Analyzing zomato data set for expansion of restaurants </vt:lpstr>
      <vt:lpstr>Zomato Marketplace Data Snapshot</vt:lpstr>
      <vt:lpstr>Data Cleaning- - Used Excel's data cleaning features like find correcting errors, and formatting data appropriately. - Used functions like CONCATENATE, FIND, MID) to manipulate and clean data if needed. </vt:lpstr>
      <vt:lpstr>Exploratory Data  Analysis</vt:lpstr>
      <vt:lpstr>No of Restaurant across various countries &amp; cities </vt:lpstr>
      <vt:lpstr>No of Restaurant across various countries &amp; cities </vt:lpstr>
      <vt:lpstr>PowerPoint Presentation</vt:lpstr>
      <vt:lpstr>PowerPoint Presentation</vt:lpstr>
      <vt:lpstr>PowerPoint Presentation</vt:lpstr>
      <vt:lpstr>PowerPoint Presentation</vt:lpstr>
      <vt:lpstr>Recommendations</vt:lpstr>
      <vt:lpstr>Recommendations</vt:lpstr>
      <vt:lpstr>PowerPoint Presentation</vt:lpstr>
      <vt:lpstr>PowerPoint Presentation</vt:lpstr>
      <vt:lpstr>Country and city for Expansion</vt:lpstr>
      <vt:lpstr> https://www.youtube.com/watch?v=bG1Qha-Ii7A&amp;list=PLmejDGrsgFyDN-HoP5wlkvq9zKbWM9KtT  https://youtu.be/gTK5rNhWJyA?si=kNijSyT-xUIt4w25  https://images.app.goo.gl/geeGKqsPad5AmDP37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vishal vashistha</dc:creator>
  <cp:lastModifiedBy>vishal vashistha</cp:lastModifiedBy>
  <cp:revision>10</cp:revision>
  <dcterms:modified xsi:type="dcterms:W3CDTF">2024-04-01T19:20:36Z</dcterms:modified>
</cp:coreProperties>
</file>