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3FA0A-2D88-4A5B-9303-E0A8505F271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BB2FA6-4B83-4206-8874-8B4544450642}">
      <dgm:prSet/>
      <dgm:spPr/>
      <dgm:t>
        <a:bodyPr/>
        <a:lstStyle/>
        <a:p>
          <a:r>
            <a:rPr lang="en-US" b="1"/>
            <a:t>🔧 Data Preparation Steps:</a:t>
          </a:r>
          <a:endParaRPr lang="en-US"/>
        </a:p>
      </dgm:t>
    </dgm:pt>
    <dgm:pt modelId="{C327A43C-E0BB-4E7E-8A6F-93D27301162A}" type="parTrans" cxnId="{66641EDC-D7A2-4C03-8E74-BB09962AD517}">
      <dgm:prSet/>
      <dgm:spPr/>
      <dgm:t>
        <a:bodyPr/>
        <a:lstStyle/>
        <a:p>
          <a:endParaRPr lang="en-US"/>
        </a:p>
      </dgm:t>
    </dgm:pt>
    <dgm:pt modelId="{FB43E24B-18A1-4D0D-9A5E-1EA7E2717D35}" type="sibTrans" cxnId="{66641EDC-D7A2-4C03-8E74-BB09962AD517}">
      <dgm:prSet/>
      <dgm:spPr/>
      <dgm:t>
        <a:bodyPr/>
        <a:lstStyle/>
        <a:p>
          <a:endParaRPr lang="en-US"/>
        </a:p>
      </dgm:t>
    </dgm:pt>
    <dgm:pt modelId="{2190EADF-C1CD-4D08-9D65-A3AB321820AD}">
      <dgm:prSet/>
      <dgm:spPr/>
      <dgm:t>
        <a:bodyPr/>
        <a:lstStyle/>
        <a:p>
          <a:r>
            <a:rPr lang="en-US"/>
            <a:t>Cleaned missing values, inconsistent entries</a:t>
          </a:r>
        </a:p>
      </dgm:t>
    </dgm:pt>
    <dgm:pt modelId="{A8C8D8AA-149D-4A57-AB19-DF696778F281}" type="parTrans" cxnId="{C90CE909-A091-41F5-83DC-717478323335}">
      <dgm:prSet/>
      <dgm:spPr/>
      <dgm:t>
        <a:bodyPr/>
        <a:lstStyle/>
        <a:p>
          <a:endParaRPr lang="en-US"/>
        </a:p>
      </dgm:t>
    </dgm:pt>
    <dgm:pt modelId="{7B2D82AD-35F5-4A33-B906-7C51643049E3}" type="sibTrans" cxnId="{C90CE909-A091-41F5-83DC-717478323335}">
      <dgm:prSet/>
      <dgm:spPr/>
      <dgm:t>
        <a:bodyPr/>
        <a:lstStyle/>
        <a:p>
          <a:endParaRPr lang="en-US"/>
        </a:p>
      </dgm:t>
    </dgm:pt>
    <dgm:pt modelId="{91797D10-2E0F-4804-B871-7550036CCB0A}">
      <dgm:prSet/>
      <dgm:spPr/>
      <dgm:t>
        <a:bodyPr/>
        <a:lstStyle/>
        <a:p>
          <a:r>
            <a:rPr lang="en-US"/>
            <a:t>Feature engineered:</a:t>
          </a:r>
        </a:p>
      </dgm:t>
    </dgm:pt>
    <dgm:pt modelId="{5D6F8BE6-4A17-4DE1-B3CD-064DF019FFF4}" type="parTrans" cxnId="{6B362D41-15B6-428F-AF0C-A77DC80242A2}">
      <dgm:prSet/>
      <dgm:spPr/>
      <dgm:t>
        <a:bodyPr/>
        <a:lstStyle/>
        <a:p>
          <a:endParaRPr lang="en-US"/>
        </a:p>
      </dgm:t>
    </dgm:pt>
    <dgm:pt modelId="{7B692E18-61BD-481C-AACF-225EDBB12176}" type="sibTrans" cxnId="{6B362D41-15B6-428F-AF0C-A77DC80242A2}">
      <dgm:prSet/>
      <dgm:spPr/>
      <dgm:t>
        <a:bodyPr/>
        <a:lstStyle/>
        <a:p>
          <a:endParaRPr lang="en-US"/>
        </a:p>
      </dgm:t>
    </dgm:pt>
    <dgm:pt modelId="{1D53BF57-D185-4A58-89AF-6DDB711950FC}">
      <dgm:prSet/>
      <dgm:spPr/>
      <dgm:t>
        <a:bodyPr/>
        <a:lstStyle/>
        <a:p>
          <a:r>
            <a:rPr lang="en-US"/>
            <a:t>Year, Month, Time of Day</a:t>
          </a:r>
        </a:p>
      </dgm:t>
    </dgm:pt>
    <dgm:pt modelId="{57A56E08-5E65-4E14-A604-29E7E12942A5}" type="parTrans" cxnId="{039D8579-8772-49E8-8DF4-B7CBDBE15632}">
      <dgm:prSet/>
      <dgm:spPr/>
      <dgm:t>
        <a:bodyPr/>
        <a:lstStyle/>
        <a:p>
          <a:endParaRPr lang="en-US"/>
        </a:p>
      </dgm:t>
    </dgm:pt>
    <dgm:pt modelId="{86FD8FC6-47B5-49E8-89F2-E1E9FFCC9693}" type="sibTrans" cxnId="{039D8579-8772-49E8-8DF4-B7CBDBE15632}">
      <dgm:prSet/>
      <dgm:spPr/>
      <dgm:t>
        <a:bodyPr/>
        <a:lstStyle/>
        <a:p>
          <a:endParaRPr lang="en-US"/>
        </a:p>
      </dgm:t>
    </dgm:pt>
    <dgm:pt modelId="{640BAA50-9F56-46B5-A12E-763EC9741D9D}">
      <dgm:prSet/>
      <dgm:spPr/>
      <dgm:t>
        <a:bodyPr/>
        <a:lstStyle/>
        <a:p>
          <a:r>
            <a:rPr lang="en-US"/>
            <a:t>Military vs Civilian tag</a:t>
          </a:r>
        </a:p>
      </dgm:t>
    </dgm:pt>
    <dgm:pt modelId="{6F30AB43-8707-45F8-B65E-584807248676}" type="parTrans" cxnId="{F02B6D9F-3433-4D38-A240-38392CB7B85E}">
      <dgm:prSet/>
      <dgm:spPr/>
      <dgm:t>
        <a:bodyPr/>
        <a:lstStyle/>
        <a:p>
          <a:endParaRPr lang="en-US"/>
        </a:p>
      </dgm:t>
    </dgm:pt>
    <dgm:pt modelId="{4FBAB24F-C4BA-4F88-8D9E-E6B8E9DFC908}" type="sibTrans" cxnId="{F02B6D9F-3433-4D38-A240-38392CB7B85E}">
      <dgm:prSet/>
      <dgm:spPr/>
      <dgm:t>
        <a:bodyPr/>
        <a:lstStyle/>
        <a:p>
          <a:endParaRPr lang="en-US"/>
        </a:p>
      </dgm:t>
    </dgm:pt>
    <dgm:pt modelId="{8D47DAA2-863A-4D39-BB24-8B952106D976}">
      <dgm:prSet/>
      <dgm:spPr/>
      <dgm:t>
        <a:bodyPr/>
        <a:lstStyle/>
        <a:p>
          <a:r>
            <a:rPr lang="en-US"/>
            <a:t>Crash Severity, Fatality Ratio</a:t>
          </a:r>
        </a:p>
      </dgm:t>
    </dgm:pt>
    <dgm:pt modelId="{4B9031F5-0406-4860-A199-2B79B4C1505B}" type="parTrans" cxnId="{0EC1B9AA-EA65-4E99-A35F-C0D927CF9215}">
      <dgm:prSet/>
      <dgm:spPr/>
      <dgm:t>
        <a:bodyPr/>
        <a:lstStyle/>
        <a:p>
          <a:endParaRPr lang="en-US"/>
        </a:p>
      </dgm:t>
    </dgm:pt>
    <dgm:pt modelId="{BEE67B9C-4A9C-4F13-87FD-CD4126A32BD0}" type="sibTrans" cxnId="{0EC1B9AA-EA65-4E99-A35F-C0D927CF9215}">
      <dgm:prSet/>
      <dgm:spPr/>
      <dgm:t>
        <a:bodyPr/>
        <a:lstStyle/>
        <a:p>
          <a:endParaRPr lang="en-US"/>
        </a:p>
      </dgm:t>
    </dgm:pt>
    <dgm:pt modelId="{8F7659EA-82C8-4869-8F02-FC840307D9D0}">
      <dgm:prSet/>
      <dgm:spPr/>
      <dgm:t>
        <a:bodyPr/>
        <a:lstStyle/>
        <a:p>
          <a:r>
            <a:rPr lang="en-US"/>
            <a:t>Extracted </a:t>
          </a:r>
          <a:r>
            <a:rPr lang="en-US" b="1"/>
            <a:t>keywords</a:t>
          </a:r>
          <a:r>
            <a:rPr lang="en-US"/>
            <a:t> and themes from summaries</a:t>
          </a:r>
        </a:p>
      </dgm:t>
    </dgm:pt>
    <dgm:pt modelId="{29FAB72E-EC70-45AC-BF77-B495B191AF63}" type="parTrans" cxnId="{61F0A791-735F-4672-84FF-373E2D25818D}">
      <dgm:prSet/>
      <dgm:spPr/>
      <dgm:t>
        <a:bodyPr/>
        <a:lstStyle/>
        <a:p>
          <a:endParaRPr lang="en-US"/>
        </a:p>
      </dgm:t>
    </dgm:pt>
    <dgm:pt modelId="{123F0741-1E42-49F2-81BC-A63585E137BB}" type="sibTrans" cxnId="{61F0A791-735F-4672-84FF-373E2D25818D}">
      <dgm:prSet/>
      <dgm:spPr/>
      <dgm:t>
        <a:bodyPr/>
        <a:lstStyle/>
        <a:p>
          <a:endParaRPr lang="en-US"/>
        </a:p>
      </dgm:t>
    </dgm:pt>
    <dgm:pt modelId="{7E52CAA2-901D-4B6E-92D5-0EF1E1DD4325}" type="pres">
      <dgm:prSet presAssocID="{EBF3FA0A-2D88-4A5B-9303-E0A8505F2713}" presName="linear" presStyleCnt="0">
        <dgm:presLayoutVars>
          <dgm:dir/>
          <dgm:animLvl val="lvl"/>
          <dgm:resizeHandles val="exact"/>
        </dgm:presLayoutVars>
      </dgm:prSet>
      <dgm:spPr/>
    </dgm:pt>
    <dgm:pt modelId="{58299021-2AC5-4D56-9969-F045F636C242}" type="pres">
      <dgm:prSet presAssocID="{ABBB2FA6-4B83-4206-8874-8B4544450642}" presName="parentLin" presStyleCnt="0"/>
      <dgm:spPr/>
    </dgm:pt>
    <dgm:pt modelId="{EB0630B0-7741-497C-8BF4-57B94C1CA824}" type="pres">
      <dgm:prSet presAssocID="{ABBB2FA6-4B83-4206-8874-8B4544450642}" presName="parentLeftMargin" presStyleLbl="node1" presStyleIdx="0" presStyleCnt="1"/>
      <dgm:spPr/>
    </dgm:pt>
    <dgm:pt modelId="{EBDA6141-2AF7-420C-A075-76D010338942}" type="pres">
      <dgm:prSet presAssocID="{ABBB2FA6-4B83-4206-8874-8B454445064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242B1C4-ADF7-48CE-A9C5-2B06F6801FD2}" type="pres">
      <dgm:prSet presAssocID="{ABBB2FA6-4B83-4206-8874-8B4544450642}" presName="negativeSpace" presStyleCnt="0"/>
      <dgm:spPr/>
    </dgm:pt>
    <dgm:pt modelId="{536268BE-D74C-4359-8738-A85C3FCC294C}" type="pres">
      <dgm:prSet presAssocID="{ABBB2FA6-4B83-4206-8874-8B454445064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764DE00-B5B0-4603-88ED-82067F1C4992}" type="presOf" srcId="{EBF3FA0A-2D88-4A5B-9303-E0A8505F2713}" destId="{7E52CAA2-901D-4B6E-92D5-0EF1E1DD4325}" srcOrd="0" destOrd="0" presId="urn:microsoft.com/office/officeart/2005/8/layout/list1"/>
    <dgm:cxn modelId="{C90CE909-A091-41F5-83DC-717478323335}" srcId="{ABBB2FA6-4B83-4206-8874-8B4544450642}" destId="{2190EADF-C1CD-4D08-9D65-A3AB321820AD}" srcOrd="0" destOrd="0" parTransId="{A8C8D8AA-149D-4A57-AB19-DF696778F281}" sibTransId="{7B2D82AD-35F5-4A33-B906-7C51643049E3}"/>
    <dgm:cxn modelId="{A3730F19-53A3-4C6A-99C8-BE24C1F79FDD}" type="presOf" srcId="{91797D10-2E0F-4804-B871-7550036CCB0A}" destId="{536268BE-D74C-4359-8738-A85C3FCC294C}" srcOrd="0" destOrd="1" presId="urn:microsoft.com/office/officeart/2005/8/layout/list1"/>
    <dgm:cxn modelId="{6645E51F-FD66-4FFB-86D4-0B2BC7ACC6DD}" type="presOf" srcId="{8F7659EA-82C8-4869-8F02-FC840307D9D0}" destId="{536268BE-D74C-4359-8738-A85C3FCC294C}" srcOrd="0" destOrd="5" presId="urn:microsoft.com/office/officeart/2005/8/layout/list1"/>
    <dgm:cxn modelId="{83865A5C-54BC-48BF-B064-8AFCE0B5943F}" type="presOf" srcId="{1D53BF57-D185-4A58-89AF-6DDB711950FC}" destId="{536268BE-D74C-4359-8738-A85C3FCC294C}" srcOrd="0" destOrd="2" presId="urn:microsoft.com/office/officeart/2005/8/layout/list1"/>
    <dgm:cxn modelId="{6B362D41-15B6-428F-AF0C-A77DC80242A2}" srcId="{ABBB2FA6-4B83-4206-8874-8B4544450642}" destId="{91797D10-2E0F-4804-B871-7550036CCB0A}" srcOrd="1" destOrd="0" parTransId="{5D6F8BE6-4A17-4DE1-B3CD-064DF019FFF4}" sibTransId="{7B692E18-61BD-481C-AACF-225EDBB12176}"/>
    <dgm:cxn modelId="{D0495943-23A5-42DC-9AC2-1AB11FE9833F}" type="presOf" srcId="{8D47DAA2-863A-4D39-BB24-8B952106D976}" destId="{536268BE-D74C-4359-8738-A85C3FCC294C}" srcOrd="0" destOrd="4" presId="urn:microsoft.com/office/officeart/2005/8/layout/list1"/>
    <dgm:cxn modelId="{958E5745-0C94-419D-A76B-4DD9E0C9B573}" type="presOf" srcId="{2190EADF-C1CD-4D08-9D65-A3AB321820AD}" destId="{536268BE-D74C-4359-8738-A85C3FCC294C}" srcOrd="0" destOrd="0" presId="urn:microsoft.com/office/officeart/2005/8/layout/list1"/>
    <dgm:cxn modelId="{52825B6C-DF49-4F5F-BAF0-93DFDEBF76DC}" type="presOf" srcId="{640BAA50-9F56-46B5-A12E-763EC9741D9D}" destId="{536268BE-D74C-4359-8738-A85C3FCC294C}" srcOrd="0" destOrd="3" presId="urn:microsoft.com/office/officeart/2005/8/layout/list1"/>
    <dgm:cxn modelId="{D4589355-B7B8-4F7E-AA8B-18B5C8296B19}" type="presOf" srcId="{ABBB2FA6-4B83-4206-8874-8B4544450642}" destId="{EB0630B0-7741-497C-8BF4-57B94C1CA824}" srcOrd="0" destOrd="0" presId="urn:microsoft.com/office/officeart/2005/8/layout/list1"/>
    <dgm:cxn modelId="{039D8579-8772-49E8-8DF4-B7CBDBE15632}" srcId="{91797D10-2E0F-4804-B871-7550036CCB0A}" destId="{1D53BF57-D185-4A58-89AF-6DDB711950FC}" srcOrd="0" destOrd="0" parTransId="{57A56E08-5E65-4E14-A604-29E7E12942A5}" sibTransId="{86FD8FC6-47B5-49E8-89F2-E1E9FFCC9693}"/>
    <dgm:cxn modelId="{61F0A791-735F-4672-84FF-373E2D25818D}" srcId="{ABBB2FA6-4B83-4206-8874-8B4544450642}" destId="{8F7659EA-82C8-4869-8F02-FC840307D9D0}" srcOrd="2" destOrd="0" parTransId="{29FAB72E-EC70-45AC-BF77-B495B191AF63}" sibTransId="{123F0741-1E42-49F2-81BC-A63585E137BB}"/>
    <dgm:cxn modelId="{F02B6D9F-3433-4D38-A240-38392CB7B85E}" srcId="{91797D10-2E0F-4804-B871-7550036CCB0A}" destId="{640BAA50-9F56-46B5-A12E-763EC9741D9D}" srcOrd="1" destOrd="0" parTransId="{6F30AB43-8707-45F8-B65E-584807248676}" sibTransId="{4FBAB24F-C4BA-4F88-8D9E-E6B8E9DFC908}"/>
    <dgm:cxn modelId="{0EC1B9AA-EA65-4E99-A35F-C0D927CF9215}" srcId="{91797D10-2E0F-4804-B871-7550036CCB0A}" destId="{8D47DAA2-863A-4D39-BB24-8B952106D976}" srcOrd="2" destOrd="0" parTransId="{4B9031F5-0406-4860-A199-2B79B4C1505B}" sibTransId="{BEE67B9C-4A9C-4F13-87FD-CD4126A32BD0}"/>
    <dgm:cxn modelId="{66641EDC-D7A2-4C03-8E74-BB09962AD517}" srcId="{EBF3FA0A-2D88-4A5B-9303-E0A8505F2713}" destId="{ABBB2FA6-4B83-4206-8874-8B4544450642}" srcOrd="0" destOrd="0" parTransId="{C327A43C-E0BB-4E7E-8A6F-93D27301162A}" sibTransId="{FB43E24B-18A1-4D0D-9A5E-1EA7E2717D35}"/>
    <dgm:cxn modelId="{357DE3E0-DD2A-4925-9BDA-5A15FAC4468B}" type="presOf" srcId="{ABBB2FA6-4B83-4206-8874-8B4544450642}" destId="{EBDA6141-2AF7-420C-A075-76D010338942}" srcOrd="1" destOrd="0" presId="urn:microsoft.com/office/officeart/2005/8/layout/list1"/>
    <dgm:cxn modelId="{7D0F2CAA-C3B8-47AD-BFFE-3322A43A8E37}" type="presParOf" srcId="{7E52CAA2-901D-4B6E-92D5-0EF1E1DD4325}" destId="{58299021-2AC5-4D56-9969-F045F636C242}" srcOrd="0" destOrd="0" presId="urn:microsoft.com/office/officeart/2005/8/layout/list1"/>
    <dgm:cxn modelId="{BA36F974-DA7D-4E92-A38C-A9810CBCD9D0}" type="presParOf" srcId="{58299021-2AC5-4D56-9969-F045F636C242}" destId="{EB0630B0-7741-497C-8BF4-57B94C1CA824}" srcOrd="0" destOrd="0" presId="urn:microsoft.com/office/officeart/2005/8/layout/list1"/>
    <dgm:cxn modelId="{73D47C15-C970-41AB-820D-29CFE76B2CE2}" type="presParOf" srcId="{58299021-2AC5-4D56-9969-F045F636C242}" destId="{EBDA6141-2AF7-420C-A075-76D010338942}" srcOrd="1" destOrd="0" presId="urn:microsoft.com/office/officeart/2005/8/layout/list1"/>
    <dgm:cxn modelId="{F8839F1F-FE33-4B91-89C4-6933188D3118}" type="presParOf" srcId="{7E52CAA2-901D-4B6E-92D5-0EF1E1DD4325}" destId="{3242B1C4-ADF7-48CE-A9C5-2B06F6801FD2}" srcOrd="1" destOrd="0" presId="urn:microsoft.com/office/officeart/2005/8/layout/list1"/>
    <dgm:cxn modelId="{8DE8B5C2-6AAE-4D94-8384-CBA08DEB1EF2}" type="presParOf" srcId="{7E52CAA2-901D-4B6E-92D5-0EF1E1DD4325}" destId="{536268BE-D74C-4359-8738-A85C3FCC294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268BE-D74C-4359-8738-A85C3FCC294C}">
      <dsp:nvSpPr>
        <dsp:cNvPr id="0" name=""/>
        <dsp:cNvSpPr/>
      </dsp:nvSpPr>
      <dsp:spPr>
        <a:xfrm>
          <a:off x="0" y="366495"/>
          <a:ext cx="6189454" cy="304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370" tIns="458216" rIns="48037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Cleaned missing values, inconsistent entries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Feature engineered: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Year, Month, Time of Day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Military vs Civilian tag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Crash Severity, Fatality Ratio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Extracted </a:t>
          </a:r>
          <a:r>
            <a:rPr lang="en-US" sz="2200" b="1" kern="1200"/>
            <a:t>keywords</a:t>
          </a:r>
          <a:r>
            <a:rPr lang="en-US" sz="2200" kern="1200"/>
            <a:t> and themes from summaries</a:t>
          </a:r>
        </a:p>
      </dsp:txBody>
      <dsp:txXfrm>
        <a:off x="0" y="366495"/>
        <a:ext cx="6189454" cy="3049200"/>
      </dsp:txXfrm>
    </dsp:sp>
    <dsp:sp modelId="{EBDA6141-2AF7-420C-A075-76D010338942}">
      <dsp:nvSpPr>
        <dsp:cNvPr id="0" name=""/>
        <dsp:cNvSpPr/>
      </dsp:nvSpPr>
      <dsp:spPr>
        <a:xfrm>
          <a:off x="309472" y="41775"/>
          <a:ext cx="433261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763" tIns="0" rIns="16376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🔧 Data Preparation Steps:</a:t>
          </a:r>
          <a:endParaRPr lang="en-US" sz="2200" kern="1200"/>
        </a:p>
      </dsp:txBody>
      <dsp:txXfrm>
        <a:off x="341175" y="73478"/>
        <a:ext cx="426921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34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97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65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93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9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23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269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94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75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28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28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2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86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87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09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9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CD05C8-0EEB-4A24-BD11-1D7224AD81A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F6AF75-E984-4E47-B7E2-5A12BE0382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43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hyperlink" Target="https://github.com/Aayushiverse/airplane-crash-ed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hyperlink" Target="https://www.kaggle.com/datasets/nayansubedi1/airplane-crashes-and-fatalities-upto-2023" TargetMode="External"/><Relationship Id="rId4" Type="http://schemas.openxmlformats.org/officeDocument/2006/relationships/image" Target="../media/image7.sv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ack and white airplane">
            <a:extLst>
              <a:ext uri="{FF2B5EF4-FFF2-40B4-BE49-F238E27FC236}">
                <a16:creationId xmlns:a16="http://schemas.microsoft.com/office/drawing/2014/main" id="{A6060E46-FF49-B64F-A6B4-A16DF2872F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6575" b="915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18D3D-DA8B-24D5-0E94-B9A90D9CF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✈️ Airplane Crashes Through the Ages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1950B-CBBB-3653-DF8B-F36082446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100+ Year Data Story of Aviation Tragedies, Trends, and Turning Points</a:t>
            </a:r>
          </a:p>
          <a:p>
            <a:r>
              <a:rPr lang="en-US" b="1" dirty="0"/>
              <a:t>Made by:</a:t>
            </a:r>
            <a:br>
              <a:rPr lang="en-US" dirty="0"/>
            </a:br>
            <a:r>
              <a:rPr lang="en-US" b="1" dirty="0"/>
              <a:t>Aayushi Kumari </a:t>
            </a:r>
          </a:p>
          <a:p>
            <a:r>
              <a:rPr lang="en-IN" dirty="0"/>
              <a:t>Gmail - </a:t>
            </a:r>
            <a:r>
              <a:rPr lang="en-IN" cap="none" dirty="0"/>
              <a:t>gupaayu053@gmail.com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3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AFEC7-BE41-CCFF-C982-9B20797AF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9DB3-7016-C759-22EE-5823C5AD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364040"/>
            <a:ext cx="10131425" cy="710957"/>
          </a:xfrm>
        </p:spPr>
        <p:txBody>
          <a:bodyPr/>
          <a:lstStyle/>
          <a:p>
            <a:pPr algn="ctr"/>
            <a:r>
              <a:rPr lang="en-US" dirty="0"/>
              <a:t>🔤 </a:t>
            </a:r>
            <a:r>
              <a:rPr lang="en-US" b="1" i="1" dirty="0"/>
              <a:t>What Do Crash Summaries Reveal?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6184A-4978-6951-89E4-76376AF2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12" y="2370895"/>
            <a:ext cx="5640960" cy="3034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43DB8-20A6-3F56-BED6-54228E44F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83" y="1665927"/>
            <a:ext cx="5118073" cy="3822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A51974-DC82-5383-D83B-08752AD949E3}"/>
              </a:ext>
            </a:extLst>
          </p:cNvPr>
          <p:cNvSpPr txBox="1"/>
          <p:nvPr/>
        </p:nvSpPr>
        <p:spPr>
          <a:xfrm>
            <a:off x="6357313" y="5739693"/>
            <a:ext cx="5515014" cy="492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The most cited causes in crash summaries include fire, storm, and engine failure.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2D084-2D20-171B-0788-BBFB0D48BC41}"/>
              </a:ext>
            </a:extLst>
          </p:cNvPr>
          <p:cNvSpPr txBox="1"/>
          <p:nvPr/>
        </p:nvSpPr>
        <p:spPr>
          <a:xfrm>
            <a:off x="580985" y="5650331"/>
            <a:ext cx="5515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The most prominent keywords in crash summaries of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2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8A07F4-FAFB-CE6D-C202-F4EAAD64D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0BD3-0339-4901-A59A-B04E60C0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228" y="414517"/>
            <a:ext cx="9244815" cy="97444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🧠 </a:t>
            </a:r>
            <a:r>
              <a:rPr lang="en-IN" b="1" i="1" dirty="0"/>
              <a:t>What We Learned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4262-04A3-283A-32F7-AB91922B1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85" y="1608881"/>
            <a:ext cx="5339504" cy="46645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📉 </a:t>
            </a:r>
            <a:r>
              <a:rPr lang="en-US" b="1" dirty="0"/>
              <a:t>Aviation has become significantly safer</a:t>
            </a:r>
            <a:r>
              <a:rPr lang="en-US" dirty="0"/>
              <a:t> over the decades, with crash numbers and fatalities steadily declining post-2000.</a:t>
            </a:r>
          </a:p>
          <a:p>
            <a:pPr>
              <a:lnSpc>
                <a:spcPct val="90000"/>
              </a:lnSpc>
            </a:pPr>
            <a:r>
              <a:rPr lang="en-US" dirty="0"/>
              <a:t>Total-fatal crashes (no survivors): 63.85% of all crashes (3162/4952).</a:t>
            </a:r>
          </a:p>
          <a:p>
            <a:pPr>
              <a:lnSpc>
                <a:spcPct val="90000"/>
              </a:lnSpc>
            </a:pPr>
            <a:r>
              <a:rPr lang="en-US" dirty="0"/>
              <a:t>🌍 </a:t>
            </a:r>
            <a:r>
              <a:rPr lang="en-US" b="1" dirty="0"/>
              <a:t>Crashes aren't random</a:t>
            </a:r>
            <a:r>
              <a:rPr lang="en-US" dirty="0"/>
              <a:t> – certain </a:t>
            </a:r>
            <a:r>
              <a:rPr lang="en-US" b="1" dirty="0"/>
              <a:t>countries, regions, and aircraft types</a:t>
            </a:r>
            <a:r>
              <a:rPr lang="en-US" dirty="0"/>
              <a:t> show recurring patterns, revealing systemic or contextual risks.</a:t>
            </a:r>
          </a:p>
          <a:p>
            <a:pPr>
              <a:lnSpc>
                <a:spcPct val="90000"/>
              </a:lnSpc>
            </a:pPr>
            <a:r>
              <a:rPr lang="en-US" dirty="0"/>
              <a:t>🔤 </a:t>
            </a:r>
            <a:r>
              <a:rPr lang="en-US" b="1" dirty="0"/>
              <a:t>Text analysis reveals common causes</a:t>
            </a:r>
            <a:r>
              <a:rPr lang="en-US" dirty="0"/>
              <a:t> like engine failure, weather, or “unknown” — with vague reports more common before 2000.</a:t>
            </a:r>
          </a:p>
          <a:p>
            <a:pPr>
              <a:lnSpc>
                <a:spcPct val="90000"/>
              </a:lnSpc>
            </a:pPr>
            <a:r>
              <a:rPr lang="en-US" dirty="0"/>
              <a:t>🧑‍✈️ </a:t>
            </a:r>
            <a:r>
              <a:rPr lang="en-US" b="1" dirty="0"/>
              <a:t>Military crashes were more frequent during wartime</a:t>
            </a:r>
            <a:r>
              <a:rPr lang="en-US" dirty="0"/>
              <a:t>, but commercial aviation now dominates crash data.</a:t>
            </a:r>
            <a:endParaRPr lang="en-IN" dirty="0"/>
          </a:p>
        </p:txBody>
      </p:sp>
      <p:pic>
        <p:nvPicPr>
          <p:cNvPr id="6" name="Picture 5" descr="A graph showing a graph of a crash&#10;&#10;AI-generated content may be incorrect.">
            <a:extLst>
              <a:ext uri="{FF2B5EF4-FFF2-40B4-BE49-F238E27FC236}">
                <a16:creationId xmlns:a16="http://schemas.microsoft.com/office/drawing/2014/main" id="{95D8EC16-ECC8-E6C1-8B19-7FBB5AE2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497" r="5251" b="-2"/>
          <a:stretch>
            <a:fillRect/>
          </a:stretch>
        </p:blipFill>
        <p:spPr>
          <a:xfrm>
            <a:off x="6121531" y="2332177"/>
            <a:ext cx="5506884" cy="292272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933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3812132-56AD-436D-A522-B55990A6A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DA3B8-6F6D-2E34-21AA-D095AA65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📬 </a:t>
            </a:r>
            <a:r>
              <a:rPr lang="en-US" sz="4800" b="1" i="1" dirty="0"/>
              <a:t>Thank You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0497-26FA-91B6-3D20-D86224EA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76" y="4851399"/>
            <a:ext cx="4513792" cy="914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📁 </a:t>
            </a:r>
            <a:r>
              <a:rPr lang="en-US" b="1" cap="all"/>
              <a:t>Open to Feedback:</a:t>
            </a:r>
            <a:r>
              <a:rPr lang="en-US" cap="all"/>
              <a:t> Feel free to suggest improvements or collaborations on </a:t>
            </a:r>
            <a:r>
              <a:rPr lang="en-US" cap="all">
                <a:hlinkClick r:id="rId4"/>
              </a:rPr>
              <a:t>GitHub Repo</a:t>
            </a:r>
            <a:r>
              <a:rPr lang="en-US" cap="all"/>
              <a:t>.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1D0B925-2B82-4283-9A4B-26D75B37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9CA437C7-84DA-4869-8B01-ED2D78490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E49678-F167-49BE-9F7A-693F682C2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89AB63-E648-40F0-97A1-A5B87C1E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F692CF-7BBB-46E8-ACFF-93EFB545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3285BC-98B3-4A2A-A616-5C357EB14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6F05B3-3344-4BA6-878B-9E4383540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5782A78-EE5F-4FC6-9497-EFDB57950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ED5AE6-D5B8-4FDE-AF61-AEBE1C347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4FBD67-AA20-4E2C-A0DB-A1402FE4A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F097E4-BDA7-4C1C-8EBF-054455E61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92AA45-5A4B-450D-B699-8DD0728B1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642BB7-23F8-4490-93A3-FC1493AD2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C61F0B-A9CB-4BBB-AE84-50A8DAA5F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CCF85E9-8BF1-4390-8430-93CF67C49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2D5937-83B8-44DB-92EE-F8CE39628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F70DE7D-2944-4F28-94F4-DB5FF3665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75C592-D23A-4D17-A5D0-1CB0A63C2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6A99D6-C0BF-40C0-BA07-7B60B3008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DC88DB-D650-4294-944B-43B5CAB75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D45E2EA-A847-4EF1-BFFC-BE40296C6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B920C9-FFFE-4273-B2A5-A065D243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E1355A7-015B-447B-8540-4191EAFA7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443849-1476-409B-BC52-22EE2D88F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2081A51-7D07-419B-9B62-0CCBBDC70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CD47CE7-D458-4E21-8924-2AA0E9ED1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CE023FD-9F08-4439-8FF3-52EA7A984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828C8C7-54EA-42D6-9CEE-49852B27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34EA16-F0C9-4D15-84BF-E83A81D6B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3FD5BE-A781-4490-AE3F-E5650DF6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A60DCE-BCDB-4F06-BAF8-4DC5591F2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D8E6559-4AA5-488E-839C-44B9ABE26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F764FF6-87D9-4563-B257-0901F5C04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B52E1AD-28FF-4199-B00E-A426860CE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ED0001C-A0BE-455E-B3DE-7896C92D7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9FC06C-2C6A-47E2-B879-A0EF41237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A8873BC-1926-4114-BE10-E14FF64B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1439012-3E51-4D74-9FF2-780C87DB0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35FC7B3-BF05-4E37-882C-2A791A494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C567FF-44E4-4C58-959F-28D7826C3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B56B76F-8C76-4947-888A-75F5E92EF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18A492E-231C-4B89-B11A-A1CE7E165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27E4F73-4A9F-4AA2-A6B8-3145A87A8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2AC0D9-242E-4D92-B102-221EBD6F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A83426A-015F-4B17-9820-E6D76A383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C41F0A8-7466-4B03-9EE0-4A5D15176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D6F7B8C-9482-4E23-AA7F-9411BF837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EE1D4E2-E92F-440B-A775-9B80D9AA0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66C2472-0C84-4CEA-A6E9-5BC5A3DB3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FF2AFF3-F889-4A9E-AEC1-FA94331B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1E652F4-2AFF-4616-9615-64FC697C4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78ED91D-C9D7-49CA-8718-8E7351F7E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4F29D0E-CB4D-43FB-8EFF-447A147C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1D77EC-50A5-4994-A389-65C777068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2CDEEE6-A2B4-45C0-B942-66306583B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F83B12D-91B8-4D06-9DBC-0607226B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25594B9-1F75-4E14-AF9B-806D06683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E447488-CCC0-4267-BD73-6DC2775B1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7E2176D-B76F-494D-AEE5-BC0E445D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BD50096-36E6-4DE9-AEB8-A360216DC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D6F891C-00E0-46CF-8138-64A70AEEA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117AD0-1882-4AD9-A765-EDB9B21C5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DFCFFB0-2E4B-4B50-9297-42B1F1D5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66C79DB-E90E-4192-9A64-34FA2EB5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43FC299-982A-4307-97E4-00A1BDA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A76C799-63FA-4767-A0FA-E018EF6E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2B23C3-FCEF-4BFC-AD03-17D92E07A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BF5C56D-9DBE-454E-A584-422E5FB2F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608B5A8-9FAA-4DC0-87FC-F4D879ABE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B279D37-02D4-4925-B2DD-3765F65F7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72009F-1FFC-4EDB-9C18-EB0F5E8B9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1FA6C71-6237-4ED8-A9BE-D15AC111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D2DD310-9B69-442B-89C0-37F7412DD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F9FE545-059E-4996-9E84-BCE18A735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6849649-2DB2-427D-B6CB-9CFB032BF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1BAB73D-2CD4-48CF-8299-CB2B8F087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156630B-D53F-46CB-BC27-BEB8138CB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FEC10B1-AF32-4C41-B84C-FEC99614B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7EDD4C7-FBEF-4868-96E8-214EE6C78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E79D291-029D-40DE-B44A-B52781E9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8677C5F-1BF8-4733-9E39-A570EC8F0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E693562-49A8-B5AD-BA2A-3835E112A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5001" y="2191639"/>
            <a:ext cx="3686910" cy="36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66DF-FD08-7CA9-209A-EA85C705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/>
              <a:t>💥 </a:t>
            </a:r>
            <a:r>
              <a:rPr lang="en-US" i="1"/>
              <a:t>Why Study Airplane Crashes?</a:t>
            </a:r>
            <a:endParaRPr lang="en-IN" dirty="0"/>
          </a:p>
        </p:txBody>
      </p:sp>
      <p:pic>
        <p:nvPicPr>
          <p:cNvPr id="14" name="Picture 13" descr="Plane in red circle">
            <a:extLst>
              <a:ext uri="{FF2B5EF4-FFF2-40B4-BE49-F238E27FC236}">
                <a16:creationId xmlns:a16="http://schemas.microsoft.com/office/drawing/2014/main" id="{D07889A7-2C24-188E-2C19-502D64FBBA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09" r="19069" b="1"/>
          <a:stretch>
            <a:fillRect/>
          </a:stretch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490E-C5D6-A29C-78F1-392FE86B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en-US"/>
              <a:t>Every crash carries </a:t>
            </a:r>
            <a:r>
              <a:rPr lang="en-US" b="1"/>
              <a:t>data, patterns, and lessons</a:t>
            </a:r>
            <a:r>
              <a:rPr lang="en-US"/>
              <a:t>.</a:t>
            </a:r>
          </a:p>
          <a:p>
            <a:r>
              <a:rPr lang="en-US"/>
              <a:t>Aviation is statistically safe — yet when it fails, it often does </a:t>
            </a:r>
            <a:r>
              <a:rPr lang="en-US" b="1"/>
              <a:t>catastrophically</a:t>
            </a:r>
            <a:r>
              <a:rPr lang="en-US"/>
              <a:t>.</a:t>
            </a:r>
          </a:p>
          <a:p>
            <a:r>
              <a:rPr lang="en-US"/>
              <a:t>By studying </a:t>
            </a:r>
            <a:r>
              <a:rPr lang="en-US" b="1"/>
              <a:t>when</a:t>
            </a:r>
            <a:r>
              <a:rPr lang="en-US"/>
              <a:t>, </a:t>
            </a:r>
            <a:r>
              <a:rPr lang="en-US" b="1"/>
              <a:t>where</a:t>
            </a:r>
            <a:r>
              <a:rPr lang="en-US"/>
              <a:t>, and </a:t>
            </a:r>
            <a:r>
              <a:rPr lang="en-US" b="1"/>
              <a:t>why</a:t>
            </a:r>
            <a:r>
              <a:rPr lang="en-US"/>
              <a:t> crashes happen, we can:</a:t>
            </a:r>
          </a:p>
          <a:p>
            <a:pPr marL="1093788" indent="-457200">
              <a:buFont typeface="Courier New" panose="02070309020205020404" pitchFamily="49" charset="0"/>
              <a:buChar char="o"/>
            </a:pPr>
            <a:r>
              <a:rPr lang="en-US"/>
              <a:t>Identify risk factors</a:t>
            </a:r>
          </a:p>
          <a:p>
            <a:pPr marL="1093788" indent="-457200">
              <a:buFont typeface="Courier New" panose="02070309020205020404" pitchFamily="49" charset="0"/>
              <a:buChar char="o"/>
            </a:pPr>
            <a:r>
              <a:rPr lang="en-US"/>
              <a:t>Inform better safety protocols</a:t>
            </a:r>
          </a:p>
          <a:p>
            <a:pPr marL="1093788" indent="-457200">
              <a:buFont typeface="Courier New" panose="02070309020205020404" pitchFamily="49" charset="0"/>
              <a:buChar char="o"/>
            </a:pPr>
            <a:r>
              <a:rPr lang="en-US"/>
              <a:t>Understand the </a:t>
            </a:r>
            <a:r>
              <a:rPr lang="en-US" b="1"/>
              <a:t>human cost and operational gaps</a:t>
            </a:r>
            <a:endParaRPr lang="en-US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97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FD3DA-95F3-DFC4-84CB-1EF057676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FC28-9566-6E6B-D730-DF42B11D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364049"/>
            <a:ext cx="6593075" cy="789038"/>
          </a:xfrm>
        </p:spPr>
        <p:txBody>
          <a:bodyPr>
            <a:normAutofit/>
          </a:bodyPr>
          <a:lstStyle/>
          <a:p>
            <a:r>
              <a:rPr lang="en-US" dirty="0"/>
              <a:t>📦 </a:t>
            </a:r>
            <a:r>
              <a:rPr lang="en-US" i="1" dirty="0"/>
              <a:t>What’s in the Data?</a:t>
            </a:r>
            <a:endParaRPr lang="en-IN" dirty="0"/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1EB8CABD-D18D-AB65-648E-076528DDA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64" y="1428135"/>
            <a:ext cx="3997362" cy="399736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859618A-846D-7A48-F852-1A951D16B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784138"/>
              </p:ext>
            </p:extLst>
          </p:nvPr>
        </p:nvGraphicFramePr>
        <p:xfrm>
          <a:off x="5359078" y="2766349"/>
          <a:ext cx="6189455" cy="345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428582-1224-E273-F13F-8503BA53E32F}"/>
              </a:ext>
            </a:extLst>
          </p:cNvPr>
          <p:cNvSpPr txBox="1"/>
          <p:nvPr/>
        </p:nvSpPr>
        <p:spPr>
          <a:xfrm>
            <a:off x="5204960" y="1290304"/>
            <a:ext cx="609407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Sourced from </a:t>
            </a:r>
            <a:r>
              <a:rPr lang="en-US" sz="1800" b="1" dirty="0">
                <a:hlinkClick r:id="rId10"/>
              </a:rPr>
              <a:t>Kaggle – Airplane Crashes and Fatalities (1908–2023)</a:t>
            </a:r>
            <a:endParaRPr lang="en-US" sz="1800" b="1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Over </a:t>
            </a:r>
            <a:r>
              <a:rPr lang="en-US" sz="1800" b="1" dirty="0"/>
              <a:t>5,300 crash incidents</a:t>
            </a:r>
            <a:r>
              <a:rPr lang="en-US" sz="1800" dirty="0"/>
              <a:t> recorded worldwide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Key Features: Date, Location, Aircraft Type, Total Aboard, Fatalities, Ground Fatalities</a:t>
            </a:r>
          </a:p>
        </p:txBody>
      </p:sp>
    </p:spTree>
    <p:extLst>
      <p:ext uri="{BB962C8B-B14F-4D97-AF65-F5344CB8AC3E}">
        <p14:creationId xmlns:p14="http://schemas.microsoft.com/office/powerpoint/2010/main" val="177365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708FD-7032-4A50-C392-282B39846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0189-B29D-0E17-C9C3-D847F417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75" y="441443"/>
            <a:ext cx="10131425" cy="744638"/>
          </a:xfrm>
        </p:spPr>
        <p:txBody>
          <a:bodyPr/>
          <a:lstStyle/>
          <a:p>
            <a:pPr algn="ctr"/>
            <a:r>
              <a:rPr lang="en-US" dirty="0"/>
              <a:t>📈 </a:t>
            </a:r>
            <a:r>
              <a:rPr lang="en-US" b="1" i="1" dirty="0"/>
              <a:t>A Century of Crashes</a:t>
            </a:r>
            <a:endParaRPr lang="en-IN" b="1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D3BA5C-B2F6-0DFF-178E-E55E0F98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375" y="5555708"/>
            <a:ext cx="10702242" cy="109535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Crashes peaked</a:t>
            </a:r>
            <a:r>
              <a:rPr lang="en-US" dirty="0"/>
              <a:t> between the </a:t>
            </a:r>
            <a:r>
              <a:rPr lang="en-US" b="1" dirty="0"/>
              <a:t>1950s and 1970s</a:t>
            </a:r>
            <a:r>
              <a:rPr lang="en-US" dirty="0"/>
              <a:t> (600+ per decade).</a:t>
            </a:r>
          </a:p>
          <a:p>
            <a:pPr algn="ctr"/>
            <a:r>
              <a:rPr lang="en-US" dirty="0"/>
              <a:t>A </a:t>
            </a:r>
            <a:r>
              <a:rPr lang="en-US" b="1" dirty="0"/>
              <a:t>secondary spike in the 1990s</a:t>
            </a:r>
            <a:r>
              <a:rPr lang="en-US" dirty="0"/>
              <a:t> may reflect improved global reporting.</a:t>
            </a:r>
          </a:p>
          <a:p>
            <a:pPr algn="ctr"/>
            <a:r>
              <a:rPr lang="en-US" dirty="0"/>
              <a:t>Since </a:t>
            </a:r>
            <a:r>
              <a:rPr lang="en-US" b="1" dirty="0"/>
              <a:t>2010</a:t>
            </a:r>
            <a:r>
              <a:rPr lang="en-US" dirty="0"/>
              <a:t>, crashes have </a:t>
            </a:r>
            <a:r>
              <a:rPr lang="en-US" b="1" dirty="0"/>
              <a:t>declined sharply</a:t>
            </a:r>
            <a:r>
              <a:rPr lang="en-US" dirty="0"/>
              <a:t> — thanks to tech, regulations &amp; safety reforms.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9A20B8-70A1-E4B9-7D08-34FD12E5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52" y="1257882"/>
            <a:ext cx="8492787" cy="41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1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CE001-F23A-F07A-5B45-F65E7FB4E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59BD-2FF4-7BA3-D6E2-027AF37D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69" y="189241"/>
            <a:ext cx="10131425" cy="1200329"/>
          </a:xfrm>
        </p:spPr>
        <p:txBody>
          <a:bodyPr/>
          <a:lstStyle/>
          <a:p>
            <a:pPr algn="ctr"/>
            <a:r>
              <a:rPr lang="en-US" dirty="0"/>
              <a:t>🔄</a:t>
            </a:r>
            <a:r>
              <a:rPr lang="en-US" b="1" i="1" dirty="0"/>
              <a:t> Patterns in the Clouds: Month-by-Month Crash Insights</a:t>
            </a:r>
            <a:endParaRPr lang="en-IN" b="1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B6804-1419-70DB-4AD1-7EBDF6669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296" y="1604169"/>
            <a:ext cx="7389071" cy="3634462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451B6524-CF3D-5497-F352-9B278CF0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77" y="5417323"/>
            <a:ext cx="11059735" cy="117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ctr" fontAlgn="base">
              <a:lnSpc>
                <a:spcPct val="1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Crashes are fairly consistent year-round,  but December, January, and August–September show slight peaks.</a:t>
            </a:r>
          </a:p>
          <a:p>
            <a:pPr marL="285750" marR="0" lvl="0" indent="-285750" algn="ctr" fontAlgn="base">
              <a:lnSpc>
                <a:spcPct val="1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Whether this is weather-related, traffic volume-related, or just noise in the data requires deeper context.</a:t>
            </a:r>
          </a:p>
          <a:p>
            <a:pPr marL="285750" marR="0" lvl="0" indent="-285750" algn="ctr" fontAlgn="base">
              <a:lnSpc>
                <a:spcPct val="1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But Bad things do seem to love the holiday skies.</a:t>
            </a:r>
          </a:p>
        </p:txBody>
      </p:sp>
    </p:spTree>
    <p:extLst>
      <p:ext uri="{BB962C8B-B14F-4D97-AF65-F5344CB8AC3E}">
        <p14:creationId xmlns:p14="http://schemas.microsoft.com/office/powerpoint/2010/main" val="71602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0AE12-6256-71B3-C33D-96C03FE4E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DF6-CD45-6AC7-4A76-53D4BCD1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38" y="383953"/>
            <a:ext cx="10131425" cy="5941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🧍‍♂️ </a:t>
            </a:r>
            <a:r>
              <a:rPr lang="en-US" b="1" i="1" dirty="0"/>
              <a:t>Who Bears the Brunt?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A052-0548-6C27-CE45-EA62610AA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434" y="1574468"/>
            <a:ext cx="4440920" cy="4351338"/>
          </a:xfrm>
        </p:spPr>
        <p:txBody>
          <a:bodyPr>
            <a:normAutofit/>
          </a:bodyPr>
          <a:lstStyle/>
          <a:p>
            <a:r>
              <a:rPr lang="en-US" dirty="0"/>
              <a:t>Aviation crashes are often not survivable (63.85% fully fatal incidents).</a:t>
            </a:r>
          </a:p>
          <a:p>
            <a:r>
              <a:rPr lang="en-US" dirty="0"/>
              <a:t>Passenger deaths far outnumber crew deaths (90k vs 17k), but both groups are heavily affected.</a:t>
            </a:r>
          </a:p>
          <a:p>
            <a:r>
              <a:rPr lang="en-US" dirty="0"/>
              <a:t>241 crashes also killed </a:t>
            </a:r>
            <a:r>
              <a:rPr lang="en-US" b="1" dirty="0"/>
              <a:t>people on the ground</a:t>
            </a:r>
            <a:r>
              <a:rPr lang="en-US" dirty="0"/>
              <a:t> highlighting wider public risk in aviation disasters.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13FD6-254B-C7E4-A065-F50D6E8ED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498" y="1358638"/>
            <a:ext cx="5781497" cy="456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9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DEBC-129C-CD86-1309-8532D9B2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6" y="376844"/>
            <a:ext cx="9836728" cy="955966"/>
          </a:xfrm>
        </p:spPr>
        <p:txBody>
          <a:bodyPr>
            <a:normAutofit/>
          </a:bodyPr>
          <a:lstStyle/>
          <a:p>
            <a:r>
              <a:rPr lang="en-US" dirty="0"/>
              <a:t>🕰️ </a:t>
            </a:r>
            <a:r>
              <a:rPr lang="en-US" sz="2800" b="1" i="1" dirty="0"/>
              <a:t>Crashes Through the Ages: What the Words Reveal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83CC8-4D22-585C-BE82-7A17346EB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360" y="1332810"/>
            <a:ext cx="7166715" cy="536032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57BB9-3508-955C-68E0-E08853FE002C}"/>
              </a:ext>
            </a:extLst>
          </p:cNvPr>
          <p:cNvSpPr txBox="1"/>
          <p:nvPr/>
        </p:nvSpPr>
        <p:spPr>
          <a:xfrm>
            <a:off x="509568" y="1581943"/>
            <a:ext cx="4016133" cy="4334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WWI: </a:t>
            </a:r>
            <a:r>
              <a:rPr lang="en-US" altLang="en-US" dirty="0"/>
              <a:t>Shot, Down, British, Aircraft → combat-focused military losses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WWII</a:t>
            </a:r>
            <a:r>
              <a:rPr lang="en-US" altLang="en-US" dirty="0"/>
              <a:t>: Crashed, Pilot, Engine → large-scale wartime aviation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Cold War</a:t>
            </a:r>
            <a:r>
              <a:rPr lang="en-US" altLang="en-US" dirty="0"/>
              <a:t>: Approach, Crew, Runway → structured military &amp; civil ops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Post–Cold War</a:t>
            </a:r>
            <a:r>
              <a:rPr lang="en-US" altLang="en-US" dirty="0"/>
              <a:t>: Airport, Flight, Pilot → modern commercial aviation issues</a:t>
            </a:r>
          </a:p>
          <a:p>
            <a:pPr marL="285750" marR="0" lvl="0" indent="-285750" fontAlgn="base">
              <a:lnSpc>
                <a:spcPct val="10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🔍 </a:t>
            </a:r>
            <a:r>
              <a:rPr lang="en-US" altLang="en-US" b="1" dirty="0"/>
              <a:t>Insight</a:t>
            </a:r>
            <a:r>
              <a:rPr lang="en-US" altLang="en-US" dirty="0"/>
              <a:t>: The crash vocabulary shifts from warfare to aviation safety, reflecting how the skies—and risks—have changed over time.</a:t>
            </a:r>
          </a:p>
          <a:p>
            <a:pPr marR="0" lvl="0" algn="ctr" fontAlgn="base">
              <a:lnSpc>
                <a:spcPct val="100000"/>
              </a:lnSpc>
              <a:spcAft>
                <a:spcPts val="1000"/>
              </a:spcAft>
              <a:buClr>
                <a:schemeClr val="tx1"/>
              </a:buClr>
              <a:buSzPct val="100000"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978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89CC6-88D9-7CF4-CEFF-3FEB72AD9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00F3-F3A1-A195-B327-5D184ADF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13" y="297085"/>
            <a:ext cx="10131425" cy="1230774"/>
          </a:xfrm>
        </p:spPr>
        <p:txBody>
          <a:bodyPr/>
          <a:lstStyle/>
          <a:p>
            <a:pPr algn="ctr"/>
            <a:r>
              <a:rPr lang="en-US" dirty="0"/>
              <a:t>📉 </a:t>
            </a:r>
            <a:r>
              <a:rPr lang="en-US" b="1" i="1" dirty="0"/>
              <a:t>The Risk List: Commercial Planes Behind the Most Losses since 2000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E5F9D-D2E5-F702-4510-24D757EF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074" y="5820476"/>
            <a:ext cx="8918463" cy="7404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Modern jets like the </a:t>
            </a:r>
            <a:r>
              <a:rPr lang="en-US" b="1" dirty="0"/>
              <a:t>Boeing 777</a:t>
            </a:r>
            <a:r>
              <a:rPr lang="en-US" dirty="0"/>
              <a:t>, </a:t>
            </a:r>
            <a:r>
              <a:rPr lang="en-US" b="1" dirty="0"/>
              <a:t>Airbus A300</a:t>
            </a:r>
            <a:r>
              <a:rPr lang="en-US" dirty="0"/>
              <a:t>, and </a:t>
            </a:r>
            <a:r>
              <a:rPr lang="en-US" b="1" dirty="0"/>
              <a:t>Boeing 737 MAX 8</a:t>
            </a:r>
            <a:r>
              <a:rPr lang="en-US" dirty="0"/>
              <a:t> top the list for highest average fatalities per crash.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D23A0-0AA5-D681-C0D2-B89CA67F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37" y="1663070"/>
            <a:ext cx="9866621" cy="415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2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24D6C-EEBE-064A-8DF2-A0A007462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5B56-3DC9-09A2-15CE-FF6E354E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725" y="272910"/>
            <a:ext cx="8230549" cy="861409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🌍 </a:t>
            </a:r>
            <a:r>
              <a:rPr lang="en-US" sz="2800" b="1" i="1" dirty="0"/>
              <a:t>Where Do Crashes Happen Most? (since 2000)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FE1B9-7076-A673-CC3B-564B06343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562" y="1367379"/>
            <a:ext cx="9212874" cy="45715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2DF27F-BDE4-F326-44E4-41EBD2949549}"/>
              </a:ext>
            </a:extLst>
          </p:cNvPr>
          <p:cNvSpPr txBox="1"/>
          <p:nvPr/>
        </p:nvSpPr>
        <p:spPr>
          <a:xfrm>
            <a:off x="509846" y="6157722"/>
            <a:ext cx="11172305" cy="62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High-frequency crash zones often correlate with air traffic volume or difficult approach paths.</a:t>
            </a:r>
          </a:p>
          <a:p>
            <a:pPr algn="ctr">
              <a:lnSpc>
                <a:spcPct val="7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The majority of crashes occurred on land. Crashes in island, water, and mountain locations are significantly fewer.</a:t>
            </a:r>
          </a:p>
        </p:txBody>
      </p:sp>
    </p:spTree>
    <p:extLst>
      <p:ext uri="{BB962C8B-B14F-4D97-AF65-F5344CB8AC3E}">
        <p14:creationId xmlns:p14="http://schemas.microsoft.com/office/powerpoint/2010/main" val="463864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71</TotalTime>
  <Words>654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Celestial</vt:lpstr>
      <vt:lpstr>✈️ Airplane Crashes Through the Ages</vt:lpstr>
      <vt:lpstr>💥 Why Study Airplane Crashes?</vt:lpstr>
      <vt:lpstr>📦 What’s in the Data?</vt:lpstr>
      <vt:lpstr>📈 A Century of Crashes</vt:lpstr>
      <vt:lpstr>🔄 Patterns in the Clouds: Month-by-Month Crash Insights</vt:lpstr>
      <vt:lpstr>🧍‍♂️ Who Bears the Brunt?</vt:lpstr>
      <vt:lpstr>🕰️ Crashes Through the Ages: What the Words Reveal</vt:lpstr>
      <vt:lpstr>📉 The Risk List: Commercial Planes Behind the Most Losses since 2000</vt:lpstr>
      <vt:lpstr>🌍 Where Do Crashes Happen Most? (since 2000)</vt:lpstr>
      <vt:lpstr>🔤 What Do Crash Summaries Reveal?</vt:lpstr>
      <vt:lpstr>🧠 What We Learned</vt:lpstr>
      <vt:lpstr>📬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aayushi gupta</dc:creator>
  <cp:lastModifiedBy>aayushi gupta</cp:lastModifiedBy>
  <cp:revision>2</cp:revision>
  <dcterms:created xsi:type="dcterms:W3CDTF">2025-06-23T01:43:44Z</dcterms:created>
  <dcterms:modified xsi:type="dcterms:W3CDTF">2025-06-23T02:55:11Z</dcterms:modified>
</cp:coreProperties>
</file>