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ExtraLight"/>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
      <p:font typeface="Nunito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ExtraLight-bold.fntdata"/><Relationship Id="rId27" Type="http://schemas.openxmlformats.org/officeDocument/2006/relationships/font" Target="fonts/NunitoExtra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Extra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NunitoExtraLight-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NunitoLight-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39" Type="http://schemas.openxmlformats.org/officeDocument/2006/relationships/font" Target="fonts/NunitoLight-italic.fntdata"/><Relationship Id="rId16" Type="http://schemas.openxmlformats.org/officeDocument/2006/relationships/slide" Target="slides/slide11.xml"/><Relationship Id="rId38" Type="http://schemas.openxmlformats.org/officeDocument/2006/relationships/font" Target="fonts/Nunito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92f76a3ce8_4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92f76a3ce8_4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a9a49eed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a9a49eed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a9a49eed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a9a49eed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a9a49eed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a9a49eed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a2f3d7a4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a2f3d7a4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a2f3d7a4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a2f3d7a4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9a49eed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a9a49eed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a1fc74ad3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a1fc74ad3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2f3d7a4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2f3d7a4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1fc74ad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1fc74ad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point: Open Source means that it is possible for anyone to use and modify the software. Anybody can download the MySQL software from the Internet and use it without paying anything. If you wish, you may study the source code and change it to suit your needs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2129b8a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2129b8a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3rd point: rather than putting all the data in one big storeroom. The database structures are organized into physical files optimized for speed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2129b8a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2129b8a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2f3d7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a2f3d7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2f3d7a4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a2f3d7a4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a2f3d7a4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a2f3d7a4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a9a49ee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a9a49ee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ws.amazon.com/rds/mysql/"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oracle.com/autonomous-database/" TargetMode="External"/><Relationship Id="rId4" Type="http://schemas.openxmlformats.org/officeDocument/2006/relationships/hyperlink" Target="https://www.brightworkresearch.com/ufaqs/the-reality-of-the-oracle-autonomous-datab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ws.amazon.com/rds/mysql/"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ws.amazon.com/rds/mysql/"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ws.amazon.com/rds/mysql/"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54050" y="1274327"/>
            <a:ext cx="4595400" cy="223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3100">
                <a:solidFill>
                  <a:srgbClr val="FFFFFF"/>
                </a:solidFill>
                <a:latin typeface="Nunito"/>
                <a:ea typeface="Nunito"/>
                <a:cs typeface="Nunito"/>
                <a:sym typeface="Nunito"/>
              </a:rPr>
              <a:t>North Caroline Integration Project</a:t>
            </a:r>
            <a:endParaRPr>
              <a:solidFill>
                <a:srgbClr val="FFFFFF"/>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rgbClr val="FFFFFF"/>
                </a:solidFill>
              </a:rPr>
              <a:t>By:Matthew Bigio,</a:t>
            </a:r>
            <a:r>
              <a:rPr lang="en" sz="1500">
                <a:solidFill>
                  <a:srgbClr val="FFFFFF"/>
                </a:solidFill>
              </a:rPr>
              <a:t>Davetivo  Weaver,Aayush Kumar, </a:t>
            </a:r>
            <a:r>
              <a:rPr lang="en" sz="1400">
                <a:solidFill>
                  <a:srgbClr val="FFFFFF"/>
                </a:solidFill>
              </a:rPr>
              <a:t>Jessica Mooney</a:t>
            </a:r>
            <a:endParaRPr sz="1400">
              <a:solidFill>
                <a:srgbClr val="FFFFFF"/>
              </a:solidFill>
            </a:endParaRPr>
          </a:p>
          <a:p>
            <a:pPr indent="0" lvl="0" marL="0" rtl="0" algn="l">
              <a:spcBef>
                <a:spcPts val="0"/>
              </a:spcBef>
              <a:spcAft>
                <a:spcPts val="0"/>
              </a:spcAft>
              <a:buNone/>
            </a:pPr>
            <a:r>
              <a:t/>
            </a:r>
            <a:endParaRPr sz="1050">
              <a:solidFill>
                <a:srgbClr val="202124"/>
              </a:solidFill>
              <a:highlight>
                <a:srgbClr val="F1F3F4"/>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339" name="Google Shape;339;p22"/>
          <p:cNvSpPr txBox="1"/>
          <p:nvPr>
            <p:ph idx="1" type="body"/>
          </p:nvPr>
        </p:nvSpPr>
        <p:spPr>
          <a:xfrm>
            <a:off x="1222675" y="150330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Very easily </a:t>
            </a:r>
            <a:r>
              <a:rPr lang="en" sz="1500"/>
              <a:t>implemented</a:t>
            </a:r>
            <a:r>
              <a:rPr lang="en" sz="1500"/>
              <a:t> in simple apps</a:t>
            </a:r>
            <a:endParaRPr sz="1500"/>
          </a:p>
          <a:p>
            <a:pPr indent="-323850" lvl="0" marL="457200" rtl="0" algn="l">
              <a:spcBef>
                <a:spcPts val="0"/>
              </a:spcBef>
              <a:spcAft>
                <a:spcPts val="0"/>
              </a:spcAft>
              <a:buSzPts val="1500"/>
              <a:buChar char="●"/>
            </a:pPr>
            <a:r>
              <a:rPr lang="en" sz="1500"/>
              <a:t>Its can handle many different data types</a:t>
            </a:r>
            <a:endParaRPr sz="1500"/>
          </a:p>
          <a:p>
            <a:pPr indent="-323850" lvl="0" marL="457200" rtl="0" algn="l">
              <a:spcBef>
                <a:spcPts val="0"/>
              </a:spcBef>
              <a:spcAft>
                <a:spcPts val="0"/>
              </a:spcAft>
              <a:buSzPts val="1500"/>
              <a:buChar char="●"/>
            </a:pPr>
            <a:r>
              <a:rPr lang="en" sz="1500"/>
              <a:t> Capable of automating backups</a:t>
            </a:r>
            <a:endParaRPr sz="1500"/>
          </a:p>
          <a:p>
            <a:pPr indent="-323850" lvl="0" marL="457200" rtl="0" algn="l">
              <a:spcBef>
                <a:spcPts val="0"/>
              </a:spcBef>
              <a:spcAft>
                <a:spcPts val="0"/>
              </a:spcAft>
              <a:buSzPts val="1500"/>
              <a:buChar char="●"/>
            </a:pPr>
            <a:r>
              <a:rPr lang="en" sz="1500"/>
              <a:t>Strong security for simple running apps</a:t>
            </a:r>
            <a:endParaRPr sz="1500"/>
          </a:p>
          <a:p>
            <a:pPr indent="0" lvl="0" marL="914400" rtl="0" algn="l">
              <a:spcBef>
                <a:spcPts val="1200"/>
              </a:spcBef>
              <a:spcAft>
                <a:spcPts val="1200"/>
              </a:spcAft>
              <a:buNone/>
            </a:pPr>
            <a:r>
              <a:rPr lang="en"/>
              <a:t> </a:t>
            </a:r>
            <a:r>
              <a:rPr lang="en"/>
              <a:t> </a:t>
            </a:r>
            <a:endParaRPr/>
          </a:p>
        </p:txBody>
      </p:sp>
      <p:pic>
        <p:nvPicPr>
          <p:cNvPr id="340" name="Google Shape;340;p22"/>
          <p:cNvPicPr preferRelativeResize="0"/>
          <p:nvPr/>
        </p:nvPicPr>
        <p:blipFill>
          <a:blip r:embed="rId3">
            <a:alphaModFix/>
          </a:blip>
          <a:stretch>
            <a:fillRect/>
          </a:stretch>
        </p:blipFill>
        <p:spPr>
          <a:xfrm>
            <a:off x="7909625" y="0"/>
            <a:ext cx="1234374" cy="1234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346" name="Google Shape;346;p23"/>
          <p:cNvSpPr txBox="1"/>
          <p:nvPr>
            <p:ph idx="1" type="body"/>
          </p:nvPr>
        </p:nvSpPr>
        <p:spPr>
          <a:xfrm>
            <a:off x="1222675" y="150330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Cable of integrating many different language</a:t>
            </a:r>
            <a:endParaRPr sz="1500"/>
          </a:p>
          <a:p>
            <a:pPr indent="-323850" lvl="0" marL="457200" rtl="0" algn="l">
              <a:spcBef>
                <a:spcPts val="0"/>
              </a:spcBef>
              <a:spcAft>
                <a:spcPts val="0"/>
              </a:spcAft>
              <a:buSzPts val="1500"/>
              <a:buChar char="●"/>
            </a:pPr>
            <a:r>
              <a:rPr lang="en" sz="1500"/>
              <a:t>Simple to understand code</a:t>
            </a:r>
            <a:endParaRPr sz="1500"/>
          </a:p>
          <a:p>
            <a:pPr indent="-323850" lvl="0" marL="457200" rtl="0" algn="l">
              <a:spcBef>
                <a:spcPts val="0"/>
              </a:spcBef>
              <a:spcAft>
                <a:spcPts val="0"/>
              </a:spcAft>
              <a:buSzPts val="1500"/>
              <a:buChar char="●"/>
            </a:pPr>
            <a:r>
              <a:rPr lang="en" sz="1500"/>
              <a:t>Easily </a:t>
            </a:r>
            <a:r>
              <a:rPr lang="en" sz="1500"/>
              <a:t>encrypt</a:t>
            </a:r>
            <a:r>
              <a:rPr lang="en" sz="1500"/>
              <a:t> data</a:t>
            </a:r>
            <a:endParaRPr sz="1500"/>
          </a:p>
          <a:p>
            <a:pPr indent="0" lvl="0" marL="914400" rtl="0" algn="l">
              <a:spcBef>
                <a:spcPts val="1200"/>
              </a:spcBef>
              <a:spcAft>
                <a:spcPts val="1200"/>
              </a:spcAft>
              <a:buNone/>
            </a:pPr>
            <a:r>
              <a:rPr lang="en"/>
              <a:t>  </a:t>
            </a:r>
            <a:endParaRPr/>
          </a:p>
        </p:txBody>
      </p:sp>
      <p:pic>
        <p:nvPicPr>
          <p:cNvPr id="347" name="Google Shape;347;p23"/>
          <p:cNvPicPr preferRelativeResize="0"/>
          <p:nvPr/>
        </p:nvPicPr>
        <p:blipFill>
          <a:blip r:embed="rId3">
            <a:alphaModFix/>
          </a:blip>
          <a:stretch>
            <a:fillRect/>
          </a:stretch>
        </p:blipFill>
        <p:spPr>
          <a:xfrm>
            <a:off x="7914275" y="0"/>
            <a:ext cx="1229725" cy="122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353" name="Google Shape;353;p24"/>
          <p:cNvSpPr txBox="1"/>
          <p:nvPr>
            <p:ph idx="1" type="body"/>
          </p:nvPr>
        </p:nvSpPr>
        <p:spPr>
          <a:xfrm>
            <a:off x="1303800" y="14221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Easily able to implement Machine learning</a:t>
            </a:r>
            <a:endParaRPr/>
          </a:p>
          <a:p>
            <a:pPr indent="-298450" lvl="1" marL="914400" rtl="0" algn="l">
              <a:spcBef>
                <a:spcPts val="0"/>
              </a:spcBef>
              <a:spcAft>
                <a:spcPts val="0"/>
              </a:spcAft>
              <a:buSzPts val="1100"/>
              <a:buFont typeface="Nunito Light"/>
              <a:buChar char="○"/>
            </a:pPr>
            <a:r>
              <a:rPr lang="en" sz="1050">
                <a:solidFill>
                  <a:srgbClr val="202124"/>
                </a:solidFill>
                <a:highlight>
                  <a:srgbClr val="FFFFFF"/>
                </a:highlight>
                <a:latin typeface="Nunito Light"/>
                <a:ea typeface="Nunito Light"/>
                <a:cs typeface="Nunito Light"/>
                <a:sym typeface="Nunito Light"/>
              </a:rPr>
              <a:t>the use and development of computer systems that are able to learn and adapt without following explicit instructions, by using algorithms and statistical models to analyze and draw inferences from patterns in data.</a:t>
            </a:r>
            <a:endParaRPr>
              <a:latin typeface="Nunito Light"/>
              <a:ea typeface="Nunito Light"/>
              <a:cs typeface="Nunito Light"/>
              <a:sym typeface="Nunito Light"/>
            </a:endParaRPr>
          </a:p>
          <a:p>
            <a:pPr indent="-311150" lvl="0" marL="457200" rtl="0" algn="l">
              <a:spcBef>
                <a:spcPts val="0"/>
              </a:spcBef>
              <a:spcAft>
                <a:spcPts val="0"/>
              </a:spcAft>
              <a:buSzPts val="1300"/>
              <a:buChar char="●"/>
            </a:pPr>
            <a:r>
              <a:rPr lang="en"/>
              <a:t>Through machine learning it's cable of self mating and scaling, while maintaining the same speed for many users</a:t>
            </a:r>
            <a:endParaRPr/>
          </a:p>
          <a:p>
            <a:pPr indent="-311150" lvl="0" marL="457200" rtl="0" algn="l">
              <a:spcBef>
                <a:spcPts val="0"/>
              </a:spcBef>
              <a:spcAft>
                <a:spcPts val="0"/>
              </a:spcAft>
              <a:buSzPts val="1300"/>
              <a:buChar char="●"/>
            </a:pPr>
            <a:r>
              <a:rPr lang="en"/>
              <a:t>Also through machine learning it is capable of easily forming statics and data</a:t>
            </a:r>
            <a:endParaRPr/>
          </a:p>
          <a:p>
            <a:pPr indent="0" lvl="0" marL="457200" rtl="0" algn="l">
              <a:spcBef>
                <a:spcPts val="1200"/>
              </a:spcBef>
              <a:spcAft>
                <a:spcPts val="1200"/>
              </a:spcAft>
              <a:buNone/>
            </a:pPr>
            <a:r>
              <a:t/>
            </a:r>
            <a:endParaRPr/>
          </a:p>
        </p:txBody>
      </p:sp>
      <p:pic>
        <p:nvPicPr>
          <p:cNvPr id="354" name="Google Shape;354;p24"/>
          <p:cNvPicPr preferRelativeResize="0"/>
          <p:nvPr/>
        </p:nvPicPr>
        <p:blipFill>
          <a:blip r:embed="rId3">
            <a:alphaModFix/>
          </a:blip>
          <a:stretch>
            <a:fillRect/>
          </a:stretch>
        </p:blipFill>
        <p:spPr>
          <a:xfrm>
            <a:off x="7914275" y="0"/>
            <a:ext cx="1229725" cy="122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360" name="Google Shape;360;p25"/>
          <p:cNvSpPr txBox="1"/>
          <p:nvPr>
            <p:ph idx="1" type="body"/>
          </p:nvPr>
        </p:nvSpPr>
        <p:spPr>
          <a:xfrm>
            <a:off x="1303800" y="13491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Difficult to integrate from none Oracle servers </a:t>
            </a:r>
            <a:endParaRPr/>
          </a:p>
          <a:p>
            <a:pPr indent="-311150" lvl="0" marL="457200" rtl="0" algn="l">
              <a:spcBef>
                <a:spcPts val="0"/>
              </a:spcBef>
              <a:spcAft>
                <a:spcPts val="0"/>
              </a:spcAft>
              <a:buSzPts val="1300"/>
              <a:buChar char="●"/>
            </a:pPr>
            <a:r>
              <a:rPr lang="en"/>
              <a:t>Trouble with storing  </a:t>
            </a:r>
            <a:r>
              <a:rPr lang="en"/>
              <a:t>multimedia</a:t>
            </a:r>
            <a:r>
              <a:rPr lang="en"/>
              <a:t> </a:t>
            </a:r>
            <a:endParaRPr/>
          </a:p>
          <a:p>
            <a:pPr indent="-311150" lvl="0" marL="457200" rtl="0" algn="l">
              <a:spcBef>
                <a:spcPts val="0"/>
              </a:spcBef>
              <a:spcAft>
                <a:spcPts val="0"/>
              </a:spcAft>
              <a:buSzPts val="1300"/>
              <a:buChar char="●"/>
            </a:pPr>
            <a:r>
              <a:rPr lang="en"/>
              <a:t>Need to buy into Oracle </a:t>
            </a:r>
            <a:r>
              <a:rPr lang="en"/>
              <a:t>Cloud</a:t>
            </a:r>
            <a:endParaRPr/>
          </a:p>
        </p:txBody>
      </p:sp>
      <p:pic>
        <p:nvPicPr>
          <p:cNvPr id="361" name="Google Shape;361;p25"/>
          <p:cNvPicPr preferRelativeResize="0"/>
          <p:nvPr/>
        </p:nvPicPr>
        <p:blipFill>
          <a:blip r:embed="rId3">
            <a:alphaModFix/>
          </a:blip>
          <a:stretch>
            <a:fillRect/>
          </a:stretch>
        </p:blipFill>
        <p:spPr>
          <a:xfrm>
            <a:off x="7954850" y="0"/>
            <a:ext cx="1189149" cy="1189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 Conclusion</a:t>
            </a:r>
            <a:endParaRPr/>
          </a:p>
        </p:txBody>
      </p:sp>
      <p:sp>
        <p:nvSpPr>
          <p:cNvPr id="367" name="Google Shape;367;p26"/>
          <p:cNvSpPr txBox="1"/>
          <p:nvPr>
            <p:ph idx="1" type="body"/>
          </p:nvPr>
        </p:nvSpPr>
        <p:spPr>
          <a:xfrm>
            <a:off x="1303800" y="1678175"/>
            <a:ext cx="7030500" cy="28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	Although MySQL is popular and used in many places, we do not see this database being used to improve the health of North Carolinians. Although it has its positives of being fast, cheap and easy to use, it’s negatives </a:t>
            </a:r>
            <a:r>
              <a:rPr lang="en" sz="1500"/>
              <a:t>doesn't</a:t>
            </a:r>
            <a:r>
              <a:rPr lang="en" sz="1500"/>
              <a:t> match the North Carolina’s goals. Firstly, it’s not very efficient in handling very large databases and a medical department needs to store large amounts of data.</a:t>
            </a:r>
            <a:endParaRPr sz="1500"/>
          </a:p>
          <a:p>
            <a:pPr indent="0" lvl="0" marL="0" rtl="0" algn="l">
              <a:spcBef>
                <a:spcPts val="1200"/>
              </a:spcBef>
              <a:spcAft>
                <a:spcPts val="1200"/>
              </a:spcAft>
              <a:buNone/>
            </a:pPr>
            <a:r>
              <a:rPr lang="en" sz="1500"/>
              <a:t>	It is also prone to data corruption as it is inefficient in handling transactions. Data corruption of any medical data can be crucial, and cannot be risked. Also, being able to handle transactions is </a:t>
            </a:r>
            <a:r>
              <a:rPr lang="en" sz="1500"/>
              <a:t>important</a:t>
            </a:r>
            <a:r>
              <a:rPr lang="en" sz="1500"/>
              <a:t> for a database for the departments purposes.</a:t>
            </a:r>
            <a:endParaRPr sz="1500"/>
          </a:p>
        </p:txBody>
      </p:sp>
      <p:pic>
        <p:nvPicPr>
          <p:cNvPr id="368" name="Google Shape;368;p26">
            <a:hlinkClick r:id="rId3"/>
          </p:cNvPr>
          <p:cNvPicPr preferRelativeResize="0"/>
          <p:nvPr/>
        </p:nvPicPr>
        <p:blipFill>
          <a:blip r:embed="rId4">
            <a:alphaModFix/>
          </a:blip>
          <a:stretch>
            <a:fillRect/>
          </a:stretch>
        </p:blipFill>
        <p:spPr>
          <a:xfrm>
            <a:off x="7213275" y="0"/>
            <a:ext cx="1930716" cy="99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Conclusion</a:t>
            </a:r>
            <a:endParaRPr/>
          </a:p>
        </p:txBody>
      </p:sp>
      <p:sp>
        <p:nvSpPr>
          <p:cNvPr id="374" name="Google Shape;37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rising costs of </a:t>
            </a:r>
            <a:r>
              <a:rPr lang="en"/>
              <a:t>networking</a:t>
            </a:r>
            <a:r>
              <a:rPr lang="en"/>
              <a:t> hardware due to recent events such as the semiconductor drought, now would not be the time to purchase additional servers. One of the main problems with NoSQL databases is the inability to accurately predict cost of </a:t>
            </a:r>
            <a:r>
              <a:rPr lang="en"/>
              <a:t>implementation, which makes cost a big factor when it comes to picking this database. Coupled with the inability to make complex queries to retrieve large tables of data, NoSQL is more suited for fast analytics than sorting through large amounts of data.</a:t>
            </a:r>
            <a:endParaRPr/>
          </a:p>
        </p:txBody>
      </p:sp>
      <p:pic>
        <p:nvPicPr>
          <p:cNvPr id="375" name="Google Shape;375;p27"/>
          <p:cNvPicPr preferRelativeResize="0"/>
          <p:nvPr/>
        </p:nvPicPr>
        <p:blipFill>
          <a:blip r:embed="rId3">
            <a:alphaModFix/>
          </a:blip>
          <a:stretch>
            <a:fillRect/>
          </a:stretch>
        </p:blipFill>
        <p:spPr>
          <a:xfrm>
            <a:off x="6181713" y="0"/>
            <a:ext cx="2962275" cy="154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1" name="Google Shape;381;p28"/>
          <p:cNvSpPr txBox="1"/>
          <p:nvPr>
            <p:ph idx="1" type="body"/>
          </p:nvPr>
        </p:nvSpPr>
        <p:spPr>
          <a:xfrm>
            <a:off x="1344350" y="12031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Oracle </a:t>
            </a:r>
            <a:r>
              <a:rPr lang="en"/>
              <a:t>Autonomous</a:t>
            </a:r>
            <a:r>
              <a:rPr lang="en"/>
              <a:t> Database will be expensive and hard to implement at first. It will however let clients to easily protect, access and share </a:t>
            </a:r>
            <a:r>
              <a:rPr lang="en"/>
              <a:t>information</a:t>
            </a:r>
            <a:r>
              <a:rPr lang="en"/>
              <a:t>. Hospitals will be able to easily </a:t>
            </a:r>
            <a:r>
              <a:rPr lang="en"/>
              <a:t>maintain</a:t>
            </a:r>
            <a:r>
              <a:rPr lang="en"/>
              <a:t>  and share information will only some </a:t>
            </a:r>
            <a:r>
              <a:rPr lang="en"/>
              <a:t>understanding</a:t>
            </a:r>
            <a:r>
              <a:rPr lang="en"/>
              <a:t> of </a:t>
            </a:r>
            <a:r>
              <a:rPr lang="en"/>
              <a:t>oracle</a:t>
            </a:r>
            <a:r>
              <a:rPr lang="en"/>
              <a:t> system. Therefore we think North Carolina should go with </a:t>
            </a:r>
            <a:r>
              <a:rPr lang="en"/>
              <a:t>Oracle Autonomous Database for its integrated care project.</a:t>
            </a:r>
            <a:endParaRPr/>
          </a:p>
        </p:txBody>
      </p:sp>
      <p:pic>
        <p:nvPicPr>
          <p:cNvPr id="382" name="Google Shape;382;p28"/>
          <p:cNvPicPr preferRelativeResize="0"/>
          <p:nvPr/>
        </p:nvPicPr>
        <p:blipFill>
          <a:blip r:embed="rId3">
            <a:alphaModFix/>
          </a:blip>
          <a:stretch>
            <a:fillRect/>
          </a:stretch>
        </p:blipFill>
        <p:spPr>
          <a:xfrm>
            <a:off x="3523113" y="2942000"/>
            <a:ext cx="2097775" cy="209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388" name="Google Shape;388;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sz="1100">
                <a:solidFill>
                  <a:srgbClr val="000000"/>
                </a:solidFill>
                <a:latin typeface="Arial"/>
                <a:ea typeface="Arial"/>
                <a:cs typeface="Arial"/>
                <a:sym typeface="Arial"/>
              </a:rPr>
              <a:t>Hurley	, John. “The Pros and Cons of Mysql: Is It Time to Go?” </a:t>
            </a:r>
            <a:r>
              <a:rPr i="1" lang="en" sz="1100">
                <a:solidFill>
                  <a:srgbClr val="000000"/>
                </a:solidFill>
                <a:latin typeface="Arial"/>
                <a:ea typeface="Arial"/>
                <a:cs typeface="Arial"/>
                <a:sym typeface="Arial"/>
              </a:rPr>
              <a:t>SmartFile</a:t>
            </a:r>
            <a:r>
              <a:rPr lang="en" sz="1100">
                <a:solidFill>
                  <a:srgbClr val="000000"/>
                </a:solidFill>
                <a:latin typeface="Arial"/>
                <a:ea typeface="Arial"/>
                <a:cs typeface="Arial"/>
                <a:sym typeface="Arial"/>
              </a:rPr>
              <a:t>, 3 June 2021, https://www.smartfile.com/blog/the-pros-and-cons-of-mysql/.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chemeClr val="hlink"/>
                </a:solidFill>
                <a:latin typeface="Arial"/>
                <a:ea typeface="Arial"/>
                <a:cs typeface="Arial"/>
                <a:sym typeface="Arial"/>
                <a:hlinkClick r:id="rId3"/>
              </a:rPr>
              <a:t>Autonomous Database | Oracle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chemeClr val="hlink"/>
                </a:solidFill>
                <a:latin typeface="Arial"/>
                <a:ea typeface="Arial"/>
                <a:cs typeface="Arial"/>
                <a:sym typeface="Arial"/>
                <a:hlinkClick r:id="rId4"/>
              </a:rPr>
              <a:t>Expanding Section: The Reality of the Oracle Autonomous Database - Brightwork Research &amp; Analysis</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44350" y="15195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department’s goal to provide residents of North Carolina with reliable and effective health care is one that we also strive to achieve. Our team is aware that the department is currently seeking a solution to being able to handle the load of the changes to standard health insurance plans, and have concluded that there are three possible caching products that could remedy this issue: MySQL, AWS NoSQL, and OracleSQL.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 Intro</a:t>
            </a:r>
            <a:endParaRPr/>
          </a:p>
        </p:txBody>
      </p:sp>
      <p:pic>
        <p:nvPicPr>
          <p:cNvPr id="290" name="Google Shape;290;p15">
            <a:hlinkClick r:id="rId3"/>
          </p:cNvPr>
          <p:cNvPicPr preferRelativeResize="0"/>
          <p:nvPr/>
        </p:nvPicPr>
        <p:blipFill>
          <a:blip r:embed="rId4">
            <a:alphaModFix/>
          </a:blip>
          <a:stretch>
            <a:fillRect/>
          </a:stretch>
        </p:blipFill>
        <p:spPr>
          <a:xfrm>
            <a:off x="221675" y="456375"/>
            <a:ext cx="8846126" cy="4578575"/>
          </a:xfrm>
          <a:prstGeom prst="rect">
            <a:avLst/>
          </a:prstGeom>
          <a:noFill/>
          <a:ln>
            <a:noFill/>
          </a:ln>
        </p:spPr>
      </p:pic>
      <p:sp>
        <p:nvSpPr>
          <p:cNvPr id="291" name="Google Shape;291;p15"/>
          <p:cNvSpPr txBox="1"/>
          <p:nvPr>
            <p:ph idx="1" type="body"/>
          </p:nvPr>
        </p:nvSpPr>
        <p:spPr>
          <a:xfrm>
            <a:off x="846600" y="1534975"/>
            <a:ext cx="7030500" cy="28443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Clr>
                <a:srgbClr val="555555"/>
              </a:buClr>
              <a:buSzPts val="1500"/>
              <a:buFont typeface="Arial"/>
              <a:buChar char="●"/>
            </a:pPr>
            <a:r>
              <a:rPr lang="en" sz="1500">
                <a:solidFill>
                  <a:srgbClr val="555555"/>
                </a:solidFill>
                <a:highlight>
                  <a:srgbClr val="FFFFFF"/>
                </a:highlight>
                <a:latin typeface="Arial"/>
                <a:ea typeface="Arial"/>
                <a:cs typeface="Arial"/>
                <a:sym typeface="Arial"/>
              </a:rPr>
              <a:t>MySQL is the most popular open-source database.</a:t>
            </a:r>
            <a:endParaRPr sz="1500">
              <a:solidFill>
                <a:srgbClr val="555555"/>
              </a:solidFill>
              <a:highlight>
                <a:srgbClr val="FFFFFF"/>
              </a:highlight>
              <a:latin typeface="Arial"/>
              <a:ea typeface="Arial"/>
              <a:cs typeface="Arial"/>
              <a:sym typeface="Arial"/>
            </a:endParaRPr>
          </a:p>
          <a:p>
            <a:pPr indent="-323850" lvl="0" marL="457200" rtl="0" algn="l">
              <a:lnSpc>
                <a:spcPct val="200000"/>
              </a:lnSpc>
              <a:spcBef>
                <a:spcPts val="0"/>
              </a:spcBef>
              <a:spcAft>
                <a:spcPts val="0"/>
              </a:spcAft>
              <a:buClr>
                <a:srgbClr val="555555"/>
              </a:buClr>
              <a:buSzPts val="1500"/>
              <a:buFont typeface="Arial"/>
              <a:buChar char="●"/>
            </a:pPr>
            <a:r>
              <a:rPr lang="en" sz="1500">
                <a:solidFill>
                  <a:srgbClr val="555555"/>
                </a:solidFill>
                <a:highlight>
                  <a:srgbClr val="FFFFFF"/>
                </a:highlight>
                <a:latin typeface="Arial"/>
                <a:ea typeface="Arial"/>
                <a:cs typeface="Arial"/>
                <a:sym typeface="Arial"/>
              </a:rPr>
              <a:t>Developed, distributed, and supported by Oracle Corporation.</a:t>
            </a:r>
            <a:endParaRPr sz="1500">
              <a:solidFill>
                <a:srgbClr val="555555"/>
              </a:solidFill>
              <a:highlight>
                <a:srgbClr val="FFFFFF"/>
              </a:highlight>
              <a:latin typeface="Arial"/>
              <a:ea typeface="Arial"/>
              <a:cs typeface="Arial"/>
              <a:sym typeface="Arial"/>
            </a:endParaRPr>
          </a:p>
          <a:p>
            <a:pPr indent="0" lvl="0" marL="457200" rtl="0" algn="l">
              <a:lnSpc>
                <a:spcPct val="200000"/>
              </a:lnSpc>
              <a:spcBef>
                <a:spcPts val="1200"/>
              </a:spcBef>
              <a:spcAft>
                <a:spcPts val="1200"/>
              </a:spcAft>
              <a:buNone/>
            </a:pPr>
            <a:r>
              <a:t/>
            </a:r>
            <a:endParaRPr sz="1500">
              <a:solidFill>
                <a:srgbClr val="555555"/>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Pros</a:t>
            </a:r>
            <a:endParaRPr/>
          </a:p>
        </p:txBody>
      </p:sp>
      <p:sp>
        <p:nvSpPr>
          <p:cNvPr id="297" name="Google Shape;297;p16"/>
          <p:cNvSpPr txBox="1"/>
          <p:nvPr>
            <p:ph idx="1" type="body"/>
          </p:nvPr>
        </p:nvSpPr>
        <p:spPr>
          <a:xfrm>
            <a:off x="1303800" y="1650350"/>
            <a:ext cx="7030500" cy="288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555555"/>
              </a:buClr>
              <a:buSzPts val="1500"/>
              <a:buFont typeface="Arial"/>
              <a:buChar char="●"/>
            </a:pPr>
            <a:r>
              <a:rPr lang="en" sz="1500"/>
              <a:t>A relational database stores data in separate tables</a:t>
            </a:r>
            <a:endParaRPr sz="1500"/>
          </a:p>
          <a:p>
            <a:pPr indent="-323850" lvl="0" marL="457200" rtl="0" algn="l">
              <a:lnSpc>
                <a:spcPct val="150000"/>
              </a:lnSpc>
              <a:spcBef>
                <a:spcPts val="0"/>
              </a:spcBef>
              <a:spcAft>
                <a:spcPts val="0"/>
              </a:spcAft>
              <a:buClr>
                <a:srgbClr val="555555"/>
              </a:buClr>
              <a:buSzPts val="1500"/>
              <a:buFont typeface="Arial"/>
              <a:buChar char="●"/>
            </a:pPr>
            <a:r>
              <a:rPr lang="en" sz="1500"/>
              <a:t>Secure as it consists of a solid data security layer to protect sensitive data from intruders and passwords in MySQL are encrypted.</a:t>
            </a:r>
            <a:endParaRPr sz="1500"/>
          </a:p>
          <a:p>
            <a:pPr indent="-323850" lvl="0" marL="457200" rtl="0" algn="l">
              <a:lnSpc>
                <a:spcPct val="150000"/>
              </a:lnSpc>
              <a:spcBef>
                <a:spcPts val="0"/>
              </a:spcBef>
              <a:spcAft>
                <a:spcPts val="0"/>
              </a:spcAft>
              <a:buClr>
                <a:srgbClr val="555555"/>
              </a:buClr>
              <a:buSzPts val="1500"/>
              <a:buFont typeface="Arial"/>
              <a:buChar char="●"/>
            </a:pPr>
            <a:r>
              <a:rPr lang="en" sz="1500"/>
              <a:t>Available for free to download and use from the official site of MySQL.</a:t>
            </a:r>
            <a:endParaRPr sz="1500"/>
          </a:p>
          <a:p>
            <a:pPr indent="-323850" lvl="0" marL="457200" rtl="0" algn="l">
              <a:lnSpc>
                <a:spcPct val="150000"/>
              </a:lnSpc>
              <a:spcBef>
                <a:spcPts val="0"/>
              </a:spcBef>
              <a:spcAft>
                <a:spcPts val="0"/>
              </a:spcAft>
              <a:buClr>
                <a:srgbClr val="555555"/>
              </a:buClr>
              <a:buSzPts val="1500"/>
              <a:buFont typeface="Arial"/>
              <a:buChar char="●"/>
            </a:pPr>
            <a:r>
              <a:rPr lang="en" sz="1500"/>
              <a:t>Has a unique storage engine architecture which makes it faster, cheaper and more reliable.</a:t>
            </a:r>
            <a:endParaRPr sz="1500">
              <a:solidFill>
                <a:srgbClr val="555555"/>
              </a:solidFill>
              <a:highlight>
                <a:schemeClr val="lt1"/>
              </a:highlight>
              <a:latin typeface="Arial"/>
              <a:ea typeface="Arial"/>
              <a:cs typeface="Arial"/>
              <a:sym typeface="Arial"/>
            </a:endParaRPr>
          </a:p>
        </p:txBody>
      </p:sp>
      <p:pic>
        <p:nvPicPr>
          <p:cNvPr id="298" name="Google Shape;298;p16">
            <a:hlinkClick r:id="rId3"/>
          </p:cNvPr>
          <p:cNvPicPr preferRelativeResize="0"/>
          <p:nvPr/>
        </p:nvPicPr>
        <p:blipFill>
          <a:blip r:embed="rId4">
            <a:alphaModFix/>
          </a:blip>
          <a:stretch>
            <a:fillRect/>
          </a:stretch>
        </p:blipFill>
        <p:spPr>
          <a:xfrm>
            <a:off x="7213275" y="0"/>
            <a:ext cx="1930716" cy="99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 Cons</a:t>
            </a:r>
            <a:endParaRPr/>
          </a:p>
        </p:txBody>
      </p:sp>
      <p:sp>
        <p:nvSpPr>
          <p:cNvPr id="304" name="Google Shape;304;p17"/>
          <p:cNvSpPr txBox="1"/>
          <p:nvPr>
            <p:ph idx="1" type="body"/>
          </p:nvPr>
        </p:nvSpPr>
        <p:spPr>
          <a:xfrm>
            <a:off x="1303800" y="1665150"/>
            <a:ext cx="7030500" cy="28665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N</a:t>
            </a:r>
            <a:r>
              <a:rPr lang="en" sz="1500"/>
              <a:t>ot very efficient in handling very large databases</a:t>
            </a:r>
            <a:endParaRPr sz="1500"/>
          </a:p>
          <a:p>
            <a:pPr indent="-323850" lvl="0" marL="457200" rtl="0" algn="l">
              <a:lnSpc>
                <a:spcPct val="200000"/>
              </a:lnSpc>
              <a:spcBef>
                <a:spcPts val="0"/>
              </a:spcBef>
              <a:spcAft>
                <a:spcPts val="0"/>
              </a:spcAft>
              <a:buSzPts val="1500"/>
              <a:buChar char="●"/>
            </a:pPr>
            <a:r>
              <a:rPr lang="en" sz="1500"/>
              <a:t>Doesn’t have as good a developing and debugging tool as compared to paid databases.</a:t>
            </a:r>
            <a:endParaRPr sz="1500"/>
          </a:p>
          <a:p>
            <a:pPr indent="-323850" lvl="0" marL="457200" rtl="0" algn="l">
              <a:lnSpc>
                <a:spcPct val="200000"/>
              </a:lnSpc>
              <a:spcBef>
                <a:spcPts val="0"/>
              </a:spcBef>
              <a:spcAft>
                <a:spcPts val="0"/>
              </a:spcAft>
              <a:buSzPts val="1500"/>
              <a:buChar char="●"/>
            </a:pPr>
            <a:r>
              <a:rPr lang="en" sz="1500"/>
              <a:t>Prone to data corruption as it is inefficient in handling transactions.</a:t>
            </a:r>
            <a:endParaRPr sz="1500"/>
          </a:p>
        </p:txBody>
      </p:sp>
      <p:pic>
        <p:nvPicPr>
          <p:cNvPr id="305" name="Google Shape;305;p17">
            <a:hlinkClick r:id="rId3"/>
          </p:cNvPr>
          <p:cNvPicPr preferRelativeResize="0"/>
          <p:nvPr/>
        </p:nvPicPr>
        <p:blipFill>
          <a:blip r:embed="rId4">
            <a:alphaModFix/>
          </a:blip>
          <a:stretch>
            <a:fillRect/>
          </a:stretch>
        </p:blipFill>
        <p:spPr>
          <a:xfrm>
            <a:off x="7213275" y="0"/>
            <a:ext cx="1930716" cy="99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Intro</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Designed for low-latency analytics over semi-structured data</a:t>
            </a:r>
            <a:endParaRPr/>
          </a:p>
          <a:p>
            <a:pPr indent="-311150" lvl="0" marL="457200" rtl="0" algn="l">
              <a:lnSpc>
                <a:spcPct val="200000"/>
              </a:lnSpc>
              <a:spcBef>
                <a:spcPts val="0"/>
              </a:spcBef>
              <a:spcAft>
                <a:spcPts val="0"/>
              </a:spcAft>
              <a:buSzPts val="1300"/>
              <a:buChar char="●"/>
            </a:pPr>
            <a:r>
              <a:rPr lang="en"/>
              <a:t>Uses different kinds of data models to access and manage data</a:t>
            </a:r>
            <a:endParaRPr/>
          </a:p>
          <a:p>
            <a:pPr indent="-311150" lvl="0" marL="457200" rtl="0" algn="l">
              <a:lnSpc>
                <a:spcPct val="200000"/>
              </a:lnSpc>
              <a:spcBef>
                <a:spcPts val="0"/>
              </a:spcBef>
              <a:spcAft>
                <a:spcPts val="0"/>
              </a:spcAft>
              <a:buSzPts val="1300"/>
              <a:buChar char="●"/>
            </a:pPr>
            <a:r>
              <a:rPr lang="en"/>
              <a:t>Designed around intuitive development and </a:t>
            </a:r>
            <a:r>
              <a:rPr b="1" lang="en"/>
              <a:t>horizontal scalability</a:t>
            </a:r>
            <a:endParaRPr/>
          </a:p>
          <a:p>
            <a:pPr indent="-311150" lvl="0" marL="457200" rtl="0" algn="l">
              <a:lnSpc>
                <a:spcPct val="200000"/>
              </a:lnSpc>
              <a:spcBef>
                <a:spcPts val="0"/>
              </a:spcBef>
              <a:spcAft>
                <a:spcPts val="0"/>
              </a:spcAft>
              <a:buSzPts val="1300"/>
              <a:buChar char="●"/>
            </a:pPr>
            <a:r>
              <a:rPr lang="en"/>
              <a:t>Not reliant on relations and constraints like SQL is</a:t>
            </a:r>
            <a:endParaRPr/>
          </a:p>
        </p:txBody>
      </p:sp>
      <p:pic>
        <p:nvPicPr>
          <p:cNvPr id="312" name="Google Shape;312;p18"/>
          <p:cNvPicPr preferRelativeResize="0"/>
          <p:nvPr/>
        </p:nvPicPr>
        <p:blipFill>
          <a:blip r:embed="rId3">
            <a:alphaModFix/>
          </a:blip>
          <a:stretch>
            <a:fillRect/>
          </a:stretch>
        </p:blipFill>
        <p:spPr>
          <a:xfrm>
            <a:off x="6181713" y="0"/>
            <a:ext cx="2962275"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Pros</a:t>
            </a:r>
            <a:endParaRPr/>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304958" lvl="0" marL="457200" rtl="0" algn="l">
              <a:lnSpc>
                <a:spcPct val="200000"/>
              </a:lnSpc>
              <a:spcBef>
                <a:spcPts val="0"/>
              </a:spcBef>
              <a:spcAft>
                <a:spcPts val="0"/>
              </a:spcAft>
              <a:buSzPct val="100000"/>
              <a:buChar char="●"/>
            </a:pPr>
            <a:r>
              <a:rPr lang="en"/>
              <a:t>Horizontal scalability</a:t>
            </a:r>
            <a:endParaRPr/>
          </a:p>
          <a:p>
            <a:pPr indent="-293211" lvl="1" marL="914400" rtl="0" algn="l">
              <a:lnSpc>
                <a:spcPct val="200000"/>
              </a:lnSpc>
              <a:spcBef>
                <a:spcPts val="0"/>
              </a:spcBef>
              <a:spcAft>
                <a:spcPts val="0"/>
              </a:spcAft>
              <a:buSzPct val="100000"/>
              <a:buChar char="○"/>
            </a:pPr>
            <a:r>
              <a:rPr lang="en"/>
              <a:t>Consistent performance across multiple platforms</a:t>
            </a:r>
            <a:endParaRPr/>
          </a:p>
          <a:p>
            <a:pPr indent="-293211" lvl="1" marL="914400" rtl="0" algn="l">
              <a:lnSpc>
                <a:spcPct val="200000"/>
              </a:lnSpc>
              <a:spcBef>
                <a:spcPts val="0"/>
              </a:spcBef>
              <a:spcAft>
                <a:spcPts val="0"/>
              </a:spcAft>
              <a:buSzPct val="100000"/>
              <a:buChar char="○"/>
            </a:pPr>
            <a:r>
              <a:rPr lang="en"/>
              <a:t>Relies on clusters of hardware rather than a few expensive servers (vertical scaling)</a:t>
            </a:r>
            <a:endParaRPr/>
          </a:p>
          <a:p>
            <a:pPr indent="-304958" lvl="0" marL="457200" rtl="0" algn="l">
              <a:lnSpc>
                <a:spcPct val="200000"/>
              </a:lnSpc>
              <a:spcBef>
                <a:spcPts val="0"/>
              </a:spcBef>
              <a:spcAft>
                <a:spcPts val="0"/>
              </a:spcAft>
              <a:buSzPct val="100000"/>
              <a:buChar char="●"/>
            </a:pPr>
            <a:r>
              <a:rPr lang="en"/>
              <a:t>3 data models optimized for performance and scalability</a:t>
            </a:r>
            <a:endParaRPr/>
          </a:p>
          <a:p>
            <a:pPr indent="-293211" lvl="1" marL="914400" rtl="0" algn="l">
              <a:lnSpc>
                <a:spcPct val="200000"/>
              </a:lnSpc>
              <a:spcBef>
                <a:spcPts val="0"/>
              </a:spcBef>
              <a:spcAft>
                <a:spcPts val="0"/>
              </a:spcAft>
              <a:buSzPct val="100000"/>
              <a:buChar char="○"/>
            </a:pPr>
            <a:r>
              <a:rPr lang="en"/>
              <a:t>Key-value</a:t>
            </a:r>
            <a:endParaRPr/>
          </a:p>
          <a:p>
            <a:pPr indent="-293211" lvl="1" marL="914400" rtl="0" algn="l">
              <a:lnSpc>
                <a:spcPct val="200000"/>
              </a:lnSpc>
              <a:spcBef>
                <a:spcPts val="0"/>
              </a:spcBef>
              <a:spcAft>
                <a:spcPts val="0"/>
              </a:spcAft>
              <a:buSzPct val="100000"/>
              <a:buChar char="○"/>
            </a:pPr>
            <a:r>
              <a:rPr lang="en"/>
              <a:t>Graph</a:t>
            </a:r>
            <a:endParaRPr/>
          </a:p>
          <a:p>
            <a:pPr indent="-293211" lvl="1" marL="914400" rtl="0" algn="l">
              <a:lnSpc>
                <a:spcPct val="200000"/>
              </a:lnSpc>
              <a:spcBef>
                <a:spcPts val="0"/>
              </a:spcBef>
              <a:spcAft>
                <a:spcPts val="0"/>
              </a:spcAft>
              <a:buSzPct val="100000"/>
              <a:buChar char="○"/>
            </a:pPr>
            <a:r>
              <a:rPr lang="en"/>
              <a:t>Document</a:t>
            </a:r>
            <a:endParaRPr/>
          </a:p>
          <a:p>
            <a:pPr indent="-304958" lvl="0" marL="457200" rtl="0" algn="l">
              <a:lnSpc>
                <a:spcPct val="200000"/>
              </a:lnSpc>
              <a:spcBef>
                <a:spcPts val="0"/>
              </a:spcBef>
              <a:spcAft>
                <a:spcPts val="0"/>
              </a:spcAft>
              <a:buSzPct val="100000"/>
              <a:buChar char="●"/>
            </a:pPr>
            <a:r>
              <a:rPr lang="en"/>
              <a:t>Object-based APIs allow ease-of-access when it comes to storing and retrieving data</a:t>
            </a:r>
            <a:endParaRPr/>
          </a:p>
        </p:txBody>
      </p:sp>
      <p:pic>
        <p:nvPicPr>
          <p:cNvPr id="319" name="Google Shape;319;p19"/>
          <p:cNvPicPr preferRelativeResize="0"/>
          <p:nvPr/>
        </p:nvPicPr>
        <p:blipFill>
          <a:blip r:embed="rId3">
            <a:alphaModFix/>
          </a:blip>
          <a:stretch>
            <a:fillRect/>
          </a:stretch>
        </p:blipFill>
        <p:spPr>
          <a:xfrm>
            <a:off x="6181713" y="0"/>
            <a:ext cx="2962275" cy="154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Cons</a:t>
            </a:r>
            <a:endParaRPr/>
          </a:p>
        </p:txBody>
      </p:sp>
      <p:sp>
        <p:nvSpPr>
          <p:cNvPr id="325" name="Google Shape;32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a:bodyPr>
          <a:lstStyle/>
          <a:p>
            <a:pPr indent="-298767" lvl="0" marL="457200" rtl="0" algn="l">
              <a:lnSpc>
                <a:spcPct val="200000"/>
              </a:lnSpc>
              <a:spcBef>
                <a:spcPts val="0"/>
              </a:spcBef>
              <a:spcAft>
                <a:spcPts val="0"/>
              </a:spcAft>
              <a:buSzPct val="100000"/>
              <a:buChar char="●"/>
            </a:pPr>
            <a:r>
              <a:rPr lang="en"/>
              <a:t>Horizontal Scalability</a:t>
            </a:r>
            <a:endParaRPr/>
          </a:p>
          <a:p>
            <a:pPr indent="-287972" lvl="1" marL="914400" rtl="0" algn="l">
              <a:lnSpc>
                <a:spcPct val="200000"/>
              </a:lnSpc>
              <a:spcBef>
                <a:spcPts val="0"/>
              </a:spcBef>
              <a:spcAft>
                <a:spcPts val="0"/>
              </a:spcAft>
              <a:buSzPct val="100000"/>
              <a:buChar char="○"/>
            </a:pPr>
            <a:r>
              <a:rPr lang="en"/>
              <a:t>Due to the nature of horizontal scalability, it might be difficult to predict overall costs of setting up a NoSQL database</a:t>
            </a:r>
            <a:endParaRPr/>
          </a:p>
          <a:p>
            <a:pPr indent="-298767" lvl="0" marL="457200" rtl="0" algn="l">
              <a:lnSpc>
                <a:spcPct val="200000"/>
              </a:lnSpc>
              <a:spcBef>
                <a:spcPts val="0"/>
              </a:spcBef>
              <a:spcAft>
                <a:spcPts val="0"/>
              </a:spcAft>
              <a:buSzPct val="100000"/>
              <a:buChar char="●"/>
            </a:pPr>
            <a:r>
              <a:rPr lang="en"/>
              <a:t>Limited Query </a:t>
            </a:r>
            <a:r>
              <a:rPr lang="en"/>
              <a:t>complexity</a:t>
            </a:r>
            <a:endParaRPr/>
          </a:p>
          <a:p>
            <a:pPr indent="-287972" lvl="1" marL="914400" rtl="0" algn="l">
              <a:lnSpc>
                <a:spcPct val="200000"/>
              </a:lnSpc>
              <a:spcBef>
                <a:spcPts val="0"/>
              </a:spcBef>
              <a:spcAft>
                <a:spcPts val="0"/>
              </a:spcAft>
              <a:buSzPct val="100000"/>
              <a:buChar char="○"/>
            </a:pPr>
            <a:r>
              <a:rPr lang="en"/>
              <a:t>No table joins, no relationship </a:t>
            </a:r>
            <a:r>
              <a:rPr lang="en"/>
              <a:t>between tables</a:t>
            </a:r>
            <a:endParaRPr/>
          </a:p>
          <a:p>
            <a:pPr indent="-287972" lvl="1" marL="914400" rtl="0" algn="l">
              <a:lnSpc>
                <a:spcPct val="200000"/>
              </a:lnSpc>
              <a:spcBef>
                <a:spcPts val="0"/>
              </a:spcBef>
              <a:spcAft>
                <a:spcPts val="0"/>
              </a:spcAft>
              <a:buSzPct val="100000"/>
              <a:buChar char="○"/>
            </a:pPr>
            <a:r>
              <a:rPr lang="en"/>
              <a:t>Mainly iterables</a:t>
            </a:r>
            <a:endParaRPr/>
          </a:p>
          <a:p>
            <a:pPr indent="-298767" lvl="0" marL="457200" rtl="0" algn="l">
              <a:lnSpc>
                <a:spcPct val="200000"/>
              </a:lnSpc>
              <a:spcBef>
                <a:spcPts val="0"/>
              </a:spcBef>
              <a:spcAft>
                <a:spcPts val="0"/>
              </a:spcAft>
              <a:buSzPct val="100000"/>
              <a:buChar char="●"/>
            </a:pPr>
            <a:r>
              <a:rPr lang="en"/>
              <a:t>No on premise solution</a:t>
            </a:r>
            <a:endParaRPr/>
          </a:p>
          <a:p>
            <a:pPr indent="-287972" lvl="1" marL="914400" rtl="0" algn="l">
              <a:lnSpc>
                <a:spcPct val="200000"/>
              </a:lnSpc>
              <a:spcBef>
                <a:spcPts val="0"/>
              </a:spcBef>
              <a:spcAft>
                <a:spcPts val="0"/>
              </a:spcAft>
              <a:buSzPct val="100000"/>
              <a:buChar char="○"/>
            </a:pPr>
            <a:r>
              <a:rPr lang="en"/>
              <a:t>AWS solely manages software and data through the cloud, and not through the company’s own servers</a:t>
            </a:r>
            <a:endParaRPr/>
          </a:p>
        </p:txBody>
      </p:sp>
      <p:pic>
        <p:nvPicPr>
          <p:cNvPr id="326" name="Google Shape;326;p20"/>
          <p:cNvPicPr preferRelativeResize="0"/>
          <p:nvPr/>
        </p:nvPicPr>
        <p:blipFill>
          <a:blip r:embed="rId3">
            <a:alphaModFix/>
          </a:blip>
          <a:stretch>
            <a:fillRect/>
          </a:stretch>
        </p:blipFill>
        <p:spPr>
          <a:xfrm>
            <a:off x="6172100" y="0"/>
            <a:ext cx="2971900" cy="154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Oracle </a:t>
            </a:r>
            <a:r>
              <a:rPr lang="en"/>
              <a:t>Autonomous</a:t>
            </a:r>
            <a:r>
              <a:rPr lang="en"/>
              <a:t> Database </a:t>
            </a:r>
            <a:endParaRPr/>
          </a:p>
        </p:txBody>
      </p:sp>
      <p:sp>
        <p:nvSpPr>
          <p:cNvPr id="332" name="Google Shape;332;p21"/>
          <p:cNvSpPr txBox="1"/>
          <p:nvPr>
            <p:ph idx="1" type="body"/>
          </p:nvPr>
        </p:nvSpPr>
        <p:spPr>
          <a:xfrm>
            <a:off x="1401150" y="1184975"/>
            <a:ext cx="6095100" cy="1626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An automated database with the purpose of make transfer of date easy and quick</a:t>
            </a:r>
            <a:endParaRPr sz="1500">
              <a:latin typeface="Nunito ExtraLight"/>
              <a:ea typeface="Nunito ExtraLight"/>
              <a:cs typeface="Nunito ExtraLight"/>
              <a:sym typeface="Nunito ExtraLight"/>
            </a:endParaRPr>
          </a:p>
          <a:p>
            <a:pPr indent="-323850" lvl="0" marL="457200" rtl="0" algn="l">
              <a:spcBef>
                <a:spcPts val="0"/>
              </a:spcBef>
              <a:spcAft>
                <a:spcPts val="0"/>
              </a:spcAft>
              <a:buSzPts val="1500"/>
              <a:buChar char="●"/>
            </a:pPr>
            <a:r>
              <a:rPr lang="en" sz="1500"/>
              <a:t>Capable of </a:t>
            </a:r>
            <a:r>
              <a:rPr lang="en" sz="1500"/>
              <a:t>repairing</a:t>
            </a:r>
            <a:r>
              <a:rPr lang="en" sz="1500"/>
              <a:t> and </a:t>
            </a:r>
            <a:r>
              <a:rPr lang="en" sz="1500"/>
              <a:t>maintaining</a:t>
            </a:r>
            <a:r>
              <a:rPr lang="en" sz="1500"/>
              <a:t> itself</a:t>
            </a:r>
            <a:endParaRPr sz="1500"/>
          </a:p>
        </p:txBody>
      </p:sp>
      <p:pic>
        <p:nvPicPr>
          <p:cNvPr id="333" name="Google Shape;333;p21"/>
          <p:cNvPicPr preferRelativeResize="0"/>
          <p:nvPr/>
        </p:nvPicPr>
        <p:blipFill>
          <a:blip r:embed="rId3">
            <a:alphaModFix/>
          </a:blip>
          <a:stretch>
            <a:fillRect/>
          </a:stretch>
        </p:blipFill>
        <p:spPr>
          <a:xfrm>
            <a:off x="3183775" y="2239000"/>
            <a:ext cx="2776451" cy="2776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