
<file path=[Content_Types].xml><?xml version="1.0" encoding="utf-8"?>
<Types xmlns="http://schemas.openxmlformats.org/package/2006/content-types">
  <Override PartName="/_rels/.rels" ContentType="application/vnd.openxmlformats-package.relationships+xml"/>
  <Override PartName="/ppt/notesSlides/_rels/notesSlide17.xml.rels" ContentType="application/vnd.openxmlformats-package.relationships+xml"/>
  <Override PartName="/ppt/notesSlides/notesSlide17.xml" ContentType="application/vnd.openxmlformats-officedocument.presentationml.notesSlide+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14.jpeg" ContentType="image/jpeg"/>
  <Override PartName="/ppt/media/image12.jpeg" ContentType="image/jpeg"/>
  <Override PartName="/ppt/media/image11.jpeg" ContentType="image/jpeg"/>
  <Override PartName="/ppt/media/image4.png" ContentType="image/png"/>
  <Override PartName="/ppt/media/image6.jpeg" ContentType="image/jpeg"/>
  <Override PartName="/ppt/media/image3.png" ContentType="image/png"/>
  <Override PartName="/ppt/media/image1.png" ContentType="image/png"/>
  <Override PartName="/ppt/media/image5.jpeg" ContentType="image/jpeg"/>
  <Override PartName="/ppt/media/image2.png" ContentType="image/png"/>
  <Override PartName="/ppt/media/image7.jpeg" ContentType="image/jpeg"/>
  <Override PartName="/ppt/media/image8.png" ContentType="image/png"/>
  <Override PartName="/ppt/media/image13.jpeg" ContentType="image/jpeg"/>
  <Override PartName="/ppt/media/image9.png" ContentType="image/png"/>
  <Override PartName="/ppt/media/image10.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solidFill>
                  <a:srgbClr val="000000"/>
                </a:solidFill>
                <a:uFill>
                  <a:solidFill>
                    <a:srgbClr val="ffffff"/>
                  </a:solidFill>
                </a:uFill>
                <a:latin typeface="Arial"/>
              </a:rPr>
              <a:t>Click to edit the notes format</a:t>
            </a:r>
            <a:endParaRPr b="0" lang="en-IN" sz="2000" spc="-1" strike="noStrike">
              <a:solidFill>
                <a:srgbClr val="000000"/>
              </a:solidFill>
              <a:uFill>
                <a:solidFill>
                  <a:srgbClr val="ffffff"/>
                </a:solidFill>
              </a:uFill>
              <a:latin typeface="Arial"/>
            </a:endParaRPr>
          </a:p>
        </p:txBody>
      </p:sp>
      <p:sp>
        <p:nvSpPr>
          <p:cNvPr id="75" name="PlaceHolder 2"/>
          <p:cNvSpPr>
            <a:spLocks noGrp="1"/>
          </p:cNvSpPr>
          <p:nvPr>
            <p:ph type="hdr"/>
          </p:nvPr>
        </p:nvSpPr>
        <p:spPr>
          <a:xfrm>
            <a:off x="0" y="0"/>
            <a:ext cx="3280680" cy="534240"/>
          </a:xfrm>
          <a:prstGeom prst="rect">
            <a:avLst/>
          </a:prstGeom>
        </p:spPr>
        <p:txBody>
          <a:bodyPr lIns="0" rIns="0" tIns="0" bIns="0"/>
          <a:p>
            <a:r>
              <a:rPr b="0" lang="en-IN" sz="1400" spc="-1" strike="noStrike">
                <a:solidFill>
                  <a:srgbClr val="000000"/>
                </a:solidFill>
                <a:uFill>
                  <a:solidFill>
                    <a:srgbClr val="ffffff"/>
                  </a:solidFill>
                </a:uFill>
                <a:latin typeface="Times New Roman"/>
              </a:rPr>
              <a:t>&lt;header&gt;</a:t>
            </a:r>
            <a:endParaRPr b="0" lang="en-IN" sz="1400" spc="-1" strike="noStrike">
              <a:solidFill>
                <a:srgbClr val="000000"/>
              </a:solidFill>
              <a:uFill>
                <a:solidFill>
                  <a:srgbClr val="ffffff"/>
                </a:solidFill>
              </a:uFill>
              <a:latin typeface="Times New Roman"/>
            </a:endParaRPr>
          </a:p>
        </p:txBody>
      </p:sp>
      <p:sp>
        <p:nvSpPr>
          <p:cNvPr id="76" name="PlaceHolder 3"/>
          <p:cNvSpPr>
            <a:spLocks noGrp="1"/>
          </p:cNvSpPr>
          <p:nvPr>
            <p:ph type="dt"/>
          </p:nvPr>
        </p:nvSpPr>
        <p:spPr>
          <a:xfrm>
            <a:off x="4278960" y="0"/>
            <a:ext cx="3280680" cy="534240"/>
          </a:xfrm>
          <a:prstGeom prst="rect">
            <a:avLst/>
          </a:prstGeom>
        </p:spPr>
        <p:txBody>
          <a:bodyPr lIns="0" rIns="0" tIns="0" bIns="0"/>
          <a:p>
            <a:pPr algn="r"/>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77" name="PlaceHolder 4"/>
          <p:cNvSpPr>
            <a:spLocks noGrp="1"/>
          </p:cNvSpPr>
          <p:nvPr>
            <p:ph type="ftr"/>
          </p:nvPr>
        </p:nvSpPr>
        <p:spPr>
          <a:xfrm>
            <a:off x="0" y="10157400"/>
            <a:ext cx="3280680" cy="534240"/>
          </a:xfrm>
          <a:prstGeom prst="rect">
            <a:avLst/>
          </a:prstGeom>
        </p:spPr>
        <p:txBody>
          <a:bodyPr lIns="0" rIns="0" tIns="0" bIns="0" anchor="b"/>
          <a:p>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78" name="PlaceHolder 5"/>
          <p:cNvSpPr>
            <a:spLocks noGrp="1"/>
          </p:cNvSpPr>
          <p:nvPr>
            <p:ph type="sldNum"/>
          </p:nvPr>
        </p:nvSpPr>
        <p:spPr>
          <a:xfrm>
            <a:off x="4278960" y="10157400"/>
            <a:ext cx="3280680" cy="534240"/>
          </a:xfrm>
          <a:prstGeom prst="rect">
            <a:avLst/>
          </a:prstGeom>
        </p:spPr>
        <p:txBody>
          <a:bodyPr lIns="0" rIns="0" tIns="0" bIns="0" anchor="b"/>
          <a:p>
            <a:pPr algn="r"/>
            <a:fld id="{58F2BC39-5953-4843-85F7-F91045CC8AC1}"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body"/>
          </p:nvPr>
        </p:nvSpPr>
        <p:spPr>
          <a:xfrm>
            <a:off x="685800" y="4343400"/>
            <a:ext cx="5485320" cy="4113720"/>
          </a:xfrm>
          <a:prstGeom prst="rect">
            <a:avLst/>
          </a:prstGeom>
        </p:spPr>
        <p:txBody>
          <a:bodyPr lIns="0" rIns="0" tIns="91440" bIns="91440"/>
          <a:p>
            <a:pPr marL="216000" indent="-215280">
              <a:lnSpc>
                <a:spcPct val="100000"/>
              </a:lnSpc>
            </a:pPr>
            <a:r>
              <a:rPr b="0" lang="en-IN" sz="1100" spc="-1" strike="noStrike">
                <a:solidFill>
                  <a:srgbClr val="000000"/>
                </a:solidFill>
                <a:uFill>
                  <a:solidFill>
                    <a:srgbClr val="ffffff"/>
                  </a:solidFill>
                </a:uFill>
                <a:latin typeface="Arial"/>
              </a:rPr>
              <a:t>Why do we need to work on seo ?</a:t>
            </a:r>
            <a:endParaRPr b="0" lang="en-IN"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467424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5"/>
          <p:cNvSpPr>
            <a:spLocks noGrp="1"/>
          </p:cNvSpPr>
          <p:nvPr>
            <p:ph type="body"/>
          </p:nvPr>
        </p:nvSpPr>
        <p:spPr>
          <a:xfrm>
            <a:off x="45720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203480"/>
            <a:ext cx="822924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457200" y="1203480"/>
            <a:ext cx="822924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6" name="" descr=""/>
          <p:cNvPicPr/>
          <p:nvPr/>
        </p:nvPicPr>
        <p:blipFill>
          <a:blip r:embed="rId2"/>
          <a:stretch/>
        </p:blipFill>
        <p:spPr>
          <a:xfrm>
            <a:off x="2702160" y="1203480"/>
            <a:ext cx="3738600" cy="2982960"/>
          </a:xfrm>
          <a:prstGeom prst="rect">
            <a:avLst/>
          </a:prstGeom>
          <a:ln>
            <a:noFill/>
          </a:ln>
        </p:spPr>
      </p:pic>
      <p:pic>
        <p:nvPicPr>
          <p:cNvPr id="37" name="" descr=""/>
          <p:cNvPicPr/>
          <p:nvPr/>
        </p:nvPicPr>
        <p:blipFill>
          <a:blip r:embed="rId3"/>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45720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424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424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45720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457200" y="1203480"/>
            <a:ext cx="822924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457200" y="1203480"/>
            <a:ext cx="822924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702160" y="1203480"/>
            <a:ext cx="3738600" cy="2982960"/>
          </a:xfrm>
          <a:prstGeom prst="rect">
            <a:avLst/>
          </a:prstGeom>
          <a:ln>
            <a:noFill/>
          </a:ln>
        </p:spPr>
      </p:pic>
      <p:pic>
        <p:nvPicPr>
          <p:cNvPr id="73" name="" descr=""/>
          <p:cNvPicPr/>
          <p:nvPr/>
        </p:nvPicPr>
        <p:blipFill>
          <a:blip r:embed="rId3"/>
          <a:stretch/>
        </p:blipFill>
        <p:spPr>
          <a:xfrm>
            <a:off x="2702160" y="1203480"/>
            <a:ext cx="3738600" cy="2982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45720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 name="PlaceHolder 4"/>
          <p:cNvSpPr>
            <a:spLocks noGrp="1"/>
          </p:cNvSpPr>
          <p:nvPr>
            <p:ph type="body"/>
          </p:nvPr>
        </p:nvSpPr>
        <p:spPr>
          <a:xfrm>
            <a:off x="467424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8e71c"/>
        </a:solidFill>
      </p:bgPr>
    </p:bg>
    <p:spTree>
      <p:nvGrpSpPr>
        <p:cNvPr id="1" name=""/>
        <p:cNvGrpSpPr/>
        <p:nvPr/>
      </p:nvGrpSpPr>
      <p:grpSpPr>
        <a:xfrm>
          <a:off x="0" y="0"/>
          <a:ext cx="0" cy="0"/>
          <a:chOff x="0" y="0"/>
          <a:chExt cx="0" cy="0"/>
        </a:xfrm>
      </p:grpSpPr>
      <p:sp>
        <p:nvSpPr>
          <p:cNvPr id="0" name="CustomShape 1"/>
          <p:cNvSpPr/>
          <p:nvPr/>
        </p:nvSpPr>
        <p:spPr>
          <a:xfrm>
            <a:off x="4286160" y="0"/>
            <a:ext cx="71280" cy="5142600"/>
          </a:xfrm>
          <a:prstGeom prst="rect">
            <a:avLst/>
          </a:prstGeom>
          <a:solidFill>
            <a:schemeClr val="dk2"/>
          </a:solidFill>
          <a:ln>
            <a:noFill/>
          </a:ln>
        </p:spPr>
        <p:style>
          <a:lnRef idx="0"/>
          <a:fillRef idx="0"/>
          <a:effectRef idx="0"/>
          <a:fontRef idx="minor"/>
        </p:style>
      </p:sp>
      <p:sp>
        <p:nvSpPr>
          <p:cNvPr id="1" name="CustomShape 2"/>
          <p:cNvSpPr/>
          <p:nvPr/>
        </p:nvSpPr>
        <p:spPr>
          <a:xfrm>
            <a:off x="4358520" y="0"/>
            <a:ext cx="3852000" cy="5142600"/>
          </a:xfrm>
          <a:prstGeom prst="rect">
            <a:avLst/>
          </a:prstGeom>
          <a:solidFill>
            <a:schemeClr val="accent5"/>
          </a:solidFill>
          <a:ln>
            <a:noFill/>
          </a:ln>
        </p:spPr>
        <p:style>
          <a:lnRef idx="0"/>
          <a:fillRef idx="0"/>
          <a:effectRef idx="0"/>
          <a:fontRef idx="minor"/>
        </p:style>
      </p:sp>
      <p:sp>
        <p:nvSpPr>
          <p:cNvPr id="2" name="PlaceHolder 3"/>
          <p:cNvSpPr>
            <a:spLocks noGrp="1"/>
          </p:cNvSpPr>
          <p:nvPr>
            <p:ph type="title"/>
          </p:nvPr>
        </p:nvSpPr>
        <p:spPr>
          <a:xfrm>
            <a:off x="457200" y="205200"/>
            <a:ext cx="8228880" cy="8582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 name="PlaceHolder 4"/>
          <p:cNvSpPr>
            <a:spLocks noGrp="1"/>
          </p:cNvSpPr>
          <p:nvPr>
            <p:ph type="body"/>
          </p:nvPr>
        </p:nvSpPr>
        <p:spPr>
          <a:xfrm>
            <a:off x="457200" y="1203480"/>
            <a:ext cx="8228880" cy="298260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267480" y="574920"/>
            <a:ext cx="8607240" cy="3933720"/>
          </a:xfrm>
          <a:prstGeom prst="rect">
            <a:avLst/>
          </a:prstGeom>
          <a:solidFill>
            <a:srgbClr val="ffffff"/>
          </a:solidFill>
          <a:ln>
            <a:noFill/>
          </a:ln>
        </p:spPr>
        <p:style>
          <a:lnRef idx="0"/>
          <a:fillRef idx="0"/>
          <a:effectRef idx="0"/>
          <a:fontRef idx="minor"/>
        </p:style>
        <p:txBody>
          <a:bodyPr lIns="90000" rIns="90000" tIns="91440" bIns="91440" anchor="ctr"/>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lang="en-IN" sz="3000" spc="-1" strike="noStrike">
                <a:solidFill>
                  <a:srgbClr val="000000"/>
                </a:solidFill>
                <a:uFill>
                  <a:solidFill>
                    <a:srgbClr val="ffffff"/>
                  </a:solidFill>
                </a:uFill>
                <a:latin typeface="Playfair Display"/>
                <a:ea typeface="Playfair Display"/>
              </a:rPr>
              <a:t>	</a:t>
            </a:r>
            <a:r>
              <a:rPr b="1" lang="en-IN" sz="3000" spc="-1" strike="noStrike">
                <a:solidFill>
                  <a:srgbClr val="000000"/>
                </a:solidFill>
                <a:uFill>
                  <a:solidFill>
                    <a:srgbClr val="ffffff"/>
                  </a:solidFill>
                </a:uFill>
                <a:latin typeface="Playfair Display"/>
                <a:ea typeface="Playfair Display"/>
              </a:rPr>
              <a:t>	</a:t>
            </a:r>
            <a:r>
              <a:rPr b="1" lang="en-IN" sz="3000" spc="-1" strike="noStrike">
                <a:solidFill>
                  <a:srgbClr val="000000"/>
                </a:solidFill>
                <a:uFill>
                  <a:solidFill>
                    <a:srgbClr val="ffffff"/>
                  </a:solidFill>
                </a:uFill>
                <a:latin typeface="Playfair Display"/>
                <a:ea typeface="Playfair Display"/>
              </a:rPr>
              <a:t>	</a:t>
            </a:r>
            <a:r>
              <a:rPr b="1" lang="en-IN" sz="3000" spc="-1" strike="noStrike">
                <a:solidFill>
                  <a:srgbClr val="000000"/>
                </a:solidFill>
                <a:uFill>
                  <a:solidFill>
                    <a:srgbClr val="ffffff"/>
                  </a:solidFill>
                </a:uFill>
                <a:latin typeface="Playfair Display"/>
                <a:ea typeface="Playfair Display"/>
              </a:rPr>
              <a:t>	</a:t>
            </a:r>
            <a:r>
              <a:rPr b="1" lang="en-IN" sz="3000" spc="-1" strike="noStrike">
                <a:solidFill>
                  <a:srgbClr val="000000"/>
                </a:solidFill>
                <a:uFill>
                  <a:solidFill>
                    <a:srgbClr val="ffffff"/>
                  </a:solidFill>
                </a:uFill>
                <a:latin typeface="Playfair Display"/>
                <a:ea typeface="Playfair Display"/>
              </a:rPr>
              <a:t>	</a:t>
            </a:r>
            <a:r>
              <a:rPr b="1" lang="en-IN" sz="3000" spc="-1" strike="noStrike">
                <a:solidFill>
                  <a:srgbClr val="000000"/>
                </a:solidFill>
                <a:uFill>
                  <a:solidFill>
                    <a:srgbClr val="ffffff"/>
                  </a:solidFill>
                </a:uFill>
                <a:latin typeface="Playfair Display"/>
                <a:ea typeface="Playfair Display"/>
              </a:rPr>
              <a:t>	</a:t>
            </a:r>
            <a:r>
              <a:rPr b="1" lang="en-IN" sz="3000" spc="-1" strike="noStrike">
                <a:solidFill>
                  <a:srgbClr val="000000"/>
                </a:solidFill>
                <a:uFill>
                  <a:solidFill>
                    <a:srgbClr val="ffffff"/>
                  </a:solidFill>
                </a:uFill>
                <a:latin typeface="Playfair Display"/>
                <a:ea typeface="Playfair Display"/>
              </a:rPr>
              <a:t>	</a:t>
            </a:r>
            <a:r>
              <a:rPr b="1" lang="en-IN" sz="2400" spc="-1" strike="noStrike">
                <a:solidFill>
                  <a:srgbClr val="000000"/>
                </a:solidFill>
                <a:uFill>
                  <a:solidFill>
                    <a:srgbClr val="ffffff"/>
                  </a:solidFill>
                </a:uFill>
                <a:latin typeface="DejaVu Sans"/>
                <a:ea typeface="Playfair Display"/>
              </a:rPr>
              <a:t>CSE Seminar</a:t>
            </a:r>
            <a:endParaRPr b="0" lang="en-IN" sz="1800" spc="-1" strike="noStrike">
              <a:solidFill>
                <a:srgbClr val="000000"/>
              </a:solidFill>
              <a:uFill>
                <a:solidFill>
                  <a:srgbClr val="ffffff"/>
                </a:solidFill>
              </a:uFill>
              <a:latin typeface="Arial"/>
            </a:endParaRPr>
          </a:p>
          <a:p>
            <a:r>
              <a:rPr b="1" lang="en-IN" sz="3000" spc="-1" strike="noStrike">
                <a:solidFill>
                  <a:srgbClr val="000000"/>
                </a:solidFill>
                <a:uFill>
                  <a:solidFill>
                    <a:srgbClr val="ffffff"/>
                  </a:solidFill>
                </a:uFill>
                <a:latin typeface="Playfair Display"/>
                <a:ea typeface="Playfair Display"/>
              </a:rPr>
              <a:t>	</a:t>
            </a:r>
            <a:r>
              <a:rPr b="1" lang="en-IN" sz="3000" spc="-1" strike="noStrike">
                <a:solidFill>
                  <a:srgbClr val="000000"/>
                </a:solidFill>
                <a:uFill>
                  <a:solidFill>
                    <a:srgbClr val="ffffff"/>
                  </a:solidFill>
                </a:uFill>
                <a:latin typeface="Playfair Display"/>
                <a:ea typeface="Playfair Display"/>
              </a:rPr>
              <a:t>	</a:t>
            </a:r>
            <a:r>
              <a:rPr b="1" lang="en-IN" sz="3000" spc="-1" strike="noStrike">
                <a:solidFill>
                  <a:srgbClr val="000000"/>
                </a:solidFill>
                <a:uFill>
                  <a:solidFill>
                    <a:srgbClr val="ffffff"/>
                  </a:solidFill>
                </a:uFill>
                <a:latin typeface="Playfair Display"/>
                <a:ea typeface="Playfair Display"/>
              </a:rPr>
              <a:t>	</a:t>
            </a:r>
            <a:r>
              <a:rPr b="1" lang="en-IN" sz="3000" spc="-1" strike="noStrike">
                <a:solidFill>
                  <a:srgbClr val="000000"/>
                </a:solidFill>
                <a:uFill>
                  <a:solidFill>
                    <a:srgbClr val="ffffff"/>
                  </a:solidFill>
                </a:uFill>
                <a:latin typeface="Playfair Display"/>
                <a:ea typeface="Playfair Display"/>
              </a:rPr>
              <a:t>	</a:t>
            </a:r>
            <a:r>
              <a:rPr b="1" lang="en-IN" sz="3000" spc="-1" strike="noStrike">
                <a:solidFill>
                  <a:srgbClr val="000000"/>
                </a:solidFill>
                <a:uFill>
                  <a:solidFill>
                    <a:srgbClr val="ffffff"/>
                  </a:solidFill>
                </a:uFill>
                <a:latin typeface="Playfair Display"/>
                <a:ea typeface="Playfair Display"/>
              </a:rPr>
              <a:t>	</a:t>
            </a:r>
            <a:r>
              <a:rPr b="1" lang="en-IN" sz="3000" spc="-1" strike="noStrike">
                <a:solidFill>
                  <a:srgbClr val="000000"/>
                </a:solidFill>
                <a:uFill>
                  <a:solidFill>
                    <a:srgbClr val="ffffff"/>
                  </a:solidFill>
                </a:uFill>
                <a:latin typeface="Playfair Display"/>
                <a:ea typeface="Playfair Display"/>
              </a:rPr>
              <a:t>	</a:t>
            </a:r>
            <a:r>
              <a:rPr b="0" lang="en-IN" sz="1800" spc="-1" strike="noStrike">
                <a:solidFill>
                  <a:srgbClr val="000000"/>
                </a:solidFill>
                <a:uFill>
                  <a:solidFill>
                    <a:srgbClr val="ffffff"/>
                  </a:solidFill>
                </a:uFill>
                <a:latin typeface="Arial"/>
                <a:ea typeface="Playfair Display"/>
              </a:rPr>
              <a:t>School of Engineering, CUSAT</a:t>
            </a:r>
            <a:endParaRPr b="0" lang="en-IN" sz="1800" spc="-1" strike="noStrike">
              <a:solidFill>
                <a:srgbClr val="000000"/>
              </a:solidFill>
              <a:uFill>
                <a:solidFill>
                  <a:srgbClr val="ffffff"/>
                </a:solidFill>
              </a:uFill>
              <a:latin typeface="Arial"/>
            </a:endParaRPr>
          </a:p>
          <a:p>
            <a:r>
              <a:rPr b="1" lang="en-IN" sz="3600" spc="-1" strike="noStrike">
                <a:solidFill>
                  <a:srgbClr val="000000"/>
                </a:solidFill>
                <a:uFill>
                  <a:solidFill>
                    <a:srgbClr val="ffffff"/>
                  </a:solidFill>
                </a:uFill>
                <a:latin typeface="Playfair Display"/>
                <a:ea typeface="Playfair Display"/>
              </a:rPr>
              <a:t> </a:t>
            </a:r>
            <a:r>
              <a:rPr b="1" lang="en-IN" sz="3600" spc="-1" strike="noStrike">
                <a:solidFill>
                  <a:srgbClr val="000000"/>
                </a:solidFill>
                <a:uFill>
                  <a:solidFill>
                    <a:srgbClr val="ffffff"/>
                  </a:solidFill>
                </a:uFill>
                <a:latin typeface="Playfair Display"/>
                <a:ea typeface="Playfair Display"/>
              </a:rPr>
              <a:t>	</a:t>
            </a:r>
            <a:r>
              <a:rPr b="1" lang="en-IN" sz="3600" spc="-1" strike="noStrike">
                <a:solidFill>
                  <a:srgbClr val="000000"/>
                </a:solidFill>
                <a:uFill>
                  <a:solidFill>
                    <a:srgbClr val="ffffff"/>
                  </a:solidFill>
                </a:uFill>
                <a:latin typeface="Playfair Display"/>
                <a:ea typeface="Playfair Display"/>
              </a:rPr>
              <a:t> </a:t>
            </a:r>
            <a:r>
              <a:rPr b="1" lang="en-IN" sz="3600" spc="-1" strike="noStrike">
                <a:solidFill>
                  <a:srgbClr val="000000"/>
                </a:solidFill>
                <a:uFill>
                  <a:solidFill>
                    <a:srgbClr val="ffffff"/>
                  </a:solidFill>
                </a:uFill>
                <a:latin typeface="Playfair Display"/>
                <a:ea typeface="Playfair Display"/>
              </a:rPr>
              <a:t>Search Engine Optimization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600" spc="-1" strike="noStrike">
                <a:solidFill>
                  <a:srgbClr val="000000"/>
                </a:solidFill>
                <a:uFill>
                  <a:solidFill>
                    <a:srgbClr val="ffffff"/>
                  </a:solidFill>
                </a:uFill>
                <a:latin typeface="Arial"/>
                <a:ea typeface="Playfair Display"/>
              </a:rPr>
              <a:t>	</a:t>
            </a:r>
            <a:r>
              <a:rPr b="0" lang="en-IN" sz="1600" spc="-1" strike="noStrike">
                <a:solidFill>
                  <a:srgbClr val="000000"/>
                </a:solidFill>
                <a:uFill>
                  <a:solidFill>
                    <a:srgbClr val="ffffff"/>
                  </a:solidFill>
                </a:uFill>
                <a:latin typeface="Arial"/>
                <a:ea typeface="Playfair Display"/>
              </a:rPr>
              <a:t>	</a:t>
            </a:r>
            <a:r>
              <a:rPr b="0" lang="en-IN" sz="1600" spc="-1" strike="noStrike">
                <a:solidFill>
                  <a:srgbClr val="000000"/>
                </a:solidFill>
                <a:uFill>
                  <a:solidFill>
                    <a:srgbClr val="ffffff"/>
                  </a:solidFill>
                </a:uFill>
                <a:latin typeface="Arial"/>
                <a:ea typeface="Playfair Display"/>
              </a:rPr>
              <a:t>	</a:t>
            </a:r>
            <a:r>
              <a:rPr b="0" lang="en-IN" sz="1600" spc="-1" strike="noStrike">
                <a:solidFill>
                  <a:srgbClr val="000000"/>
                </a:solidFill>
                <a:uFill>
                  <a:solidFill>
                    <a:srgbClr val="ffffff"/>
                  </a:solidFill>
                </a:uFill>
                <a:latin typeface="Arial"/>
                <a:ea typeface="Playfair Display"/>
              </a:rPr>
              <a:t>	</a:t>
            </a:r>
            <a:r>
              <a:rPr b="0" lang="en-IN" sz="1600" spc="-1" strike="noStrike">
                <a:solidFill>
                  <a:srgbClr val="000000"/>
                </a:solidFill>
                <a:uFill>
                  <a:solidFill>
                    <a:srgbClr val="ffffff"/>
                  </a:solidFill>
                </a:uFill>
                <a:latin typeface="Arial"/>
                <a:ea typeface="Playfair Display"/>
              </a:rPr>
              <a:t>	</a:t>
            </a:r>
            <a:r>
              <a:rPr b="0" lang="en-IN" sz="1600" spc="-1" strike="noStrike">
                <a:solidFill>
                  <a:srgbClr val="000000"/>
                </a:solidFill>
                <a:uFill>
                  <a:solidFill>
                    <a:srgbClr val="ffffff"/>
                  </a:solidFill>
                </a:uFill>
                <a:latin typeface="Arial"/>
                <a:ea typeface="Playfair Display"/>
              </a:rPr>
              <a:t>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lang="en-IN" sz="1800" spc="-1" strike="noStrike">
                <a:solidFill>
                  <a:srgbClr val="000000"/>
                </a:solidFill>
                <a:uFill>
                  <a:solidFill>
                    <a:srgbClr val="ffffff"/>
                  </a:solidFill>
                </a:uFill>
                <a:latin typeface="Playfair Display"/>
                <a:ea typeface="Playfair Display"/>
              </a:rPr>
              <a:t>     </a:t>
            </a:r>
            <a:r>
              <a:rPr b="1" lang="en-IN" sz="1800" spc="-1" strike="noStrike">
                <a:solidFill>
                  <a:srgbClr val="000000"/>
                </a:solidFill>
                <a:uFill>
                  <a:solidFill>
                    <a:srgbClr val="ffffff"/>
                  </a:solidFill>
                </a:uFill>
                <a:latin typeface="Playfair Display"/>
                <a:ea typeface="Playfair Display"/>
              </a:rPr>
              <a:t>	</a:t>
            </a:r>
            <a:r>
              <a:rPr b="1" lang="en-IN" sz="1800" spc="-1" strike="noStrike">
                <a:solidFill>
                  <a:srgbClr val="000000"/>
                </a:solidFill>
                <a:uFill>
                  <a:solidFill>
                    <a:srgbClr val="ffffff"/>
                  </a:solidFill>
                </a:uFill>
                <a:latin typeface="Playfair Display"/>
                <a:ea typeface="Playfair Display"/>
              </a:rPr>
              <a:t>	</a:t>
            </a:r>
            <a:r>
              <a:rPr b="1" lang="en-IN" sz="1800" spc="-1" strike="noStrike">
                <a:solidFill>
                  <a:srgbClr val="000000"/>
                </a:solidFill>
                <a:uFill>
                  <a:solidFill>
                    <a:srgbClr val="ffffff"/>
                  </a:solidFill>
                </a:uFill>
                <a:latin typeface="Playfair Display"/>
                <a:ea typeface="Playfair Display"/>
              </a:rPr>
              <a:t>	</a:t>
            </a:r>
            <a:r>
              <a:rPr b="1" lang="en-IN" sz="1800" spc="-1" strike="noStrike">
                <a:solidFill>
                  <a:srgbClr val="000000"/>
                </a:solidFill>
                <a:uFill>
                  <a:solidFill>
                    <a:srgbClr val="ffffff"/>
                  </a:solidFill>
                </a:uFill>
                <a:latin typeface="Playfair Display"/>
                <a:ea typeface="Playfair Display"/>
              </a:rPr>
              <a:t>Guide</a:t>
            </a:r>
            <a:r>
              <a:rPr b="1" lang="en-IN" sz="1800" spc="-1" strike="noStrike">
                <a:solidFill>
                  <a:srgbClr val="000000"/>
                </a:solidFill>
                <a:uFill>
                  <a:solidFill>
                    <a:srgbClr val="ffffff"/>
                  </a:solidFill>
                </a:uFill>
                <a:latin typeface="Arial"/>
                <a:ea typeface="Arial"/>
              </a:rPr>
              <a:t>d by</a:t>
            </a:r>
            <a:r>
              <a:rPr b="1" lang="en-IN" sz="1800" spc="-1" strike="noStrike">
                <a:solidFill>
                  <a:srgbClr val="000000"/>
                </a:solidFill>
                <a:uFill>
                  <a:solidFill>
                    <a:srgbClr val="ffffff"/>
                  </a:solidFill>
                </a:uFill>
                <a:latin typeface="Playfair Display"/>
                <a:ea typeface="Playfair Display"/>
              </a:rPr>
              <a:t>: </a:t>
            </a:r>
            <a:r>
              <a:rPr b="1" lang="en-IN" sz="1800" spc="-1" strike="noStrike">
                <a:solidFill>
                  <a:srgbClr val="000000"/>
                </a:solidFill>
                <a:uFill>
                  <a:solidFill>
                    <a:srgbClr val="ffffff"/>
                  </a:solidFill>
                </a:uFill>
                <a:latin typeface="Playfair Display"/>
                <a:ea typeface="Playfair Display"/>
              </a:rPr>
              <a:t>	</a:t>
            </a:r>
            <a:r>
              <a:rPr b="1" lang="en-IN" sz="1800" spc="-1" strike="noStrike">
                <a:solidFill>
                  <a:srgbClr val="000000"/>
                </a:solidFill>
                <a:uFill>
                  <a:solidFill>
                    <a:srgbClr val="ffffff"/>
                  </a:solidFill>
                </a:uFill>
                <a:latin typeface="Playfair Display"/>
                <a:ea typeface="Playfair Display"/>
              </a:rPr>
              <a:t>	</a:t>
            </a:r>
            <a:r>
              <a:rPr b="1" lang="en-IN" sz="1800" spc="-1" strike="noStrike">
                <a:solidFill>
                  <a:srgbClr val="000000"/>
                </a:solidFill>
                <a:uFill>
                  <a:solidFill>
                    <a:srgbClr val="ffffff"/>
                  </a:solidFill>
                </a:uFill>
                <a:latin typeface="Playfair Display"/>
                <a:ea typeface="Playfair Display"/>
              </a:rPr>
              <a:t>	</a:t>
            </a:r>
            <a:r>
              <a:rPr b="1" lang="en-IN" sz="1800" spc="-1" strike="noStrike">
                <a:solidFill>
                  <a:srgbClr val="000000"/>
                </a:solidFill>
                <a:uFill>
                  <a:solidFill>
                    <a:srgbClr val="ffffff"/>
                  </a:solidFill>
                </a:uFill>
                <a:latin typeface="Playfair Display"/>
                <a:ea typeface="Playfair Display"/>
              </a:rPr>
              <a:t>	</a:t>
            </a:r>
            <a:r>
              <a:rPr b="1" lang="en-IN" sz="1800" spc="-1" strike="noStrike">
                <a:solidFill>
                  <a:srgbClr val="000000"/>
                </a:solidFill>
                <a:uFill>
                  <a:solidFill>
                    <a:srgbClr val="ffffff"/>
                  </a:solidFill>
                </a:uFill>
                <a:latin typeface="Playfair Display"/>
                <a:ea typeface="Playfair Display"/>
              </a:rPr>
              <a:t>	</a:t>
            </a:r>
            <a:r>
              <a:rPr b="1" lang="en-IN" sz="1800" spc="-1" strike="noStrike">
                <a:solidFill>
                  <a:srgbClr val="000000"/>
                </a:solidFill>
                <a:uFill>
                  <a:solidFill>
                    <a:srgbClr val="ffffff"/>
                  </a:solidFill>
                </a:uFill>
                <a:latin typeface="Arial"/>
                <a:ea typeface="Arial"/>
              </a:rPr>
              <a:t>Presented by: </a:t>
            </a:r>
            <a:endParaRPr b="0" lang="en-IN" sz="1800" spc="-1" strike="noStrike">
              <a:solidFill>
                <a:srgbClr val="000000"/>
              </a:solidFill>
              <a:uFill>
                <a:solidFill>
                  <a:srgbClr val="ffffff"/>
                </a:solidFill>
              </a:uFill>
              <a:latin typeface="Arial"/>
            </a:endParaRPr>
          </a:p>
          <a:p>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Ms.</a:t>
            </a:r>
            <a:r>
              <a:rPr b="1" lang="en-IN" sz="1800" spc="-1" strike="noStrike">
                <a:solidFill>
                  <a:srgbClr val="000000"/>
                </a:solidFill>
                <a:uFill>
                  <a:solidFill>
                    <a:srgbClr val="ffffff"/>
                  </a:solidFill>
                </a:uFill>
                <a:latin typeface="Playfair Display"/>
                <a:ea typeface="Playfair Display"/>
              </a:rPr>
              <a:t> </a:t>
            </a:r>
            <a:r>
              <a:rPr b="1" lang="en-IN" sz="1800" spc="-1" strike="noStrike">
                <a:solidFill>
                  <a:srgbClr val="000000"/>
                </a:solidFill>
                <a:uFill>
                  <a:solidFill>
                    <a:srgbClr val="ffffff"/>
                  </a:solidFill>
                </a:uFill>
                <a:latin typeface="Arial"/>
                <a:ea typeface="Arial"/>
              </a:rPr>
              <a:t>Divya Prakash </a:t>
            </a: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Ayush Kumar Bharti</a:t>
            </a: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       </a:t>
            </a:r>
            <a:endParaRPr b="0" lang="en-IN" sz="1800" spc="-1" strike="noStrike">
              <a:solidFill>
                <a:srgbClr val="000000"/>
              </a:solidFill>
              <a:uFill>
                <a:solidFill>
                  <a:srgbClr val="ffffff"/>
                </a:solidFill>
              </a:uFill>
              <a:latin typeface="Arial"/>
            </a:endParaRPr>
          </a:p>
          <a:p>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80" name="CustomShape 2"/>
          <p:cNvSpPr/>
          <p:nvPr/>
        </p:nvSpPr>
        <p:spPr>
          <a:xfrm rot="10135800">
            <a:off x="7411680" y="3065400"/>
            <a:ext cx="12960" cy="129240"/>
          </a:xfrm>
          <a:prstGeom prst="rect">
            <a:avLst/>
          </a:prstGeom>
          <a:solidFill>
            <a:srgbClr val="000000"/>
          </a:solidFill>
          <a:ln>
            <a:noFill/>
          </a:ln>
        </p:spPr>
        <p:style>
          <a:lnRef idx="0"/>
          <a:fillRef idx="0"/>
          <a:effectRef idx="0"/>
          <a:fontRef idx="minor"/>
        </p:style>
        <p:txBody>
          <a:bodyPr lIns="90000" rIns="90000" tIns="91440" bIns="91440" anchor="ctr"/>
          <a:p>
            <a:pPr>
              <a:lnSpc>
                <a:spcPct val="100000"/>
              </a:lnSpc>
            </a:pPr>
            <a:r>
              <a:rPr b="1" lang="en-IN" sz="2400" spc="-1" strike="noStrike">
                <a:solidFill>
                  <a:srgbClr val="ffffff"/>
                </a:solidFill>
                <a:uFill>
                  <a:solidFill>
                    <a:srgbClr val="ffffff"/>
                  </a:solidFill>
                </a:uFill>
                <a:latin typeface="Montserrat"/>
                <a:ea typeface="Montserrat"/>
              </a:rPr>
              <a:t> </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2" name="Shape 117" descr=""/>
          <p:cNvPicPr/>
          <p:nvPr/>
        </p:nvPicPr>
        <p:blipFill>
          <a:blip r:embed="rId1"/>
          <a:srcRect l="20253" t="42589" r="21103" b="17899"/>
          <a:stretch/>
        </p:blipFill>
        <p:spPr>
          <a:xfrm>
            <a:off x="491760" y="320760"/>
            <a:ext cx="8147160" cy="1699200"/>
          </a:xfrm>
          <a:prstGeom prst="rect">
            <a:avLst/>
          </a:prstGeom>
          <a:ln>
            <a:noFill/>
          </a:ln>
        </p:spPr>
      </p:pic>
      <p:sp>
        <p:nvSpPr>
          <p:cNvPr id="103" name="CustomShape 1"/>
          <p:cNvSpPr/>
          <p:nvPr/>
        </p:nvSpPr>
        <p:spPr>
          <a:xfrm>
            <a:off x="286920" y="2127960"/>
            <a:ext cx="8569440" cy="2790000"/>
          </a:xfrm>
          <a:prstGeom prst="rect">
            <a:avLst/>
          </a:prstGeom>
          <a:noFill/>
          <a:ln>
            <a:noFill/>
          </a:ln>
        </p:spPr>
        <p:style>
          <a:lnRef idx="0"/>
          <a:fillRef idx="0"/>
          <a:effectRef idx="0"/>
          <a:fontRef idx="minor"/>
        </p:style>
        <p:txBody>
          <a:bodyPr lIns="90000" rIns="90000" tIns="91440" bIns="91440"/>
          <a:p>
            <a:pPr marL="457200" indent="-68760">
              <a:lnSpc>
                <a:spcPct val="160000"/>
              </a:lnSpc>
            </a:pPr>
            <a:r>
              <a:rPr b="0" lang="en-IN" sz="1800" spc="-1" strike="noStrike">
                <a:solidFill>
                  <a:srgbClr val="000000"/>
                </a:solidFill>
                <a:uFill>
                  <a:solidFill>
                    <a:srgbClr val="ffffff"/>
                  </a:solidFill>
                </a:uFill>
                <a:latin typeface="Arial"/>
                <a:ea typeface="Arial"/>
              </a:rPr>
              <a:t>When a web crawler visits a page, it collects every link on the page and adds them to its list of next pages to visit. It goes to the next page in its list, collects the links on </a:t>
            </a:r>
            <a:r>
              <a:rPr b="0" i="1" lang="en-IN" sz="1800" spc="-1" strike="noStrike">
                <a:solidFill>
                  <a:srgbClr val="000000"/>
                </a:solidFill>
                <a:uFill>
                  <a:solidFill>
                    <a:srgbClr val="ffffff"/>
                  </a:solidFill>
                </a:uFill>
                <a:latin typeface="Arial"/>
                <a:ea typeface="Arial"/>
              </a:rPr>
              <a:t>that</a:t>
            </a:r>
            <a:r>
              <a:rPr b="0" lang="en-IN" sz="1800" spc="-1" strike="noStrike">
                <a:solidFill>
                  <a:srgbClr val="000000"/>
                </a:solidFill>
                <a:uFill>
                  <a:solidFill>
                    <a:srgbClr val="ffffff"/>
                  </a:solidFill>
                </a:uFill>
                <a:latin typeface="Arial"/>
                <a:ea typeface="Arial"/>
              </a:rPr>
              <a:t> page, and repeats. Web crawlers also revisit past pages once in a while to see if any changes happened.</a:t>
            </a:r>
            <a:endParaRPr b="0" lang="en-IN" sz="1800" spc="-1" strike="noStrike">
              <a:solidFill>
                <a:srgbClr val="000000"/>
              </a:solidFill>
              <a:uFill>
                <a:solidFill>
                  <a:srgbClr val="ffffff"/>
                </a:solidFill>
              </a:uFill>
              <a:latin typeface="Arial"/>
            </a:endParaRPr>
          </a:p>
          <a:p>
            <a:pPr marL="457200" indent="-68760">
              <a:lnSpc>
                <a:spcPct val="160000"/>
              </a:lnSpc>
            </a:pPr>
            <a:r>
              <a:rPr b="0" lang="en-IN" sz="1800" spc="-1" strike="noStrike">
                <a:solidFill>
                  <a:srgbClr val="000000"/>
                </a:solidFill>
                <a:uFill>
                  <a:solidFill>
                    <a:srgbClr val="ffffff"/>
                  </a:solidFill>
                </a:uFill>
                <a:latin typeface="Arial"/>
                <a:ea typeface="Arial"/>
              </a:rPr>
              <a:t>This means any site that’s linked from an indexed site will eventually be crawled.</a:t>
            </a:r>
            <a:endParaRPr b="0" lang="en-IN" sz="1800" spc="-1" strike="noStrike">
              <a:solidFill>
                <a:srgbClr val="000000"/>
              </a:solidFill>
              <a:uFill>
                <a:solidFill>
                  <a:srgbClr val="ffffff"/>
                </a:solidFill>
              </a:uFill>
              <a:latin typeface="Arial"/>
            </a:endParaRPr>
          </a:p>
          <a:p>
            <a:pPr marL="457200" indent="-68760">
              <a:lnSpc>
                <a:spcPct val="100000"/>
              </a:lnSpc>
            </a:pPr>
            <a:endParaRPr b="0" lang="en-IN" sz="1800" spc="-1" strike="noStrike">
              <a:solidFill>
                <a:srgbClr val="000000"/>
              </a:solidFill>
              <a:uFill>
                <a:solidFill>
                  <a:srgbClr val="ffffff"/>
                </a:solidFill>
              </a:uFill>
              <a:latin typeface="Arial"/>
            </a:endParaRPr>
          </a:p>
        </p:txBody>
      </p:sp>
      <p:sp>
        <p:nvSpPr>
          <p:cNvPr id="104" name="CustomShape 2"/>
          <p:cNvSpPr/>
          <p:nvPr/>
        </p:nvSpPr>
        <p:spPr>
          <a:xfrm>
            <a:off x="491760" y="2307240"/>
            <a:ext cx="266400" cy="137880"/>
          </a:xfrm>
          <a:prstGeom prst="rightArrow">
            <a:avLst>
              <a:gd name="adj1" fmla="val 50000"/>
              <a:gd name="adj2" fmla="val 50000"/>
            </a:avLst>
          </a:prstGeom>
          <a:solidFill>
            <a:srgbClr val="0000ff"/>
          </a:solidFill>
          <a:ln w="9360">
            <a:solidFill>
              <a:schemeClr val="dk2"/>
            </a:solidFill>
            <a:round/>
          </a:ln>
        </p:spPr>
        <p:style>
          <a:lnRef idx="0"/>
          <a:fillRef idx="0"/>
          <a:effectRef idx="0"/>
          <a:fontRef idx="minor"/>
        </p:style>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257400" y="251280"/>
            <a:ext cx="8628480" cy="4640040"/>
          </a:xfrm>
          <a:prstGeom prst="rect">
            <a:avLst/>
          </a:prstGeom>
          <a:noFill/>
          <a:ln>
            <a:noFill/>
          </a:ln>
        </p:spPr>
        <p:style>
          <a:lnRef idx="0"/>
          <a:fillRef idx="0"/>
          <a:effectRef idx="0"/>
          <a:fontRef idx="minor"/>
        </p:style>
        <p:txBody>
          <a:bodyPr lIns="90000" rIns="90000" tIns="91440" bIns="91440"/>
          <a:p>
            <a:pPr>
              <a:lnSpc>
                <a:spcPct val="100000"/>
              </a:lnSpc>
            </a:pPr>
            <a:r>
              <a:rPr b="1" lang="en-IN" sz="2400" spc="-1" strike="noStrike">
                <a:solidFill>
                  <a:srgbClr val="000000"/>
                </a:solidFill>
                <a:uFill>
                  <a:solidFill>
                    <a:srgbClr val="ffffff"/>
                  </a:solidFill>
                </a:uFill>
                <a:latin typeface="Arial"/>
                <a:ea typeface="Arial"/>
              </a:rPr>
              <a:t>2. Indexing:</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457200">
              <a:lnSpc>
                <a:spcPct val="100000"/>
              </a:lnSpc>
            </a:pPr>
            <a:r>
              <a:rPr b="0" lang="en-IN" sz="1800" spc="-1" strike="noStrike">
                <a:solidFill>
                  <a:srgbClr val="000000"/>
                </a:solidFill>
                <a:uFill>
                  <a:solidFill>
                    <a:srgbClr val="ffffff"/>
                  </a:solidFill>
                </a:uFill>
                <a:latin typeface="Arial"/>
                <a:ea typeface="Arial"/>
              </a:rPr>
              <a:t>Indexing is the process of a search engine collecting, parses and stores data   for use by the search engine. The actual search engine index is the place where all the data the search engine has collected is stored.</a:t>
            </a:r>
            <a:endParaRPr b="0" lang="en-IN" sz="1800" spc="-1" strike="noStrike">
              <a:solidFill>
                <a:srgbClr val="000000"/>
              </a:solidFill>
              <a:uFill>
                <a:solidFill>
                  <a:srgbClr val="ffffff"/>
                </a:solidFill>
              </a:uFill>
              <a:latin typeface="Arial"/>
            </a:endParaRPr>
          </a:p>
          <a:p>
            <a:pPr marL="457200">
              <a:lnSpc>
                <a:spcPct val="100000"/>
              </a:lnSpc>
            </a:pPr>
            <a:endParaRPr b="0" lang="en-IN" sz="1800" spc="-1" strike="noStrike">
              <a:solidFill>
                <a:srgbClr val="000000"/>
              </a:solidFill>
              <a:uFill>
                <a:solidFill>
                  <a:srgbClr val="ffffff"/>
                </a:solidFill>
              </a:uFill>
              <a:latin typeface="Arial"/>
            </a:endParaRPr>
          </a:p>
          <a:p>
            <a:pPr marL="457200">
              <a:lnSpc>
                <a:spcPct val="100000"/>
              </a:lnSpc>
            </a:pPr>
            <a:r>
              <a:rPr b="0" lang="en-IN" sz="1800" spc="-1" strike="noStrike">
                <a:solidFill>
                  <a:srgbClr val="000000"/>
                </a:solidFill>
                <a:uFill>
                  <a:solidFill>
                    <a:srgbClr val="ffffff"/>
                  </a:solidFill>
                </a:uFill>
                <a:latin typeface="Arial"/>
                <a:ea typeface="Arial"/>
              </a:rPr>
              <a:t>It is the search engine index that provides the results for search queries, and pages that are stored within the search engine index that appear on the search engine results page. </a:t>
            </a:r>
            <a:endParaRPr b="0" lang="en-IN" sz="1800" spc="-1" strike="noStrike">
              <a:solidFill>
                <a:srgbClr val="000000"/>
              </a:solidFill>
              <a:uFill>
                <a:solidFill>
                  <a:srgbClr val="ffffff"/>
                </a:solidFill>
              </a:uFill>
              <a:latin typeface="Arial"/>
            </a:endParaRPr>
          </a:p>
          <a:p>
            <a:pPr marL="457200">
              <a:lnSpc>
                <a:spcPct val="100000"/>
              </a:lnSpc>
            </a:pPr>
            <a:endParaRPr b="0" lang="en-IN" sz="1800" spc="-1" strike="noStrike">
              <a:solidFill>
                <a:srgbClr val="000000"/>
              </a:solidFill>
              <a:uFill>
                <a:solidFill>
                  <a:srgbClr val="ffffff"/>
                </a:solidFill>
              </a:uFill>
              <a:latin typeface="Arial"/>
            </a:endParaRPr>
          </a:p>
          <a:p>
            <a:pPr marL="457200" indent="-68760">
              <a:lnSpc>
                <a:spcPct val="160000"/>
              </a:lnSpc>
            </a:pPr>
            <a:endParaRPr b="0" lang="en-IN" sz="1800" spc="-1" strike="noStrike">
              <a:solidFill>
                <a:srgbClr val="000000"/>
              </a:solidFill>
              <a:uFill>
                <a:solidFill>
                  <a:srgbClr val="ffffff"/>
                </a:solidFill>
              </a:uFill>
              <a:latin typeface="Arial"/>
            </a:endParaRPr>
          </a:p>
          <a:p>
            <a:pPr marL="457200" indent="-68760">
              <a:lnSpc>
                <a:spcPct val="100000"/>
              </a:lnSpc>
            </a:pPr>
            <a:endParaRPr b="0" lang="en-IN" sz="1800" spc="-1" strike="noStrike">
              <a:solidFill>
                <a:srgbClr val="000000"/>
              </a:solidFill>
              <a:uFill>
                <a:solidFill>
                  <a:srgbClr val="ffffff"/>
                </a:solidFill>
              </a:uFill>
              <a:latin typeface="Arial"/>
            </a:endParaRPr>
          </a:p>
        </p:txBody>
      </p:sp>
      <p:sp>
        <p:nvSpPr>
          <p:cNvPr id="106" name="CustomShape 2"/>
          <p:cNvSpPr/>
          <p:nvPr/>
        </p:nvSpPr>
        <p:spPr>
          <a:xfrm>
            <a:off x="398160" y="1152360"/>
            <a:ext cx="266400" cy="137880"/>
          </a:xfrm>
          <a:prstGeom prst="rightArrow">
            <a:avLst>
              <a:gd name="adj1" fmla="val 50000"/>
              <a:gd name="adj2" fmla="val 50000"/>
            </a:avLst>
          </a:prstGeom>
          <a:solidFill>
            <a:srgbClr val="0000ff"/>
          </a:solidFill>
          <a:ln w="9360">
            <a:solidFill>
              <a:schemeClr val="dk2"/>
            </a:solidFill>
            <a:round/>
          </a:ln>
        </p:spPr>
        <p:style>
          <a:lnRef idx="0"/>
          <a:fillRef idx="0"/>
          <a:effectRef idx="0"/>
          <a:fontRef idx="minor"/>
        </p:style>
      </p:sp>
      <p:sp>
        <p:nvSpPr>
          <p:cNvPr id="107" name="CustomShape 3"/>
          <p:cNvSpPr/>
          <p:nvPr/>
        </p:nvSpPr>
        <p:spPr>
          <a:xfrm>
            <a:off x="398160" y="2254320"/>
            <a:ext cx="266400" cy="137880"/>
          </a:xfrm>
          <a:prstGeom prst="rightArrow">
            <a:avLst>
              <a:gd name="adj1" fmla="val 50000"/>
              <a:gd name="adj2" fmla="val 50000"/>
            </a:avLst>
          </a:prstGeom>
          <a:solidFill>
            <a:srgbClr val="0000ff"/>
          </a:solidFill>
          <a:ln w="9360">
            <a:solidFill>
              <a:schemeClr val="dk2"/>
            </a:solidFill>
            <a:round/>
          </a:ln>
        </p:spPr>
        <p:style>
          <a:lnRef idx="0"/>
          <a:fillRef idx="0"/>
          <a:effectRef idx="0"/>
          <a:fontRef idx="minor"/>
        </p:style>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250200" y="297720"/>
            <a:ext cx="8631000" cy="4535280"/>
          </a:xfrm>
          <a:prstGeom prst="rect">
            <a:avLst/>
          </a:prstGeom>
          <a:noFill/>
          <a:ln>
            <a:noFill/>
          </a:ln>
        </p:spPr>
        <p:style>
          <a:lnRef idx="0"/>
          <a:fillRef idx="0"/>
          <a:effectRef idx="0"/>
          <a:fontRef idx="minor"/>
        </p:style>
        <p:txBody>
          <a:bodyPr lIns="90000" rIns="90000" tIns="91440" bIns="91440"/>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2400" spc="-1" strike="noStrike">
                <a:solidFill>
                  <a:srgbClr val="000000"/>
                </a:solidFill>
                <a:uFill>
                  <a:solidFill>
                    <a:srgbClr val="ffffff"/>
                  </a:solidFill>
                </a:uFill>
                <a:latin typeface="Arial"/>
                <a:ea typeface="Arial"/>
              </a:rPr>
              <a:t>3. Retrieval:</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914400">
              <a:lnSpc>
                <a:spcPct val="100000"/>
              </a:lnSpc>
            </a:pPr>
            <a:r>
              <a:rPr b="0" lang="en-IN" sz="1800" spc="-1" strike="noStrike">
                <a:solidFill>
                  <a:srgbClr val="000000"/>
                </a:solidFill>
                <a:uFill>
                  <a:solidFill>
                    <a:srgbClr val="ffffff"/>
                  </a:solidFill>
                </a:uFill>
                <a:latin typeface="Arial"/>
                <a:ea typeface="Arial"/>
              </a:rPr>
              <a:t>Retrieval is when the search engine processes your search query and returns the most relevant pages that match your query.</a:t>
            </a:r>
            <a:endParaRPr b="0" lang="en-IN" sz="1800" spc="-1" strike="noStrike">
              <a:solidFill>
                <a:srgbClr val="000000"/>
              </a:solidFill>
              <a:uFill>
                <a:solidFill>
                  <a:srgbClr val="ffffff"/>
                </a:solidFill>
              </a:uFill>
              <a:latin typeface="Arial"/>
            </a:endParaRPr>
          </a:p>
          <a:p>
            <a:pPr marL="914400">
              <a:lnSpc>
                <a:spcPct val="100000"/>
              </a:lnSpc>
            </a:pPr>
            <a:endParaRPr b="0" lang="en-IN" sz="1800" spc="-1" strike="noStrike">
              <a:solidFill>
                <a:srgbClr val="000000"/>
              </a:solidFill>
              <a:uFill>
                <a:solidFill>
                  <a:srgbClr val="ffffff"/>
                </a:solidFill>
              </a:uFill>
              <a:latin typeface="Arial"/>
            </a:endParaRPr>
          </a:p>
          <a:p>
            <a:pPr marL="914400" indent="-68760">
              <a:lnSpc>
                <a:spcPct val="100000"/>
              </a:lnSpc>
            </a:pPr>
            <a:r>
              <a:rPr b="0" lang="en-IN" sz="1800" spc="-1" strike="noStrike">
                <a:solidFill>
                  <a:srgbClr val="000000"/>
                </a:solidFill>
                <a:uFill>
                  <a:solidFill>
                    <a:srgbClr val="ffffff"/>
                  </a:solidFill>
                </a:uFill>
                <a:latin typeface="Arial"/>
                <a:ea typeface="Arial"/>
              </a:rPr>
              <a:t>Most search engines differentiate themselves through their retrieval methods: they use different criteria to pick and choose which pages fit best with what you want to find. That’s why search results vary between Google and Bing.</a:t>
            </a:r>
            <a:endParaRPr b="0" lang="en-IN" sz="1800" spc="-1" strike="noStrike">
              <a:solidFill>
                <a:srgbClr val="000000"/>
              </a:solidFill>
              <a:uFill>
                <a:solidFill>
                  <a:srgbClr val="ffffff"/>
                </a:solidFill>
              </a:uFill>
              <a:latin typeface="Arial"/>
            </a:endParaRPr>
          </a:p>
        </p:txBody>
      </p:sp>
      <p:sp>
        <p:nvSpPr>
          <p:cNvPr id="109" name="CustomShape 2"/>
          <p:cNvSpPr/>
          <p:nvPr/>
        </p:nvSpPr>
        <p:spPr>
          <a:xfrm>
            <a:off x="848520" y="2390400"/>
            <a:ext cx="266400" cy="137880"/>
          </a:xfrm>
          <a:prstGeom prst="rightArrow">
            <a:avLst>
              <a:gd name="adj1" fmla="val 50000"/>
              <a:gd name="adj2" fmla="val 50000"/>
            </a:avLst>
          </a:prstGeom>
          <a:solidFill>
            <a:srgbClr val="0000ff"/>
          </a:solidFill>
          <a:ln w="9360">
            <a:solidFill>
              <a:schemeClr val="dk2"/>
            </a:solidFill>
            <a:round/>
          </a:ln>
        </p:spPr>
        <p:style>
          <a:lnRef idx="0"/>
          <a:fillRef idx="0"/>
          <a:effectRef idx="0"/>
          <a:fontRef idx="minor"/>
        </p:style>
      </p:sp>
      <p:sp>
        <p:nvSpPr>
          <p:cNvPr id="110" name="CustomShape 3"/>
          <p:cNvSpPr/>
          <p:nvPr/>
        </p:nvSpPr>
        <p:spPr>
          <a:xfrm>
            <a:off x="848520" y="1554840"/>
            <a:ext cx="266400" cy="137880"/>
          </a:xfrm>
          <a:prstGeom prst="rightArrow">
            <a:avLst>
              <a:gd name="adj1" fmla="val 50000"/>
              <a:gd name="adj2" fmla="val 50000"/>
            </a:avLst>
          </a:prstGeom>
          <a:solidFill>
            <a:srgbClr val="0000ff"/>
          </a:solidFill>
          <a:ln w="9360">
            <a:solidFill>
              <a:schemeClr val="dk2"/>
            </a:solidFill>
            <a:round/>
          </a:ln>
        </p:spPr>
        <p:style>
          <a:lnRef idx="0"/>
          <a:fillRef idx="0"/>
          <a:effectRef idx="0"/>
          <a:fontRef idx="minor"/>
        </p:style>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1" name="Shape 138" descr=""/>
          <p:cNvPicPr/>
          <p:nvPr/>
        </p:nvPicPr>
        <p:blipFill>
          <a:blip r:embed="rId1"/>
          <a:stretch/>
        </p:blipFill>
        <p:spPr>
          <a:xfrm>
            <a:off x="314280" y="285840"/>
            <a:ext cx="8514360" cy="455904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2" name="Shape 143" descr=""/>
          <p:cNvPicPr/>
          <p:nvPr/>
        </p:nvPicPr>
        <p:blipFill>
          <a:blip r:embed="rId1"/>
          <a:srcRect l="0" t="9176" r="0" b="3825"/>
          <a:stretch/>
        </p:blipFill>
        <p:spPr>
          <a:xfrm>
            <a:off x="164160" y="387000"/>
            <a:ext cx="8601120" cy="436860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3" name="Shape 148" descr=""/>
          <p:cNvPicPr/>
          <p:nvPr/>
        </p:nvPicPr>
        <p:blipFill>
          <a:blip r:embed="rId1"/>
          <a:stretch/>
        </p:blipFill>
        <p:spPr>
          <a:xfrm>
            <a:off x="247680" y="297720"/>
            <a:ext cx="8538120" cy="454716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353520" y="267480"/>
            <a:ext cx="8435880" cy="4608000"/>
          </a:xfrm>
          <a:prstGeom prst="rect">
            <a:avLst/>
          </a:prstGeom>
          <a:noFill/>
          <a:ln>
            <a:noFill/>
          </a:ln>
        </p:spPr>
        <p:style>
          <a:lnRef idx="0"/>
          <a:fillRef idx="0"/>
          <a:effectRef idx="0"/>
          <a:fontRef idx="minor"/>
        </p:style>
        <p:txBody>
          <a:bodyPr lIns="90000" rIns="90000" tIns="91440" bIns="91440"/>
          <a:p>
            <a:pPr>
              <a:lnSpc>
                <a:spcPct val="100000"/>
              </a:lnSpc>
            </a:pPr>
            <a:r>
              <a:rPr b="1" lang="en-IN" sz="2400" spc="-1" strike="noStrike">
                <a:solidFill>
                  <a:srgbClr val="000000"/>
                </a:solidFill>
                <a:uFill>
                  <a:solidFill>
                    <a:srgbClr val="ffffff"/>
                  </a:solidFill>
                </a:uFill>
                <a:latin typeface="Arial"/>
                <a:ea typeface="Arial"/>
              </a:rPr>
              <a:t>What is SEO ?</a:t>
            </a:r>
            <a:endParaRPr b="0" lang="en-IN" sz="1800" spc="-1" strike="noStrike">
              <a:solidFill>
                <a:srgbClr val="000000"/>
              </a:solidFill>
              <a:uFill>
                <a:solidFill>
                  <a:srgbClr val="ffffff"/>
                </a:solidFill>
              </a:uFill>
              <a:latin typeface="Arial"/>
            </a:endParaRPr>
          </a:p>
          <a:p>
            <a:pPr marL="482760" algn="just">
              <a:lnSpc>
                <a:spcPct val="163000"/>
              </a:lnSpc>
            </a:pPr>
            <a:r>
              <a:rPr b="0" lang="en-IN" sz="1800" spc="-1" strike="noStrike">
                <a:solidFill>
                  <a:srgbClr val="000000"/>
                </a:solidFill>
                <a:uFill>
                  <a:solidFill>
                    <a:srgbClr val="ffffff"/>
                  </a:solidFill>
                </a:uFill>
                <a:latin typeface="Arial"/>
                <a:ea typeface="Arial"/>
              </a:rPr>
              <a:t>SEO stands for </a:t>
            </a:r>
            <a:r>
              <a:rPr b="1" lang="en-IN" sz="1800" spc="-1" strike="noStrike">
                <a:solidFill>
                  <a:srgbClr val="000000"/>
                </a:solidFill>
                <a:uFill>
                  <a:solidFill>
                    <a:srgbClr val="ffffff"/>
                  </a:solidFill>
                </a:uFill>
                <a:latin typeface="Arial"/>
                <a:ea typeface="Arial"/>
              </a:rPr>
              <a:t>S</a:t>
            </a:r>
            <a:r>
              <a:rPr b="0" lang="en-IN" sz="1800" spc="-1" strike="noStrike">
                <a:solidFill>
                  <a:srgbClr val="000000"/>
                </a:solidFill>
                <a:uFill>
                  <a:solidFill>
                    <a:srgbClr val="ffffff"/>
                  </a:solidFill>
                </a:uFill>
                <a:latin typeface="Arial"/>
                <a:ea typeface="Arial"/>
              </a:rPr>
              <a:t>earch </a:t>
            </a:r>
            <a:r>
              <a:rPr b="1" lang="en-IN" sz="1800" spc="-1" strike="noStrike">
                <a:solidFill>
                  <a:srgbClr val="000000"/>
                </a:solidFill>
                <a:uFill>
                  <a:solidFill>
                    <a:srgbClr val="ffffff"/>
                  </a:solidFill>
                </a:uFill>
                <a:latin typeface="Arial"/>
                <a:ea typeface="Arial"/>
              </a:rPr>
              <a:t>E</a:t>
            </a:r>
            <a:r>
              <a:rPr b="0" lang="en-IN" sz="1800" spc="-1" strike="noStrike">
                <a:solidFill>
                  <a:srgbClr val="000000"/>
                </a:solidFill>
                <a:uFill>
                  <a:solidFill>
                    <a:srgbClr val="ffffff"/>
                  </a:solidFill>
                </a:uFill>
                <a:latin typeface="Arial"/>
                <a:ea typeface="Arial"/>
              </a:rPr>
              <a:t>ngine </a:t>
            </a:r>
            <a:r>
              <a:rPr b="1" lang="en-IN" sz="1800" spc="-1" strike="noStrike">
                <a:solidFill>
                  <a:srgbClr val="000000"/>
                </a:solidFill>
                <a:uFill>
                  <a:solidFill>
                    <a:srgbClr val="ffffff"/>
                  </a:solidFill>
                </a:uFill>
                <a:latin typeface="Arial"/>
                <a:ea typeface="Arial"/>
              </a:rPr>
              <a:t>O</a:t>
            </a:r>
            <a:r>
              <a:rPr b="0" lang="en-IN" sz="1800" spc="-1" strike="noStrike">
                <a:solidFill>
                  <a:srgbClr val="000000"/>
                </a:solidFill>
                <a:uFill>
                  <a:solidFill>
                    <a:srgbClr val="ffffff"/>
                  </a:solidFill>
                </a:uFill>
                <a:latin typeface="Arial"/>
                <a:ea typeface="Arial"/>
              </a:rPr>
              <a:t>ptimization. SEO is all about optimizing a website for search engines. SEO is a technique for:</a:t>
            </a:r>
            <a:endParaRPr b="0" lang="en-IN" sz="1800" spc="-1" strike="noStrike">
              <a:solidFill>
                <a:srgbClr val="000000"/>
              </a:solidFill>
              <a:uFill>
                <a:solidFill>
                  <a:srgbClr val="ffffff"/>
                </a:solidFill>
              </a:uFill>
              <a:latin typeface="Arial"/>
            </a:endParaRPr>
          </a:p>
          <a:p>
            <a:pPr marL="939960" indent="-342000" algn="just">
              <a:lnSpc>
                <a:spcPct val="171000"/>
              </a:lnSpc>
            </a:pPr>
            <a:r>
              <a:rPr b="0" lang="en-IN" sz="1800" spc="-1" strike="noStrike">
                <a:solidFill>
                  <a:srgbClr val="000000"/>
                </a:solidFill>
                <a:uFill>
                  <a:solidFill>
                    <a:srgbClr val="ffffff"/>
                  </a:solidFill>
                </a:uFill>
                <a:latin typeface="Arial"/>
                <a:ea typeface="Arial"/>
              </a:rPr>
              <a:t>Designing and developing a website to rank well in search engine results.</a:t>
            </a:r>
            <a:endParaRPr b="0" lang="en-IN" sz="1800" spc="-1" strike="noStrike">
              <a:solidFill>
                <a:srgbClr val="000000"/>
              </a:solidFill>
              <a:uFill>
                <a:solidFill>
                  <a:srgbClr val="ffffff"/>
                </a:solidFill>
              </a:uFill>
              <a:latin typeface="Arial"/>
            </a:endParaRPr>
          </a:p>
          <a:p>
            <a:pPr marL="939960" indent="-342000" algn="just">
              <a:lnSpc>
                <a:spcPct val="171000"/>
              </a:lnSpc>
            </a:pPr>
            <a:r>
              <a:rPr b="0" lang="en-IN" sz="1800" spc="-1" strike="noStrike">
                <a:solidFill>
                  <a:srgbClr val="000000"/>
                </a:solidFill>
                <a:uFill>
                  <a:solidFill>
                    <a:srgbClr val="ffffff"/>
                  </a:solidFill>
                </a:uFill>
                <a:latin typeface="Arial"/>
                <a:ea typeface="Arial"/>
              </a:rPr>
              <a:t>Improving the volume and quality of traffic to a website from search engines.</a:t>
            </a:r>
            <a:endParaRPr b="0" lang="en-IN" sz="1800" spc="-1" strike="noStrike">
              <a:solidFill>
                <a:srgbClr val="000000"/>
              </a:solidFill>
              <a:uFill>
                <a:solidFill>
                  <a:srgbClr val="ffffff"/>
                </a:solidFill>
              </a:uFill>
              <a:latin typeface="Arial"/>
            </a:endParaRPr>
          </a:p>
          <a:p>
            <a:pPr marL="939960" indent="-342000" algn="just">
              <a:lnSpc>
                <a:spcPct val="171000"/>
              </a:lnSpc>
            </a:pPr>
            <a:r>
              <a:rPr b="0" lang="en-IN" sz="1800" spc="-1" strike="noStrike">
                <a:solidFill>
                  <a:srgbClr val="000000"/>
                </a:solidFill>
                <a:uFill>
                  <a:solidFill>
                    <a:srgbClr val="ffffff"/>
                  </a:solidFill>
                </a:uFill>
                <a:latin typeface="Arial"/>
                <a:ea typeface="Arial"/>
              </a:rPr>
              <a:t>Improving rank by understanding how search algorithms work, and what human visitors might search.</a:t>
            </a:r>
            <a:endParaRPr b="0" lang="en-IN"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288720" y="288720"/>
            <a:ext cx="8607240" cy="4586400"/>
          </a:xfrm>
          <a:prstGeom prst="rect">
            <a:avLst/>
          </a:prstGeom>
          <a:noFill/>
          <a:ln>
            <a:noFill/>
          </a:ln>
        </p:spPr>
        <p:style>
          <a:lnRef idx="0"/>
          <a:fillRef idx="0"/>
          <a:effectRef idx="0"/>
          <a:fontRef idx="minor"/>
        </p:style>
        <p:txBody>
          <a:bodyPr lIns="90000" rIns="90000" tIns="91440" bIns="91440"/>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2400" spc="-1" strike="noStrike">
                <a:solidFill>
                  <a:srgbClr val="000000"/>
                </a:solidFill>
                <a:uFill>
                  <a:solidFill>
                    <a:srgbClr val="ffffff"/>
                  </a:solidFill>
                </a:uFill>
                <a:latin typeface="Arial"/>
                <a:ea typeface="Arial"/>
              </a:rPr>
              <a:t>SEO techniques:</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Arial"/>
              </a:rPr>
              <a:t>SEO techniques are classified into two broad categories: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457200">
              <a:lnSpc>
                <a:spcPct val="100000"/>
              </a:lnSpc>
            </a:pPr>
            <a:r>
              <a:rPr b="1" lang="en-IN" sz="1800" spc="-1" strike="noStrike">
                <a:solidFill>
                  <a:srgbClr val="000000"/>
                </a:solidFill>
                <a:uFill>
                  <a:solidFill>
                    <a:srgbClr val="ffffff"/>
                  </a:solidFill>
                </a:uFill>
                <a:latin typeface="Arial"/>
                <a:ea typeface="Arial"/>
              </a:rPr>
              <a:t>White Hat SEO</a:t>
            </a:r>
            <a:r>
              <a:rPr b="0" lang="en-IN" sz="1800" spc="-1" strike="noStrike">
                <a:solidFill>
                  <a:srgbClr val="000000"/>
                </a:solidFill>
                <a:uFill>
                  <a:solidFill>
                    <a:srgbClr val="ffffff"/>
                  </a:solidFill>
                </a:uFill>
                <a:latin typeface="Arial"/>
                <a:ea typeface="Arial"/>
              </a:rPr>
              <a:t> - Techniques that search engines recommend as part of a good design.</a:t>
            </a:r>
            <a:endParaRPr b="0" lang="en-IN" sz="1800" spc="-1" strike="noStrike">
              <a:solidFill>
                <a:srgbClr val="000000"/>
              </a:solidFill>
              <a:uFill>
                <a:solidFill>
                  <a:srgbClr val="ffffff"/>
                </a:solidFill>
              </a:uFill>
              <a:latin typeface="Arial"/>
            </a:endParaRPr>
          </a:p>
          <a:p>
            <a:pPr marL="457200">
              <a:lnSpc>
                <a:spcPct val="100000"/>
              </a:lnSpc>
            </a:pPr>
            <a:endParaRPr b="0" lang="en-IN" sz="1800" spc="-1" strike="noStrike">
              <a:solidFill>
                <a:srgbClr val="000000"/>
              </a:solidFill>
              <a:uFill>
                <a:solidFill>
                  <a:srgbClr val="ffffff"/>
                </a:solidFill>
              </a:uFill>
              <a:latin typeface="Arial"/>
            </a:endParaRPr>
          </a:p>
          <a:p>
            <a:pPr marL="457200">
              <a:lnSpc>
                <a:spcPct val="100000"/>
              </a:lnSpc>
            </a:pPr>
            <a:r>
              <a:rPr b="1" lang="en-IN" sz="1800" spc="-1" strike="noStrike">
                <a:solidFill>
                  <a:srgbClr val="000000"/>
                </a:solidFill>
                <a:uFill>
                  <a:solidFill>
                    <a:srgbClr val="ffffff"/>
                  </a:solidFill>
                </a:uFill>
                <a:latin typeface="Arial"/>
                <a:ea typeface="Arial"/>
              </a:rPr>
              <a:t>Black Hat SEO</a:t>
            </a:r>
            <a:r>
              <a:rPr b="0" lang="en-IN" sz="1800" spc="-1" strike="noStrike">
                <a:solidFill>
                  <a:srgbClr val="000000"/>
                </a:solidFill>
                <a:uFill>
                  <a:solidFill>
                    <a:srgbClr val="ffffff"/>
                  </a:solidFill>
                </a:uFill>
                <a:latin typeface="Arial"/>
                <a:ea typeface="Arial"/>
              </a:rPr>
              <a:t> - Techniques that search engines do not approve and attempt to minimize the effect of. These techniques are also known as spamdexing.</a:t>
            </a:r>
            <a:endParaRPr b="0" lang="en-IN" sz="1800" spc="-1" strike="noStrike">
              <a:solidFill>
                <a:srgbClr val="000000"/>
              </a:solidFill>
              <a:uFill>
                <a:solidFill>
                  <a:srgbClr val="ffffff"/>
                </a:solidFill>
              </a:uFill>
              <a:latin typeface="Arial"/>
            </a:endParaRPr>
          </a:p>
        </p:txBody>
      </p:sp>
      <p:sp>
        <p:nvSpPr>
          <p:cNvPr id="116" name="CustomShape 2"/>
          <p:cNvSpPr/>
          <p:nvPr/>
        </p:nvSpPr>
        <p:spPr>
          <a:xfrm>
            <a:off x="484920" y="1736640"/>
            <a:ext cx="266400" cy="137880"/>
          </a:xfrm>
          <a:prstGeom prst="rightArrow">
            <a:avLst>
              <a:gd name="adj1" fmla="val 50000"/>
              <a:gd name="adj2" fmla="val 50000"/>
            </a:avLst>
          </a:prstGeom>
          <a:solidFill>
            <a:srgbClr val="0000ff"/>
          </a:solidFill>
          <a:ln w="9360">
            <a:solidFill>
              <a:schemeClr val="dk2"/>
            </a:solidFill>
            <a:round/>
          </a:ln>
        </p:spPr>
        <p:style>
          <a:lnRef idx="0"/>
          <a:fillRef idx="0"/>
          <a:effectRef idx="0"/>
          <a:fontRef idx="minor"/>
        </p:style>
      </p:sp>
      <p:sp>
        <p:nvSpPr>
          <p:cNvPr id="117" name="CustomShape 3"/>
          <p:cNvSpPr/>
          <p:nvPr/>
        </p:nvSpPr>
        <p:spPr>
          <a:xfrm>
            <a:off x="484920" y="2556000"/>
            <a:ext cx="266400" cy="137880"/>
          </a:xfrm>
          <a:prstGeom prst="rightArrow">
            <a:avLst>
              <a:gd name="adj1" fmla="val 50000"/>
              <a:gd name="adj2" fmla="val 50000"/>
            </a:avLst>
          </a:prstGeom>
          <a:solidFill>
            <a:srgbClr val="0000ff"/>
          </a:solidFill>
          <a:ln w="9360">
            <a:solidFill>
              <a:schemeClr val="dk2"/>
            </a:solidFill>
            <a:round/>
          </a:ln>
        </p:spPr>
        <p:style>
          <a:lnRef idx="0"/>
          <a:fillRef idx="0"/>
          <a:effectRef idx="0"/>
          <a:fontRef idx="minor"/>
        </p:style>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235080" y="267480"/>
            <a:ext cx="8671320" cy="4650480"/>
          </a:xfrm>
          <a:prstGeom prst="rect">
            <a:avLst/>
          </a:prstGeom>
          <a:noFill/>
          <a:ln>
            <a:noFill/>
          </a:ln>
        </p:spPr>
        <p:style>
          <a:lnRef idx="0"/>
          <a:fillRef idx="0"/>
          <a:effectRef idx="0"/>
          <a:fontRef idx="minor"/>
        </p:style>
        <p:txBody>
          <a:bodyPr lIns="90000" rIns="90000" tIns="91440" bIns="91440"/>
          <a:p>
            <a:pPr marL="457200">
              <a:lnSpc>
                <a:spcPct val="100000"/>
              </a:lnSpc>
            </a:pPr>
            <a:endParaRPr b="0" lang="en-IN" sz="1800" spc="-1" strike="noStrike">
              <a:solidFill>
                <a:srgbClr val="000000"/>
              </a:solidFill>
              <a:uFill>
                <a:solidFill>
                  <a:srgbClr val="ffffff"/>
                </a:solidFill>
              </a:uFill>
              <a:latin typeface="Arial"/>
            </a:endParaRPr>
          </a:p>
          <a:p>
            <a:pPr marL="457200">
              <a:lnSpc>
                <a:spcPct val="100000"/>
              </a:lnSpc>
            </a:pPr>
            <a:r>
              <a:rPr b="1" lang="en-IN" sz="2400" spc="-1" strike="noStrike">
                <a:solidFill>
                  <a:srgbClr val="000000"/>
                </a:solidFill>
                <a:uFill>
                  <a:solidFill>
                    <a:srgbClr val="ffffff"/>
                  </a:solidFill>
                </a:uFill>
                <a:latin typeface="Arial"/>
                <a:ea typeface="Arial"/>
              </a:rPr>
              <a:t>White Hat SEO: </a:t>
            </a:r>
            <a:endParaRPr b="0" lang="en-IN" sz="1800" spc="-1" strike="noStrike">
              <a:solidFill>
                <a:srgbClr val="000000"/>
              </a:solidFill>
              <a:uFill>
                <a:solidFill>
                  <a:srgbClr val="ffffff"/>
                </a:solidFill>
              </a:uFill>
              <a:latin typeface="Arial"/>
            </a:endParaRPr>
          </a:p>
          <a:p>
            <a:pPr marL="457200" indent="457200">
              <a:lnSpc>
                <a:spcPct val="100000"/>
              </a:lnSpc>
            </a:pPr>
            <a:r>
              <a:rPr b="0" lang="en-IN" sz="1800" spc="-1" strike="noStrike">
                <a:solidFill>
                  <a:srgbClr val="000000"/>
                </a:solidFill>
                <a:uFill>
                  <a:solidFill>
                    <a:srgbClr val="ffffff"/>
                  </a:solidFill>
                </a:uFill>
                <a:latin typeface="Arial"/>
                <a:ea typeface="Arial"/>
              </a:rPr>
              <a:t>An SEO tactic is considered as White Hat if it has the following features:</a:t>
            </a:r>
            <a:endParaRPr b="0" lang="en-IN" sz="1800" spc="-1" strike="noStrike">
              <a:solidFill>
                <a:srgbClr val="000000"/>
              </a:solidFill>
              <a:uFill>
                <a:solidFill>
                  <a:srgbClr val="ffffff"/>
                </a:solidFill>
              </a:uFill>
              <a:latin typeface="Arial"/>
            </a:endParaRPr>
          </a:p>
          <a:p>
            <a:pPr marL="457200" indent="457200">
              <a:lnSpc>
                <a:spcPct val="100000"/>
              </a:lnSpc>
            </a:pPr>
            <a:endParaRPr b="0" lang="en-IN" sz="1800" spc="-1" strike="noStrike">
              <a:solidFill>
                <a:srgbClr val="000000"/>
              </a:solidFill>
              <a:uFill>
                <a:solidFill>
                  <a:srgbClr val="ffffff"/>
                </a:solidFill>
              </a:uFill>
              <a:latin typeface="Arial"/>
            </a:endParaRPr>
          </a:p>
          <a:p>
            <a:pPr marL="457200" indent="457200">
              <a:lnSpc>
                <a:spcPct val="100000"/>
              </a:lnSpc>
            </a:pPr>
            <a:endParaRPr b="0" lang="en-IN" sz="1800" spc="-1" strike="noStrike">
              <a:solidFill>
                <a:srgbClr val="000000"/>
              </a:solidFill>
              <a:uFill>
                <a:solidFill>
                  <a:srgbClr val="ffffff"/>
                </a:solidFill>
              </a:uFill>
              <a:latin typeface="Arial"/>
            </a:endParaRPr>
          </a:p>
          <a:p>
            <a:pPr marL="914400" indent="457200">
              <a:lnSpc>
                <a:spcPct val="100000"/>
              </a:lnSpc>
            </a:pPr>
            <a:r>
              <a:rPr b="0" lang="en-IN" sz="1800" spc="-1" strike="noStrike">
                <a:solidFill>
                  <a:srgbClr val="000000"/>
                </a:solidFill>
                <a:uFill>
                  <a:solidFill>
                    <a:srgbClr val="ffffff"/>
                  </a:solidFill>
                </a:uFill>
                <a:latin typeface="Arial"/>
                <a:ea typeface="Arial"/>
              </a:rPr>
              <a:t>It conforms to the search engine's guidelines.</a:t>
            </a:r>
            <a:endParaRPr b="0" lang="en-IN" sz="1800" spc="-1" strike="noStrike">
              <a:solidFill>
                <a:srgbClr val="000000"/>
              </a:solidFill>
              <a:uFill>
                <a:solidFill>
                  <a:srgbClr val="ffffff"/>
                </a:solidFill>
              </a:uFill>
              <a:latin typeface="Arial"/>
            </a:endParaRPr>
          </a:p>
          <a:p>
            <a:pPr marL="914400" indent="457200">
              <a:lnSpc>
                <a:spcPct val="100000"/>
              </a:lnSpc>
            </a:pPr>
            <a:r>
              <a:rPr b="0" lang="en-IN" sz="1800" spc="-1" strike="noStrike">
                <a:solidFill>
                  <a:srgbClr val="000000"/>
                </a:solidFill>
                <a:uFill>
                  <a:solidFill>
                    <a:srgbClr val="ffffff"/>
                  </a:solidFill>
                </a:uFill>
                <a:latin typeface="Arial"/>
                <a:ea typeface="Arial"/>
              </a:rPr>
              <a:t>It does not involve in any deception.</a:t>
            </a:r>
            <a:endParaRPr b="0" lang="en-IN" sz="1800" spc="-1" strike="noStrike">
              <a:solidFill>
                <a:srgbClr val="000000"/>
              </a:solidFill>
              <a:uFill>
                <a:solidFill>
                  <a:srgbClr val="ffffff"/>
                </a:solidFill>
              </a:uFill>
              <a:latin typeface="Arial"/>
            </a:endParaRPr>
          </a:p>
          <a:p>
            <a:pPr marL="914400" indent="457200">
              <a:lnSpc>
                <a:spcPct val="100000"/>
              </a:lnSpc>
            </a:pPr>
            <a:r>
              <a:rPr b="0" lang="en-IN" sz="1800" spc="-1" strike="noStrike">
                <a:solidFill>
                  <a:srgbClr val="000000"/>
                </a:solidFill>
                <a:uFill>
                  <a:solidFill>
                    <a:srgbClr val="ffffff"/>
                  </a:solidFill>
                </a:uFill>
                <a:latin typeface="Arial"/>
                <a:ea typeface="Arial"/>
              </a:rPr>
              <a:t>It ensures that the content a search engine indexes, and subsequently ranks, is the same content a user will see.</a:t>
            </a:r>
            <a:endParaRPr b="0" lang="en-IN" sz="1800" spc="-1" strike="noStrike">
              <a:solidFill>
                <a:srgbClr val="000000"/>
              </a:solidFill>
              <a:uFill>
                <a:solidFill>
                  <a:srgbClr val="ffffff"/>
                </a:solidFill>
              </a:uFill>
              <a:latin typeface="Arial"/>
            </a:endParaRPr>
          </a:p>
          <a:p>
            <a:pPr marL="914400" indent="457200">
              <a:lnSpc>
                <a:spcPct val="100000"/>
              </a:lnSpc>
            </a:pPr>
            <a:endParaRPr b="0" lang="en-IN" sz="1800" spc="-1" strike="noStrike">
              <a:solidFill>
                <a:srgbClr val="000000"/>
              </a:solidFill>
              <a:uFill>
                <a:solidFill>
                  <a:srgbClr val="ffffff"/>
                </a:solidFill>
              </a:uFill>
              <a:latin typeface="Arial"/>
            </a:endParaRPr>
          </a:p>
          <a:p>
            <a:pPr marL="914400" indent="457200">
              <a:lnSpc>
                <a:spcPct val="100000"/>
              </a:lnSpc>
            </a:pPr>
            <a:r>
              <a:rPr b="0" lang="en-IN" sz="1800" spc="-1" strike="noStrike">
                <a:solidFill>
                  <a:srgbClr val="000000"/>
                </a:solidFill>
                <a:uFill>
                  <a:solidFill>
                    <a:srgbClr val="ffffff"/>
                  </a:solidFill>
                </a:uFill>
                <a:latin typeface="Arial"/>
                <a:ea typeface="Arial"/>
              </a:rPr>
              <a:t>It ensures that a web page content should have been created for the users and not just for the search engines.</a:t>
            </a:r>
            <a:endParaRPr b="0" lang="en-IN" sz="1800" spc="-1" strike="noStrike">
              <a:solidFill>
                <a:srgbClr val="000000"/>
              </a:solidFill>
              <a:uFill>
                <a:solidFill>
                  <a:srgbClr val="ffffff"/>
                </a:solidFill>
              </a:uFill>
              <a:latin typeface="Arial"/>
            </a:endParaRPr>
          </a:p>
          <a:p>
            <a:pPr marL="914400" indent="457200">
              <a:lnSpc>
                <a:spcPct val="100000"/>
              </a:lnSpc>
            </a:pPr>
            <a:r>
              <a:rPr b="0" lang="en-IN" sz="1800" spc="-1" strike="noStrike">
                <a:solidFill>
                  <a:srgbClr val="000000"/>
                </a:solidFill>
                <a:uFill>
                  <a:solidFill>
                    <a:srgbClr val="ffffff"/>
                  </a:solidFill>
                </a:uFill>
                <a:latin typeface="Arial"/>
                <a:ea typeface="Arial"/>
              </a:rPr>
              <a:t>It ensures good quality of the web pages.</a:t>
            </a:r>
            <a:endParaRPr b="0" lang="en-IN" sz="1800" spc="-1" strike="noStrike">
              <a:solidFill>
                <a:srgbClr val="000000"/>
              </a:solidFill>
              <a:uFill>
                <a:solidFill>
                  <a:srgbClr val="ffffff"/>
                </a:solidFill>
              </a:uFill>
              <a:latin typeface="Arial"/>
            </a:endParaRPr>
          </a:p>
          <a:p>
            <a:pPr marL="914400" indent="457200">
              <a:lnSpc>
                <a:spcPct val="100000"/>
              </a:lnSpc>
            </a:pPr>
            <a:r>
              <a:rPr b="0" lang="en-IN" sz="1800" spc="-1" strike="noStrike">
                <a:solidFill>
                  <a:srgbClr val="000000"/>
                </a:solidFill>
                <a:uFill>
                  <a:solidFill>
                    <a:srgbClr val="ffffff"/>
                  </a:solidFill>
                </a:uFill>
                <a:latin typeface="Arial"/>
                <a:ea typeface="Arial"/>
              </a:rPr>
              <a:t>It ensures availability of useful content on the web pages.</a:t>
            </a:r>
            <a:endParaRPr b="0" lang="en-IN" sz="1800" spc="-1" strike="noStrike">
              <a:solidFill>
                <a:srgbClr val="000000"/>
              </a:solidFill>
              <a:uFill>
                <a:solidFill>
                  <a:srgbClr val="ffffff"/>
                </a:solidFill>
              </a:uFill>
              <a:latin typeface="Arial"/>
            </a:endParaRPr>
          </a:p>
          <a:p>
            <a:pPr marL="914400" indent="457200">
              <a:lnSpc>
                <a:spcPct val="100000"/>
              </a:lnSpc>
            </a:pPr>
            <a:endParaRPr b="0" lang="en-IN" sz="1800" spc="-1" strike="noStrike">
              <a:solidFill>
                <a:srgbClr val="000000"/>
              </a:solidFill>
              <a:uFill>
                <a:solidFill>
                  <a:srgbClr val="ffffff"/>
                </a:solidFill>
              </a:uFill>
              <a:latin typeface="Arial"/>
            </a:endParaRPr>
          </a:p>
        </p:txBody>
      </p:sp>
      <p:sp>
        <p:nvSpPr>
          <p:cNvPr id="119" name="CustomShape 2"/>
          <p:cNvSpPr/>
          <p:nvPr/>
        </p:nvSpPr>
        <p:spPr>
          <a:xfrm>
            <a:off x="789480" y="4006440"/>
            <a:ext cx="266400" cy="137880"/>
          </a:xfrm>
          <a:prstGeom prst="rightArrow">
            <a:avLst>
              <a:gd name="adj1" fmla="val 50000"/>
              <a:gd name="adj2" fmla="val 50000"/>
            </a:avLst>
          </a:prstGeom>
          <a:solidFill>
            <a:srgbClr val="0000ff"/>
          </a:solidFill>
          <a:ln w="9360">
            <a:solidFill>
              <a:schemeClr val="dk2"/>
            </a:solidFill>
            <a:round/>
          </a:ln>
        </p:spPr>
        <p:style>
          <a:lnRef idx="0"/>
          <a:fillRef idx="0"/>
          <a:effectRef idx="0"/>
          <a:fontRef idx="minor"/>
        </p:style>
      </p:sp>
      <p:sp>
        <p:nvSpPr>
          <p:cNvPr id="120" name="CustomShape 3"/>
          <p:cNvSpPr/>
          <p:nvPr/>
        </p:nvSpPr>
        <p:spPr>
          <a:xfrm>
            <a:off x="789480" y="1788840"/>
            <a:ext cx="266400" cy="137880"/>
          </a:xfrm>
          <a:prstGeom prst="rightArrow">
            <a:avLst>
              <a:gd name="adj1" fmla="val 50000"/>
              <a:gd name="adj2" fmla="val 50000"/>
            </a:avLst>
          </a:prstGeom>
          <a:solidFill>
            <a:srgbClr val="0000ff"/>
          </a:solidFill>
          <a:ln w="9360">
            <a:solidFill>
              <a:schemeClr val="dk2"/>
            </a:solidFill>
            <a:round/>
          </a:ln>
        </p:spPr>
        <p:style>
          <a:lnRef idx="0"/>
          <a:fillRef idx="0"/>
          <a:effectRef idx="0"/>
          <a:fontRef idx="minor"/>
        </p:style>
      </p:sp>
      <p:sp>
        <p:nvSpPr>
          <p:cNvPr id="121" name="CustomShape 4"/>
          <p:cNvSpPr/>
          <p:nvPr/>
        </p:nvSpPr>
        <p:spPr>
          <a:xfrm>
            <a:off x="789480" y="2033280"/>
            <a:ext cx="266400" cy="137880"/>
          </a:xfrm>
          <a:prstGeom prst="rightArrow">
            <a:avLst>
              <a:gd name="adj1" fmla="val 50000"/>
              <a:gd name="adj2" fmla="val 50000"/>
            </a:avLst>
          </a:prstGeom>
          <a:solidFill>
            <a:srgbClr val="0000ff"/>
          </a:solidFill>
          <a:ln w="9360">
            <a:solidFill>
              <a:schemeClr val="dk2"/>
            </a:solidFill>
            <a:round/>
          </a:ln>
        </p:spPr>
        <p:style>
          <a:lnRef idx="0"/>
          <a:fillRef idx="0"/>
          <a:effectRef idx="0"/>
          <a:fontRef idx="minor"/>
        </p:style>
      </p:sp>
      <p:sp>
        <p:nvSpPr>
          <p:cNvPr id="122" name="CustomShape 5"/>
          <p:cNvSpPr/>
          <p:nvPr/>
        </p:nvSpPr>
        <p:spPr>
          <a:xfrm>
            <a:off x="789480" y="3693600"/>
            <a:ext cx="266400" cy="137880"/>
          </a:xfrm>
          <a:prstGeom prst="rightArrow">
            <a:avLst>
              <a:gd name="adj1" fmla="val 50000"/>
              <a:gd name="adj2" fmla="val 50000"/>
            </a:avLst>
          </a:prstGeom>
          <a:solidFill>
            <a:srgbClr val="0000ff"/>
          </a:solidFill>
          <a:ln w="9360">
            <a:solidFill>
              <a:schemeClr val="dk2"/>
            </a:solidFill>
            <a:round/>
          </a:ln>
        </p:spPr>
        <p:style>
          <a:lnRef idx="0"/>
          <a:fillRef idx="0"/>
          <a:effectRef idx="0"/>
          <a:fontRef idx="minor"/>
        </p:style>
      </p:sp>
      <p:sp>
        <p:nvSpPr>
          <p:cNvPr id="123" name="CustomShape 6"/>
          <p:cNvSpPr/>
          <p:nvPr/>
        </p:nvSpPr>
        <p:spPr>
          <a:xfrm>
            <a:off x="789480" y="3142080"/>
            <a:ext cx="266400" cy="137880"/>
          </a:xfrm>
          <a:prstGeom prst="rightArrow">
            <a:avLst>
              <a:gd name="adj1" fmla="val 50000"/>
              <a:gd name="adj2" fmla="val 50000"/>
            </a:avLst>
          </a:prstGeom>
          <a:solidFill>
            <a:srgbClr val="0000ff"/>
          </a:solidFill>
          <a:ln w="9360">
            <a:solidFill>
              <a:schemeClr val="dk2"/>
            </a:solidFill>
            <a:round/>
          </a:ln>
        </p:spPr>
        <p:style>
          <a:lnRef idx="0"/>
          <a:fillRef idx="0"/>
          <a:effectRef idx="0"/>
          <a:fontRef idx="minor"/>
        </p:style>
      </p:sp>
      <p:sp>
        <p:nvSpPr>
          <p:cNvPr id="124" name="CustomShape 7"/>
          <p:cNvSpPr/>
          <p:nvPr/>
        </p:nvSpPr>
        <p:spPr>
          <a:xfrm>
            <a:off x="789480" y="2331360"/>
            <a:ext cx="266400" cy="137880"/>
          </a:xfrm>
          <a:prstGeom prst="rightArrow">
            <a:avLst>
              <a:gd name="adj1" fmla="val 50000"/>
              <a:gd name="adj2" fmla="val 50000"/>
            </a:avLst>
          </a:prstGeom>
          <a:solidFill>
            <a:srgbClr val="0000ff"/>
          </a:solidFill>
          <a:ln w="9360">
            <a:solidFill>
              <a:schemeClr val="dk2"/>
            </a:solidFill>
            <a:round/>
          </a:ln>
        </p:spPr>
        <p:style>
          <a:lnRef idx="0"/>
          <a:fillRef idx="0"/>
          <a:effectRef idx="0"/>
          <a:fontRef idx="minor"/>
        </p:style>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331560" y="267480"/>
            <a:ext cx="8542800" cy="4640040"/>
          </a:xfrm>
          <a:prstGeom prst="rect">
            <a:avLst/>
          </a:prstGeom>
          <a:noFill/>
          <a:ln>
            <a:noFill/>
          </a:ln>
        </p:spPr>
        <p:style>
          <a:lnRef idx="0"/>
          <a:fillRef idx="0"/>
          <a:effectRef idx="0"/>
          <a:fontRef idx="minor"/>
        </p:style>
        <p:txBody>
          <a:bodyPr lIns="90000" rIns="90000" tIns="91440" bIns="91440"/>
          <a:p>
            <a:pPr>
              <a:lnSpc>
                <a:spcPct val="100000"/>
              </a:lnSpc>
            </a:pPr>
            <a:r>
              <a:rPr b="1" lang="en-IN" sz="2400" spc="-1" strike="noStrike">
                <a:solidFill>
                  <a:srgbClr val="000000"/>
                </a:solidFill>
                <a:uFill>
                  <a:solidFill>
                    <a:srgbClr val="ffffff"/>
                  </a:solidFill>
                </a:uFill>
                <a:latin typeface="Arial"/>
                <a:ea typeface="Arial"/>
              </a:rPr>
              <a:t>Black Hat SEO or Spamdexing:</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457200" indent="-68760">
              <a:lnSpc>
                <a:spcPct val="100000"/>
              </a:lnSpc>
            </a:pPr>
            <a:r>
              <a:rPr b="0" lang="en-IN" sz="1800" spc="-1" strike="noStrike">
                <a:solidFill>
                  <a:srgbClr val="000000"/>
                </a:solidFill>
                <a:uFill>
                  <a:solidFill>
                    <a:srgbClr val="ffffff"/>
                  </a:solidFill>
                </a:uFill>
                <a:latin typeface="Arial"/>
                <a:ea typeface="Arial"/>
              </a:rPr>
              <a:t>An SEO tactic, is considered as Black Hat or Spamdexing if it has the following features:</a:t>
            </a:r>
            <a:endParaRPr b="0" lang="en-IN" sz="1800" spc="-1" strike="noStrike">
              <a:solidFill>
                <a:srgbClr val="000000"/>
              </a:solidFill>
              <a:uFill>
                <a:solidFill>
                  <a:srgbClr val="ffffff"/>
                </a:solidFill>
              </a:uFill>
              <a:latin typeface="Arial"/>
            </a:endParaRPr>
          </a:p>
          <a:p>
            <a:pPr marL="457200" indent="-68760">
              <a:lnSpc>
                <a:spcPct val="100000"/>
              </a:lnSpc>
            </a:pPr>
            <a:endParaRPr b="0" lang="en-IN" sz="1800" spc="-1" strike="noStrike">
              <a:solidFill>
                <a:srgbClr val="000000"/>
              </a:solidFill>
              <a:uFill>
                <a:solidFill>
                  <a:srgbClr val="ffffff"/>
                </a:solidFill>
              </a:uFill>
              <a:latin typeface="Arial"/>
            </a:endParaRPr>
          </a:p>
          <a:p>
            <a:pPr marL="914400" indent="-68760">
              <a:lnSpc>
                <a:spcPct val="100000"/>
              </a:lnSpc>
            </a:pPr>
            <a:r>
              <a:rPr b="0" lang="en-IN" sz="1800" spc="-1" strike="noStrike">
                <a:solidFill>
                  <a:srgbClr val="000000"/>
                </a:solidFill>
                <a:uFill>
                  <a:solidFill>
                    <a:srgbClr val="ffffff"/>
                  </a:solidFill>
                </a:uFill>
                <a:latin typeface="Arial"/>
                <a:ea typeface="Arial"/>
              </a:rPr>
              <a:t>Attempting ranking improvements that are disapproved by the search engines and/or involve deception.</a:t>
            </a:r>
            <a:endParaRPr b="0" lang="en-IN" sz="1800" spc="-1" strike="noStrike">
              <a:solidFill>
                <a:srgbClr val="000000"/>
              </a:solidFill>
              <a:uFill>
                <a:solidFill>
                  <a:srgbClr val="ffffff"/>
                </a:solidFill>
              </a:uFill>
              <a:latin typeface="Arial"/>
            </a:endParaRPr>
          </a:p>
          <a:p>
            <a:pPr marL="914400" indent="-68760">
              <a:lnSpc>
                <a:spcPct val="100000"/>
              </a:lnSpc>
            </a:pPr>
            <a:endParaRPr b="0" lang="en-IN" sz="1800" spc="-1" strike="noStrike">
              <a:solidFill>
                <a:srgbClr val="000000"/>
              </a:solidFill>
              <a:uFill>
                <a:solidFill>
                  <a:srgbClr val="ffffff"/>
                </a:solidFill>
              </a:uFill>
              <a:latin typeface="Arial"/>
            </a:endParaRPr>
          </a:p>
          <a:p>
            <a:pPr marL="914400" indent="-68760">
              <a:lnSpc>
                <a:spcPct val="100000"/>
              </a:lnSpc>
            </a:pPr>
            <a:r>
              <a:rPr b="0" lang="en-IN" sz="1800" spc="-1" strike="noStrike">
                <a:solidFill>
                  <a:srgbClr val="000000"/>
                </a:solidFill>
                <a:uFill>
                  <a:solidFill>
                    <a:srgbClr val="ffffff"/>
                  </a:solidFill>
                </a:uFill>
                <a:latin typeface="Arial"/>
                <a:ea typeface="Arial"/>
              </a:rPr>
              <a:t>Redirecting users to a page that was different from the page the search engine ranked.</a:t>
            </a:r>
            <a:endParaRPr b="0" lang="en-IN" sz="1800" spc="-1" strike="noStrike">
              <a:solidFill>
                <a:srgbClr val="000000"/>
              </a:solidFill>
              <a:uFill>
                <a:solidFill>
                  <a:srgbClr val="ffffff"/>
                </a:solidFill>
              </a:uFill>
              <a:latin typeface="Arial"/>
            </a:endParaRPr>
          </a:p>
          <a:p>
            <a:pPr marL="914400" indent="-68760">
              <a:lnSpc>
                <a:spcPct val="100000"/>
              </a:lnSpc>
            </a:pPr>
            <a:endParaRPr b="0" lang="en-IN" sz="1800" spc="-1" strike="noStrike">
              <a:solidFill>
                <a:srgbClr val="000000"/>
              </a:solidFill>
              <a:uFill>
                <a:solidFill>
                  <a:srgbClr val="ffffff"/>
                </a:solidFill>
              </a:uFill>
              <a:latin typeface="Arial"/>
            </a:endParaRPr>
          </a:p>
          <a:p>
            <a:pPr marL="914400" indent="-68760">
              <a:lnSpc>
                <a:spcPct val="100000"/>
              </a:lnSpc>
            </a:pPr>
            <a:r>
              <a:rPr b="0" lang="en-IN" sz="1800" spc="-1" strike="noStrike">
                <a:solidFill>
                  <a:srgbClr val="000000"/>
                </a:solidFill>
                <a:uFill>
                  <a:solidFill>
                    <a:srgbClr val="ffffff"/>
                  </a:solidFill>
                </a:uFill>
                <a:latin typeface="Arial"/>
                <a:ea typeface="Arial"/>
              </a:rPr>
              <a:t>Serving one version of a page to search engine spiders/bots and another version to human visitors. This is called Cloaking SEO tactic.</a:t>
            </a:r>
            <a:endParaRPr b="0" lang="en-IN" sz="1800" spc="-1" strike="noStrike">
              <a:solidFill>
                <a:srgbClr val="000000"/>
              </a:solidFill>
              <a:uFill>
                <a:solidFill>
                  <a:srgbClr val="ffffff"/>
                </a:solidFill>
              </a:uFill>
              <a:latin typeface="Arial"/>
            </a:endParaRPr>
          </a:p>
          <a:p>
            <a:pPr marL="914400" indent="-68760">
              <a:lnSpc>
                <a:spcPct val="100000"/>
              </a:lnSpc>
            </a:pPr>
            <a:endParaRPr b="0" lang="en-IN" sz="1800" spc="-1" strike="noStrike">
              <a:solidFill>
                <a:srgbClr val="000000"/>
              </a:solidFill>
              <a:uFill>
                <a:solidFill>
                  <a:srgbClr val="ffffff"/>
                </a:solidFill>
              </a:uFill>
              <a:latin typeface="Arial"/>
            </a:endParaRPr>
          </a:p>
          <a:p>
            <a:pPr marL="914400" indent="-68760">
              <a:lnSpc>
                <a:spcPct val="100000"/>
              </a:lnSpc>
            </a:pPr>
            <a:endParaRPr b="0" lang="en-IN" sz="1800" spc="-1" strike="noStrike">
              <a:solidFill>
                <a:srgbClr val="000000"/>
              </a:solidFill>
              <a:uFill>
                <a:solidFill>
                  <a:srgbClr val="ffffff"/>
                </a:solidFill>
              </a:uFill>
              <a:latin typeface="Arial"/>
            </a:endParaRPr>
          </a:p>
        </p:txBody>
      </p:sp>
      <p:sp>
        <p:nvSpPr>
          <p:cNvPr id="126" name="CustomShape 2"/>
          <p:cNvSpPr/>
          <p:nvPr/>
        </p:nvSpPr>
        <p:spPr>
          <a:xfrm>
            <a:off x="942120" y="1906200"/>
            <a:ext cx="266400" cy="137880"/>
          </a:xfrm>
          <a:prstGeom prst="rightArrow">
            <a:avLst>
              <a:gd name="adj1" fmla="val 50000"/>
              <a:gd name="adj2" fmla="val 50000"/>
            </a:avLst>
          </a:prstGeom>
          <a:solidFill>
            <a:srgbClr val="0000ff"/>
          </a:solidFill>
          <a:ln w="9360">
            <a:solidFill>
              <a:schemeClr val="dk2"/>
            </a:solidFill>
            <a:round/>
          </a:ln>
        </p:spPr>
        <p:style>
          <a:lnRef idx="0"/>
          <a:fillRef idx="0"/>
          <a:effectRef idx="0"/>
          <a:fontRef idx="minor"/>
        </p:style>
      </p:sp>
      <p:sp>
        <p:nvSpPr>
          <p:cNvPr id="127" name="CustomShape 3"/>
          <p:cNvSpPr/>
          <p:nvPr/>
        </p:nvSpPr>
        <p:spPr>
          <a:xfrm>
            <a:off x="942120" y="2721600"/>
            <a:ext cx="266400" cy="137880"/>
          </a:xfrm>
          <a:prstGeom prst="rightArrow">
            <a:avLst>
              <a:gd name="adj1" fmla="val 50000"/>
              <a:gd name="adj2" fmla="val 50000"/>
            </a:avLst>
          </a:prstGeom>
          <a:solidFill>
            <a:srgbClr val="0000ff"/>
          </a:solidFill>
          <a:ln w="9360">
            <a:solidFill>
              <a:schemeClr val="dk2"/>
            </a:solidFill>
            <a:round/>
          </a:ln>
        </p:spPr>
        <p:style>
          <a:lnRef idx="0"/>
          <a:fillRef idx="0"/>
          <a:effectRef idx="0"/>
          <a:fontRef idx="minor"/>
        </p:style>
      </p:sp>
      <p:sp>
        <p:nvSpPr>
          <p:cNvPr id="128" name="CustomShape 4"/>
          <p:cNvSpPr/>
          <p:nvPr/>
        </p:nvSpPr>
        <p:spPr>
          <a:xfrm>
            <a:off x="942120" y="3579840"/>
            <a:ext cx="266400" cy="137880"/>
          </a:xfrm>
          <a:prstGeom prst="rightArrow">
            <a:avLst>
              <a:gd name="adj1" fmla="val 50000"/>
              <a:gd name="adj2" fmla="val 50000"/>
            </a:avLst>
          </a:prstGeom>
          <a:solidFill>
            <a:srgbClr val="0000ff"/>
          </a:solidFill>
          <a:ln w="9360">
            <a:solidFill>
              <a:schemeClr val="dk2"/>
            </a:solidFill>
            <a:round/>
          </a:ln>
        </p:spPr>
        <p:style>
          <a:lnRef idx="0"/>
          <a:fillRef idx="0"/>
          <a:effectRef idx="0"/>
          <a:fontRef idx="minor"/>
        </p:style>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277920" y="288720"/>
            <a:ext cx="8585640" cy="4608000"/>
          </a:xfrm>
          <a:prstGeom prst="rect">
            <a:avLst/>
          </a:prstGeom>
          <a:noFill/>
          <a:ln>
            <a:noFill/>
          </a:ln>
        </p:spPr>
        <p:style>
          <a:lnRef idx="0"/>
          <a:fillRef idx="0"/>
          <a:effectRef idx="0"/>
          <a:fontRef idx="minor"/>
        </p:style>
        <p:txBody>
          <a:bodyPr lIns="90000" rIns="90000" tIns="91440" bIns="91440"/>
          <a:p>
            <a:pPr marL="457200" indent="457200">
              <a:lnSpc>
                <a:spcPct val="100000"/>
              </a:lnSpc>
            </a:pPr>
            <a:r>
              <a:rPr b="1" lang="en-IN" sz="2400" spc="-1" strike="noStrike" u="sng">
                <a:solidFill>
                  <a:srgbClr val="000000"/>
                </a:solidFill>
                <a:uFill>
                  <a:solidFill>
                    <a:srgbClr val="ffffff"/>
                  </a:solidFill>
                </a:uFill>
                <a:latin typeface="Arial"/>
                <a:ea typeface="Arial"/>
              </a:rPr>
              <a:t>Topic Outline    </a:t>
            </a:r>
            <a:endParaRPr b="0" lang="en-IN" sz="1800" spc="-1" strike="noStrike">
              <a:solidFill>
                <a:srgbClr val="000000"/>
              </a:solidFill>
              <a:uFill>
                <a:solidFill>
                  <a:srgbClr val="ffffff"/>
                </a:solidFill>
              </a:uFill>
              <a:latin typeface="Arial"/>
            </a:endParaRPr>
          </a:p>
          <a:p>
            <a:pPr marL="457200" indent="457200">
              <a:lnSpc>
                <a:spcPct val="100000"/>
              </a:lnSpc>
            </a:pPr>
            <a:endParaRPr b="0" lang="en-IN" sz="1800" spc="-1" strike="noStrike">
              <a:solidFill>
                <a:srgbClr val="000000"/>
              </a:solidFill>
              <a:uFill>
                <a:solidFill>
                  <a:srgbClr val="ffffff"/>
                </a:solidFill>
              </a:uFill>
              <a:latin typeface="Arial"/>
            </a:endParaRPr>
          </a:p>
          <a:p>
            <a:pPr marL="457200" indent="457200">
              <a:lnSpc>
                <a:spcPct val="100000"/>
              </a:lnSpc>
            </a:pPr>
            <a:endParaRPr b="0" lang="en-IN" sz="1800" spc="-1" strike="noStrike">
              <a:solidFill>
                <a:srgbClr val="000000"/>
              </a:solidFill>
              <a:uFill>
                <a:solidFill>
                  <a:srgbClr val="ffffff"/>
                </a:solidFill>
              </a:uFill>
              <a:latin typeface="Arial"/>
            </a:endParaRPr>
          </a:p>
          <a:p>
            <a:pPr marL="914400" indent="-68760">
              <a:lnSpc>
                <a:spcPct val="100000"/>
              </a:lnSpc>
            </a:pP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Introduction        </a:t>
            </a:r>
            <a:endParaRPr b="0" lang="en-IN" sz="1800" spc="-1" strike="noStrike">
              <a:solidFill>
                <a:srgbClr val="000000"/>
              </a:solidFill>
              <a:uFill>
                <a:solidFill>
                  <a:srgbClr val="ffffff"/>
                </a:solidFill>
              </a:uFill>
              <a:latin typeface="Arial"/>
            </a:endParaRPr>
          </a:p>
          <a:p>
            <a:pPr marL="457200" indent="387360">
              <a:lnSpc>
                <a:spcPct val="100000"/>
              </a:lnSpc>
            </a:pP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How Search Engines Work</a:t>
            </a:r>
            <a:endParaRPr b="0" lang="en-IN" sz="1800" spc="-1" strike="noStrike">
              <a:solidFill>
                <a:srgbClr val="000000"/>
              </a:solidFill>
              <a:uFill>
                <a:solidFill>
                  <a:srgbClr val="ffffff"/>
                </a:solidFill>
              </a:uFill>
              <a:latin typeface="Arial"/>
            </a:endParaRPr>
          </a:p>
          <a:p>
            <a:pPr marL="457200" indent="387360">
              <a:lnSpc>
                <a:spcPct val="100000"/>
              </a:lnSpc>
            </a:pP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SEO Introduction </a:t>
            </a:r>
            <a:endParaRPr b="0" lang="en-IN" sz="1800" spc="-1" strike="noStrike">
              <a:solidFill>
                <a:srgbClr val="000000"/>
              </a:solidFill>
              <a:uFill>
                <a:solidFill>
                  <a:srgbClr val="ffffff"/>
                </a:solidFill>
              </a:uFill>
              <a:latin typeface="Arial"/>
            </a:endParaRPr>
          </a:p>
          <a:p>
            <a:pPr marL="457200" indent="387360">
              <a:lnSpc>
                <a:spcPct val="100000"/>
              </a:lnSpc>
            </a:pP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SEO techniques</a:t>
            </a:r>
            <a:endParaRPr b="0" lang="en-IN" sz="1800" spc="-1" strike="noStrike">
              <a:solidFill>
                <a:srgbClr val="000000"/>
              </a:solidFill>
              <a:uFill>
                <a:solidFill>
                  <a:srgbClr val="ffffff"/>
                </a:solidFill>
              </a:uFill>
              <a:latin typeface="Arial"/>
            </a:endParaRPr>
          </a:p>
          <a:p>
            <a:pPr marL="1371600" indent="387360">
              <a:lnSpc>
                <a:spcPct val="100000"/>
              </a:lnSpc>
            </a:pPr>
            <a:r>
              <a:rPr b="1" lang="en-IN" sz="1800" spc="-1" strike="noStrike">
                <a:solidFill>
                  <a:srgbClr val="000000"/>
                </a:solidFill>
                <a:uFill>
                  <a:solidFill>
                    <a:srgbClr val="ffffff"/>
                  </a:solidFill>
                </a:uFill>
                <a:latin typeface="Arial"/>
                <a:ea typeface="Arial"/>
              </a:rPr>
              <a:t>White Hat SEO</a:t>
            </a:r>
            <a:endParaRPr b="0" lang="en-IN" sz="1800" spc="-1" strike="noStrike">
              <a:solidFill>
                <a:srgbClr val="000000"/>
              </a:solidFill>
              <a:uFill>
                <a:solidFill>
                  <a:srgbClr val="ffffff"/>
                </a:solidFill>
              </a:uFill>
              <a:latin typeface="Arial"/>
            </a:endParaRPr>
          </a:p>
          <a:p>
            <a:pPr marL="1371600" indent="387360">
              <a:lnSpc>
                <a:spcPct val="100000"/>
              </a:lnSpc>
            </a:pPr>
            <a:r>
              <a:rPr b="1" lang="en-IN" sz="1800" spc="-1" strike="noStrike">
                <a:solidFill>
                  <a:srgbClr val="000000"/>
                </a:solidFill>
                <a:uFill>
                  <a:solidFill>
                    <a:srgbClr val="ffffff"/>
                  </a:solidFill>
                </a:uFill>
                <a:latin typeface="Arial"/>
                <a:ea typeface="Arial"/>
              </a:rPr>
              <a:t>Black Hat SEO</a:t>
            </a:r>
            <a:endParaRPr b="0" lang="en-IN" sz="1800" spc="-1" strike="noStrike">
              <a:solidFill>
                <a:srgbClr val="000000"/>
              </a:solidFill>
              <a:uFill>
                <a:solidFill>
                  <a:srgbClr val="ffffff"/>
                </a:solidFill>
              </a:uFill>
              <a:latin typeface="Arial"/>
            </a:endParaRPr>
          </a:p>
          <a:p>
            <a:pPr marL="457200" indent="387360">
              <a:lnSpc>
                <a:spcPct val="100000"/>
              </a:lnSpc>
            </a:pP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SEO Methods</a:t>
            </a:r>
            <a:endParaRPr b="0" lang="en-IN" sz="1800" spc="-1" strike="noStrike">
              <a:solidFill>
                <a:srgbClr val="000000"/>
              </a:solidFill>
              <a:uFill>
                <a:solidFill>
                  <a:srgbClr val="ffffff"/>
                </a:solidFill>
              </a:uFill>
              <a:latin typeface="Arial"/>
            </a:endParaRPr>
          </a:p>
          <a:p>
            <a:pPr marL="1371600" indent="387360">
              <a:lnSpc>
                <a:spcPct val="100000"/>
              </a:lnSpc>
            </a:pPr>
            <a:r>
              <a:rPr b="1" lang="en-IN" sz="1800" spc="-1" strike="noStrike">
                <a:solidFill>
                  <a:srgbClr val="000000"/>
                </a:solidFill>
                <a:uFill>
                  <a:solidFill>
                    <a:srgbClr val="ffffff"/>
                  </a:solidFill>
                </a:uFill>
                <a:latin typeface="Arial"/>
                <a:ea typeface="Arial"/>
              </a:rPr>
              <a:t>On-Page Search Engine Optimization</a:t>
            </a:r>
            <a:endParaRPr b="0" lang="en-IN" sz="1800" spc="-1" strike="noStrike">
              <a:solidFill>
                <a:srgbClr val="000000"/>
              </a:solidFill>
              <a:uFill>
                <a:solidFill>
                  <a:srgbClr val="ffffff"/>
                </a:solidFill>
              </a:uFill>
              <a:latin typeface="Arial"/>
            </a:endParaRPr>
          </a:p>
          <a:p>
            <a:pPr marL="1371600" indent="387360">
              <a:lnSpc>
                <a:spcPct val="100000"/>
              </a:lnSpc>
            </a:pPr>
            <a:r>
              <a:rPr b="1" lang="en-IN" sz="1800" spc="-1" strike="noStrike">
                <a:solidFill>
                  <a:srgbClr val="000000"/>
                </a:solidFill>
                <a:uFill>
                  <a:solidFill>
                    <a:srgbClr val="ffffff"/>
                  </a:solidFill>
                </a:uFill>
                <a:latin typeface="Arial"/>
                <a:ea typeface="Arial"/>
              </a:rPr>
              <a:t>Off-Page Search Engine Optimization</a:t>
            </a:r>
            <a:endParaRPr b="0" lang="en-IN" sz="1800" spc="-1" strike="noStrike">
              <a:solidFill>
                <a:srgbClr val="000000"/>
              </a:solidFill>
              <a:uFill>
                <a:solidFill>
                  <a:srgbClr val="ffffff"/>
                </a:solidFill>
              </a:uFill>
              <a:latin typeface="Arial"/>
            </a:endParaRPr>
          </a:p>
          <a:p>
            <a:pPr marL="457200" indent="387360">
              <a:lnSpc>
                <a:spcPct val="100000"/>
              </a:lnSpc>
            </a:pP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Conclusion</a:t>
            </a:r>
            <a:endParaRPr b="0" lang="en-IN" sz="1800" spc="-1" strike="noStrike">
              <a:solidFill>
                <a:srgbClr val="000000"/>
              </a:solidFill>
              <a:uFill>
                <a:solidFill>
                  <a:srgbClr val="ffffff"/>
                </a:solidFill>
              </a:uFill>
              <a:latin typeface="Arial"/>
            </a:endParaRPr>
          </a:p>
          <a:p>
            <a:pPr marL="914400" indent="-68760">
              <a:lnSpc>
                <a:spcPct val="100000"/>
              </a:lnSpc>
            </a:pP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Bibliography</a:t>
            </a:r>
            <a:endParaRPr b="0" lang="en-IN" sz="1800" spc="-1" strike="noStrike">
              <a:solidFill>
                <a:srgbClr val="000000"/>
              </a:solidFill>
              <a:uFill>
                <a:solidFill>
                  <a:srgbClr val="ffffff"/>
                </a:solidFill>
              </a:uFill>
              <a:latin typeface="Arial"/>
            </a:endParaRPr>
          </a:p>
          <a:p>
            <a:pPr marL="914400" indent="-68760">
              <a:lnSpc>
                <a:spcPct val="100000"/>
              </a:lnSpc>
            </a:pPr>
            <a:endParaRPr b="0" lang="en-IN" sz="1800" spc="-1" strike="noStrike">
              <a:solidFill>
                <a:srgbClr val="000000"/>
              </a:solidFill>
              <a:uFill>
                <a:solidFill>
                  <a:srgbClr val="ffffff"/>
                </a:solidFill>
              </a:uFill>
              <a:latin typeface="Arial"/>
            </a:endParaRPr>
          </a:p>
        </p:txBody>
      </p:sp>
      <p:sp>
        <p:nvSpPr>
          <p:cNvPr id="82" name="CustomShape 2"/>
          <p:cNvSpPr/>
          <p:nvPr/>
        </p:nvSpPr>
        <p:spPr>
          <a:xfrm>
            <a:off x="1058760" y="1296360"/>
            <a:ext cx="394560" cy="95400"/>
          </a:xfrm>
          <a:prstGeom prst="chevron">
            <a:avLst>
              <a:gd name="adj" fmla="val 50000"/>
            </a:avLst>
          </a:prstGeom>
          <a:solidFill>
            <a:srgbClr val="ff9900"/>
          </a:solidFill>
          <a:ln w="9360">
            <a:solidFill>
              <a:schemeClr val="dk2"/>
            </a:solidFill>
            <a:round/>
          </a:ln>
        </p:spPr>
        <p:style>
          <a:lnRef idx="0"/>
          <a:fillRef idx="0"/>
          <a:effectRef idx="0"/>
          <a:fontRef idx="minor"/>
        </p:style>
        <p:txBody>
          <a:bodyPr lIns="90000" rIns="90000" tIns="91440" bIns="91440" anchor="ctr"/>
          <a:p>
            <a:pPr>
              <a:lnSpc>
                <a:spcPct val="100000"/>
              </a:lnSpc>
            </a:pPr>
            <a:r>
              <a:rPr b="0" lang="en-IN" sz="1400" spc="-1" strike="noStrike">
                <a:solidFill>
                  <a:srgbClr val="000000"/>
                </a:solidFill>
                <a:uFill>
                  <a:solidFill>
                    <a:srgbClr val="ffffff"/>
                  </a:solidFill>
                </a:uFill>
                <a:latin typeface="Arial"/>
                <a:ea typeface="Arial"/>
              </a:rPr>
              <a:t>       </a:t>
            </a:r>
            <a:endParaRPr b="0" lang="en-IN" sz="1800" spc="-1" strike="noStrike">
              <a:solidFill>
                <a:srgbClr val="000000"/>
              </a:solidFill>
              <a:uFill>
                <a:solidFill>
                  <a:srgbClr val="ffffff"/>
                </a:solidFill>
              </a:uFill>
              <a:latin typeface="Arial"/>
            </a:endParaRPr>
          </a:p>
        </p:txBody>
      </p:sp>
      <p:sp>
        <p:nvSpPr>
          <p:cNvPr id="83" name="CustomShape 3"/>
          <p:cNvSpPr/>
          <p:nvPr/>
        </p:nvSpPr>
        <p:spPr>
          <a:xfrm>
            <a:off x="1058760" y="1554120"/>
            <a:ext cx="394560" cy="95400"/>
          </a:xfrm>
          <a:prstGeom prst="chevron">
            <a:avLst>
              <a:gd name="adj" fmla="val 50000"/>
            </a:avLst>
          </a:prstGeom>
          <a:solidFill>
            <a:srgbClr val="ff9900"/>
          </a:solidFill>
          <a:ln w="9360">
            <a:solidFill>
              <a:schemeClr val="dk2"/>
            </a:solidFill>
            <a:round/>
          </a:ln>
        </p:spPr>
        <p:style>
          <a:lnRef idx="0"/>
          <a:fillRef idx="0"/>
          <a:effectRef idx="0"/>
          <a:fontRef idx="minor"/>
        </p:style>
      </p:sp>
      <p:sp>
        <p:nvSpPr>
          <p:cNvPr id="84" name="CustomShape 4"/>
          <p:cNvSpPr/>
          <p:nvPr/>
        </p:nvSpPr>
        <p:spPr>
          <a:xfrm>
            <a:off x="1058760" y="1811520"/>
            <a:ext cx="394560" cy="95400"/>
          </a:xfrm>
          <a:prstGeom prst="chevron">
            <a:avLst>
              <a:gd name="adj" fmla="val 50000"/>
            </a:avLst>
          </a:prstGeom>
          <a:solidFill>
            <a:srgbClr val="ff9900"/>
          </a:solidFill>
          <a:ln w="9360">
            <a:solidFill>
              <a:schemeClr val="dk2"/>
            </a:solidFill>
            <a:round/>
          </a:ln>
        </p:spPr>
        <p:style>
          <a:lnRef idx="0"/>
          <a:fillRef idx="0"/>
          <a:effectRef idx="0"/>
          <a:fontRef idx="minor"/>
        </p:style>
      </p:sp>
      <p:sp>
        <p:nvSpPr>
          <p:cNvPr id="85" name="CustomShape 5"/>
          <p:cNvSpPr/>
          <p:nvPr/>
        </p:nvSpPr>
        <p:spPr>
          <a:xfrm>
            <a:off x="1058760" y="2069280"/>
            <a:ext cx="394560" cy="95400"/>
          </a:xfrm>
          <a:prstGeom prst="chevron">
            <a:avLst>
              <a:gd name="adj" fmla="val 50000"/>
            </a:avLst>
          </a:prstGeom>
          <a:solidFill>
            <a:srgbClr val="ff9900"/>
          </a:solidFill>
          <a:ln w="9360">
            <a:solidFill>
              <a:schemeClr val="dk2"/>
            </a:solidFill>
            <a:round/>
          </a:ln>
        </p:spPr>
        <p:style>
          <a:lnRef idx="0"/>
          <a:fillRef idx="0"/>
          <a:effectRef idx="0"/>
          <a:fontRef idx="minor"/>
        </p:style>
      </p:sp>
      <p:sp>
        <p:nvSpPr>
          <p:cNvPr id="86" name="CustomShape 6"/>
          <p:cNvSpPr/>
          <p:nvPr/>
        </p:nvSpPr>
        <p:spPr>
          <a:xfrm>
            <a:off x="1058760" y="4041360"/>
            <a:ext cx="394560" cy="95400"/>
          </a:xfrm>
          <a:prstGeom prst="chevron">
            <a:avLst>
              <a:gd name="adj" fmla="val 50000"/>
            </a:avLst>
          </a:prstGeom>
          <a:solidFill>
            <a:srgbClr val="ff9900"/>
          </a:solidFill>
          <a:ln w="9360">
            <a:solidFill>
              <a:schemeClr val="dk2"/>
            </a:solidFill>
            <a:round/>
          </a:ln>
        </p:spPr>
        <p:style>
          <a:lnRef idx="0"/>
          <a:fillRef idx="0"/>
          <a:effectRef idx="0"/>
          <a:fontRef idx="minor"/>
        </p:style>
      </p:sp>
      <p:sp>
        <p:nvSpPr>
          <p:cNvPr id="87" name="CustomShape 7"/>
          <p:cNvSpPr/>
          <p:nvPr/>
        </p:nvSpPr>
        <p:spPr>
          <a:xfrm>
            <a:off x="1058760" y="2912400"/>
            <a:ext cx="394560" cy="95400"/>
          </a:xfrm>
          <a:prstGeom prst="chevron">
            <a:avLst>
              <a:gd name="adj" fmla="val 50000"/>
            </a:avLst>
          </a:prstGeom>
          <a:solidFill>
            <a:srgbClr val="ff9900"/>
          </a:solidFill>
          <a:ln w="9360">
            <a:solidFill>
              <a:schemeClr val="dk2"/>
            </a:solidFill>
            <a:round/>
          </a:ln>
        </p:spPr>
        <p:style>
          <a:lnRef idx="0"/>
          <a:fillRef idx="0"/>
          <a:effectRef idx="0"/>
          <a:fontRef idx="minor"/>
        </p:style>
      </p:sp>
      <p:sp>
        <p:nvSpPr>
          <p:cNvPr id="88" name="CustomShape 8"/>
          <p:cNvSpPr/>
          <p:nvPr/>
        </p:nvSpPr>
        <p:spPr>
          <a:xfrm>
            <a:off x="417240" y="438480"/>
            <a:ext cx="640440" cy="276840"/>
          </a:xfrm>
          <a:prstGeom prst="flowChartDecision">
            <a:avLst/>
          </a:prstGeom>
          <a:solidFill>
            <a:srgbClr val="0000ff"/>
          </a:solidFill>
          <a:ln w="9360">
            <a:solidFill>
              <a:schemeClr val="dk2"/>
            </a:solidFill>
            <a:round/>
          </a:ln>
        </p:spPr>
        <p:style>
          <a:lnRef idx="0"/>
          <a:fillRef idx="0"/>
          <a:effectRef idx="0"/>
          <a:fontRef idx="minor"/>
        </p:style>
      </p:sp>
      <p:sp>
        <p:nvSpPr>
          <p:cNvPr id="89" name="CustomShape 9"/>
          <p:cNvSpPr/>
          <p:nvPr/>
        </p:nvSpPr>
        <p:spPr>
          <a:xfrm>
            <a:off x="1058760" y="3755520"/>
            <a:ext cx="394560" cy="95400"/>
          </a:xfrm>
          <a:prstGeom prst="chevron">
            <a:avLst>
              <a:gd name="adj" fmla="val 50000"/>
            </a:avLst>
          </a:prstGeom>
          <a:solidFill>
            <a:srgbClr val="ff9900"/>
          </a:solidFill>
          <a:ln w="9360">
            <a:solidFill>
              <a:schemeClr val="dk2"/>
            </a:solidFill>
            <a:round/>
          </a:ln>
        </p:spPr>
        <p:style>
          <a:lnRef idx="0"/>
          <a:fillRef idx="0"/>
          <a:effectRef idx="0"/>
          <a:fontRef idx="minor"/>
        </p:style>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316080" y="288720"/>
            <a:ext cx="8510760" cy="4564800"/>
          </a:xfrm>
          <a:prstGeom prst="rect">
            <a:avLst/>
          </a:prstGeom>
          <a:noFill/>
          <a:ln>
            <a:noFill/>
          </a:ln>
        </p:spPr>
        <p:style>
          <a:lnRef idx="0"/>
          <a:fillRef idx="0"/>
          <a:effectRef idx="0"/>
          <a:fontRef idx="minor"/>
        </p:style>
        <p:txBody>
          <a:bodyPr lIns="90000" rIns="90000" tIns="91440" bIns="91440"/>
          <a:p>
            <a:pPr>
              <a:lnSpc>
                <a:spcPct val="100000"/>
              </a:lnSpc>
            </a:pPr>
            <a:r>
              <a:rPr b="0" lang="en-IN" sz="1400" spc="-1" strike="noStrike">
                <a:solidFill>
                  <a:srgbClr val="000000"/>
                </a:solidFill>
                <a:uFill>
                  <a:solidFill>
                    <a:srgbClr val="ffffff"/>
                  </a:solidFill>
                </a:uFill>
                <a:latin typeface="Arial"/>
                <a:ea typeface="Arial"/>
              </a:rPr>
              <a:t>	</a:t>
            </a:r>
            <a:endParaRPr b="0" lang="en-IN" sz="1800" spc="-1" strike="noStrike">
              <a:solidFill>
                <a:srgbClr val="000000"/>
              </a:solidFill>
              <a:uFill>
                <a:solidFill>
                  <a:srgbClr val="ffffff"/>
                </a:solidFill>
              </a:uFill>
              <a:latin typeface="Arial"/>
            </a:endParaRPr>
          </a:p>
          <a:p>
            <a:pPr marL="457200">
              <a:lnSpc>
                <a:spcPct val="100000"/>
              </a:lnSpc>
            </a:pPr>
            <a:endParaRPr b="0" lang="en-IN" sz="1800" spc="-1" strike="noStrike">
              <a:solidFill>
                <a:srgbClr val="000000"/>
              </a:solidFill>
              <a:uFill>
                <a:solidFill>
                  <a:srgbClr val="ffffff"/>
                </a:solidFill>
              </a:uFill>
              <a:latin typeface="Arial"/>
            </a:endParaRPr>
          </a:p>
          <a:p>
            <a:pPr marL="914400">
              <a:lnSpc>
                <a:spcPct val="100000"/>
              </a:lnSpc>
            </a:pPr>
            <a:r>
              <a:rPr b="0" lang="en-IN" sz="1800" spc="-1" strike="noStrike">
                <a:solidFill>
                  <a:srgbClr val="000000"/>
                </a:solidFill>
                <a:uFill>
                  <a:solidFill>
                    <a:srgbClr val="ffffff"/>
                  </a:solidFill>
                </a:uFill>
                <a:latin typeface="Arial"/>
                <a:ea typeface="Arial"/>
              </a:rPr>
              <a:t>Using hidden or invisible text or with the page background color, using a tiny font size or hiding them within the HTML code such as "no frame" sections.</a:t>
            </a:r>
            <a:r>
              <a:rPr b="0" lang="en-IN" sz="1400" spc="-1" strike="noStrike">
                <a:solidFill>
                  <a:srgbClr val="000000"/>
                </a:solidFill>
                <a:uFill>
                  <a:solidFill>
                    <a:srgbClr val="ffffff"/>
                  </a:solidFill>
                </a:uFill>
                <a:latin typeface="Arial"/>
                <a:ea typeface="Arial"/>
              </a:rPr>
              <a:t>	</a:t>
            </a:r>
            <a:endParaRPr b="0" lang="en-IN" sz="1800" spc="-1" strike="noStrike">
              <a:solidFill>
                <a:srgbClr val="000000"/>
              </a:solidFill>
              <a:uFill>
                <a:solidFill>
                  <a:srgbClr val="ffffff"/>
                </a:solidFill>
              </a:uFill>
              <a:latin typeface="Arial"/>
            </a:endParaRPr>
          </a:p>
          <a:p>
            <a:pPr marL="457200">
              <a:lnSpc>
                <a:spcPct val="100000"/>
              </a:lnSpc>
            </a:pPr>
            <a:endParaRPr b="0" lang="en-IN" sz="1800" spc="-1" strike="noStrike">
              <a:solidFill>
                <a:srgbClr val="000000"/>
              </a:solidFill>
              <a:uFill>
                <a:solidFill>
                  <a:srgbClr val="ffffff"/>
                </a:solidFill>
              </a:uFill>
              <a:latin typeface="Arial"/>
            </a:endParaRPr>
          </a:p>
          <a:p>
            <a:pPr marL="914400">
              <a:lnSpc>
                <a:spcPct val="100000"/>
              </a:lnSpc>
            </a:pPr>
            <a:r>
              <a:rPr b="0" lang="en-IN" sz="1800" spc="-1" strike="noStrike">
                <a:solidFill>
                  <a:srgbClr val="000000"/>
                </a:solidFill>
                <a:uFill>
                  <a:solidFill>
                    <a:srgbClr val="ffffff"/>
                  </a:solidFill>
                </a:uFill>
                <a:latin typeface="Arial"/>
                <a:ea typeface="Arial"/>
              </a:rPr>
              <a:t>Repeating keywords in the metatags, and using keywords that are unrelated to the website content. This is called meta-tag stuffing.</a:t>
            </a:r>
            <a:endParaRPr b="0" lang="en-IN" sz="1800" spc="-1" strike="noStrike">
              <a:solidFill>
                <a:srgbClr val="000000"/>
              </a:solidFill>
              <a:uFill>
                <a:solidFill>
                  <a:srgbClr val="ffffff"/>
                </a:solidFill>
              </a:uFill>
              <a:latin typeface="Arial"/>
            </a:endParaRPr>
          </a:p>
          <a:p>
            <a:pPr marL="914400" indent="-68760">
              <a:lnSpc>
                <a:spcPct val="100000"/>
              </a:lnSpc>
            </a:pPr>
            <a:endParaRPr b="0" lang="en-IN" sz="1800" spc="-1" strike="noStrike">
              <a:solidFill>
                <a:srgbClr val="000000"/>
              </a:solidFill>
              <a:uFill>
                <a:solidFill>
                  <a:srgbClr val="ffffff"/>
                </a:solidFill>
              </a:uFill>
              <a:latin typeface="Arial"/>
            </a:endParaRPr>
          </a:p>
          <a:p>
            <a:pPr marL="914400" indent="-68760">
              <a:lnSpc>
                <a:spcPct val="100000"/>
              </a:lnSpc>
            </a:pPr>
            <a:r>
              <a:rPr b="0" lang="en-IN" sz="1800" spc="-1" strike="noStrike">
                <a:solidFill>
                  <a:srgbClr val="000000"/>
                </a:solidFill>
                <a:uFill>
                  <a:solidFill>
                    <a:srgbClr val="ffffff"/>
                  </a:solidFill>
                </a:uFill>
                <a:latin typeface="Arial"/>
                <a:ea typeface="Arial"/>
              </a:rPr>
              <a:t>Calculated placement of keywords within a page to raise the keyword count, variety, and density of the page. This is called keyword stuffing.</a:t>
            </a:r>
            <a:endParaRPr b="0" lang="en-IN" sz="1800" spc="-1" strike="noStrike">
              <a:solidFill>
                <a:srgbClr val="000000"/>
              </a:solidFill>
              <a:uFill>
                <a:solidFill>
                  <a:srgbClr val="ffffff"/>
                </a:solidFill>
              </a:uFill>
              <a:latin typeface="Arial"/>
            </a:endParaRPr>
          </a:p>
          <a:p>
            <a:pPr marL="914400" indent="-68760">
              <a:lnSpc>
                <a:spcPct val="100000"/>
              </a:lnSpc>
            </a:pPr>
            <a:endParaRPr b="0" lang="en-IN" sz="1800" spc="-1" strike="noStrike">
              <a:solidFill>
                <a:srgbClr val="000000"/>
              </a:solidFill>
              <a:uFill>
                <a:solidFill>
                  <a:srgbClr val="ffffff"/>
                </a:solidFill>
              </a:uFill>
              <a:latin typeface="Arial"/>
            </a:endParaRPr>
          </a:p>
          <a:p>
            <a:pPr marL="914400" indent="-68760">
              <a:lnSpc>
                <a:spcPct val="100000"/>
              </a:lnSpc>
            </a:pPr>
            <a:r>
              <a:rPr b="0" lang="en-IN" sz="1800" spc="-1" strike="noStrike">
                <a:solidFill>
                  <a:srgbClr val="000000"/>
                </a:solidFill>
                <a:uFill>
                  <a:solidFill>
                    <a:srgbClr val="ffffff"/>
                  </a:solidFill>
                </a:uFill>
                <a:latin typeface="Arial"/>
                <a:ea typeface="Arial"/>
              </a:rPr>
              <a:t>Creating low-quality web pages that contain very little content but are instead stuffed with very similar keywords and phrases. These pages are called Doorway or Gateway Pages.</a:t>
            </a:r>
            <a:endParaRPr b="0" lang="en-IN" sz="1800" spc="-1" strike="noStrike">
              <a:solidFill>
                <a:srgbClr val="000000"/>
              </a:solidFill>
              <a:uFill>
                <a:solidFill>
                  <a:srgbClr val="ffffff"/>
                </a:solidFill>
              </a:uFill>
              <a:latin typeface="Arial"/>
            </a:endParaRPr>
          </a:p>
          <a:p>
            <a:pPr marL="914400" indent="-68760">
              <a:lnSpc>
                <a:spcPct val="100000"/>
              </a:lnSpc>
            </a:pPr>
            <a:endParaRPr b="0" lang="en-IN" sz="1800" spc="-1" strike="noStrike">
              <a:solidFill>
                <a:srgbClr val="000000"/>
              </a:solidFill>
              <a:uFill>
                <a:solidFill>
                  <a:srgbClr val="ffffff"/>
                </a:solidFill>
              </a:uFill>
              <a:latin typeface="Arial"/>
            </a:endParaRPr>
          </a:p>
        </p:txBody>
      </p:sp>
      <p:sp>
        <p:nvSpPr>
          <p:cNvPr id="130" name="CustomShape 2"/>
          <p:cNvSpPr/>
          <p:nvPr/>
        </p:nvSpPr>
        <p:spPr>
          <a:xfrm>
            <a:off x="907200" y="943920"/>
            <a:ext cx="266400" cy="137880"/>
          </a:xfrm>
          <a:prstGeom prst="rightArrow">
            <a:avLst>
              <a:gd name="adj1" fmla="val 50000"/>
              <a:gd name="adj2" fmla="val 50000"/>
            </a:avLst>
          </a:prstGeom>
          <a:solidFill>
            <a:srgbClr val="0000ff"/>
          </a:solidFill>
          <a:ln w="9360">
            <a:solidFill>
              <a:schemeClr val="dk2"/>
            </a:solidFill>
            <a:round/>
          </a:ln>
        </p:spPr>
        <p:style>
          <a:lnRef idx="0"/>
          <a:fillRef idx="0"/>
          <a:effectRef idx="0"/>
          <a:fontRef idx="minor"/>
        </p:style>
      </p:sp>
      <p:sp>
        <p:nvSpPr>
          <p:cNvPr id="131" name="CustomShape 3"/>
          <p:cNvSpPr/>
          <p:nvPr/>
        </p:nvSpPr>
        <p:spPr>
          <a:xfrm>
            <a:off x="907200" y="1962360"/>
            <a:ext cx="266400" cy="137880"/>
          </a:xfrm>
          <a:prstGeom prst="rightArrow">
            <a:avLst>
              <a:gd name="adj1" fmla="val 50000"/>
              <a:gd name="adj2" fmla="val 50000"/>
            </a:avLst>
          </a:prstGeom>
          <a:solidFill>
            <a:srgbClr val="0000ff"/>
          </a:solidFill>
          <a:ln w="9360">
            <a:solidFill>
              <a:schemeClr val="dk2"/>
            </a:solidFill>
            <a:round/>
          </a:ln>
        </p:spPr>
        <p:style>
          <a:lnRef idx="0"/>
          <a:fillRef idx="0"/>
          <a:effectRef idx="0"/>
          <a:fontRef idx="minor"/>
        </p:style>
      </p:sp>
      <p:sp>
        <p:nvSpPr>
          <p:cNvPr id="132" name="CustomShape 4"/>
          <p:cNvSpPr/>
          <p:nvPr/>
        </p:nvSpPr>
        <p:spPr>
          <a:xfrm>
            <a:off x="907200" y="2812320"/>
            <a:ext cx="266400" cy="137880"/>
          </a:xfrm>
          <a:prstGeom prst="rightArrow">
            <a:avLst>
              <a:gd name="adj1" fmla="val 50000"/>
              <a:gd name="adj2" fmla="val 50000"/>
            </a:avLst>
          </a:prstGeom>
          <a:solidFill>
            <a:srgbClr val="0000ff"/>
          </a:solidFill>
          <a:ln w="9360">
            <a:solidFill>
              <a:schemeClr val="dk2"/>
            </a:solidFill>
            <a:round/>
          </a:ln>
        </p:spPr>
        <p:style>
          <a:lnRef idx="0"/>
          <a:fillRef idx="0"/>
          <a:effectRef idx="0"/>
          <a:fontRef idx="minor"/>
        </p:style>
      </p:sp>
      <p:sp>
        <p:nvSpPr>
          <p:cNvPr id="133" name="CustomShape 5"/>
          <p:cNvSpPr/>
          <p:nvPr/>
        </p:nvSpPr>
        <p:spPr>
          <a:xfrm>
            <a:off x="907200" y="3662280"/>
            <a:ext cx="266400" cy="137880"/>
          </a:xfrm>
          <a:prstGeom prst="rightArrow">
            <a:avLst>
              <a:gd name="adj1" fmla="val 50000"/>
              <a:gd name="adj2" fmla="val 50000"/>
            </a:avLst>
          </a:prstGeom>
          <a:solidFill>
            <a:srgbClr val="0000ff"/>
          </a:solidFill>
          <a:ln w="9360">
            <a:solidFill>
              <a:schemeClr val="dk2"/>
            </a:solidFill>
            <a:round/>
          </a:ln>
        </p:spPr>
        <p:style>
          <a:lnRef idx="0"/>
          <a:fillRef idx="0"/>
          <a:effectRef idx="0"/>
          <a:fontRef idx="minor"/>
        </p:style>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323280" y="306720"/>
            <a:ext cx="8496360" cy="4529160"/>
          </a:xfrm>
          <a:prstGeom prst="rect">
            <a:avLst/>
          </a:prstGeom>
          <a:noFill/>
          <a:ln>
            <a:noFill/>
          </a:ln>
        </p:spPr>
        <p:style>
          <a:lnRef idx="0"/>
          <a:fillRef idx="0"/>
          <a:effectRef idx="0"/>
          <a:fontRef idx="minor"/>
        </p:style>
        <p:txBody>
          <a:bodyPr lIns="90000" rIns="90000" tIns="91440" bIns="91440"/>
          <a:p>
            <a:pPr algn="just">
              <a:lnSpc>
                <a:spcPct val="115000"/>
              </a:lnSpc>
            </a:pPr>
            <a:r>
              <a:rPr b="1" lang="en-IN" sz="2400" spc="-1" strike="noStrike">
                <a:solidFill>
                  <a:srgbClr val="000000"/>
                </a:solidFill>
                <a:uFill>
                  <a:solidFill>
                    <a:srgbClr val="ffffff"/>
                  </a:solidFill>
                </a:uFill>
                <a:latin typeface="Arial"/>
                <a:ea typeface="Arial"/>
              </a:rPr>
              <a:t>  </a:t>
            </a:r>
            <a:r>
              <a:rPr b="1" lang="en-IN" sz="2400" spc="-1" strike="noStrike">
                <a:solidFill>
                  <a:srgbClr val="000000"/>
                </a:solidFill>
                <a:uFill>
                  <a:solidFill>
                    <a:srgbClr val="ffffff"/>
                  </a:solidFill>
                </a:uFill>
                <a:latin typeface="Arial"/>
                <a:ea typeface="Arial"/>
              </a:rPr>
              <a:t>On-Page and Off-Page Search Engine Optimization:</a:t>
            </a:r>
            <a:endParaRPr b="0" lang="en-IN" sz="1800" spc="-1" strike="noStrike">
              <a:solidFill>
                <a:srgbClr val="000000"/>
              </a:solidFill>
              <a:uFill>
                <a:solidFill>
                  <a:srgbClr val="ffffff"/>
                </a:solidFill>
              </a:uFill>
              <a:latin typeface="Arial"/>
            </a:endParaRPr>
          </a:p>
          <a:p>
            <a:pPr algn="just">
              <a:lnSpc>
                <a:spcPct val="115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135" name="Shape 194" descr=""/>
          <p:cNvPicPr/>
          <p:nvPr/>
        </p:nvPicPr>
        <p:blipFill>
          <a:blip r:embed="rId1"/>
          <a:stretch/>
        </p:blipFill>
        <p:spPr>
          <a:xfrm>
            <a:off x="523440" y="1126440"/>
            <a:ext cx="8096040" cy="370944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6" name="Shape 199" descr=""/>
          <p:cNvPicPr/>
          <p:nvPr/>
        </p:nvPicPr>
        <p:blipFill>
          <a:blip r:embed="rId1"/>
          <a:stretch/>
        </p:blipFill>
        <p:spPr>
          <a:xfrm>
            <a:off x="1086120" y="1208520"/>
            <a:ext cx="6971040" cy="3720240"/>
          </a:xfrm>
          <a:prstGeom prst="rect">
            <a:avLst/>
          </a:prstGeom>
          <a:ln>
            <a:noFill/>
          </a:ln>
        </p:spPr>
      </p:pic>
      <p:sp>
        <p:nvSpPr>
          <p:cNvPr id="137" name="CustomShape 1"/>
          <p:cNvSpPr/>
          <p:nvPr/>
        </p:nvSpPr>
        <p:spPr>
          <a:xfrm>
            <a:off x="412200" y="449280"/>
            <a:ext cx="8318160" cy="597600"/>
          </a:xfrm>
          <a:prstGeom prst="rect">
            <a:avLst/>
          </a:prstGeom>
          <a:noFill/>
          <a:ln>
            <a:noFill/>
          </a:ln>
        </p:spPr>
        <p:style>
          <a:lnRef idx="0"/>
          <a:fillRef idx="0"/>
          <a:effectRef idx="0"/>
          <a:fontRef idx="minor"/>
        </p:style>
        <p:txBody>
          <a:bodyPr lIns="90000" rIns="90000" tIns="91440" bIns="91440"/>
          <a:p>
            <a:pPr algn="just">
              <a:lnSpc>
                <a:spcPct val="115000"/>
              </a:lnSpc>
            </a:pPr>
            <a:r>
              <a:rPr b="1" lang="en-IN" sz="2400" spc="-1" strike="noStrike">
                <a:solidFill>
                  <a:srgbClr val="000000"/>
                </a:solidFill>
                <a:uFill>
                  <a:solidFill>
                    <a:srgbClr val="ffffff"/>
                  </a:solidFill>
                </a:uFill>
                <a:latin typeface="Arial"/>
                <a:ea typeface="Arial"/>
              </a:rPr>
              <a:t>On-Page Search Engine Optimization:</a:t>
            </a:r>
            <a:endParaRPr b="0" lang="en-IN"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257400" y="294120"/>
            <a:ext cx="8628480" cy="4554360"/>
          </a:xfrm>
          <a:prstGeom prst="rect">
            <a:avLst/>
          </a:prstGeom>
          <a:noFill/>
          <a:ln>
            <a:noFill/>
          </a:ln>
        </p:spPr>
        <p:style>
          <a:lnRef idx="0"/>
          <a:fillRef idx="0"/>
          <a:effectRef idx="0"/>
          <a:fontRef idx="minor"/>
        </p:style>
        <p:txBody>
          <a:bodyPr lIns="90000" rIns="90000" tIns="91440" bIns="91440"/>
          <a:p>
            <a:pPr marL="457200">
              <a:lnSpc>
                <a:spcPct val="100000"/>
              </a:lnSpc>
            </a:pPr>
            <a:endParaRPr b="0" lang="en-IN" sz="1800" spc="-1" strike="noStrike">
              <a:solidFill>
                <a:srgbClr val="000000"/>
              </a:solidFill>
              <a:uFill>
                <a:solidFill>
                  <a:srgbClr val="ffffff"/>
                </a:solidFill>
              </a:uFill>
              <a:latin typeface="Arial"/>
            </a:endParaRPr>
          </a:p>
          <a:p>
            <a:pPr marL="457200">
              <a:lnSpc>
                <a:spcPct val="100000"/>
              </a:lnSpc>
            </a:pPr>
            <a:r>
              <a:rPr b="1" lang="en-IN" sz="1800" spc="-1" strike="noStrike">
                <a:solidFill>
                  <a:srgbClr val="000000"/>
                </a:solidFill>
                <a:uFill>
                  <a:solidFill>
                    <a:srgbClr val="ffffff"/>
                  </a:solidFill>
                </a:uFill>
                <a:latin typeface="Arial"/>
                <a:ea typeface="Arial"/>
              </a:rPr>
              <a:t>Role of Metatages and Description</a:t>
            </a:r>
            <a:r>
              <a:rPr b="0" lang="en-IN" sz="1800" spc="-1" strike="noStrike">
                <a:solidFill>
                  <a:srgbClr val="000000"/>
                </a:solidFill>
                <a:uFill>
                  <a:solidFill>
                    <a:srgbClr val="ffffff"/>
                  </a:solidFill>
                </a:uFill>
                <a:latin typeface="Arial"/>
                <a:ea typeface="Arial"/>
              </a:rPr>
              <a:t>: </a:t>
            </a:r>
            <a:endParaRPr b="0" lang="en-IN" sz="1800" spc="-1" strike="noStrike">
              <a:solidFill>
                <a:srgbClr val="000000"/>
              </a:solidFill>
              <a:uFill>
                <a:solidFill>
                  <a:srgbClr val="ffffff"/>
                </a:solidFill>
              </a:uFill>
              <a:latin typeface="Arial"/>
            </a:endParaRPr>
          </a:p>
          <a:p>
            <a:pPr marL="914400">
              <a:lnSpc>
                <a:spcPct val="100000"/>
              </a:lnSpc>
            </a:pPr>
            <a:r>
              <a:rPr b="0" lang="en-IN" sz="1800" spc="-1" strike="noStrike">
                <a:solidFill>
                  <a:srgbClr val="000000"/>
                </a:solidFill>
                <a:uFill>
                  <a:solidFill>
                    <a:srgbClr val="ffffff"/>
                  </a:solidFill>
                </a:uFill>
                <a:latin typeface="Arial"/>
                <a:ea typeface="Arial"/>
              </a:rPr>
              <a:t>The Metatages and description of your site give search engines somewhat more knowledge into what truly matters to your page.</a:t>
            </a:r>
            <a:endParaRPr b="0" lang="en-IN" sz="1800" spc="-1" strike="noStrike">
              <a:solidFill>
                <a:srgbClr val="000000"/>
              </a:solidFill>
              <a:uFill>
                <a:solidFill>
                  <a:srgbClr val="ffffff"/>
                </a:solidFill>
              </a:uFill>
              <a:latin typeface="Arial"/>
            </a:endParaRPr>
          </a:p>
          <a:p>
            <a:pPr marL="914400">
              <a:lnSpc>
                <a:spcPct val="100000"/>
              </a:lnSpc>
            </a:pPr>
            <a:r>
              <a:rPr b="0" lang="en-IN" sz="1800" spc="-1" strike="noStrike">
                <a:solidFill>
                  <a:srgbClr val="000000"/>
                </a:solidFill>
                <a:uFill>
                  <a:solidFill>
                    <a:srgbClr val="ffffff"/>
                  </a:solidFill>
                </a:uFill>
                <a:latin typeface="Arial"/>
                <a:ea typeface="Arial"/>
              </a:rPr>
              <a:t>	</a:t>
            </a:r>
            <a:endParaRPr b="0" lang="en-IN" sz="1800" spc="-1" strike="noStrike">
              <a:solidFill>
                <a:srgbClr val="000000"/>
              </a:solidFill>
              <a:uFill>
                <a:solidFill>
                  <a:srgbClr val="ffffff"/>
                </a:solidFill>
              </a:uFill>
              <a:latin typeface="Arial"/>
            </a:endParaRPr>
          </a:p>
          <a:p>
            <a:pPr marL="457200">
              <a:lnSpc>
                <a:spcPct val="100000"/>
              </a:lnSpc>
            </a:pPr>
            <a:r>
              <a:rPr b="1" lang="en-IN" sz="1800" spc="-1" strike="noStrike">
                <a:solidFill>
                  <a:srgbClr val="000000"/>
                </a:solidFill>
                <a:uFill>
                  <a:solidFill>
                    <a:srgbClr val="ffffff"/>
                  </a:solidFill>
                </a:uFill>
                <a:latin typeface="Arial"/>
                <a:ea typeface="Arial"/>
              </a:rPr>
              <a:t>Role of Image Name and ALT Tags:</a:t>
            </a:r>
            <a:endParaRPr b="0" lang="en-IN" sz="1800" spc="-1" strike="noStrike">
              <a:solidFill>
                <a:srgbClr val="000000"/>
              </a:solidFill>
              <a:uFill>
                <a:solidFill>
                  <a:srgbClr val="ffffff"/>
                </a:solidFill>
              </a:uFill>
              <a:latin typeface="Arial"/>
            </a:endParaRPr>
          </a:p>
          <a:p>
            <a:pPr marL="914400">
              <a:lnSpc>
                <a:spcPct val="100000"/>
              </a:lnSpc>
            </a:pPr>
            <a:r>
              <a:rPr b="0" lang="en-IN" sz="1800" spc="-1" strike="noStrike">
                <a:solidFill>
                  <a:srgbClr val="000000"/>
                </a:solidFill>
                <a:uFill>
                  <a:solidFill>
                    <a:srgbClr val="ffffff"/>
                  </a:solidFill>
                </a:uFill>
                <a:latin typeface="Arial"/>
                <a:ea typeface="Arial"/>
              </a:rPr>
              <a:t>If you utilize pictures on your site, you ought to consider befitting keywords for both the picture name and the alt tag. This aids search engines discover great pictures for their image-search for any specific keywords.</a:t>
            </a:r>
            <a:endParaRPr b="0" lang="en-IN" sz="1800" spc="-1" strike="noStrike">
              <a:solidFill>
                <a:srgbClr val="000000"/>
              </a:solidFill>
              <a:uFill>
                <a:solidFill>
                  <a:srgbClr val="ffffff"/>
                </a:solidFill>
              </a:uFill>
              <a:latin typeface="Arial"/>
            </a:endParaRPr>
          </a:p>
          <a:p>
            <a:pPr marL="914400">
              <a:lnSpc>
                <a:spcPct val="100000"/>
              </a:lnSpc>
            </a:pPr>
            <a:endParaRPr b="0" lang="en-IN" sz="1800" spc="-1" strike="noStrike">
              <a:solidFill>
                <a:srgbClr val="000000"/>
              </a:solidFill>
              <a:uFill>
                <a:solidFill>
                  <a:srgbClr val="ffffff"/>
                </a:solidFill>
              </a:uFill>
              <a:latin typeface="Arial"/>
            </a:endParaRPr>
          </a:p>
          <a:p>
            <a:pPr marL="914400">
              <a:lnSpc>
                <a:spcPct val="100000"/>
              </a:lnSpc>
            </a:pPr>
            <a:r>
              <a:rPr b="0" lang="en-IN" sz="1800" spc="-1" strike="noStrike">
                <a:solidFill>
                  <a:srgbClr val="555555"/>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Role of Internal Links:</a:t>
            </a:r>
            <a:endParaRPr b="0" lang="en-IN" sz="1800" spc="-1" strike="noStrike">
              <a:solidFill>
                <a:srgbClr val="000000"/>
              </a:solidFill>
              <a:uFill>
                <a:solidFill>
                  <a:srgbClr val="ffffff"/>
                </a:solidFill>
              </a:uFill>
              <a:latin typeface="Arial"/>
            </a:endParaRPr>
          </a:p>
          <a:p>
            <a:pPr marL="914400">
              <a:lnSpc>
                <a:spcPct val="100000"/>
              </a:lnSpc>
            </a:pPr>
            <a:r>
              <a:rPr b="0" lang="en-IN" sz="1800" spc="-1" strike="noStrike">
                <a:solidFill>
                  <a:srgbClr val="000000"/>
                </a:solidFill>
                <a:uFill>
                  <a:solidFill>
                    <a:srgbClr val="ffffff"/>
                  </a:solidFill>
                </a:uFill>
                <a:latin typeface="Arial"/>
                <a:ea typeface="Arial"/>
              </a:rPr>
              <a:t>Internal link building is not only the opposite of external links. You can influence web crawlers take in more about your site by internally connecting to different pages on your site, via links within your own content.</a:t>
            </a:r>
            <a:endParaRPr b="0" lang="en-IN" sz="1800" spc="-1" strike="noStrike">
              <a:solidFill>
                <a:srgbClr val="000000"/>
              </a:solidFill>
              <a:uFill>
                <a:solidFill>
                  <a:srgbClr val="ffffff"/>
                </a:solidFill>
              </a:uFill>
              <a:latin typeface="Arial"/>
            </a:endParaRPr>
          </a:p>
          <a:p>
            <a:pPr marL="914400">
              <a:lnSpc>
                <a:spcPct val="100000"/>
              </a:lnSpc>
            </a:pPr>
            <a:endParaRPr b="0" lang="en-IN" sz="1800" spc="-1" strike="noStrike">
              <a:solidFill>
                <a:srgbClr val="000000"/>
              </a:solidFill>
              <a:uFill>
                <a:solidFill>
                  <a:srgbClr val="ffffff"/>
                </a:solidFill>
              </a:uFill>
              <a:latin typeface="Arial"/>
            </a:endParaRPr>
          </a:p>
          <a:p>
            <a:pPr marL="914400">
              <a:lnSpc>
                <a:spcPct val="100000"/>
              </a:lnSpc>
            </a:pPr>
            <a:endParaRPr b="0" lang="en-IN"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285840" y="303480"/>
            <a:ext cx="8571600" cy="4535280"/>
          </a:xfrm>
          <a:prstGeom prst="rect">
            <a:avLst/>
          </a:prstGeom>
          <a:noFill/>
          <a:ln>
            <a:noFill/>
          </a:ln>
        </p:spPr>
        <p:style>
          <a:lnRef idx="0"/>
          <a:fillRef idx="0"/>
          <a:effectRef idx="0"/>
          <a:fontRef idx="minor"/>
        </p:style>
        <p:txBody>
          <a:bodyPr lIns="90000" rIns="90000" tIns="91440" bIns="91440"/>
          <a:p>
            <a:pPr marL="457200" algn="just">
              <a:lnSpc>
                <a:spcPct val="115000"/>
              </a:lnSpc>
            </a:pPr>
            <a:endParaRPr b="0" lang="en-IN" sz="1800" spc="-1" strike="noStrike">
              <a:solidFill>
                <a:srgbClr val="000000"/>
              </a:solidFill>
              <a:uFill>
                <a:solidFill>
                  <a:srgbClr val="ffffff"/>
                </a:solidFill>
              </a:uFill>
              <a:latin typeface="Arial"/>
            </a:endParaRPr>
          </a:p>
          <a:p>
            <a:pPr marL="457200" algn="just">
              <a:lnSpc>
                <a:spcPct val="115000"/>
              </a:lnSpc>
            </a:pPr>
            <a:r>
              <a:rPr b="1" lang="en-IN" sz="1800" spc="-1" strike="noStrike">
                <a:solidFill>
                  <a:srgbClr val="000000"/>
                </a:solidFill>
                <a:uFill>
                  <a:solidFill>
                    <a:srgbClr val="ffffff"/>
                  </a:solidFill>
                </a:uFill>
                <a:latin typeface="Arial"/>
                <a:ea typeface="Arial"/>
              </a:rPr>
              <a:t>Role of Header Tags:</a:t>
            </a:r>
            <a:endParaRPr b="0" lang="en-IN" sz="1800" spc="-1" strike="noStrike">
              <a:solidFill>
                <a:srgbClr val="000000"/>
              </a:solidFill>
              <a:uFill>
                <a:solidFill>
                  <a:srgbClr val="ffffff"/>
                </a:solidFill>
              </a:uFill>
              <a:latin typeface="Arial"/>
            </a:endParaRPr>
          </a:p>
          <a:p>
            <a:pPr marL="457200" algn="just">
              <a:lnSpc>
                <a:spcPct val="115000"/>
              </a:lnSpc>
            </a:pPr>
            <a:endParaRPr b="0" lang="en-IN" sz="1800" spc="-1" strike="noStrike">
              <a:solidFill>
                <a:srgbClr val="000000"/>
              </a:solidFill>
              <a:uFill>
                <a:solidFill>
                  <a:srgbClr val="ffffff"/>
                </a:solidFill>
              </a:uFill>
              <a:latin typeface="Arial"/>
            </a:endParaRPr>
          </a:p>
          <a:p>
            <a:pPr marL="914400" algn="just">
              <a:lnSpc>
                <a:spcPct val="115000"/>
              </a:lnSpc>
            </a:pPr>
            <a:r>
              <a:rPr b="0" lang="en-IN" sz="1800" spc="-1" strike="noStrike">
                <a:solidFill>
                  <a:srgbClr val="000000"/>
                </a:solidFill>
                <a:uFill>
                  <a:solidFill>
                    <a:srgbClr val="ffffff"/>
                  </a:solidFill>
                </a:uFill>
                <a:latin typeface="Arial"/>
                <a:ea typeface="Arial"/>
              </a:rPr>
              <a:t>Generally, an SEO friendly blog entry uses three distinct levels of HTML header labels that help break the content into different section and additionally let search engines find out about what really matters to each segment of a content.</a:t>
            </a:r>
            <a:endParaRPr b="0" lang="en-IN" sz="1800" spc="-1" strike="noStrike">
              <a:solidFill>
                <a:srgbClr val="000000"/>
              </a:solidFill>
              <a:uFill>
                <a:solidFill>
                  <a:srgbClr val="ffffff"/>
                </a:solidFill>
              </a:uFill>
              <a:latin typeface="Arial"/>
            </a:endParaRPr>
          </a:p>
          <a:p>
            <a:pPr marL="914400" indent="-68760" algn="just">
              <a:lnSpc>
                <a:spcPct val="115000"/>
              </a:lnSpc>
            </a:pPr>
            <a:endParaRPr b="0" lang="en-IN" sz="1800" spc="-1" strike="noStrike">
              <a:solidFill>
                <a:srgbClr val="000000"/>
              </a:solidFill>
              <a:uFill>
                <a:solidFill>
                  <a:srgbClr val="ffffff"/>
                </a:solidFill>
              </a:uFill>
              <a:latin typeface="Arial"/>
            </a:endParaRPr>
          </a:p>
          <a:p>
            <a:pPr marL="914400" indent="-68760" algn="just">
              <a:lnSpc>
                <a:spcPct val="115000"/>
              </a:lnSpc>
            </a:pPr>
            <a:r>
              <a:rPr b="0" lang="en-IN" sz="1800" spc="-1" strike="noStrike">
                <a:solidFill>
                  <a:srgbClr val="000000"/>
                </a:solidFill>
                <a:uFill>
                  <a:solidFill>
                    <a:srgbClr val="ffffff"/>
                  </a:solidFill>
                </a:uFill>
                <a:latin typeface="Arial"/>
                <a:ea typeface="Arial"/>
              </a:rPr>
              <a:t>The &lt;H1&gt;&lt;/H1&gt; labels encompass the post title – there ought to just be one arrangement of &lt;H1&gt;&lt;/H1&gt; tags for each page.</a:t>
            </a:r>
            <a:endParaRPr b="0" lang="en-IN" sz="1800" spc="-1" strike="noStrike">
              <a:solidFill>
                <a:srgbClr val="000000"/>
              </a:solidFill>
              <a:uFill>
                <a:solidFill>
                  <a:srgbClr val="ffffff"/>
                </a:solidFill>
              </a:uFill>
              <a:latin typeface="Arial"/>
            </a:endParaRPr>
          </a:p>
          <a:p>
            <a:pPr marL="914400" indent="-68760" algn="just">
              <a:lnSpc>
                <a:spcPct val="115000"/>
              </a:lnSpc>
            </a:pPr>
            <a:r>
              <a:rPr b="0" lang="en-IN" sz="1800" spc="-1" strike="noStrike">
                <a:solidFill>
                  <a:srgbClr val="000000"/>
                </a:solidFill>
                <a:uFill>
                  <a:solidFill>
                    <a:srgbClr val="ffffff"/>
                  </a:solidFill>
                </a:uFill>
                <a:latin typeface="Arial"/>
                <a:ea typeface="Arial"/>
              </a:rPr>
              <a:t>The &lt;H2&gt;&lt;/H2&gt; and &lt;H3&gt;&lt;/H3&gt; tags encompass subheadings on the page – there can be numerous occasions of both. Utilizing header labels helps both site-visitors and web search engines separate your content.</a:t>
            </a:r>
            <a:endParaRPr b="0" lang="en-IN" sz="1800" spc="-1" strike="noStrike">
              <a:solidFill>
                <a:srgbClr val="000000"/>
              </a:solidFill>
              <a:uFill>
                <a:solidFill>
                  <a:srgbClr val="ffffff"/>
                </a:solidFill>
              </a:uFill>
              <a:latin typeface="Arial"/>
            </a:endParaRPr>
          </a:p>
          <a:p>
            <a:pPr marL="914400" indent="-68760">
              <a:lnSpc>
                <a:spcPct val="100000"/>
              </a:lnSpc>
            </a:pPr>
            <a:endParaRPr b="0" lang="en-IN"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0" name="Shape 215" descr=""/>
          <p:cNvPicPr/>
          <p:nvPr/>
        </p:nvPicPr>
        <p:blipFill>
          <a:blip r:embed="rId1"/>
          <a:stretch/>
        </p:blipFill>
        <p:spPr>
          <a:xfrm>
            <a:off x="1400760" y="1304640"/>
            <a:ext cx="6425640" cy="3517200"/>
          </a:xfrm>
          <a:prstGeom prst="rect">
            <a:avLst/>
          </a:prstGeom>
          <a:ln>
            <a:noFill/>
          </a:ln>
        </p:spPr>
      </p:pic>
      <p:sp>
        <p:nvSpPr>
          <p:cNvPr id="141" name="CustomShape 1"/>
          <p:cNvSpPr/>
          <p:nvPr/>
        </p:nvSpPr>
        <p:spPr>
          <a:xfrm>
            <a:off x="556560" y="470520"/>
            <a:ext cx="8029800" cy="619200"/>
          </a:xfrm>
          <a:prstGeom prst="rect">
            <a:avLst/>
          </a:prstGeom>
          <a:noFill/>
          <a:ln>
            <a:noFill/>
          </a:ln>
        </p:spPr>
        <p:style>
          <a:lnRef idx="0"/>
          <a:fillRef idx="0"/>
          <a:effectRef idx="0"/>
          <a:fontRef idx="minor"/>
        </p:style>
        <p:txBody>
          <a:bodyPr lIns="90000" rIns="90000" tIns="91440" bIns="91440"/>
          <a:p>
            <a:pPr>
              <a:lnSpc>
                <a:spcPct val="100000"/>
              </a:lnSpc>
            </a:pPr>
            <a:r>
              <a:rPr b="1" lang="en-IN" sz="2400" spc="-1" strike="noStrike">
                <a:solidFill>
                  <a:srgbClr val="000000"/>
                </a:solidFill>
                <a:uFill>
                  <a:solidFill>
                    <a:srgbClr val="ffffff"/>
                  </a:solidFill>
                </a:uFill>
                <a:latin typeface="Arial"/>
                <a:ea typeface="Arial"/>
              </a:rPr>
              <a:t>Off-Page Search Engine Optimization:</a:t>
            </a:r>
            <a:endParaRPr b="0" lang="en-IN" sz="18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333360" y="291600"/>
            <a:ext cx="8476200" cy="4559040"/>
          </a:xfrm>
          <a:prstGeom prst="rect">
            <a:avLst/>
          </a:prstGeom>
          <a:noFill/>
          <a:ln>
            <a:noFill/>
          </a:ln>
        </p:spPr>
        <p:style>
          <a:lnRef idx="0"/>
          <a:fillRef idx="0"/>
          <a:effectRef idx="0"/>
          <a:fontRef idx="minor"/>
        </p:style>
        <p:txBody>
          <a:bodyPr lIns="90000" rIns="90000" tIns="91440" bIns="91440"/>
          <a:p>
            <a:pPr>
              <a:lnSpc>
                <a:spcPct val="100000"/>
              </a:lnSpc>
            </a:pPr>
            <a:endParaRPr b="0" lang="en-IN" sz="1800" spc="-1" strike="noStrike">
              <a:solidFill>
                <a:srgbClr val="000000"/>
              </a:solidFill>
              <a:uFill>
                <a:solidFill>
                  <a:srgbClr val="ffffff"/>
                </a:solidFill>
              </a:uFill>
              <a:latin typeface="Arial"/>
            </a:endParaRPr>
          </a:p>
          <a:p>
            <a:pPr marL="457200">
              <a:lnSpc>
                <a:spcPct val="100000"/>
              </a:lnSpc>
            </a:pPr>
            <a:r>
              <a:rPr b="1" lang="en-IN" sz="1800" spc="-1" strike="noStrike">
                <a:solidFill>
                  <a:srgbClr val="000000"/>
                </a:solidFill>
                <a:uFill>
                  <a:solidFill>
                    <a:srgbClr val="ffffff"/>
                  </a:solidFill>
                </a:uFill>
                <a:latin typeface="Arial"/>
                <a:ea typeface="Arial"/>
              </a:rPr>
              <a:t>Search Engine Submission: </a:t>
            </a:r>
            <a:endParaRPr b="0" lang="en-IN" sz="1800" spc="-1" strike="noStrike">
              <a:solidFill>
                <a:srgbClr val="000000"/>
              </a:solidFill>
              <a:uFill>
                <a:solidFill>
                  <a:srgbClr val="ffffff"/>
                </a:solidFill>
              </a:uFill>
              <a:latin typeface="Arial"/>
            </a:endParaRPr>
          </a:p>
          <a:p>
            <a:pPr marL="914400">
              <a:lnSpc>
                <a:spcPct val="100000"/>
              </a:lnSpc>
            </a:pPr>
            <a:r>
              <a:rPr b="0" lang="en-IN" sz="1800" spc="-1" strike="noStrike">
                <a:solidFill>
                  <a:srgbClr val="000000"/>
                </a:solidFill>
                <a:uFill>
                  <a:solidFill>
                    <a:srgbClr val="ffffff"/>
                  </a:solidFill>
                </a:uFill>
                <a:latin typeface="Arial"/>
                <a:ea typeface="Arial"/>
              </a:rPr>
              <a:t>Search engines will eventually find your site online, but that can take a while. To speed everything up, you should submit your website to the most popular search engines like Google, Yahoo, Bing, etc.</a:t>
            </a:r>
            <a:endParaRPr b="0" lang="en-IN" sz="1800" spc="-1" strike="noStrike">
              <a:solidFill>
                <a:srgbClr val="000000"/>
              </a:solidFill>
              <a:uFill>
                <a:solidFill>
                  <a:srgbClr val="ffffff"/>
                </a:solidFill>
              </a:uFill>
              <a:latin typeface="Arial"/>
            </a:endParaRPr>
          </a:p>
          <a:p>
            <a:pPr marL="914400">
              <a:lnSpc>
                <a:spcPct val="100000"/>
              </a:lnSpc>
            </a:pPr>
            <a:endParaRPr b="0" lang="en-IN" sz="1800" spc="-1" strike="noStrike">
              <a:solidFill>
                <a:srgbClr val="000000"/>
              </a:solidFill>
              <a:uFill>
                <a:solidFill>
                  <a:srgbClr val="ffffff"/>
                </a:solidFill>
              </a:uFill>
              <a:latin typeface="Arial"/>
            </a:endParaRPr>
          </a:p>
          <a:p>
            <a:pPr marL="914400">
              <a:lnSpc>
                <a:spcPct val="100000"/>
              </a:lnSpc>
            </a:pPr>
            <a:r>
              <a:rPr b="0"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Article Submission :</a:t>
            </a:r>
            <a:r>
              <a:rPr b="0" lang="en-IN" sz="1800" spc="-1" strike="noStrike">
                <a:solidFill>
                  <a:srgbClr val="000000"/>
                </a:solidFill>
                <a:uFill>
                  <a:solidFill>
                    <a:srgbClr val="ffffff"/>
                  </a:solidFill>
                </a:uFill>
                <a:latin typeface="Arial"/>
                <a:ea typeface="Arial"/>
              </a:rPr>
              <a:t> </a:t>
            </a:r>
            <a:endParaRPr b="0" lang="en-IN" sz="1800" spc="-1" strike="noStrike">
              <a:solidFill>
                <a:srgbClr val="000000"/>
              </a:solidFill>
              <a:uFill>
                <a:solidFill>
                  <a:srgbClr val="ffffff"/>
                </a:solidFill>
              </a:uFill>
              <a:latin typeface="Arial"/>
            </a:endParaRPr>
          </a:p>
          <a:p>
            <a:pPr marL="914400">
              <a:lnSpc>
                <a:spcPct val="100000"/>
              </a:lnSpc>
            </a:pPr>
            <a:r>
              <a:rPr b="0" lang="en-IN" sz="1800" spc="-1" strike="noStrike">
                <a:solidFill>
                  <a:srgbClr val="000000"/>
                </a:solidFill>
                <a:uFill>
                  <a:solidFill>
                    <a:srgbClr val="ffffff"/>
                  </a:solidFill>
                </a:uFill>
                <a:latin typeface="Arial"/>
                <a:ea typeface="Arial"/>
              </a:rPr>
              <a:t>If you write your articles yourself, then you can submit them to popular article directory sites like; Ezine, Go Articles, Now Public, etc. This can help drive traffic to your site.</a:t>
            </a:r>
            <a:endParaRPr b="0" lang="en-IN" sz="1800" spc="-1" strike="noStrike">
              <a:solidFill>
                <a:srgbClr val="000000"/>
              </a:solidFill>
              <a:uFill>
                <a:solidFill>
                  <a:srgbClr val="ffffff"/>
                </a:solidFill>
              </a:uFill>
              <a:latin typeface="Arial"/>
            </a:endParaRPr>
          </a:p>
          <a:p>
            <a:pPr marL="914400">
              <a:lnSpc>
                <a:spcPct val="100000"/>
              </a:lnSpc>
            </a:pPr>
            <a:endParaRPr b="0" lang="en-IN" sz="1800" spc="-1" strike="noStrike">
              <a:solidFill>
                <a:srgbClr val="000000"/>
              </a:solidFill>
              <a:uFill>
                <a:solidFill>
                  <a:srgbClr val="ffffff"/>
                </a:solidFill>
              </a:uFill>
              <a:latin typeface="Arial"/>
            </a:endParaRPr>
          </a:p>
          <a:p>
            <a:pPr marL="914400">
              <a:lnSpc>
                <a:spcPct val="100000"/>
              </a:lnSpc>
            </a:pPr>
            <a:r>
              <a:rPr b="1"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Review: </a:t>
            </a:r>
            <a:endParaRPr b="0" lang="en-IN" sz="1800" spc="-1" strike="noStrike">
              <a:solidFill>
                <a:srgbClr val="000000"/>
              </a:solidFill>
              <a:uFill>
                <a:solidFill>
                  <a:srgbClr val="ffffff"/>
                </a:solidFill>
              </a:uFill>
              <a:latin typeface="Arial"/>
            </a:endParaRPr>
          </a:p>
          <a:p>
            <a:pPr marL="914400">
              <a:lnSpc>
                <a:spcPct val="100000"/>
              </a:lnSpc>
            </a:pPr>
            <a:r>
              <a:rPr b="0" lang="en-IN" sz="1800" spc="-1" strike="noStrike">
                <a:solidFill>
                  <a:srgbClr val="000000"/>
                </a:solidFill>
                <a:uFill>
                  <a:solidFill>
                    <a:srgbClr val="ffffff"/>
                  </a:solidFill>
                </a:uFill>
                <a:latin typeface="Arial"/>
                <a:ea typeface="Arial"/>
              </a:rPr>
              <a:t>Write reviews about others businesses or ask your friends/clients to write a review of your business in major business review sites like RateitAll, Shvoong, Kaboodle, Stylefeeder, etc.</a:t>
            </a:r>
            <a:endParaRPr b="0" lang="en-IN" sz="1800" spc="-1" strike="noStrike">
              <a:solidFill>
                <a:srgbClr val="000000"/>
              </a:solidFill>
              <a:uFill>
                <a:solidFill>
                  <a:srgbClr val="ffffff"/>
                </a:solidFill>
              </a:uFill>
              <a:latin typeface="Arial"/>
            </a:endParaRPr>
          </a:p>
          <a:p>
            <a:pPr marL="914400">
              <a:lnSpc>
                <a:spcPct val="100000"/>
              </a:lnSpc>
            </a:pPr>
            <a:endParaRPr b="0" lang="en-IN" sz="1800" spc="-1" strike="noStrike">
              <a:solidFill>
                <a:srgbClr val="000000"/>
              </a:solidFill>
              <a:uFill>
                <a:solidFill>
                  <a:srgbClr val="ffffff"/>
                </a:solidFill>
              </a:uFill>
              <a:latin typeface="Arial"/>
            </a:endParaRPr>
          </a:p>
          <a:p>
            <a:pPr marL="914400">
              <a:lnSpc>
                <a:spcPct val="100000"/>
              </a:lnSpc>
            </a:pPr>
            <a:endParaRPr b="0" lang="en-IN" sz="18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339480" y="303480"/>
            <a:ext cx="8464320" cy="4535280"/>
          </a:xfrm>
          <a:prstGeom prst="rect">
            <a:avLst/>
          </a:prstGeom>
          <a:noFill/>
          <a:ln>
            <a:noFill/>
          </a:ln>
        </p:spPr>
        <p:style>
          <a:lnRef idx="0"/>
          <a:fillRef idx="0"/>
          <a:effectRef idx="0"/>
          <a:fontRef idx="minor"/>
        </p:style>
        <p:txBody>
          <a:bodyPr lIns="90000" rIns="90000" tIns="91440" bIns="91440"/>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Arial"/>
                <a:ea typeface="Arial"/>
              </a:rPr>
              <a:t>Photo Sharing:</a:t>
            </a:r>
            <a:endParaRPr b="0" lang="en-IN" sz="1800" spc="-1" strike="noStrike">
              <a:solidFill>
                <a:srgbClr val="000000"/>
              </a:solidFill>
              <a:uFill>
                <a:solidFill>
                  <a:srgbClr val="ffffff"/>
                </a:solidFill>
              </a:uFill>
              <a:latin typeface="Arial"/>
            </a:endParaRPr>
          </a:p>
          <a:p>
            <a:pPr marL="914400">
              <a:lnSpc>
                <a:spcPct val="100000"/>
              </a:lnSpc>
            </a:pPr>
            <a:r>
              <a:rPr b="0" lang="en-IN" sz="1800" spc="-1" strike="noStrike">
                <a:solidFill>
                  <a:srgbClr val="000000"/>
                </a:solidFill>
                <a:uFill>
                  <a:solidFill>
                    <a:srgbClr val="ffffff"/>
                  </a:solidFill>
                </a:uFill>
                <a:latin typeface="Arial"/>
                <a:ea typeface="Arial"/>
              </a:rPr>
              <a:t>If you have used any of your own photos or images on your site, then you can share then on many of the major photo sharing websites like Flickr, Picasa, Photo Bucket, etc. Other people will be able to see them and comment on them, hopefully following a link to your site.</a:t>
            </a:r>
            <a:endParaRPr b="0" lang="en-IN" sz="1800" spc="-1" strike="noStrike">
              <a:solidFill>
                <a:srgbClr val="000000"/>
              </a:solidFill>
              <a:uFill>
                <a:solidFill>
                  <a:srgbClr val="ffffff"/>
                </a:solidFill>
              </a:uFill>
              <a:latin typeface="Arial"/>
            </a:endParaRPr>
          </a:p>
          <a:p>
            <a:pPr marL="914400">
              <a:lnSpc>
                <a:spcPct val="100000"/>
              </a:lnSpc>
            </a:pPr>
            <a:endParaRPr b="0" lang="en-IN" sz="1800" spc="-1" strike="noStrike">
              <a:solidFill>
                <a:srgbClr val="000000"/>
              </a:solidFill>
              <a:uFill>
                <a:solidFill>
                  <a:srgbClr val="ffffff"/>
                </a:solidFill>
              </a:uFill>
              <a:latin typeface="Arial"/>
            </a:endParaRPr>
          </a:p>
          <a:p>
            <a:pPr marL="914400">
              <a:lnSpc>
                <a:spcPct val="100000"/>
              </a:lnSpc>
            </a:pPr>
            <a:r>
              <a:rPr b="0" lang="en-IN" sz="1800" spc="-1" strike="noStrike">
                <a:solidFill>
                  <a:srgbClr val="000000"/>
                </a:solidFill>
                <a:uFill>
                  <a:solidFill>
                    <a:srgbClr val="ffffff"/>
                  </a:solidFill>
                </a:uFill>
                <a:latin typeface="Arial"/>
                <a:ea typeface="Arial"/>
              </a:rPr>
              <a:t>	</a:t>
            </a:r>
            <a:r>
              <a:rPr b="1" lang="en-IN" sz="1800" spc="-1" strike="noStrike">
                <a:solidFill>
                  <a:srgbClr val="000000"/>
                </a:solidFill>
                <a:uFill>
                  <a:solidFill>
                    <a:srgbClr val="ffffff"/>
                  </a:solidFill>
                </a:uFill>
                <a:latin typeface="Arial"/>
                <a:ea typeface="Arial"/>
              </a:rPr>
              <a:t>Answer Question :  </a:t>
            </a:r>
            <a:endParaRPr b="0" lang="en-IN" sz="1800" spc="-1" strike="noStrike">
              <a:solidFill>
                <a:srgbClr val="000000"/>
              </a:solidFill>
              <a:uFill>
                <a:solidFill>
                  <a:srgbClr val="ffffff"/>
                </a:solidFill>
              </a:uFill>
              <a:latin typeface="Arial"/>
            </a:endParaRPr>
          </a:p>
          <a:p>
            <a:pPr marL="914400" indent="-68760">
              <a:lnSpc>
                <a:spcPct val="100000"/>
              </a:lnSpc>
            </a:pPr>
            <a:r>
              <a:rPr b="0" lang="en-IN" sz="1800" spc="-1" strike="noStrike">
                <a:solidFill>
                  <a:srgbClr val="000000"/>
                </a:solidFill>
                <a:uFill>
                  <a:solidFill>
                    <a:srgbClr val="ffffff"/>
                  </a:solidFill>
                </a:uFill>
                <a:latin typeface="Arial"/>
                <a:ea typeface="Arial"/>
              </a:rPr>
              <a:t>You can actively participate in answering questions on sites like Yahoo Answers. By answering and asking relevant questions on your site niche, you help to build up your reputation as someone that is an expert in your chosen field. You can place a link to your website in the source section if necessary so that people can easily find your site.</a:t>
            </a:r>
            <a:endParaRPr b="0" lang="en-IN" sz="1800" spc="-1" strike="noStrike">
              <a:solidFill>
                <a:srgbClr val="000000"/>
              </a:solidFill>
              <a:uFill>
                <a:solidFill>
                  <a:srgbClr val="ffffff"/>
                </a:solidFill>
              </a:uFill>
              <a:latin typeface="Arial"/>
            </a:endParaRPr>
          </a:p>
          <a:p>
            <a:pPr marL="914400" indent="-68760">
              <a:lnSpc>
                <a:spcPct val="100000"/>
              </a:lnSpc>
            </a:pPr>
            <a:endParaRPr b="0" lang="en-IN" sz="1800" spc="-1" strike="noStrike">
              <a:solidFill>
                <a:srgbClr val="000000"/>
              </a:solidFill>
              <a:uFill>
                <a:solidFill>
                  <a:srgbClr val="ffffff"/>
                </a:solidFill>
              </a:uFill>
              <a:latin typeface="Arial"/>
            </a:endParaRPr>
          </a:p>
          <a:p>
            <a:pPr marL="914400" indent="-68760">
              <a:lnSpc>
                <a:spcPct val="100000"/>
              </a:lnSpc>
            </a:pPr>
            <a:endParaRPr b="0" lang="en-IN" sz="1800" spc="-1" strike="noStrike">
              <a:solidFill>
                <a:srgbClr val="000000"/>
              </a:solidFill>
              <a:uFill>
                <a:solidFill>
                  <a:srgbClr val="ffffff"/>
                </a:solidFill>
              </a:u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316080" y="272880"/>
            <a:ext cx="8510760" cy="4597200"/>
          </a:xfrm>
          <a:prstGeom prst="rect">
            <a:avLst/>
          </a:prstGeom>
          <a:noFill/>
          <a:ln>
            <a:noFill/>
          </a:ln>
        </p:spPr>
        <p:style>
          <a:lnRef idx="0"/>
          <a:fillRef idx="0"/>
          <a:effectRef idx="0"/>
          <a:fontRef idx="minor"/>
        </p:style>
        <p:txBody>
          <a:bodyPr lIns="90000" rIns="90000" tIns="91440" bIns="91440"/>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2400" spc="-1" strike="noStrike">
                <a:solidFill>
                  <a:srgbClr val="000000"/>
                </a:solidFill>
                <a:uFill>
                  <a:solidFill>
                    <a:srgbClr val="ffffff"/>
                  </a:solidFill>
                </a:uFill>
                <a:latin typeface="Arial"/>
                <a:ea typeface="Arial"/>
              </a:rPr>
              <a:t>Conclusion: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457200">
              <a:lnSpc>
                <a:spcPct val="100000"/>
              </a:lnSpc>
            </a:pPr>
            <a:r>
              <a:rPr b="0" lang="en-IN" sz="1800" spc="-1" strike="noStrike">
                <a:solidFill>
                  <a:srgbClr val="000000"/>
                </a:solidFill>
                <a:uFill>
                  <a:solidFill>
                    <a:srgbClr val="ffffff"/>
                  </a:solidFill>
                </a:uFill>
                <a:latin typeface="Arial"/>
                <a:ea typeface="Arial"/>
              </a:rPr>
              <a:t>In conclusion, Search Engine Optimization is constantly changing as new aspects come into play, and others go.</a:t>
            </a:r>
            <a:endParaRPr b="0" lang="en-IN" sz="1800" spc="-1" strike="noStrike">
              <a:solidFill>
                <a:srgbClr val="000000"/>
              </a:solidFill>
              <a:uFill>
                <a:solidFill>
                  <a:srgbClr val="ffffff"/>
                </a:solidFill>
              </a:uFill>
              <a:latin typeface="Arial"/>
            </a:endParaRPr>
          </a:p>
          <a:p>
            <a:pPr marL="457200">
              <a:lnSpc>
                <a:spcPct val="100000"/>
              </a:lnSpc>
            </a:pPr>
            <a:endParaRPr b="0" lang="en-IN" sz="1800" spc="-1" strike="noStrike">
              <a:solidFill>
                <a:srgbClr val="000000"/>
              </a:solidFill>
              <a:uFill>
                <a:solidFill>
                  <a:srgbClr val="ffffff"/>
                </a:solidFill>
              </a:uFill>
              <a:latin typeface="Arial"/>
            </a:endParaRPr>
          </a:p>
          <a:p>
            <a:pPr marL="457200">
              <a:lnSpc>
                <a:spcPct val="100000"/>
              </a:lnSpc>
            </a:pPr>
            <a:r>
              <a:rPr b="0" lang="en-IN" sz="1800" spc="-1" strike="noStrike">
                <a:solidFill>
                  <a:srgbClr val="000000"/>
                </a:solidFill>
                <a:uFill>
                  <a:solidFill>
                    <a:srgbClr val="ffffff"/>
                  </a:solidFill>
                </a:uFill>
                <a:latin typeface="Arial"/>
                <a:ea typeface="Arial"/>
              </a:rPr>
              <a:t>Users are progressively more using mobiles to access the web and it is known to soon outpace web access through personal computers. </a:t>
            </a:r>
            <a:endParaRPr b="0" lang="en-IN" sz="1800" spc="-1" strike="noStrike">
              <a:solidFill>
                <a:srgbClr val="000000"/>
              </a:solidFill>
              <a:uFill>
                <a:solidFill>
                  <a:srgbClr val="ffffff"/>
                </a:solidFill>
              </a:uFill>
              <a:latin typeface="Arial"/>
            </a:endParaRPr>
          </a:p>
          <a:p>
            <a:pPr marL="457200">
              <a:lnSpc>
                <a:spcPct val="100000"/>
              </a:lnSpc>
            </a:pPr>
            <a:endParaRPr b="0" lang="en-IN" sz="1800" spc="-1" strike="noStrike">
              <a:solidFill>
                <a:srgbClr val="000000"/>
              </a:solidFill>
              <a:uFill>
                <a:solidFill>
                  <a:srgbClr val="ffffff"/>
                </a:solidFill>
              </a:uFill>
              <a:latin typeface="Arial"/>
            </a:endParaRPr>
          </a:p>
          <a:p>
            <a:pPr marL="457200">
              <a:lnSpc>
                <a:spcPct val="100000"/>
              </a:lnSpc>
            </a:pPr>
            <a:r>
              <a:rPr b="0" lang="en-IN" sz="1800" spc="-1" strike="noStrike">
                <a:solidFill>
                  <a:srgbClr val="000000"/>
                </a:solidFill>
                <a:uFill>
                  <a:solidFill>
                    <a:srgbClr val="ffffff"/>
                  </a:solidFill>
                </a:uFill>
                <a:latin typeface="Arial"/>
                <a:ea typeface="Arial"/>
              </a:rPr>
              <a:t>Ranking for the key terms in a specific industry on mobile devices, allows a business to take control of users who are continuously searching on the go. </a:t>
            </a:r>
            <a:endParaRPr b="0" lang="en-IN" sz="1800" spc="-1" strike="noStrike">
              <a:solidFill>
                <a:srgbClr val="000000"/>
              </a:solidFill>
              <a:uFill>
                <a:solidFill>
                  <a:srgbClr val="ffffff"/>
                </a:solidFill>
              </a:uFill>
              <a:latin typeface="Arial"/>
            </a:endParaRPr>
          </a:p>
          <a:p>
            <a:pPr marL="457200">
              <a:lnSpc>
                <a:spcPct val="100000"/>
              </a:lnSpc>
            </a:pPr>
            <a:endParaRPr b="0" lang="en-IN" sz="1800" spc="-1" strike="noStrike">
              <a:solidFill>
                <a:srgbClr val="000000"/>
              </a:solidFill>
              <a:uFill>
                <a:solidFill>
                  <a:srgbClr val="ffffff"/>
                </a:solidFill>
              </a:uFill>
              <a:latin typeface="Arial"/>
            </a:endParaRPr>
          </a:p>
          <a:p>
            <a:pPr marL="457200">
              <a:lnSpc>
                <a:spcPct val="100000"/>
              </a:lnSpc>
            </a:pPr>
            <a:r>
              <a:rPr b="0" lang="en-IN" sz="1800" spc="-1" strike="noStrike">
                <a:solidFill>
                  <a:srgbClr val="000000"/>
                </a:solidFill>
                <a:uFill>
                  <a:solidFill>
                    <a:srgbClr val="ffffff"/>
                  </a:solidFill>
                </a:uFill>
                <a:latin typeface="Arial"/>
                <a:ea typeface="Arial"/>
              </a:rPr>
              <a:t>Mobile search is the future of SEO and Google is paying attention to websites that are ‘mobile friendly’.</a:t>
            </a:r>
            <a:endParaRPr b="0" lang="en-IN" sz="1800" spc="-1" strike="noStrike">
              <a:solidFill>
                <a:srgbClr val="000000"/>
              </a:solidFill>
              <a:uFill>
                <a:solidFill>
                  <a:srgbClr val="ffffff"/>
                </a:solidFill>
              </a:uFill>
              <a:latin typeface="Arial"/>
            </a:endParaRPr>
          </a:p>
          <a:p>
            <a:pPr marL="457200" indent="-68760">
              <a:lnSpc>
                <a:spcPct val="100000"/>
              </a:lnSpc>
            </a:pPr>
            <a:endParaRPr b="0" lang="en-IN" sz="1800" spc="-1" strike="noStrike">
              <a:solidFill>
                <a:srgbClr val="000000"/>
              </a:solidFill>
              <a:uFill>
                <a:solidFill>
                  <a:srgbClr val="ffffff"/>
                </a:solidFill>
              </a:uFill>
              <a:latin typeface="Arial"/>
            </a:endParaRPr>
          </a:p>
          <a:p>
            <a:pPr marL="457200" indent="-68760">
              <a:lnSpc>
                <a:spcPct val="100000"/>
              </a:lnSpc>
            </a:pPr>
            <a:endParaRPr b="0" lang="en-IN" sz="18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175680" y="203040"/>
            <a:ext cx="8639280" cy="4640040"/>
          </a:xfrm>
          <a:prstGeom prst="rect">
            <a:avLst/>
          </a:prstGeom>
          <a:noFill/>
          <a:ln>
            <a:noFill/>
          </a:ln>
        </p:spPr>
        <p:style>
          <a:lnRef idx="0"/>
          <a:fillRef idx="0"/>
          <a:effectRef idx="0"/>
          <a:fontRef idx="minor"/>
        </p:style>
        <p:txBody>
          <a:bodyPr lIns="90000" rIns="90000" tIns="91440" bIns="91440"/>
          <a:p>
            <a:pPr>
              <a:lnSpc>
                <a:spcPct val="100000"/>
              </a:lnSpc>
            </a:pPr>
            <a:r>
              <a:rPr b="1" lang="en-IN" sz="2400" spc="-1" strike="noStrike">
                <a:solidFill>
                  <a:srgbClr val="000000"/>
                </a:solidFill>
                <a:uFill>
                  <a:solidFill>
                    <a:srgbClr val="ffffff"/>
                  </a:solidFill>
                </a:uFill>
                <a:latin typeface="Arial"/>
                <a:ea typeface="Arial"/>
              </a:rPr>
              <a:t>Bibliography:</a:t>
            </a:r>
            <a:endParaRPr b="0" lang="en-IN" sz="1800" spc="-1" strike="noStrike">
              <a:solidFill>
                <a:srgbClr val="000000"/>
              </a:solidFill>
              <a:uFill>
                <a:solidFill>
                  <a:srgbClr val="ffffff"/>
                </a:solidFill>
              </a:uFill>
              <a:latin typeface="Arial"/>
            </a:endParaRPr>
          </a:p>
          <a:p>
            <a:pPr marL="914400">
              <a:lnSpc>
                <a:spcPct val="100000"/>
              </a:lnSpc>
            </a:pPr>
            <a:endParaRPr b="0" lang="en-IN" sz="1800" spc="-1" strike="noStrike">
              <a:solidFill>
                <a:srgbClr val="000000"/>
              </a:solidFill>
              <a:uFill>
                <a:solidFill>
                  <a:srgbClr val="ffffff"/>
                </a:solidFill>
              </a:uFill>
              <a:latin typeface="Arial"/>
            </a:endParaRPr>
          </a:p>
          <a:p>
            <a:pPr marL="914400">
              <a:lnSpc>
                <a:spcPct val="100000"/>
              </a:lnSpc>
            </a:pPr>
            <a:r>
              <a:rPr b="0" lang="en-IN" sz="1400" spc="-1" strike="noStrike">
                <a:solidFill>
                  <a:srgbClr val="000000"/>
                </a:solidFill>
                <a:uFill>
                  <a:solidFill>
                    <a:srgbClr val="ffffff"/>
                  </a:solidFill>
                </a:uFill>
                <a:latin typeface="Arial"/>
                <a:ea typeface="Arial"/>
              </a:rPr>
              <a:t>[1] http://ieeexplore.ieee.org/document/6113701/Search Engine Optimization Research for Website Promotion</a:t>
            </a:r>
            <a:endParaRPr b="0" lang="en-IN" sz="1800" spc="-1" strike="noStrike">
              <a:solidFill>
                <a:srgbClr val="000000"/>
              </a:solidFill>
              <a:uFill>
                <a:solidFill>
                  <a:srgbClr val="ffffff"/>
                </a:solidFill>
              </a:uFill>
              <a:latin typeface="Arial"/>
            </a:endParaRPr>
          </a:p>
          <a:p>
            <a:pPr marL="914400" indent="-68760">
              <a:lnSpc>
                <a:spcPct val="100000"/>
              </a:lnSpc>
            </a:pPr>
            <a:r>
              <a:rPr b="0" lang="en-IN" sz="1400" spc="-1" strike="noStrike">
                <a:solidFill>
                  <a:srgbClr val="000000"/>
                </a:solidFill>
                <a:uFill>
                  <a:solidFill>
                    <a:srgbClr val="ffffff"/>
                  </a:solidFill>
                </a:uFill>
                <a:latin typeface="Arial"/>
                <a:ea typeface="Arial"/>
              </a:rPr>
              <a:t>	</a:t>
            </a:r>
            <a:r>
              <a:rPr b="0" lang="en-IN" sz="1400" spc="-1" strike="noStrike">
                <a:solidFill>
                  <a:srgbClr val="000000"/>
                </a:solidFill>
                <a:uFill>
                  <a:solidFill>
                    <a:srgbClr val="ffffff"/>
                  </a:solidFill>
                </a:uFill>
                <a:latin typeface="Arial"/>
                <a:ea typeface="Arial"/>
              </a:rPr>
              <a:t>Author Meng Cui and Songyun Hu</a:t>
            </a:r>
            <a:endParaRPr b="0" lang="en-IN" sz="1800" spc="-1" strike="noStrike">
              <a:solidFill>
                <a:srgbClr val="000000"/>
              </a:solidFill>
              <a:uFill>
                <a:solidFill>
                  <a:srgbClr val="ffffff"/>
                </a:solidFill>
              </a:uFill>
              <a:latin typeface="Arial"/>
            </a:endParaRPr>
          </a:p>
          <a:p>
            <a:pPr marL="914400" indent="-68760">
              <a:lnSpc>
                <a:spcPct val="100000"/>
              </a:lnSpc>
            </a:pPr>
            <a:r>
              <a:rPr b="0" lang="en-IN" sz="1400" spc="-1" strike="noStrike">
                <a:solidFill>
                  <a:srgbClr val="000000"/>
                </a:solidFill>
                <a:uFill>
                  <a:solidFill>
                    <a:srgbClr val="ffffff"/>
                  </a:solidFill>
                </a:uFill>
                <a:latin typeface="Arial"/>
                <a:ea typeface="Arial"/>
              </a:rPr>
              <a:t>	</a:t>
            </a:r>
            <a:r>
              <a:rPr b="0" lang="en-IN" sz="1400" spc="-1" strike="noStrike">
                <a:solidFill>
                  <a:srgbClr val="000000"/>
                </a:solidFill>
                <a:uFill>
                  <a:solidFill>
                    <a:srgbClr val="ffffff"/>
                  </a:solidFill>
                </a:uFill>
                <a:latin typeface="Arial"/>
                <a:ea typeface="Arial"/>
              </a:rPr>
              <a:t>INSPEC Accession Number: 12508722, Date Added to IEEE </a:t>
            </a:r>
            <a:r>
              <a:rPr b="0" i="1" lang="en-IN" sz="1400" spc="-1" strike="noStrike">
                <a:solidFill>
                  <a:srgbClr val="000000"/>
                </a:solidFill>
                <a:uFill>
                  <a:solidFill>
                    <a:srgbClr val="ffffff"/>
                  </a:solidFill>
                </a:uFill>
                <a:latin typeface="Arial"/>
                <a:ea typeface="Arial"/>
              </a:rPr>
              <a:t>Xplore</a:t>
            </a:r>
            <a:r>
              <a:rPr b="0" lang="en-IN" sz="1400" spc="-1" strike="noStrike">
                <a:solidFill>
                  <a:srgbClr val="000000"/>
                </a:solidFill>
                <a:uFill>
                  <a:solidFill>
                    <a:srgbClr val="ffffff"/>
                  </a:solidFill>
                </a:uFill>
                <a:latin typeface="Arial"/>
                <a:ea typeface="Arial"/>
              </a:rPr>
              <a:t>: 29 December 2011</a:t>
            </a:r>
            <a:endParaRPr b="0" lang="en-IN" sz="1800" spc="-1" strike="noStrike">
              <a:solidFill>
                <a:srgbClr val="000000"/>
              </a:solidFill>
              <a:uFill>
                <a:solidFill>
                  <a:srgbClr val="ffffff"/>
                </a:solidFill>
              </a:uFill>
              <a:latin typeface="Arial"/>
            </a:endParaRPr>
          </a:p>
          <a:p>
            <a:pPr marL="914400" indent="-68760">
              <a:lnSpc>
                <a:spcPct val="100000"/>
              </a:lnSpc>
            </a:pPr>
            <a:r>
              <a:rPr b="0" lang="en-IN" sz="1400" spc="-1" strike="noStrike">
                <a:solidFill>
                  <a:srgbClr val="000000"/>
                </a:solidFill>
                <a:uFill>
                  <a:solidFill>
                    <a:srgbClr val="ffffff"/>
                  </a:solidFill>
                </a:uFill>
                <a:latin typeface="Arial"/>
                <a:ea typeface="Arial"/>
              </a:rPr>
              <a:t>	</a:t>
            </a:r>
            <a:r>
              <a:rPr b="0" lang="en-IN" sz="1400" spc="-1" strike="noStrike">
                <a:solidFill>
                  <a:srgbClr val="000000"/>
                </a:solidFill>
                <a:uFill>
                  <a:solidFill>
                    <a:srgbClr val="ffffff"/>
                  </a:solidFill>
                </a:uFill>
                <a:latin typeface="Arial"/>
                <a:ea typeface="Arial"/>
              </a:rPr>
              <a:t>[2] http://ieeexplore.ieee.org/document/6463486/</a:t>
            </a:r>
            <a:endParaRPr b="0" lang="en-IN" sz="1800" spc="-1" strike="noStrike">
              <a:solidFill>
                <a:srgbClr val="000000"/>
              </a:solidFill>
              <a:uFill>
                <a:solidFill>
                  <a:srgbClr val="ffffff"/>
                </a:solidFill>
              </a:uFill>
              <a:latin typeface="Arial"/>
            </a:endParaRPr>
          </a:p>
          <a:p>
            <a:pPr marL="914400" indent="-68760">
              <a:lnSpc>
                <a:spcPct val="100000"/>
              </a:lnSpc>
            </a:pPr>
            <a:r>
              <a:rPr b="0" lang="en-IN" sz="1400" spc="-1" strike="noStrike">
                <a:solidFill>
                  <a:srgbClr val="000000"/>
                </a:solidFill>
                <a:uFill>
                  <a:solidFill>
                    <a:srgbClr val="ffffff"/>
                  </a:solidFill>
                </a:uFill>
                <a:latin typeface="Arial"/>
                <a:ea typeface="Arial"/>
              </a:rPr>
              <a:t>	</a:t>
            </a:r>
            <a:r>
              <a:rPr b="0" lang="en-IN" sz="1400" spc="-1" strike="noStrike">
                <a:solidFill>
                  <a:srgbClr val="000000"/>
                </a:solidFill>
                <a:uFill>
                  <a:solidFill>
                    <a:srgbClr val="ffffff"/>
                  </a:solidFill>
                </a:uFill>
                <a:latin typeface="Arial"/>
                <a:ea typeface="Arial"/>
              </a:rPr>
              <a:t>How to Use Search Engine Optimization Techniques to Increase Website Visibility</a:t>
            </a:r>
            <a:endParaRPr b="0" lang="en-IN" sz="1800" spc="-1" strike="noStrike">
              <a:solidFill>
                <a:srgbClr val="000000"/>
              </a:solidFill>
              <a:uFill>
                <a:solidFill>
                  <a:srgbClr val="ffffff"/>
                </a:solidFill>
              </a:uFill>
              <a:latin typeface="Arial"/>
            </a:endParaRPr>
          </a:p>
          <a:p>
            <a:pPr marL="914400" indent="-68760">
              <a:lnSpc>
                <a:spcPct val="100000"/>
              </a:lnSpc>
            </a:pPr>
            <a:r>
              <a:rPr b="0" lang="en-IN" sz="1400" spc="-1" strike="noStrike">
                <a:solidFill>
                  <a:srgbClr val="000000"/>
                </a:solidFill>
                <a:uFill>
                  <a:solidFill>
                    <a:srgbClr val="ffffff"/>
                  </a:solidFill>
                </a:uFill>
                <a:latin typeface="Arial"/>
                <a:ea typeface="Arial"/>
              </a:rPr>
              <a:t>	</a:t>
            </a:r>
            <a:r>
              <a:rPr b="0" lang="en-IN" sz="1400" spc="-1" strike="noStrike">
                <a:solidFill>
                  <a:srgbClr val="000000"/>
                </a:solidFill>
                <a:uFill>
                  <a:solidFill>
                    <a:srgbClr val="ffffff"/>
                  </a:solidFill>
                </a:uFill>
                <a:latin typeface="Arial"/>
                <a:ea typeface="Arial"/>
              </a:rPr>
              <a:t>Author John B. Killoran</a:t>
            </a:r>
            <a:endParaRPr b="0" lang="en-IN" sz="1800" spc="-1" strike="noStrike">
              <a:solidFill>
                <a:srgbClr val="000000"/>
              </a:solidFill>
              <a:uFill>
                <a:solidFill>
                  <a:srgbClr val="ffffff"/>
                </a:solidFill>
              </a:uFill>
              <a:latin typeface="Arial"/>
            </a:endParaRPr>
          </a:p>
          <a:p>
            <a:pPr marL="914400" indent="-68760">
              <a:lnSpc>
                <a:spcPct val="100000"/>
              </a:lnSpc>
            </a:pPr>
            <a:r>
              <a:rPr b="0" lang="en-IN" sz="1400" spc="-1" strike="noStrike">
                <a:solidFill>
                  <a:srgbClr val="000000"/>
                </a:solidFill>
                <a:uFill>
                  <a:solidFill>
                    <a:srgbClr val="ffffff"/>
                  </a:solidFill>
                </a:uFill>
                <a:latin typeface="Arial"/>
                <a:ea typeface="Arial"/>
              </a:rPr>
              <a:t>	</a:t>
            </a:r>
            <a:r>
              <a:rPr b="0" lang="en-IN" sz="1400" spc="-1" strike="noStrike">
                <a:solidFill>
                  <a:srgbClr val="000000"/>
                </a:solidFill>
                <a:uFill>
                  <a:solidFill>
                    <a:srgbClr val="ffffff"/>
                  </a:solidFill>
                </a:uFill>
                <a:latin typeface="Arial"/>
                <a:ea typeface="Arial"/>
              </a:rPr>
              <a:t>INSPEC Accession Number: 13325812, Date of Publication: 15 February 2013</a:t>
            </a:r>
            <a:r>
              <a:rPr b="0" lang="en-IN" sz="1400" spc="-1" strike="noStrike">
                <a:solidFill>
                  <a:srgbClr val="000000"/>
                </a:solidFill>
                <a:uFill>
                  <a:solidFill>
                    <a:srgbClr val="ffffff"/>
                  </a:solidFill>
                </a:uFill>
                <a:latin typeface="Arial"/>
                <a:ea typeface="Arial"/>
              </a:rPr>
              <a:t>	</a:t>
            </a:r>
            <a:endParaRPr b="0" lang="en-IN" sz="1800" spc="-1" strike="noStrike">
              <a:solidFill>
                <a:srgbClr val="000000"/>
              </a:solidFill>
              <a:uFill>
                <a:solidFill>
                  <a:srgbClr val="ffffff"/>
                </a:solidFill>
              </a:uFill>
              <a:latin typeface="Arial"/>
            </a:endParaRPr>
          </a:p>
          <a:p>
            <a:pPr marL="914400" indent="-68760">
              <a:lnSpc>
                <a:spcPct val="100000"/>
              </a:lnSpc>
            </a:pPr>
            <a:r>
              <a:rPr b="0" lang="en-IN" sz="1400" spc="-1" strike="noStrike">
                <a:solidFill>
                  <a:srgbClr val="000000"/>
                </a:solidFill>
                <a:uFill>
                  <a:solidFill>
                    <a:srgbClr val="ffffff"/>
                  </a:solidFill>
                </a:uFill>
                <a:latin typeface="Arial"/>
                <a:ea typeface="Arial"/>
              </a:rPr>
              <a:t>	</a:t>
            </a:r>
            <a:r>
              <a:rPr b="0" lang="en-IN" sz="1400" spc="-1" strike="noStrike">
                <a:solidFill>
                  <a:srgbClr val="000000"/>
                </a:solidFill>
                <a:uFill>
                  <a:solidFill>
                    <a:srgbClr val="ffffff"/>
                  </a:solidFill>
                </a:uFill>
                <a:latin typeface="Arial"/>
                <a:ea typeface="Arial"/>
              </a:rPr>
              <a:t>[3] https://www.computerhope.com/jargon/s/searengi.htm</a:t>
            </a:r>
            <a:endParaRPr b="0" lang="en-IN" sz="1800" spc="-1" strike="noStrike">
              <a:solidFill>
                <a:srgbClr val="000000"/>
              </a:solidFill>
              <a:uFill>
                <a:solidFill>
                  <a:srgbClr val="ffffff"/>
                </a:solidFill>
              </a:uFill>
              <a:latin typeface="Arial"/>
            </a:endParaRPr>
          </a:p>
          <a:p>
            <a:pPr marL="914400" indent="-68760">
              <a:lnSpc>
                <a:spcPct val="100000"/>
              </a:lnSpc>
            </a:pPr>
            <a:r>
              <a:rPr b="0" lang="en-IN" sz="1400" spc="-1" strike="noStrike">
                <a:solidFill>
                  <a:srgbClr val="000000"/>
                </a:solidFill>
                <a:uFill>
                  <a:solidFill>
                    <a:srgbClr val="ffffff"/>
                  </a:solidFill>
                </a:uFill>
                <a:latin typeface="Arial"/>
                <a:ea typeface="Arial"/>
              </a:rPr>
              <a:t>	</a:t>
            </a:r>
            <a:r>
              <a:rPr b="0" lang="en-IN" sz="1400" spc="-1" strike="noStrike">
                <a:solidFill>
                  <a:srgbClr val="000000"/>
                </a:solidFill>
                <a:uFill>
                  <a:solidFill>
                    <a:srgbClr val="ffffff"/>
                  </a:solidFill>
                </a:uFill>
                <a:latin typeface="Arial"/>
                <a:ea typeface="Arial"/>
              </a:rPr>
              <a:t>[4] http://www.media-mosaic.com/blog/search-marketing/how-search-engines-work-and-know-about-seo-services-in-india/ </a:t>
            </a:r>
            <a:endParaRPr b="0" lang="en-IN" sz="1800" spc="-1" strike="noStrike">
              <a:solidFill>
                <a:srgbClr val="000000"/>
              </a:solidFill>
              <a:uFill>
                <a:solidFill>
                  <a:srgbClr val="ffffff"/>
                </a:solidFill>
              </a:uFill>
              <a:latin typeface="Arial"/>
            </a:endParaRPr>
          </a:p>
          <a:p>
            <a:pPr marL="914400" indent="-68760">
              <a:lnSpc>
                <a:spcPct val="100000"/>
              </a:lnSpc>
            </a:pPr>
            <a:r>
              <a:rPr b="0" lang="en-IN" sz="1400" spc="-1" strike="noStrike">
                <a:solidFill>
                  <a:srgbClr val="000000"/>
                </a:solidFill>
                <a:uFill>
                  <a:solidFill>
                    <a:srgbClr val="ffffff"/>
                  </a:solidFill>
                </a:uFill>
                <a:latin typeface="Arial"/>
                <a:ea typeface="Arial"/>
              </a:rPr>
              <a:t>	</a:t>
            </a:r>
            <a:r>
              <a:rPr b="0" lang="en-IN" sz="1400" spc="-1" strike="noStrike">
                <a:solidFill>
                  <a:srgbClr val="000000"/>
                </a:solidFill>
                <a:uFill>
                  <a:solidFill>
                    <a:srgbClr val="ffffff"/>
                  </a:solidFill>
                </a:uFill>
                <a:latin typeface="Arial"/>
                <a:ea typeface="Arial"/>
              </a:rPr>
              <a:t>[5] http://www.makeuseof.com/tag/how-do-search-engines-work-makeuseof-explains/</a:t>
            </a:r>
            <a:endParaRPr b="0" lang="en-IN" sz="1800" spc="-1" strike="noStrike">
              <a:solidFill>
                <a:srgbClr val="000000"/>
              </a:solidFill>
              <a:uFill>
                <a:solidFill>
                  <a:srgbClr val="ffffff"/>
                </a:solidFill>
              </a:uFill>
              <a:latin typeface="Arial"/>
            </a:endParaRPr>
          </a:p>
          <a:p>
            <a:pPr marL="914400" indent="-68760">
              <a:lnSpc>
                <a:spcPct val="100000"/>
              </a:lnSpc>
            </a:pPr>
            <a:r>
              <a:rPr b="0" lang="en-IN" sz="1400" spc="-1" strike="noStrike">
                <a:solidFill>
                  <a:srgbClr val="000000"/>
                </a:solidFill>
                <a:uFill>
                  <a:solidFill>
                    <a:srgbClr val="ffffff"/>
                  </a:solidFill>
                </a:uFill>
                <a:latin typeface="Arial"/>
                <a:ea typeface="Arial"/>
              </a:rPr>
              <a:t>	</a:t>
            </a:r>
            <a:r>
              <a:rPr b="0" lang="en-IN" sz="1400" spc="-1" strike="noStrike">
                <a:solidFill>
                  <a:srgbClr val="000000"/>
                </a:solidFill>
                <a:uFill>
                  <a:solidFill>
                    <a:srgbClr val="ffffff"/>
                  </a:solidFill>
                </a:uFill>
                <a:latin typeface="Arial"/>
                <a:ea typeface="Arial"/>
              </a:rPr>
              <a:t>[6] http://www.totallycommunications.com/latest/search-engine-basics-crawling-indexing-ranking/</a:t>
            </a:r>
            <a:endParaRPr b="0" lang="en-IN" sz="1800" spc="-1" strike="noStrike">
              <a:solidFill>
                <a:srgbClr val="000000"/>
              </a:solidFill>
              <a:uFill>
                <a:solidFill>
                  <a:srgbClr val="ffffff"/>
                </a:solidFill>
              </a:uFill>
              <a:latin typeface="Arial"/>
            </a:endParaRPr>
          </a:p>
          <a:p>
            <a:pPr marL="914400" indent="-68760">
              <a:lnSpc>
                <a:spcPct val="100000"/>
              </a:lnSpc>
            </a:pPr>
            <a:r>
              <a:rPr b="0" lang="en-IN" sz="1400" spc="-1" strike="noStrike">
                <a:solidFill>
                  <a:srgbClr val="000000"/>
                </a:solidFill>
                <a:uFill>
                  <a:solidFill>
                    <a:srgbClr val="ffffff"/>
                  </a:solidFill>
                </a:uFill>
                <a:latin typeface="Arial"/>
                <a:ea typeface="Arial"/>
              </a:rPr>
              <a:t>	</a:t>
            </a:r>
            <a:r>
              <a:rPr b="0" lang="en-IN" sz="1400" spc="-1" strike="noStrike">
                <a:solidFill>
                  <a:srgbClr val="000000"/>
                </a:solidFill>
                <a:uFill>
                  <a:solidFill>
                    <a:srgbClr val="ffffff"/>
                  </a:solidFill>
                </a:uFill>
                <a:latin typeface="Arial"/>
                <a:ea typeface="Arial"/>
              </a:rPr>
              <a:t>[7] https://tinobusiness.com/how-a-search-engine-works-an-explanation-in-3-steps/</a:t>
            </a:r>
            <a:endParaRPr b="0" lang="en-IN" sz="1800" spc="-1" strike="noStrike">
              <a:solidFill>
                <a:srgbClr val="000000"/>
              </a:solidFill>
              <a:uFill>
                <a:solidFill>
                  <a:srgbClr val="ffffff"/>
                </a:solidFill>
              </a:uFill>
              <a:latin typeface="Arial"/>
            </a:endParaRPr>
          </a:p>
          <a:p>
            <a:pPr marL="914400" indent="-68760">
              <a:lnSpc>
                <a:spcPct val="100000"/>
              </a:lnSpc>
            </a:pPr>
            <a:r>
              <a:rPr b="0" lang="en-IN" sz="1400" spc="-1" strike="noStrike">
                <a:solidFill>
                  <a:srgbClr val="000000"/>
                </a:solidFill>
                <a:uFill>
                  <a:solidFill>
                    <a:srgbClr val="ffffff"/>
                  </a:solidFill>
                </a:uFill>
                <a:latin typeface="Arial"/>
                <a:ea typeface="Arial"/>
              </a:rPr>
              <a:t>	</a:t>
            </a:r>
            <a:r>
              <a:rPr b="0" lang="en-IN" sz="1400" spc="-1" strike="noStrike">
                <a:solidFill>
                  <a:srgbClr val="000000"/>
                </a:solidFill>
                <a:uFill>
                  <a:solidFill>
                    <a:srgbClr val="ffffff"/>
                  </a:solidFill>
                </a:uFill>
                <a:latin typeface="Arial"/>
                <a:ea typeface="Arial"/>
              </a:rPr>
              <a:t>[8] http://www.seobook.com/seobook53</a:t>
            </a:r>
            <a:endParaRPr b="0" lang="en-IN" sz="1800" spc="-1" strike="noStrike">
              <a:solidFill>
                <a:srgbClr val="000000"/>
              </a:solidFill>
              <a:uFill>
                <a:solidFill>
                  <a:srgbClr val="ffffff"/>
                </a:solidFill>
              </a:uFill>
              <a:latin typeface="Arial"/>
            </a:endParaRPr>
          </a:p>
          <a:p>
            <a:pPr marL="914400" indent="-68760">
              <a:lnSpc>
                <a:spcPct val="100000"/>
              </a:lnSpc>
            </a:pPr>
            <a:r>
              <a:rPr b="0" lang="en-IN" sz="1400" spc="-1" strike="noStrike">
                <a:solidFill>
                  <a:srgbClr val="000000"/>
                </a:solidFill>
                <a:uFill>
                  <a:solidFill>
                    <a:srgbClr val="ffffff"/>
                  </a:solidFill>
                </a:uFill>
                <a:latin typeface="Arial"/>
                <a:ea typeface="Arial"/>
              </a:rPr>
              <a:t>	</a:t>
            </a:r>
            <a:r>
              <a:rPr b="0" lang="en-IN" sz="1400" spc="-1" strike="noStrike">
                <a:solidFill>
                  <a:srgbClr val="000000"/>
                </a:solidFill>
                <a:uFill>
                  <a:solidFill>
                    <a:srgbClr val="ffffff"/>
                  </a:solidFill>
                </a:uFill>
                <a:latin typeface="Arial"/>
                <a:ea typeface="Arial"/>
              </a:rPr>
              <a:t>[9] http://www.digitalvidya.com/blog/how-seo-works/</a:t>
            </a:r>
            <a:endParaRPr b="0" lang="en-IN" sz="1800" spc="-1" strike="noStrike">
              <a:solidFill>
                <a:srgbClr val="000000"/>
              </a:solidFill>
              <a:uFill>
                <a:solidFill>
                  <a:srgbClr val="ffffff"/>
                </a:solidFill>
              </a:uFill>
              <a:latin typeface="Arial"/>
            </a:endParaRPr>
          </a:p>
          <a:p>
            <a:pPr marL="914400" indent="-68760">
              <a:lnSpc>
                <a:spcPct val="100000"/>
              </a:lnSpc>
            </a:pPr>
            <a:endParaRPr b="0" lang="en-IN" sz="1800" spc="-1" strike="noStrike">
              <a:solidFill>
                <a:srgbClr val="000000"/>
              </a:solidFill>
              <a:uFill>
                <a:solidFill>
                  <a:srgbClr val="ffffff"/>
                </a:solidFill>
              </a:uFill>
              <a:latin typeface="Arial"/>
            </a:endParaRPr>
          </a:p>
          <a:p>
            <a:pPr marL="914400" indent="-68760">
              <a:lnSpc>
                <a:spcPct val="100000"/>
              </a:lnSpc>
            </a:pPr>
            <a:endParaRPr b="0" lang="en-IN" sz="1800" spc="-1" strike="noStrike">
              <a:solidFill>
                <a:srgbClr val="000000"/>
              </a:solidFill>
              <a:uFill>
                <a:solidFill>
                  <a:srgbClr val="ffffff"/>
                </a:solidFill>
              </a:u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0" name="Shape 77" descr=""/>
          <p:cNvPicPr/>
          <p:nvPr/>
        </p:nvPicPr>
        <p:blipFill>
          <a:blip r:embed="rId1"/>
          <a:stretch/>
        </p:blipFill>
        <p:spPr>
          <a:xfrm>
            <a:off x="385560" y="256680"/>
            <a:ext cx="8371800" cy="46612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6" name="Shape 241" descr=""/>
          <p:cNvPicPr/>
          <p:nvPr/>
        </p:nvPicPr>
        <p:blipFill>
          <a:blip r:embed="rId1"/>
          <a:srcRect l="4254" t="6793" r="1368" b="14076"/>
          <a:stretch/>
        </p:blipFill>
        <p:spPr>
          <a:xfrm>
            <a:off x="1088640" y="380160"/>
            <a:ext cx="6819480" cy="4381920"/>
          </a:xfrm>
          <a:prstGeom prst="rect">
            <a:avLst/>
          </a:prstGeom>
          <a:ln>
            <a:noFill/>
          </a:ln>
        </p:spPr>
      </p:pic>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427680" y="374400"/>
            <a:ext cx="8371800" cy="4468680"/>
          </a:xfrm>
          <a:prstGeom prst="rect">
            <a:avLst/>
          </a:prstGeom>
          <a:noFill/>
          <a:ln>
            <a:noFill/>
          </a:ln>
        </p:spPr>
        <p:style>
          <a:lnRef idx="0"/>
          <a:fillRef idx="0"/>
          <a:effectRef idx="0"/>
          <a:fontRef idx="minor"/>
        </p:style>
        <p:txBody>
          <a:bodyPr lIns="90000" rIns="90000" tIns="91440" bIns="91440"/>
          <a:p>
            <a:pPr>
              <a:lnSpc>
                <a:spcPct val="100000"/>
              </a:lnSpc>
            </a:pPr>
            <a:r>
              <a:rPr b="1" lang="en-IN" sz="3000" spc="-1" strike="noStrike" u="sng">
                <a:solidFill>
                  <a:srgbClr val="000000"/>
                </a:solidFill>
                <a:uFill>
                  <a:solidFill>
                    <a:srgbClr val="ffffff"/>
                  </a:solidFill>
                </a:uFill>
                <a:latin typeface="Arial"/>
                <a:ea typeface="Arial"/>
              </a:rPr>
              <a:t>Introduction:</a:t>
            </a:r>
            <a:endParaRPr b="0" lang="en-IN" sz="1800" spc="-1" strike="noStrike">
              <a:solidFill>
                <a:srgbClr val="000000"/>
              </a:solidFill>
              <a:uFill>
                <a:solidFill>
                  <a:srgbClr val="ffffff"/>
                </a:solidFill>
              </a:uFill>
              <a:latin typeface="Arial"/>
            </a:endParaRPr>
          </a:p>
          <a:p>
            <a:pPr>
              <a:lnSpc>
                <a:spcPct val="100000"/>
              </a:lnSpc>
            </a:pPr>
            <a:r>
              <a:rPr b="1" lang="en-IN" sz="2400" spc="-1" strike="noStrike">
                <a:solidFill>
                  <a:srgbClr val="222222"/>
                </a:solidFill>
                <a:uFill>
                  <a:solidFill>
                    <a:srgbClr val="ffffff"/>
                  </a:solidFill>
                </a:uFill>
                <a:latin typeface="Arial"/>
                <a:ea typeface="Arial"/>
              </a:rPr>
              <a:t>What is a Search Engine?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457200">
              <a:lnSpc>
                <a:spcPct val="100000"/>
              </a:lnSpc>
            </a:pPr>
            <a:r>
              <a:rPr b="0" lang="en-IN" sz="1800" spc="-1" strike="noStrike">
                <a:solidFill>
                  <a:srgbClr val="222222"/>
                </a:solidFill>
                <a:uFill>
                  <a:solidFill>
                    <a:srgbClr val="ffffff"/>
                  </a:solidFill>
                </a:uFill>
                <a:latin typeface="Arial"/>
                <a:ea typeface="Arial"/>
              </a:rPr>
              <a:t>A search engine is a software system that is designed to search for information on the World Wide Web.</a:t>
            </a:r>
            <a:endParaRPr b="0" lang="en-IN" sz="1800" spc="-1" strike="noStrike">
              <a:solidFill>
                <a:srgbClr val="000000"/>
              </a:solidFill>
              <a:uFill>
                <a:solidFill>
                  <a:srgbClr val="ffffff"/>
                </a:solidFill>
              </a:uFill>
              <a:latin typeface="Arial"/>
            </a:endParaRPr>
          </a:p>
          <a:p>
            <a:pPr marL="457200">
              <a:lnSpc>
                <a:spcPct val="100000"/>
              </a:lnSpc>
            </a:pPr>
            <a:endParaRPr b="0" lang="en-IN" sz="1800" spc="-1" strike="noStrike">
              <a:solidFill>
                <a:srgbClr val="000000"/>
              </a:solidFill>
              <a:uFill>
                <a:solidFill>
                  <a:srgbClr val="ffffff"/>
                </a:solidFill>
              </a:uFill>
              <a:latin typeface="Arial"/>
            </a:endParaRPr>
          </a:p>
          <a:p>
            <a:pPr marL="457200">
              <a:lnSpc>
                <a:spcPct val="100000"/>
              </a:lnSpc>
            </a:pPr>
            <a:r>
              <a:rPr b="0" lang="en-IN" sz="1800" spc="-1" strike="noStrike">
                <a:solidFill>
                  <a:srgbClr val="222222"/>
                </a:solidFill>
                <a:uFill>
                  <a:solidFill>
                    <a:srgbClr val="ffffff"/>
                  </a:solidFill>
                </a:uFill>
                <a:latin typeface="Arial"/>
                <a:ea typeface="Arial"/>
              </a:rPr>
              <a:t>The search results are generally presented in a line of results often referred to as search engine results pages (SERPs). The information may be a mix of web pages, images, and other types of files. </a:t>
            </a:r>
            <a:endParaRPr b="0" lang="en-IN" sz="1800" spc="-1" strike="noStrike">
              <a:solidFill>
                <a:srgbClr val="000000"/>
              </a:solidFill>
              <a:uFill>
                <a:solidFill>
                  <a:srgbClr val="ffffff"/>
                </a:solidFill>
              </a:uFill>
              <a:latin typeface="Arial"/>
            </a:endParaRPr>
          </a:p>
          <a:p>
            <a:pPr marL="457200">
              <a:lnSpc>
                <a:spcPct val="100000"/>
              </a:lnSpc>
            </a:pPr>
            <a:endParaRPr b="0" lang="en-IN" sz="1800" spc="-1" strike="noStrike">
              <a:solidFill>
                <a:srgbClr val="000000"/>
              </a:solidFill>
              <a:uFill>
                <a:solidFill>
                  <a:srgbClr val="ffffff"/>
                </a:solidFill>
              </a:uFill>
              <a:latin typeface="Arial"/>
            </a:endParaRPr>
          </a:p>
          <a:p>
            <a:pPr marL="457200">
              <a:lnSpc>
                <a:spcPct val="100000"/>
              </a:lnSpc>
            </a:pPr>
            <a:r>
              <a:rPr b="0" lang="en-IN" sz="1800" spc="-1" strike="noStrike">
                <a:solidFill>
                  <a:srgbClr val="222222"/>
                </a:solidFill>
                <a:uFill>
                  <a:solidFill>
                    <a:srgbClr val="ffffff"/>
                  </a:solidFill>
                </a:uFill>
                <a:latin typeface="Arial"/>
                <a:ea typeface="Arial"/>
              </a:rPr>
              <a:t>Some search engines also mine data available in databases or open directories. Unlike web directories, which are maintained only by human editors, search engines also maintain real-time information by running an algorithm on a web crawler.</a:t>
            </a:r>
            <a:endParaRPr b="0" lang="en-IN" sz="1800" spc="-1" strike="noStrike">
              <a:solidFill>
                <a:srgbClr val="000000"/>
              </a:solidFill>
              <a:uFill>
                <a:solidFill>
                  <a:srgbClr val="ffffff"/>
                </a:solidFill>
              </a:uFill>
              <a:latin typeface="Arial"/>
            </a:endParaRPr>
          </a:p>
        </p:txBody>
      </p:sp>
      <p:sp>
        <p:nvSpPr>
          <p:cNvPr id="92" name="CustomShape 2"/>
          <p:cNvSpPr/>
          <p:nvPr/>
        </p:nvSpPr>
        <p:spPr>
          <a:xfrm>
            <a:off x="577440" y="1518480"/>
            <a:ext cx="266400" cy="137880"/>
          </a:xfrm>
          <a:prstGeom prst="rightArrow">
            <a:avLst>
              <a:gd name="adj1" fmla="val 50000"/>
              <a:gd name="adj2" fmla="val 50000"/>
            </a:avLst>
          </a:prstGeom>
          <a:solidFill>
            <a:srgbClr val="0000ff"/>
          </a:solidFill>
          <a:ln w="9360">
            <a:solidFill>
              <a:schemeClr val="dk2"/>
            </a:solidFill>
            <a:round/>
          </a:ln>
        </p:spPr>
        <p:style>
          <a:lnRef idx="0"/>
          <a:fillRef idx="0"/>
          <a:effectRef idx="0"/>
          <a:fontRef idx="minor"/>
        </p:style>
      </p:sp>
      <p:sp>
        <p:nvSpPr>
          <p:cNvPr id="93" name="CustomShape 3"/>
          <p:cNvSpPr/>
          <p:nvPr/>
        </p:nvSpPr>
        <p:spPr>
          <a:xfrm>
            <a:off x="577440" y="2344680"/>
            <a:ext cx="266400" cy="137880"/>
          </a:xfrm>
          <a:prstGeom prst="rightArrow">
            <a:avLst>
              <a:gd name="adj1" fmla="val 50000"/>
              <a:gd name="adj2" fmla="val 50000"/>
            </a:avLst>
          </a:prstGeom>
          <a:solidFill>
            <a:srgbClr val="0000ff"/>
          </a:solidFill>
          <a:ln w="9360">
            <a:solidFill>
              <a:schemeClr val="dk2"/>
            </a:solidFill>
            <a:round/>
          </a:ln>
        </p:spPr>
        <p:style>
          <a:lnRef idx="0"/>
          <a:fillRef idx="0"/>
          <a:effectRef idx="0"/>
          <a:fontRef idx="minor"/>
        </p:style>
      </p:sp>
      <p:sp>
        <p:nvSpPr>
          <p:cNvPr id="94" name="CustomShape 4"/>
          <p:cNvSpPr/>
          <p:nvPr/>
        </p:nvSpPr>
        <p:spPr>
          <a:xfrm>
            <a:off x="577440" y="3480840"/>
            <a:ext cx="266400" cy="137880"/>
          </a:xfrm>
          <a:prstGeom prst="rightArrow">
            <a:avLst>
              <a:gd name="adj1" fmla="val 50000"/>
              <a:gd name="adj2" fmla="val 50000"/>
            </a:avLst>
          </a:prstGeom>
          <a:solidFill>
            <a:srgbClr val="0000ff"/>
          </a:solidFill>
          <a:ln w="9360">
            <a:solidFill>
              <a:schemeClr val="dk2"/>
            </a:solidFill>
            <a:round/>
          </a:ln>
        </p:spPr>
        <p:style>
          <a:lnRef idx="0"/>
          <a:fillRef idx="0"/>
          <a:effectRef idx="0"/>
          <a:fontRef idx="minor"/>
        </p:style>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278640" y="272880"/>
            <a:ext cx="8586000" cy="4597200"/>
          </a:xfrm>
          <a:prstGeom prst="rect">
            <a:avLst/>
          </a:prstGeom>
          <a:noFill/>
          <a:ln>
            <a:noFill/>
          </a:ln>
        </p:spPr>
        <p:style>
          <a:lnRef idx="0"/>
          <a:fillRef idx="0"/>
          <a:effectRef idx="0"/>
          <a:fontRef idx="minor"/>
        </p:style>
        <p:txBody>
          <a:bodyPr lIns="90000" rIns="90000" tIns="91440" bIns="91440"/>
          <a:p>
            <a:pPr>
              <a:lnSpc>
                <a:spcPct val="115000"/>
              </a:lnSpc>
            </a:pPr>
            <a:r>
              <a:rPr b="1" lang="en-IN" sz="2400" spc="-1" strike="noStrike">
                <a:solidFill>
                  <a:srgbClr val="000000"/>
                </a:solidFill>
                <a:uFill>
                  <a:solidFill>
                    <a:srgbClr val="ffffff"/>
                  </a:solidFill>
                </a:uFill>
                <a:latin typeface="Arial"/>
                <a:ea typeface="Arial"/>
              </a:rPr>
              <a:t>  </a:t>
            </a:r>
            <a:r>
              <a:rPr b="1" lang="en-IN" sz="2400" spc="-1" strike="noStrike">
                <a:solidFill>
                  <a:srgbClr val="000000"/>
                </a:solidFill>
                <a:uFill>
                  <a:solidFill>
                    <a:srgbClr val="ffffff"/>
                  </a:solidFill>
                </a:uFill>
                <a:latin typeface="Arial"/>
                <a:ea typeface="Arial"/>
              </a:rPr>
              <a:t>Different Types of Search Engines:</a:t>
            </a:r>
            <a:endParaRPr b="0" lang="en-IN" sz="1800" spc="-1" strike="noStrike">
              <a:solidFill>
                <a:srgbClr val="000000"/>
              </a:solidFill>
              <a:uFill>
                <a:solidFill>
                  <a:srgbClr val="ffffff"/>
                </a:solidFill>
              </a:uFill>
              <a:latin typeface="Arial"/>
            </a:endParaRPr>
          </a:p>
          <a:p>
            <a:pPr>
              <a:lnSpc>
                <a:spcPct val="115000"/>
              </a:lnSpc>
            </a:pPr>
            <a:r>
              <a:rPr b="0" lang="en-IN" sz="1800" spc="-1" strike="noStrike">
                <a:solidFill>
                  <a:srgbClr val="000000"/>
                </a:solidFill>
                <a:uFill>
                  <a:solidFill>
                    <a:srgbClr val="ffffff"/>
                  </a:solidFill>
                </a:uFill>
                <a:latin typeface="Arial"/>
                <a:ea typeface="Arial"/>
              </a:rPr>
              <a:t>The different types of search engines are as follows:</a:t>
            </a:r>
            <a:endParaRPr b="0" lang="en-IN" sz="1800" spc="-1" strike="noStrike">
              <a:solidFill>
                <a:srgbClr val="000000"/>
              </a:solidFill>
              <a:uFill>
                <a:solidFill>
                  <a:srgbClr val="ffffff"/>
                </a:solidFill>
              </a:uFill>
              <a:latin typeface="Arial"/>
            </a:endParaRPr>
          </a:p>
          <a:p>
            <a:pPr marL="1828800" indent="-342000">
              <a:lnSpc>
                <a:spcPct val="115000"/>
              </a:lnSpc>
            </a:pPr>
            <a:r>
              <a:rPr b="0" lang="en-IN" sz="1800" spc="-1" strike="noStrike">
                <a:solidFill>
                  <a:srgbClr val="000000"/>
                </a:solidFill>
                <a:uFill>
                  <a:solidFill>
                    <a:srgbClr val="ffffff"/>
                  </a:solidFill>
                </a:uFill>
                <a:latin typeface="Arial"/>
                <a:ea typeface="Arial"/>
              </a:rPr>
              <a:t>Crawler-based search engine</a:t>
            </a:r>
            <a:endParaRPr b="0" lang="en-IN" sz="1800" spc="-1" strike="noStrike">
              <a:solidFill>
                <a:srgbClr val="000000"/>
              </a:solidFill>
              <a:uFill>
                <a:solidFill>
                  <a:srgbClr val="ffffff"/>
                </a:solidFill>
              </a:uFill>
              <a:latin typeface="Arial"/>
            </a:endParaRPr>
          </a:p>
          <a:p>
            <a:pPr marL="1828800" indent="-342000">
              <a:lnSpc>
                <a:spcPct val="115000"/>
              </a:lnSpc>
            </a:pPr>
            <a:r>
              <a:rPr b="0" lang="en-IN" sz="1800" spc="-1" strike="noStrike">
                <a:solidFill>
                  <a:srgbClr val="000000"/>
                </a:solidFill>
                <a:uFill>
                  <a:solidFill>
                    <a:srgbClr val="ffffff"/>
                  </a:solidFill>
                </a:uFill>
                <a:latin typeface="Arial"/>
                <a:ea typeface="Arial"/>
              </a:rPr>
              <a:t>Human-powered directories</a:t>
            </a:r>
            <a:endParaRPr b="0" lang="en-IN" sz="1800" spc="-1" strike="noStrike">
              <a:solidFill>
                <a:srgbClr val="000000"/>
              </a:solidFill>
              <a:uFill>
                <a:solidFill>
                  <a:srgbClr val="ffffff"/>
                </a:solidFill>
              </a:uFill>
              <a:latin typeface="Arial"/>
            </a:endParaRPr>
          </a:p>
          <a:p>
            <a:pPr marL="1828800" indent="-342000">
              <a:lnSpc>
                <a:spcPct val="115000"/>
              </a:lnSpc>
            </a:pPr>
            <a:r>
              <a:rPr b="0" lang="en-IN" sz="1800" spc="-1" strike="noStrike">
                <a:solidFill>
                  <a:srgbClr val="000000"/>
                </a:solidFill>
                <a:uFill>
                  <a:solidFill>
                    <a:srgbClr val="ffffff"/>
                  </a:solidFill>
                </a:uFill>
                <a:latin typeface="Arial"/>
                <a:ea typeface="Arial"/>
              </a:rPr>
              <a:t>Meta-search engines</a:t>
            </a:r>
            <a:endParaRPr b="0" lang="en-IN" sz="1800" spc="-1" strike="noStrike">
              <a:solidFill>
                <a:srgbClr val="000000"/>
              </a:solidFill>
              <a:uFill>
                <a:solidFill>
                  <a:srgbClr val="ffffff"/>
                </a:solidFill>
              </a:uFill>
              <a:latin typeface="Arial"/>
            </a:endParaRPr>
          </a:p>
          <a:p>
            <a:pPr marL="457200" indent="-342000">
              <a:lnSpc>
                <a:spcPct val="115000"/>
              </a:lnSpc>
            </a:pPr>
            <a:r>
              <a:rPr b="1" lang="en-IN" sz="1800" spc="-1" strike="noStrike">
                <a:solidFill>
                  <a:srgbClr val="000000"/>
                </a:solidFill>
                <a:uFill>
                  <a:solidFill>
                    <a:srgbClr val="ffffff"/>
                  </a:solidFill>
                </a:uFill>
                <a:latin typeface="Arial"/>
                <a:ea typeface="Arial"/>
              </a:rPr>
              <a:t>1. Crawler-based search engines:</a:t>
            </a:r>
            <a:r>
              <a:rPr b="0" lang="en-IN" sz="1800" spc="-1" strike="noStrike">
                <a:solidFill>
                  <a:srgbClr val="000000"/>
                </a:solidFill>
                <a:uFill>
                  <a:solidFill>
                    <a:srgbClr val="ffffff"/>
                  </a:solidFill>
                </a:uFill>
                <a:latin typeface="Arial"/>
                <a:ea typeface="Arial"/>
              </a:rPr>
              <a:t>The crawler-based search engines are the search engines like Google, Alta   vista, and All the web, these websites make the listings automatically by a software to crawl the web and then make a list of all the site that it has searched.</a:t>
            </a:r>
            <a:endParaRPr b="0" lang="en-IN" sz="1800" spc="-1" strike="noStrike">
              <a:solidFill>
                <a:srgbClr val="000000"/>
              </a:solidFill>
              <a:uFill>
                <a:solidFill>
                  <a:srgbClr val="ffffff"/>
                </a:solidFill>
              </a:uFill>
              <a:latin typeface="Arial"/>
            </a:endParaRPr>
          </a:p>
          <a:p>
            <a:pPr marL="457200" indent="-342000">
              <a:lnSpc>
                <a:spcPct val="100000"/>
              </a:lnSpc>
            </a:pP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284040" y="294120"/>
            <a:ext cx="8575200" cy="4554360"/>
          </a:xfrm>
          <a:prstGeom prst="rect">
            <a:avLst/>
          </a:prstGeom>
          <a:noFill/>
          <a:ln>
            <a:noFill/>
          </a:ln>
        </p:spPr>
        <p:style>
          <a:lnRef idx="0"/>
          <a:fillRef idx="0"/>
          <a:effectRef idx="0"/>
          <a:fontRef idx="minor"/>
        </p:style>
        <p:txBody>
          <a:bodyPr lIns="90000" rIns="90000" tIns="91440" bIns="91440"/>
          <a:p>
            <a:pPr>
              <a:lnSpc>
                <a:spcPct val="115000"/>
              </a:lnSpc>
            </a:pPr>
            <a:r>
              <a:rPr b="1" lang="en-IN" sz="1800" spc="-1" strike="noStrike">
                <a:solidFill>
                  <a:srgbClr val="000000"/>
                </a:solidFill>
                <a:uFill>
                  <a:solidFill>
                    <a:srgbClr val="ffffff"/>
                  </a:solidFill>
                </a:uFill>
                <a:latin typeface="Arial"/>
                <a:ea typeface="Arial"/>
              </a:rPr>
              <a:t>2. Human-power directories:</a:t>
            </a:r>
            <a:r>
              <a:rPr b="0" lang="en-IN" sz="1800" spc="-1" strike="noStrike">
                <a:solidFill>
                  <a:srgbClr val="000000"/>
                </a:solidFill>
                <a:uFill>
                  <a:solidFill>
                    <a:srgbClr val="ffffff"/>
                  </a:solidFill>
                </a:uFill>
                <a:latin typeface="Arial"/>
                <a:ea typeface="Arial"/>
              </a:rPr>
              <a:t> </a:t>
            </a:r>
            <a:endParaRPr b="0" lang="en-IN" sz="1800" spc="-1" strike="noStrike">
              <a:solidFill>
                <a:srgbClr val="000000"/>
              </a:solidFill>
              <a:uFill>
                <a:solidFill>
                  <a:srgbClr val="ffffff"/>
                </a:solidFill>
              </a:uFill>
              <a:latin typeface="Arial"/>
            </a:endParaRPr>
          </a:p>
          <a:p>
            <a:pPr marL="914400">
              <a:lnSpc>
                <a:spcPct val="115000"/>
              </a:lnSpc>
            </a:pPr>
            <a:r>
              <a:rPr b="0" lang="en-IN" sz="1800" spc="-1" strike="noStrike">
                <a:solidFill>
                  <a:srgbClr val="000000"/>
                </a:solidFill>
                <a:uFill>
                  <a:solidFill>
                    <a:srgbClr val="ffffff"/>
                  </a:solidFill>
                </a:uFill>
                <a:latin typeface="Arial"/>
                <a:ea typeface="Arial"/>
              </a:rPr>
              <a:t>The human powered directories are  directories like yahoo directory, open directory and look smart, these depend on the human editors to make their listing.</a:t>
            </a:r>
            <a:endParaRPr b="0" lang="en-IN" sz="1800" spc="-1" strike="noStrike">
              <a:solidFill>
                <a:srgbClr val="000000"/>
              </a:solidFill>
              <a:uFill>
                <a:solidFill>
                  <a:srgbClr val="ffffff"/>
                </a:solidFill>
              </a:uFill>
              <a:latin typeface="Arial"/>
            </a:endParaRPr>
          </a:p>
          <a:p>
            <a:pPr marL="914400">
              <a:lnSpc>
                <a:spcPct val="115000"/>
              </a:lnSpc>
            </a:pPr>
            <a:r>
              <a:rPr b="1" lang="en-IN" sz="1800" spc="-1" strike="noStrike">
                <a:solidFill>
                  <a:srgbClr val="000000"/>
                </a:solidFill>
                <a:uFill>
                  <a:solidFill>
                    <a:srgbClr val="ffffff"/>
                  </a:solidFill>
                </a:uFill>
                <a:latin typeface="Arial"/>
                <a:ea typeface="Arial"/>
              </a:rPr>
              <a:t>3. Meta-search engine:</a:t>
            </a:r>
            <a:r>
              <a:rPr b="0" lang="en-IN" sz="1800" spc="-1" strike="noStrike">
                <a:solidFill>
                  <a:srgbClr val="000000"/>
                </a:solidFill>
                <a:uFill>
                  <a:solidFill>
                    <a:srgbClr val="ffffff"/>
                  </a:solidFill>
                </a:uFill>
                <a:latin typeface="Arial"/>
                <a:ea typeface="Arial"/>
              </a:rPr>
              <a:t> </a:t>
            </a:r>
            <a:endParaRPr b="0" lang="en-IN" sz="1800" spc="-1" strike="noStrike">
              <a:solidFill>
                <a:srgbClr val="000000"/>
              </a:solidFill>
              <a:uFill>
                <a:solidFill>
                  <a:srgbClr val="ffffff"/>
                </a:solidFill>
              </a:uFill>
              <a:latin typeface="Arial"/>
            </a:endParaRPr>
          </a:p>
          <a:p>
            <a:pPr marL="914400">
              <a:lnSpc>
                <a:spcPct val="115000"/>
              </a:lnSpc>
            </a:pPr>
            <a:r>
              <a:rPr b="0" lang="en-IN" sz="1800" spc="-1" strike="noStrike">
                <a:solidFill>
                  <a:srgbClr val="000000"/>
                </a:solidFill>
                <a:uFill>
                  <a:solidFill>
                    <a:srgbClr val="ffffff"/>
                  </a:solidFill>
                </a:uFill>
                <a:latin typeface="Arial"/>
                <a:ea typeface="Arial"/>
              </a:rPr>
              <a:t>The meta-search engines are the search engines like Dogpile and Metacrawler, these search engines send the user supplied keywords at the same time to many individuals search engines for searching the required theme.</a:t>
            </a:r>
            <a:endParaRPr b="0" lang="en-IN" sz="1800" spc="-1" strike="noStrike">
              <a:solidFill>
                <a:srgbClr val="000000"/>
              </a:solidFill>
              <a:uFill>
                <a:solidFill>
                  <a:srgbClr val="ffffff"/>
                </a:solidFill>
              </a:uFill>
              <a:latin typeface="Arial"/>
            </a:endParaRPr>
          </a:p>
          <a:p>
            <a:pPr marL="914400">
              <a:lnSpc>
                <a:spcPct val="100000"/>
              </a:lnSpc>
            </a:pP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7" name="Shape 100" descr=""/>
          <p:cNvPicPr/>
          <p:nvPr/>
        </p:nvPicPr>
        <p:blipFill>
          <a:blip r:embed="rId1"/>
          <a:stretch/>
        </p:blipFill>
        <p:spPr>
          <a:xfrm>
            <a:off x="748440" y="673560"/>
            <a:ext cx="7730280" cy="37202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310680" y="304920"/>
            <a:ext cx="8521560" cy="4532760"/>
          </a:xfrm>
          <a:prstGeom prst="rect">
            <a:avLst/>
          </a:prstGeom>
          <a:noFill/>
          <a:ln>
            <a:noFill/>
          </a:ln>
        </p:spPr>
        <p:style>
          <a:lnRef idx="0"/>
          <a:fillRef idx="0"/>
          <a:effectRef idx="0"/>
          <a:fontRef idx="minor"/>
        </p:style>
        <p:txBody>
          <a:bodyPr lIns="90000" rIns="90000" tIns="91440" bIns="91440"/>
          <a:p>
            <a:pPr>
              <a:lnSpc>
                <a:spcPct val="100000"/>
              </a:lnSpc>
            </a:pPr>
            <a:r>
              <a:rPr b="1" lang="en-IN" sz="2400" spc="-1" strike="noStrike">
                <a:solidFill>
                  <a:srgbClr val="000000"/>
                </a:solidFill>
                <a:uFill>
                  <a:solidFill>
                    <a:srgbClr val="ffffff"/>
                  </a:solidFill>
                </a:uFill>
                <a:latin typeface="Arial"/>
                <a:ea typeface="Arial"/>
              </a:rPr>
              <a:t>How Do Search Engines Work?</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Arial"/>
              </a:rPr>
              <a:t>A search engine maintains the following processes in near real time and </a:t>
            </a:r>
            <a:r>
              <a:rPr b="0" lang="en-IN" sz="1800" spc="-1" strike="noStrike">
                <a:solidFill>
                  <a:srgbClr val="000000"/>
                </a:solidFill>
                <a:uFill>
                  <a:solidFill>
                    <a:srgbClr val="ffffff"/>
                  </a:solidFill>
                </a:uFill>
                <a:latin typeface="Arial"/>
                <a:ea typeface="Arial"/>
              </a:rPr>
              <a:t>	</a:t>
            </a:r>
            <a:r>
              <a:rPr b="0" lang="en-IN" sz="1800" spc="-1" strike="noStrike">
                <a:solidFill>
                  <a:srgbClr val="000000"/>
                </a:solidFill>
                <a:uFill>
                  <a:solidFill>
                    <a:srgbClr val="ffffff"/>
                  </a:solidFill>
                </a:uFill>
                <a:latin typeface="Arial"/>
                <a:ea typeface="Arial"/>
              </a:rPr>
              <a:t>	</a:t>
            </a:r>
            <a:r>
              <a:rPr b="0" lang="en-IN" sz="1800" spc="-1" strike="noStrike">
                <a:solidFill>
                  <a:srgbClr val="000000"/>
                </a:solidFill>
                <a:uFill>
                  <a:solidFill>
                    <a:srgbClr val="ffffff"/>
                  </a:solidFill>
                </a:uFill>
                <a:latin typeface="Arial"/>
                <a:ea typeface="Arial"/>
              </a:rPr>
              <a:t>has three main functions:</a:t>
            </a:r>
            <a:endParaRPr b="0" lang="en-IN" sz="1800" spc="-1" strike="noStrike">
              <a:solidFill>
                <a:srgbClr val="000000"/>
              </a:solidFill>
              <a:uFill>
                <a:solidFill>
                  <a:srgbClr val="ffffff"/>
                </a:solidFill>
              </a:uFill>
              <a:latin typeface="Arial"/>
            </a:endParaRPr>
          </a:p>
          <a:p>
            <a:pPr marL="457200" indent="-68760">
              <a:lnSpc>
                <a:spcPct val="100000"/>
              </a:lnSpc>
            </a:pPr>
            <a:endParaRPr b="0" lang="en-IN" sz="1800" spc="-1" strike="noStrike">
              <a:solidFill>
                <a:srgbClr val="000000"/>
              </a:solidFill>
              <a:uFill>
                <a:solidFill>
                  <a:srgbClr val="ffffff"/>
                </a:solidFill>
              </a:uFill>
              <a:latin typeface="Arial"/>
            </a:endParaRPr>
          </a:p>
          <a:p>
            <a:pPr marL="457200" indent="387360">
              <a:lnSpc>
                <a:spcPct val="100000"/>
              </a:lnSpc>
            </a:pPr>
            <a:r>
              <a:rPr b="0" lang="en-IN" sz="1800" spc="-1" strike="noStrike">
                <a:solidFill>
                  <a:srgbClr val="000000"/>
                </a:solidFill>
                <a:uFill>
                  <a:solidFill>
                    <a:srgbClr val="ffffff"/>
                  </a:solidFill>
                </a:uFill>
                <a:latin typeface="Arial"/>
                <a:ea typeface="Arial"/>
              </a:rPr>
              <a:t>1. Crawling (to discover content)</a:t>
            </a:r>
            <a:endParaRPr b="0" lang="en-IN" sz="1800" spc="-1" strike="noStrike">
              <a:solidFill>
                <a:srgbClr val="000000"/>
              </a:solidFill>
              <a:uFill>
                <a:solidFill>
                  <a:srgbClr val="ffffff"/>
                </a:solidFill>
              </a:uFill>
              <a:latin typeface="Arial"/>
            </a:endParaRPr>
          </a:p>
          <a:p>
            <a:pPr marL="457200" indent="387360">
              <a:lnSpc>
                <a:spcPct val="100000"/>
              </a:lnSpc>
            </a:pPr>
            <a:endParaRPr b="0" lang="en-IN" sz="1800" spc="-1" strike="noStrike">
              <a:solidFill>
                <a:srgbClr val="000000"/>
              </a:solidFill>
              <a:uFill>
                <a:solidFill>
                  <a:srgbClr val="ffffff"/>
                </a:solidFill>
              </a:uFill>
              <a:latin typeface="Arial"/>
            </a:endParaRPr>
          </a:p>
          <a:p>
            <a:pPr marL="457200" indent="387360">
              <a:lnSpc>
                <a:spcPct val="100000"/>
              </a:lnSpc>
            </a:pPr>
            <a:r>
              <a:rPr b="0" lang="en-IN" sz="1800" spc="-1" strike="noStrike">
                <a:solidFill>
                  <a:srgbClr val="000000"/>
                </a:solidFill>
                <a:uFill>
                  <a:solidFill>
                    <a:srgbClr val="ffffff"/>
                  </a:solidFill>
                </a:uFill>
                <a:latin typeface="Arial"/>
                <a:ea typeface="Arial"/>
              </a:rPr>
              <a:t>2. Indexing (to track and store content)</a:t>
            </a:r>
            <a:endParaRPr b="0" lang="en-IN" sz="1800" spc="-1" strike="noStrike">
              <a:solidFill>
                <a:srgbClr val="000000"/>
              </a:solidFill>
              <a:uFill>
                <a:solidFill>
                  <a:srgbClr val="ffffff"/>
                </a:solidFill>
              </a:uFill>
              <a:latin typeface="Arial"/>
            </a:endParaRPr>
          </a:p>
          <a:p>
            <a:pPr marL="457200" indent="387360">
              <a:lnSpc>
                <a:spcPct val="100000"/>
              </a:lnSpc>
            </a:pPr>
            <a:endParaRPr b="0" lang="en-IN" sz="1800" spc="-1" strike="noStrike">
              <a:solidFill>
                <a:srgbClr val="000000"/>
              </a:solidFill>
              <a:uFill>
                <a:solidFill>
                  <a:srgbClr val="ffffff"/>
                </a:solidFill>
              </a:uFill>
              <a:latin typeface="Arial"/>
            </a:endParaRPr>
          </a:p>
          <a:p>
            <a:pPr marL="914400" indent="-68760">
              <a:lnSpc>
                <a:spcPct val="100000"/>
              </a:lnSpc>
            </a:pPr>
            <a:r>
              <a:rPr b="0" lang="en-IN" sz="1800" spc="-1" strike="noStrike">
                <a:solidFill>
                  <a:srgbClr val="000000"/>
                </a:solidFill>
                <a:uFill>
                  <a:solidFill>
                    <a:srgbClr val="ffffff"/>
                  </a:solidFill>
                </a:uFill>
                <a:latin typeface="Arial"/>
                <a:ea typeface="Arial"/>
              </a:rPr>
              <a:t>3. Retrieval (to fetch relevant content when users query the search     engine)</a:t>
            </a:r>
            <a:endParaRPr b="0" lang="en-IN" sz="1800" spc="-1" strike="noStrike">
              <a:solidFill>
                <a:srgbClr val="000000"/>
              </a:solidFill>
              <a:uFill>
                <a:solidFill>
                  <a:srgbClr val="ffffff"/>
                </a:solidFill>
              </a:uFill>
              <a:latin typeface="Arial"/>
            </a:endParaRPr>
          </a:p>
          <a:p>
            <a:pPr marL="914400" indent="457200">
              <a:lnSpc>
                <a:spcPct val="100000"/>
              </a:lnSpc>
            </a:pP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332280" y="304920"/>
            <a:ext cx="8478720" cy="4532760"/>
          </a:xfrm>
          <a:prstGeom prst="rect">
            <a:avLst/>
          </a:prstGeom>
          <a:noFill/>
          <a:ln>
            <a:noFill/>
          </a:ln>
        </p:spPr>
        <p:style>
          <a:lnRef idx="0"/>
          <a:fillRef idx="0"/>
          <a:effectRef idx="0"/>
          <a:fontRef idx="minor"/>
        </p:style>
        <p:txBody>
          <a:bodyPr lIns="90000" rIns="90000" tIns="91440" bIns="91440"/>
          <a:p>
            <a:pPr>
              <a:lnSpc>
                <a:spcPct val="100000"/>
              </a:lnSpc>
            </a:pPr>
            <a:r>
              <a:rPr b="1" lang="en-IN" sz="2400" spc="-1" strike="noStrike">
                <a:solidFill>
                  <a:srgbClr val="000000"/>
                </a:solidFill>
                <a:uFill>
                  <a:solidFill>
                    <a:srgbClr val="ffffff"/>
                  </a:solidFill>
                </a:uFill>
                <a:latin typeface="Arial"/>
                <a:ea typeface="Arial"/>
              </a:rPr>
              <a:t>1. Crawling:</a:t>
            </a:r>
            <a:endParaRPr b="0" lang="en-IN" sz="1800" spc="-1" strike="noStrike">
              <a:solidFill>
                <a:srgbClr val="000000"/>
              </a:solidFill>
              <a:uFill>
                <a:solidFill>
                  <a:srgbClr val="ffffff"/>
                </a:solidFill>
              </a:uFill>
              <a:latin typeface="Arial"/>
            </a:endParaRPr>
          </a:p>
          <a:p>
            <a:pPr>
              <a:lnSpc>
                <a:spcPct val="160000"/>
              </a:lnSpc>
            </a:pPr>
            <a:r>
              <a:rPr b="0" lang="en-IN" sz="1800" spc="-1" strike="noStrike">
                <a:solidFill>
                  <a:srgbClr val="000000"/>
                </a:solidFill>
                <a:uFill>
                  <a:solidFill>
                    <a:srgbClr val="ffffff"/>
                  </a:solidFill>
                </a:uFill>
                <a:latin typeface="Arial"/>
                <a:ea typeface="Arial"/>
              </a:rPr>
              <a:t>Crawling is where it all begins: the acquisition of data about a website.</a:t>
            </a:r>
            <a:endParaRPr b="0" lang="en-IN" sz="1800" spc="-1" strike="noStrike">
              <a:solidFill>
                <a:srgbClr val="000000"/>
              </a:solidFill>
              <a:uFill>
                <a:solidFill>
                  <a:srgbClr val="ffffff"/>
                </a:solidFill>
              </a:uFill>
              <a:latin typeface="Arial"/>
            </a:endParaRPr>
          </a:p>
          <a:p>
            <a:pPr marL="457200">
              <a:lnSpc>
                <a:spcPct val="160000"/>
              </a:lnSpc>
            </a:pPr>
            <a:r>
              <a:rPr b="0" lang="en-IN" sz="1800" spc="-1" strike="noStrike">
                <a:solidFill>
                  <a:srgbClr val="000000"/>
                </a:solidFill>
                <a:uFill>
                  <a:solidFill>
                    <a:srgbClr val="ffffff"/>
                  </a:solidFill>
                </a:uFill>
                <a:latin typeface="Arial"/>
                <a:ea typeface="Arial"/>
              </a:rPr>
              <a:t>This involves scanning sites and collecting details about each page: titles, images, keywords, other linked pages, etc. Different crawlers may also look for different details, like page layouts, where advertisements are placed, whether links are crammed in, etc.</a:t>
            </a:r>
            <a:endParaRPr b="0" lang="en-IN" sz="1800" spc="-1" strike="noStrike">
              <a:solidFill>
                <a:srgbClr val="000000"/>
              </a:solidFill>
              <a:uFill>
                <a:solidFill>
                  <a:srgbClr val="ffffff"/>
                </a:solidFill>
              </a:uFill>
              <a:latin typeface="Arial"/>
            </a:endParaRPr>
          </a:p>
          <a:p>
            <a:pPr marL="457200" indent="-68760">
              <a:lnSpc>
                <a:spcPct val="160000"/>
              </a:lnSpc>
            </a:pPr>
            <a:r>
              <a:rPr b="1" lang="en-IN" sz="1800" spc="-1" strike="noStrike">
                <a:solidFill>
                  <a:srgbClr val="000000"/>
                </a:solidFill>
                <a:uFill>
                  <a:solidFill>
                    <a:srgbClr val="ffffff"/>
                  </a:solidFill>
                </a:uFill>
                <a:latin typeface="Arial"/>
                <a:ea typeface="Arial"/>
              </a:rPr>
              <a:t>But how is a website crawled?</a:t>
            </a:r>
            <a:r>
              <a:rPr b="0" lang="en-IN" sz="1800" spc="-1" strike="noStrike">
                <a:solidFill>
                  <a:srgbClr val="000000"/>
                </a:solidFill>
                <a:uFill>
                  <a:solidFill>
                    <a:srgbClr val="ffffff"/>
                  </a:solidFill>
                </a:uFill>
                <a:latin typeface="Arial"/>
                <a:ea typeface="Arial"/>
              </a:rPr>
              <a:t> An automated bot (called a “spider”) visits page after page as quickly as possible, using page links to find where to go next. Even in the earliest days, Google’s spiders could read several hundred pages per second. Nowadays, it’s in the thousands.</a:t>
            </a:r>
            <a:endParaRPr b="0" lang="en-IN" sz="1800" spc="-1" strike="noStrike">
              <a:solidFill>
                <a:srgbClr val="000000"/>
              </a:solidFill>
              <a:uFill>
                <a:solidFill>
                  <a:srgbClr val="ffffff"/>
                </a:solidFill>
              </a:uFill>
              <a:latin typeface="Arial"/>
            </a:endParaRPr>
          </a:p>
          <a:p>
            <a:pPr marL="457200" indent="-68760">
              <a:lnSpc>
                <a:spcPct val="100000"/>
              </a:lnSpc>
            </a:pPr>
            <a:endParaRPr b="0" lang="en-IN" sz="1800" spc="-1" strike="noStrike">
              <a:solidFill>
                <a:srgbClr val="000000"/>
              </a:solidFill>
              <a:uFill>
                <a:solidFill>
                  <a:srgbClr val="ffffff"/>
                </a:solidFill>
              </a:uFill>
              <a:latin typeface="Arial"/>
            </a:endParaRPr>
          </a:p>
        </p:txBody>
      </p:sp>
      <p:sp>
        <p:nvSpPr>
          <p:cNvPr id="100" name="CustomShape 2"/>
          <p:cNvSpPr/>
          <p:nvPr/>
        </p:nvSpPr>
        <p:spPr>
          <a:xfrm>
            <a:off x="556200" y="839520"/>
            <a:ext cx="266400" cy="137880"/>
          </a:xfrm>
          <a:prstGeom prst="rightArrow">
            <a:avLst>
              <a:gd name="adj1" fmla="val 50000"/>
              <a:gd name="adj2" fmla="val 50000"/>
            </a:avLst>
          </a:prstGeom>
          <a:solidFill>
            <a:srgbClr val="0000ff"/>
          </a:solidFill>
          <a:ln w="9360">
            <a:solidFill>
              <a:schemeClr val="dk2"/>
            </a:solidFill>
            <a:round/>
          </a:ln>
        </p:spPr>
        <p:style>
          <a:lnRef idx="0"/>
          <a:fillRef idx="0"/>
          <a:effectRef idx="0"/>
          <a:fontRef idx="minor"/>
        </p:style>
      </p:sp>
      <p:sp>
        <p:nvSpPr>
          <p:cNvPr id="101" name="CustomShape 3"/>
          <p:cNvSpPr/>
          <p:nvPr/>
        </p:nvSpPr>
        <p:spPr>
          <a:xfrm>
            <a:off x="556200" y="3012840"/>
            <a:ext cx="266400" cy="137880"/>
          </a:xfrm>
          <a:prstGeom prst="rightArrow">
            <a:avLst>
              <a:gd name="adj1" fmla="val 50000"/>
              <a:gd name="adj2" fmla="val 50000"/>
            </a:avLst>
          </a:prstGeom>
          <a:solidFill>
            <a:srgbClr val="0000ff"/>
          </a:solidFill>
          <a:ln w="9360">
            <a:solidFill>
              <a:schemeClr val="dk2"/>
            </a:solidFill>
            <a:round/>
          </a:ln>
        </p:spPr>
        <p:style>
          <a:lnRef idx="0"/>
          <a:fillRef idx="0"/>
          <a:effectRef idx="0"/>
          <a:fontRef idx="minor"/>
        </p:style>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2017-12-10T10:54:34Z</dcterms:modified>
  <cp:revision>3</cp:revision>
  <dc:subject/>
  <dc:title/>
</cp:coreProperties>
</file>