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lvl1pPr algn="ctr" defTabSz="825500">
      <a:defRPr sz="5000">
        <a:latin typeface="+mn-lt"/>
        <a:ea typeface="+mn-ea"/>
        <a:cs typeface="+mn-cs"/>
        <a:sym typeface="Helvetica Light"/>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bg>
      <p:bgPr>
        <a:solidFill>
          <a:srgbClr val="FFA500"/>
        </a:solidFill>
      </p:bgPr>
    </p:bg>
    <p:spTree>
      <p:nvGrpSpPr>
        <p:cNvPr id="1" name=""/>
        <p:cNvGrpSpPr/>
        <p:nvPr/>
      </p:nvGrpSpPr>
      <p:grpSpPr>
        <a:xfrm>
          <a:off x="0" y="0"/>
          <a:ext cx="0" cy="0"/>
          <a:chOff x="0" y="0"/>
          <a:chExt cx="0" cy="0"/>
        </a:xfrm>
      </p:grpSpPr>
      <p:sp>
        <p:nvSpPr>
          <p:cNvPr id="5" name="Shape 5"/>
          <p:cNvSpPr/>
          <p:nvPr>
            <p:ph type="title"/>
          </p:nvPr>
        </p:nvSpPr>
        <p:spPr>
          <a:xfrm>
            <a:off x="1778000" y="2298700"/>
            <a:ext cx="20828000" cy="4648200"/>
          </a:xfrm>
          <a:prstGeom prst="rect">
            <a:avLst/>
          </a:prstGeom>
        </p:spPr>
        <p:txBody>
          <a:bodyPr anchor="b"/>
          <a:lstStyle>
            <a:lvl1pPr>
              <a:defRPr b="1">
                <a:solidFill>
                  <a:srgbClr val="FFFFFF"/>
                </a:solidFill>
                <a:latin typeface="Open Sans"/>
                <a:ea typeface="Open Sans"/>
                <a:cs typeface="Open Sans"/>
                <a:sym typeface="Open Sans"/>
              </a:defRPr>
            </a:lvl1pPr>
          </a:lstStyle>
          <a:p>
            <a:pPr lvl="0">
              <a:defRPr b="0" sz="1800">
                <a:solidFill>
                  <a:srgbClr val="000000"/>
                </a:solidFill>
              </a:defRPr>
            </a:pPr>
            <a:r>
              <a:rPr b="1" sz="11200">
                <a:solidFill>
                  <a:srgbClr val="FFFFFF"/>
                </a:solidFill>
              </a:rPr>
              <a:t>Title Text</a:t>
            </a:r>
          </a:p>
        </p:txBody>
      </p:sp>
      <p:sp>
        <p:nvSpPr>
          <p:cNvPr id="6" name="Shape 6"/>
          <p:cNvSpPr/>
          <p:nvPr>
            <p:ph type="body" idx="1"/>
          </p:nvPr>
        </p:nvSpPr>
        <p:spPr>
          <a:xfrm>
            <a:off x="1778000" y="7073900"/>
            <a:ext cx="20828000" cy="1587500"/>
          </a:xfrm>
          <a:prstGeom prst="rect">
            <a:avLst/>
          </a:prstGeom>
        </p:spPr>
        <p:txBody>
          <a:bodyPr anchor="t"/>
          <a:lstStyle>
            <a:lvl1pPr marL="0" indent="0" algn="ctr">
              <a:spcBef>
                <a:spcPts val="0"/>
              </a:spcBef>
              <a:buSzTx/>
              <a:buNone/>
              <a:defRPr sz="4400">
                <a:solidFill>
                  <a:srgbClr val="FFFFFF"/>
                </a:solidFill>
                <a:latin typeface="Open Sans"/>
                <a:ea typeface="Open Sans"/>
                <a:cs typeface="Open Sans"/>
                <a:sym typeface="Open Sans"/>
              </a:defRPr>
            </a:lvl1pPr>
            <a:lvl2pPr marL="0" indent="228600" algn="ctr">
              <a:spcBef>
                <a:spcPts val="0"/>
              </a:spcBef>
              <a:buSzTx/>
              <a:buNone/>
              <a:defRPr sz="4400">
                <a:solidFill>
                  <a:srgbClr val="FFFFFF"/>
                </a:solidFill>
                <a:latin typeface="Open Sans"/>
                <a:ea typeface="Open Sans"/>
                <a:cs typeface="Open Sans"/>
                <a:sym typeface="Open Sans"/>
              </a:defRPr>
            </a:lvl2pPr>
            <a:lvl3pPr marL="0" indent="457200" algn="ctr">
              <a:spcBef>
                <a:spcPts val="0"/>
              </a:spcBef>
              <a:buSzTx/>
              <a:buNone/>
              <a:defRPr sz="4400">
                <a:solidFill>
                  <a:srgbClr val="FFFFFF"/>
                </a:solidFill>
                <a:latin typeface="Open Sans"/>
                <a:ea typeface="Open Sans"/>
                <a:cs typeface="Open Sans"/>
                <a:sym typeface="Open Sans"/>
              </a:defRPr>
            </a:lvl3pPr>
            <a:lvl4pPr marL="0" indent="685800" algn="ctr">
              <a:spcBef>
                <a:spcPts val="0"/>
              </a:spcBef>
              <a:buSzTx/>
              <a:buNone/>
              <a:defRPr sz="4400">
                <a:solidFill>
                  <a:srgbClr val="FFFFFF"/>
                </a:solidFill>
                <a:latin typeface="Open Sans"/>
                <a:ea typeface="Open Sans"/>
                <a:cs typeface="Open Sans"/>
                <a:sym typeface="Open Sans"/>
              </a:defRPr>
            </a:lvl4pPr>
            <a:lvl5pPr marL="0" indent="914400" algn="ctr">
              <a:spcBef>
                <a:spcPts val="0"/>
              </a:spcBef>
              <a:buSzTx/>
              <a:buNone/>
              <a:defRPr sz="4400">
                <a:solidFill>
                  <a:srgbClr val="FFFFFF"/>
                </a:solidFill>
                <a:latin typeface="Open Sans"/>
                <a:ea typeface="Open Sans"/>
                <a:cs typeface="Open Sans"/>
                <a:sym typeface="Open Sans"/>
              </a:defRPr>
            </a:lvl5pPr>
          </a:lstStyle>
          <a:p>
            <a:pPr lvl="0">
              <a:defRPr sz="1800">
                <a:solidFill>
                  <a:srgbClr val="000000"/>
                </a:solidFill>
              </a:defRPr>
            </a:pPr>
            <a:r>
              <a:rPr sz="4400">
                <a:solidFill>
                  <a:srgbClr val="FFFFFF"/>
                </a:solidFill>
              </a:rPr>
              <a:t>Body Level One</a:t>
            </a:r>
            <a:endParaRPr sz="4400">
              <a:solidFill>
                <a:srgbClr val="FFFFFF"/>
              </a:solidFill>
            </a:endParaRPr>
          </a:p>
          <a:p>
            <a:pPr lvl="1">
              <a:defRPr sz="1800">
                <a:solidFill>
                  <a:srgbClr val="000000"/>
                </a:solidFill>
              </a:defRPr>
            </a:pPr>
            <a:r>
              <a:rPr sz="4400">
                <a:solidFill>
                  <a:srgbClr val="FFFFFF"/>
                </a:solidFill>
              </a:rPr>
              <a:t>Body Level Two</a:t>
            </a:r>
            <a:endParaRPr sz="4400">
              <a:solidFill>
                <a:srgbClr val="FFFFFF"/>
              </a:solidFill>
            </a:endParaRPr>
          </a:p>
          <a:p>
            <a:pPr lvl="2">
              <a:defRPr sz="1800">
                <a:solidFill>
                  <a:srgbClr val="000000"/>
                </a:solidFill>
              </a:defRPr>
            </a:pPr>
            <a:r>
              <a:rPr sz="4400">
                <a:solidFill>
                  <a:srgbClr val="FFFFFF"/>
                </a:solidFill>
              </a:rPr>
              <a:t>Body Level Three</a:t>
            </a:r>
            <a:endParaRPr sz="4400">
              <a:solidFill>
                <a:srgbClr val="FFFFFF"/>
              </a:solidFill>
            </a:endParaRPr>
          </a:p>
          <a:p>
            <a:pPr lvl="3">
              <a:defRPr sz="1800">
                <a:solidFill>
                  <a:srgbClr val="000000"/>
                </a:solidFill>
              </a:defRPr>
            </a:pPr>
            <a:r>
              <a:rPr sz="4400">
                <a:solidFill>
                  <a:srgbClr val="FFFFFF"/>
                </a:solidFill>
              </a:rPr>
              <a:t>Body Level Four</a:t>
            </a:r>
            <a:endParaRPr sz="4400">
              <a:solidFill>
                <a:srgbClr val="FFFFFF"/>
              </a:solidFill>
            </a:endParaRPr>
          </a:p>
          <a:p>
            <a:pPr lvl="4">
              <a:defRPr sz="1800">
                <a:solidFill>
                  <a:srgbClr val="000000"/>
                </a:solidFill>
              </a:defRPr>
            </a:pPr>
            <a:r>
              <a:rPr sz="44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635000" y="9448800"/>
            <a:ext cx="23114000" cy="2006600"/>
          </a:xfrm>
          <a:prstGeom prst="rect">
            <a:avLst/>
          </a:prstGeom>
        </p:spPr>
        <p:txBody>
          <a:bodyPr anchor="b"/>
          <a:lstStyle/>
          <a:p>
            <a:pPr lvl="0">
              <a:defRPr sz="1800"/>
            </a:pPr>
            <a:r>
              <a:rPr sz="11200"/>
              <a:t>Title Text</a:t>
            </a:r>
          </a:p>
        </p:txBody>
      </p:sp>
      <p:sp>
        <p:nvSpPr>
          <p:cNvPr id="9" name="Shape 9"/>
          <p:cNvSpPr/>
          <p:nvPr>
            <p:ph type="body"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778000" y="4533900"/>
            <a:ext cx="20828000" cy="4648200"/>
          </a:xfrm>
          <a:prstGeom prst="rect">
            <a:avLst/>
          </a:prstGeom>
        </p:spPr>
        <p:txBody>
          <a:bodyPr/>
          <a:lstStyle/>
          <a:p>
            <a:pPr lvl="0">
              <a:defRPr sz="1800"/>
            </a:pPr>
            <a:r>
              <a:rPr sz="11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1651000" y="1104900"/>
            <a:ext cx="10223500" cy="5613400"/>
          </a:xfrm>
          <a:prstGeom prst="rect">
            <a:avLst/>
          </a:prstGeom>
        </p:spPr>
        <p:txBody>
          <a:bodyPr anchor="b"/>
          <a:lstStyle>
            <a:lvl1pPr>
              <a:defRPr sz="8400"/>
            </a:lvl1pPr>
          </a:lstStyle>
          <a:p>
            <a:pPr lvl="0">
              <a:defRPr sz="1800"/>
            </a:pPr>
            <a:r>
              <a:rPr sz="8400"/>
              <a:t>Title Text</a:t>
            </a:r>
          </a:p>
        </p:txBody>
      </p:sp>
      <p:sp>
        <p:nvSpPr>
          <p:cNvPr id="14" name="Shape 14"/>
          <p:cNvSpPr/>
          <p:nvPr>
            <p:ph type="body"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bg>
      <p:bgPr>
        <a:solidFill>
          <a:srgbClr val="FFA500"/>
        </a:solidFill>
      </p:bgPr>
    </p:bg>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lvl1pPr>
              <a:defRPr b="1">
                <a:solidFill>
                  <a:srgbClr val="FFFFFF"/>
                </a:solidFill>
                <a:latin typeface="Open Sans"/>
                <a:ea typeface="Open Sans"/>
                <a:cs typeface="Open Sans"/>
                <a:sym typeface="Open Sans"/>
              </a:defRPr>
            </a:lvl1pPr>
          </a:lstStyle>
          <a:p>
            <a:pPr lvl="0">
              <a:defRPr b="0" sz="1800">
                <a:solidFill>
                  <a:srgbClr val="000000"/>
                </a:solidFill>
              </a:defRPr>
            </a:pPr>
            <a:r>
              <a:rPr b="1" sz="112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11200"/>
              <a:t>Title Text</a:t>
            </a:r>
          </a:p>
        </p:txBody>
      </p:sp>
      <p:sp>
        <p:nvSpPr>
          <p:cNvPr id="19" name="Shape 19"/>
          <p:cNvSpPr/>
          <p:nvPr>
            <p:ph type="body" idx="1"/>
          </p:nvPr>
        </p:nvSpPr>
        <p:spPr>
          <a:prstGeom prst="rect">
            <a:avLst/>
          </a:prstGeom>
        </p:spPr>
        <p:txBody>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11200"/>
              <a:t>Title Text</a:t>
            </a:r>
          </a:p>
        </p:txBody>
      </p:sp>
      <p:sp>
        <p:nvSpPr>
          <p:cNvPr id="22" name="Shape 22"/>
          <p:cNvSpPr/>
          <p:nvPr>
            <p:ph type="body"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pPr>
            <a:r>
              <a:rPr sz="4500"/>
              <a:t>Body Level One</a:t>
            </a:r>
            <a:endParaRPr sz="4500"/>
          </a:p>
          <a:p>
            <a:pPr lvl="1">
              <a:defRPr sz="1800"/>
            </a:pPr>
            <a:r>
              <a:rPr sz="4500"/>
              <a:t>Body Level Two</a:t>
            </a:r>
            <a:endParaRPr sz="4500"/>
          </a:p>
          <a:p>
            <a:pPr lvl="2">
              <a:defRPr sz="1800"/>
            </a:pPr>
            <a:r>
              <a:rPr sz="4500"/>
              <a:t>Body Level Three</a:t>
            </a:r>
            <a:endParaRPr sz="4500"/>
          </a:p>
          <a:p>
            <a:pPr lvl="3">
              <a:defRPr sz="1800"/>
            </a:pPr>
            <a:r>
              <a:rPr sz="4500"/>
              <a:t>Body Level Four</a:t>
            </a:r>
            <a:endParaRPr sz="4500"/>
          </a:p>
          <a:p>
            <a:pPr lvl="4">
              <a:defRPr sz="1800"/>
            </a:pPr>
            <a:r>
              <a:rPr sz="45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1689100" y="1778000"/>
            <a:ext cx="21005800" cy="10147300"/>
          </a:xfrm>
          <a:prstGeom prst="rect">
            <a:avLst/>
          </a:prstGeom>
        </p:spPr>
        <p:txBody>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11200"/>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p:titleStyle>
    <p:body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 Id="rId3" Type="http://schemas.openxmlformats.org/officeDocument/2006/relationships/hyperlink" Target="http://love.djangocircus.com/" TargetMode="External"/><Relationship Id="rId4" Type="http://schemas.openxmlformats.org/officeDocument/2006/relationships/image" Target="../media/image3.png"/><Relationship Id="rId5"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djangogirls.org" TargetMode="External"/><Relationship Id="rId3" Type="http://schemas.openxmlformats.org/officeDocument/2006/relationships/hyperlink" Target="http://twitter.com/djangogirls" TargetMode="External"/><Relationship Id="rId4" Type="http://schemas.openxmlformats.org/officeDocument/2006/relationships/hyperlink" Target="http://fb.me/djangogirls" TargetMode="External"/><Relationship Id="rId5" Type="http://schemas.openxmlformats.org/officeDocument/2006/relationships/hyperlink" Target="mailto:hello@djangogirls.org"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E79400"/>
            </a:gs>
            <a:gs pos="58457">
              <a:srgbClr val="F39C00"/>
            </a:gs>
            <a:gs pos="100000">
              <a:srgbClr val="FFA500"/>
            </a:gs>
          </a:gsLst>
          <a:path path="circle">
            <a:fillToRect l="50000" t="50000" r="50000" b="50000"/>
          </a:path>
        </a:gradFill>
      </p:bgPr>
    </p:bg>
    <p:spTree>
      <p:nvGrpSpPr>
        <p:cNvPr id="1" name=""/>
        <p:cNvGrpSpPr/>
        <p:nvPr/>
      </p:nvGrpSpPr>
      <p:grpSpPr>
        <a:xfrm>
          <a:off x="0" y="0"/>
          <a:ext cx="0" cy="0"/>
          <a:chOff x="0" y="0"/>
          <a:chExt cx="0" cy="0"/>
        </a:xfrm>
      </p:grpSpPr>
      <p:grpSp>
        <p:nvGrpSpPr>
          <p:cNvPr id="34" name="Group 34"/>
          <p:cNvGrpSpPr/>
          <p:nvPr/>
        </p:nvGrpSpPr>
        <p:grpSpPr>
          <a:xfrm>
            <a:off x="3276186" y="2674978"/>
            <a:ext cx="18185308" cy="8366044"/>
            <a:chOff x="0" y="0"/>
            <a:chExt cx="18185306" cy="8366042"/>
          </a:xfrm>
        </p:grpSpPr>
        <p:pic>
          <p:nvPicPr>
            <p:cNvPr id="32" name="logo-transparent.png"/>
            <p:cNvPicPr/>
            <p:nvPr/>
          </p:nvPicPr>
          <p:blipFill>
            <a:blip r:embed="rId2">
              <a:extLst/>
            </a:blip>
            <a:stretch>
              <a:fillRect/>
            </a:stretch>
          </p:blipFill>
          <p:spPr>
            <a:xfrm>
              <a:off x="0" y="0"/>
              <a:ext cx="17831627" cy="6038687"/>
            </a:xfrm>
            <a:prstGeom prst="rect">
              <a:avLst/>
            </a:prstGeom>
            <a:ln w="12700" cap="flat">
              <a:noFill/>
              <a:miter lim="400000"/>
            </a:ln>
            <a:effectLst/>
          </p:spPr>
        </p:pic>
        <p:sp>
          <p:nvSpPr>
            <p:cNvPr id="33" name="Shape 33"/>
            <p:cNvSpPr/>
            <p:nvPr/>
          </p:nvSpPr>
          <p:spPr>
            <a:xfrm>
              <a:off x="95582" y="6029242"/>
              <a:ext cx="18089725" cy="2336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0">
                <a:defRPr sz="1800"/>
              </a:pPr>
              <a:r>
                <a:rPr b="1" sz="6500">
                  <a:solidFill>
                    <a:srgbClr val="FFFFFF"/>
                  </a:solidFill>
                  <a:latin typeface="Open Sans Semibold"/>
                  <a:ea typeface="Open Sans Semibold"/>
                  <a:cs typeface="Open Sans Semibold"/>
                  <a:sym typeface="Open Sans Semibold"/>
                </a:rPr>
                <a:t>Free Python and Django workshops </a:t>
              </a:r>
              <a:endParaRPr b="1" sz="6500">
                <a:solidFill>
                  <a:srgbClr val="FFFFFF"/>
                </a:solidFill>
                <a:latin typeface="Open Sans Semibold"/>
                <a:ea typeface="Open Sans Semibold"/>
                <a:cs typeface="Open Sans Semibold"/>
                <a:sym typeface="Open Sans Semibold"/>
              </a:endParaRPr>
            </a:p>
            <a:p>
              <a:pPr lvl="0">
                <a:defRPr sz="1800"/>
              </a:pPr>
              <a:r>
                <a:rPr b="1" sz="6500">
                  <a:solidFill>
                    <a:srgbClr val="FFFFFF"/>
                  </a:solidFill>
                  <a:latin typeface="Open Sans Semibold"/>
                  <a:ea typeface="Open Sans Semibold"/>
                  <a:cs typeface="Open Sans Semibold"/>
                  <a:sym typeface="Open Sans Semibold"/>
                </a:rPr>
                <a:t>for women at EuroPython 2014</a:t>
              </a:r>
            </a:p>
          </p:txBody>
        </p:sp>
      </p:gr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 name="photo1.jpg"/>
          <p:cNvPicPr/>
          <p:nvPr/>
        </p:nvPicPr>
        <p:blipFill>
          <a:blip r:embed="rId2">
            <a:extLst/>
          </a:blip>
          <a:stretch>
            <a:fillRect/>
          </a:stretch>
        </p:blipFill>
        <p:spPr>
          <a:xfrm>
            <a:off x="-146472" y="-1157941"/>
            <a:ext cx="24676944" cy="16451296"/>
          </a:xfrm>
          <a:prstGeom prst="rect">
            <a:avLst/>
          </a:prstGeom>
          <a:ln w="12700">
            <a:miter lim="400000"/>
          </a:ln>
        </p:spPr>
      </p:pic>
      <p:sp>
        <p:nvSpPr>
          <p:cNvPr id="37" name="Shape 37"/>
          <p:cNvSpPr/>
          <p:nvPr/>
        </p:nvSpPr>
        <p:spPr>
          <a:xfrm>
            <a:off x="-788978" y="-969674"/>
            <a:ext cx="26549947" cy="14810880"/>
          </a:xfrm>
          <a:prstGeom prst="rect">
            <a:avLst/>
          </a:prstGeom>
          <a:solidFill>
            <a:srgbClr val="000000">
              <a:alpha val="39196"/>
            </a:srgbClr>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sp>
        <p:nvSpPr>
          <p:cNvPr id="38" name="Shape 38"/>
          <p:cNvSpPr/>
          <p:nvPr>
            <p:ph type="title"/>
          </p:nvPr>
        </p:nvSpPr>
        <p:spPr>
          <a:xfrm>
            <a:off x="811645" y="4567876"/>
            <a:ext cx="21005801" cy="2286001"/>
          </a:xfrm>
          <a:prstGeom prst="rect">
            <a:avLst/>
          </a:prstGeom>
        </p:spPr>
        <p:txBody>
          <a:bodyPr/>
          <a:lstStyle>
            <a:lvl1pPr algn="l">
              <a:defRPr sz="11300"/>
            </a:lvl1pPr>
          </a:lstStyle>
          <a:p>
            <a:pPr lvl="0">
              <a:defRPr b="0" sz="1800">
                <a:solidFill>
                  <a:srgbClr val="000000"/>
                </a:solidFill>
              </a:defRPr>
            </a:pPr>
            <a:r>
              <a:rPr b="1" sz="11300">
                <a:solidFill>
                  <a:srgbClr val="FFFFFF"/>
                </a:solidFill>
              </a:rPr>
              <a:t>About</a:t>
            </a:r>
          </a:p>
        </p:txBody>
      </p:sp>
      <p:sp>
        <p:nvSpPr>
          <p:cNvPr id="39" name="Shape 39"/>
          <p:cNvSpPr/>
          <p:nvPr/>
        </p:nvSpPr>
        <p:spPr>
          <a:xfrm>
            <a:off x="819067" y="6758856"/>
            <a:ext cx="10578410" cy="59512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lnSpc>
                <a:spcPct val="120000"/>
              </a:lnSpc>
              <a:defRPr sz="1800"/>
            </a:pPr>
            <a:r>
              <a:rPr sz="3600">
                <a:solidFill>
                  <a:srgbClr val="FFFFFF"/>
                </a:solidFill>
                <a:latin typeface="Open Sans"/>
                <a:ea typeface="Open Sans"/>
                <a:cs typeface="Open Sans"/>
                <a:sym typeface="Open Sans"/>
              </a:rPr>
              <a:t>Django Girls is an initiative that is aiming </a:t>
            </a:r>
            <a:endParaRPr sz="3600">
              <a:solidFill>
                <a:srgbClr val="FFFFFF"/>
              </a:solidFill>
              <a:latin typeface="Open Sans"/>
              <a:ea typeface="Open Sans"/>
              <a:cs typeface="Open Sans"/>
              <a:sym typeface="Open Sans"/>
            </a:endParaRPr>
          </a:p>
          <a:p>
            <a:pPr lvl="0" algn="l">
              <a:lnSpc>
                <a:spcPct val="120000"/>
              </a:lnSpc>
              <a:defRPr sz="1800"/>
            </a:pPr>
            <a:r>
              <a:rPr sz="3600">
                <a:solidFill>
                  <a:srgbClr val="FFFFFF"/>
                </a:solidFill>
                <a:latin typeface="Open Sans"/>
                <a:ea typeface="Open Sans"/>
                <a:cs typeface="Open Sans"/>
                <a:sym typeface="Open Sans"/>
              </a:rPr>
              <a:t>to introduce 40 women who never code before to the world of technology and increase the diversity. During EuroPython 2014 in Berlin, Germany we’re going to organize an one-day workshop and invite girls from all over Europe to join us and learn how to build the internet using HTML, CSS, Python and Django.</a:t>
            </a:r>
          </a:p>
        </p:txBody>
      </p:sp>
      <p:sp>
        <p:nvSpPr>
          <p:cNvPr id="40" name="Shape 40"/>
          <p:cNvSpPr/>
          <p:nvPr/>
        </p:nvSpPr>
        <p:spPr>
          <a:xfrm>
            <a:off x="2865086" y="635824"/>
            <a:ext cx="21005801" cy="2286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lgn="r" defTabSz="652145">
              <a:defRPr sz="1800"/>
            </a:pPr>
            <a:r>
              <a:rPr b="1" sz="6241">
                <a:solidFill>
                  <a:srgbClr val="FFFFFF"/>
                </a:solidFill>
                <a:latin typeface="Open Sans"/>
                <a:ea typeface="Open Sans"/>
                <a:cs typeface="Open Sans"/>
                <a:sym typeface="Open Sans"/>
              </a:rPr>
              <a:t>21st July 2014</a:t>
            </a:r>
            <a:endParaRPr b="1" sz="6241">
              <a:solidFill>
                <a:srgbClr val="FFFFFF"/>
              </a:solidFill>
              <a:latin typeface="Open Sans"/>
              <a:ea typeface="Open Sans"/>
              <a:cs typeface="Open Sans"/>
              <a:sym typeface="Open Sans"/>
            </a:endParaRPr>
          </a:p>
          <a:p>
            <a:pPr lvl="0" algn="r" defTabSz="652145">
              <a:defRPr sz="1800"/>
            </a:pPr>
            <a:r>
              <a:rPr b="1" sz="6241">
                <a:solidFill>
                  <a:srgbClr val="FFFFFF"/>
                </a:solidFill>
                <a:latin typeface="Open Sans"/>
                <a:ea typeface="Open Sans"/>
                <a:cs typeface="Open Sans"/>
                <a:sym typeface="Open Sans"/>
              </a:rPr>
              <a:t>EuroPython, Berlin</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nvSpPr>
        <p:spPr>
          <a:xfrm>
            <a:off x="4071267" y="7468919"/>
            <a:ext cx="2027362"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A500"/>
                </a:solidFill>
                <a:latin typeface="Open Sans Semibold"/>
                <a:ea typeface="Open Sans Semibold"/>
                <a:cs typeface="Open Sans Semibold"/>
                <a:sym typeface="Open Sans Semibold"/>
              </a:defRPr>
            </a:lvl1pPr>
          </a:lstStyle>
          <a:p>
            <a:pPr lvl="0">
              <a:defRPr b="0" sz="1800">
                <a:solidFill>
                  <a:srgbClr val="000000"/>
                </a:solidFill>
              </a:defRPr>
            </a:pPr>
            <a:r>
              <a:rPr b="1" sz="5000">
                <a:solidFill>
                  <a:srgbClr val="FFA500"/>
                </a:solidFill>
              </a:rPr>
              <a:t>Target</a:t>
            </a:r>
          </a:p>
        </p:txBody>
      </p:sp>
      <p:sp>
        <p:nvSpPr>
          <p:cNvPr id="43" name="Shape 43"/>
          <p:cNvSpPr/>
          <p:nvPr/>
        </p:nvSpPr>
        <p:spPr>
          <a:xfrm>
            <a:off x="10199309" y="7468919"/>
            <a:ext cx="3985382"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A500"/>
                </a:solidFill>
                <a:latin typeface="Open Sans Semibold"/>
                <a:ea typeface="Open Sans Semibold"/>
                <a:cs typeface="Open Sans Semibold"/>
                <a:sym typeface="Open Sans Semibold"/>
              </a:defRPr>
            </a:lvl1pPr>
          </a:lstStyle>
          <a:p>
            <a:pPr lvl="0">
              <a:defRPr b="0" sz="1800">
                <a:solidFill>
                  <a:srgbClr val="000000"/>
                </a:solidFill>
              </a:defRPr>
            </a:pPr>
            <a:r>
              <a:rPr b="1" sz="5000">
                <a:solidFill>
                  <a:srgbClr val="FFA500"/>
                </a:solidFill>
              </a:rPr>
              <a:t>Date &amp; place</a:t>
            </a:r>
          </a:p>
        </p:txBody>
      </p:sp>
      <p:sp>
        <p:nvSpPr>
          <p:cNvPr id="44" name="Shape 44"/>
          <p:cNvSpPr/>
          <p:nvPr/>
        </p:nvSpPr>
        <p:spPr>
          <a:xfrm>
            <a:off x="17540144" y="7468919"/>
            <a:ext cx="3517815"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A500"/>
                </a:solidFill>
                <a:latin typeface="Open Sans Semibold"/>
                <a:ea typeface="Open Sans Semibold"/>
                <a:cs typeface="Open Sans Semibold"/>
                <a:sym typeface="Open Sans Semibold"/>
              </a:defRPr>
            </a:lvl1pPr>
          </a:lstStyle>
          <a:p>
            <a:pPr lvl="0">
              <a:defRPr b="0" sz="1800">
                <a:solidFill>
                  <a:srgbClr val="000000"/>
                </a:solidFill>
              </a:defRPr>
            </a:pPr>
            <a:r>
              <a:rPr b="1" sz="5000">
                <a:solidFill>
                  <a:srgbClr val="FFA500"/>
                </a:solidFill>
              </a:rPr>
              <a:t>Supporters</a:t>
            </a:r>
          </a:p>
        </p:txBody>
      </p:sp>
      <p:sp>
        <p:nvSpPr>
          <p:cNvPr id="45" name="Shape 45"/>
          <p:cNvSpPr/>
          <p:nvPr/>
        </p:nvSpPr>
        <p:spPr>
          <a:xfrm>
            <a:off x="3023594" y="2674267"/>
            <a:ext cx="4122708" cy="412270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63500">
            <a:solidFill>
              <a:srgbClr val="FFA500"/>
            </a:solidFill>
            <a:miter lim="400000"/>
          </a:ln>
        </p:spPr>
        <p:txBody>
          <a:bodyPr lIns="0" tIns="0" rIns="0" bIns="0" anchor="ctr"/>
          <a:lstStyle/>
          <a:p>
            <a:pPr lvl="0">
              <a:defRPr sz="3200">
                <a:solidFill>
                  <a:srgbClr val="FFFFFF"/>
                </a:solidFill>
              </a:defRPr>
            </a:pPr>
          </a:p>
        </p:txBody>
      </p:sp>
      <p:sp>
        <p:nvSpPr>
          <p:cNvPr id="46" name="Shape 46"/>
          <p:cNvSpPr/>
          <p:nvPr/>
        </p:nvSpPr>
        <p:spPr>
          <a:xfrm>
            <a:off x="10130646" y="2674267"/>
            <a:ext cx="4122708" cy="412270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63500">
            <a:solidFill>
              <a:srgbClr val="FFA500"/>
            </a:solidFill>
            <a:miter lim="400000"/>
          </a:ln>
        </p:spPr>
        <p:txBody>
          <a:bodyPr lIns="0" tIns="0" rIns="0" bIns="0" anchor="ctr"/>
          <a:lstStyle/>
          <a:p>
            <a:pPr lvl="0">
              <a:defRPr sz="3200">
                <a:solidFill>
                  <a:srgbClr val="FFFFFF"/>
                </a:solidFill>
              </a:defRPr>
            </a:pPr>
          </a:p>
        </p:txBody>
      </p:sp>
      <p:sp>
        <p:nvSpPr>
          <p:cNvPr id="47" name="Shape 47"/>
          <p:cNvSpPr/>
          <p:nvPr/>
        </p:nvSpPr>
        <p:spPr>
          <a:xfrm>
            <a:off x="17237698" y="2674267"/>
            <a:ext cx="4122707" cy="412270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63500">
            <a:solidFill>
              <a:srgbClr val="FFA500"/>
            </a:solidFill>
            <a:miter lim="400000"/>
          </a:ln>
        </p:spPr>
        <p:txBody>
          <a:bodyPr lIns="0" tIns="0" rIns="0" bIns="0" anchor="ctr"/>
          <a:lstStyle/>
          <a:p>
            <a:pPr lvl="0">
              <a:defRPr sz="3200">
                <a:solidFill>
                  <a:srgbClr val="FFFFFF"/>
                </a:solidFill>
              </a:defRPr>
            </a:pPr>
          </a:p>
        </p:txBody>
      </p:sp>
      <p:pic>
        <p:nvPicPr>
          <p:cNvPr id="48" name="pasted-image.tif"/>
          <p:cNvPicPr/>
          <p:nvPr/>
        </p:nvPicPr>
        <p:blipFill>
          <a:blip r:embed="rId2">
            <a:extLst/>
          </a:blip>
          <a:stretch>
            <a:fillRect/>
          </a:stretch>
        </p:blipFill>
        <p:spPr>
          <a:xfrm>
            <a:off x="4086770" y="3667099"/>
            <a:ext cx="1996356" cy="2137044"/>
          </a:xfrm>
          <a:prstGeom prst="rect">
            <a:avLst/>
          </a:prstGeom>
          <a:ln w="12700">
            <a:miter lim="400000"/>
          </a:ln>
        </p:spPr>
      </p:pic>
      <p:pic>
        <p:nvPicPr>
          <p:cNvPr id="49" name="pasted-image.tif"/>
          <p:cNvPicPr/>
          <p:nvPr/>
        </p:nvPicPr>
        <p:blipFill>
          <a:blip r:embed="rId3">
            <a:extLst/>
          </a:blip>
          <a:stretch>
            <a:fillRect/>
          </a:stretch>
        </p:blipFill>
        <p:spPr>
          <a:xfrm>
            <a:off x="11318577" y="3676284"/>
            <a:ext cx="1746846" cy="2118674"/>
          </a:xfrm>
          <a:prstGeom prst="rect">
            <a:avLst/>
          </a:prstGeom>
          <a:ln w="12700">
            <a:miter lim="400000"/>
          </a:ln>
        </p:spPr>
      </p:pic>
      <p:pic>
        <p:nvPicPr>
          <p:cNvPr id="50" name="pasted-image.tif"/>
          <p:cNvPicPr/>
          <p:nvPr/>
        </p:nvPicPr>
        <p:blipFill>
          <a:blip r:embed="rId4">
            <a:extLst/>
          </a:blip>
          <a:stretch>
            <a:fillRect/>
          </a:stretch>
        </p:blipFill>
        <p:spPr>
          <a:xfrm>
            <a:off x="18300875" y="3826442"/>
            <a:ext cx="2009235" cy="1818358"/>
          </a:xfrm>
          <a:prstGeom prst="rect">
            <a:avLst/>
          </a:prstGeom>
          <a:ln w="12700">
            <a:miter lim="400000"/>
          </a:ln>
        </p:spPr>
      </p:pic>
      <p:sp>
        <p:nvSpPr>
          <p:cNvPr id="51" name="Shape 51"/>
          <p:cNvSpPr/>
          <p:nvPr/>
        </p:nvSpPr>
        <p:spPr>
          <a:xfrm>
            <a:off x="2032989" y="8773341"/>
            <a:ext cx="6103918" cy="29641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20000"/>
              </a:lnSpc>
              <a:defRPr sz="3600">
                <a:latin typeface="Open Sans"/>
                <a:ea typeface="Open Sans"/>
                <a:cs typeface="Open Sans"/>
                <a:sym typeface="Open Sans"/>
              </a:defRPr>
            </a:lvl1pPr>
          </a:lstStyle>
          <a:p>
            <a:pPr lvl="0">
              <a:defRPr sz="1800"/>
            </a:pPr>
            <a:r>
              <a:rPr sz="3600"/>
              <a:t>40 underprivileged women who never programmed before but are motivated to get into field</a:t>
            </a:r>
          </a:p>
        </p:txBody>
      </p:sp>
      <p:sp>
        <p:nvSpPr>
          <p:cNvPr id="52" name="Shape 52"/>
          <p:cNvSpPr/>
          <p:nvPr/>
        </p:nvSpPr>
        <p:spPr>
          <a:xfrm>
            <a:off x="9140042" y="8784000"/>
            <a:ext cx="6103917" cy="290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nSpc>
                <a:spcPct val="120000"/>
              </a:lnSpc>
              <a:defRPr sz="1800"/>
            </a:pPr>
            <a:r>
              <a:rPr sz="3600">
                <a:latin typeface="Open Sans"/>
                <a:ea typeface="Open Sans"/>
                <a:cs typeface="Open Sans"/>
                <a:sym typeface="Open Sans"/>
              </a:rPr>
              <a:t>Full day, 21st July 2014</a:t>
            </a:r>
            <a:endParaRPr sz="3600">
              <a:latin typeface="Open Sans"/>
              <a:ea typeface="Open Sans"/>
              <a:cs typeface="Open Sans"/>
              <a:sym typeface="Open Sans"/>
            </a:endParaRPr>
          </a:p>
          <a:p>
            <a:pPr lvl="0">
              <a:lnSpc>
                <a:spcPct val="120000"/>
              </a:lnSpc>
              <a:defRPr sz="1800"/>
            </a:pPr>
            <a:r>
              <a:rPr sz="3600">
                <a:latin typeface="Open Sans"/>
                <a:ea typeface="Open Sans"/>
                <a:cs typeface="Open Sans"/>
                <a:sym typeface="Open Sans"/>
              </a:rPr>
              <a:t>EuroPython 2014, Berlin</a:t>
            </a:r>
            <a:endParaRPr sz="3600">
              <a:latin typeface="Open Sans"/>
              <a:ea typeface="Open Sans"/>
              <a:cs typeface="Open Sans"/>
              <a:sym typeface="Open Sans"/>
            </a:endParaRPr>
          </a:p>
          <a:p>
            <a:pPr lvl="0">
              <a:lnSpc>
                <a:spcPct val="120000"/>
              </a:lnSpc>
              <a:defRPr sz="1800"/>
            </a:pPr>
            <a:r>
              <a:rPr sz="3500">
                <a:latin typeface="Open Sans"/>
                <a:ea typeface="Open Sans"/>
                <a:cs typeface="Open Sans"/>
                <a:sym typeface="Open Sans"/>
              </a:rPr>
              <a:t>(we’re a side EP event, but not organized by EP)</a:t>
            </a:r>
          </a:p>
        </p:txBody>
      </p:sp>
      <p:sp>
        <p:nvSpPr>
          <p:cNvPr id="53" name="Shape 53"/>
          <p:cNvSpPr/>
          <p:nvPr/>
        </p:nvSpPr>
        <p:spPr>
          <a:xfrm>
            <a:off x="16247093" y="8776148"/>
            <a:ext cx="6471311" cy="29641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20000"/>
              </a:lnSpc>
              <a:defRPr sz="3600">
                <a:latin typeface="Open Sans"/>
                <a:ea typeface="Open Sans"/>
                <a:cs typeface="Open Sans"/>
                <a:sym typeface="Open Sans"/>
              </a:defRPr>
            </a:lvl1pPr>
          </a:lstStyle>
          <a:p>
            <a:pPr lvl="0">
              <a:defRPr sz="1800"/>
            </a:pPr>
            <a:r>
              <a:rPr sz="3600"/>
              <a:t>We already have 14 awesome coaches, Django Software Foundation, EuroPython and PyLadies on board!</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5" name="photo5.jpg"/>
          <p:cNvPicPr/>
          <p:nvPr/>
        </p:nvPicPr>
        <p:blipFill>
          <a:blip r:embed="rId2">
            <a:extLst/>
          </a:blip>
          <a:stretch>
            <a:fillRect/>
          </a:stretch>
        </p:blipFill>
        <p:spPr>
          <a:xfrm>
            <a:off x="-812566" y="-1211400"/>
            <a:ext cx="25066524" cy="16719371"/>
          </a:xfrm>
          <a:prstGeom prst="rect">
            <a:avLst/>
          </a:prstGeom>
          <a:ln w="12700">
            <a:miter lim="400000"/>
          </a:ln>
        </p:spPr>
      </p:pic>
      <p:sp>
        <p:nvSpPr>
          <p:cNvPr id="56" name="Shape 56"/>
          <p:cNvSpPr/>
          <p:nvPr/>
        </p:nvSpPr>
        <p:spPr>
          <a:xfrm>
            <a:off x="-1270588" y="-46037"/>
            <a:ext cx="26549946" cy="14810880"/>
          </a:xfrm>
          <a:prstGeom prst="rect">
            <a:avLst/>
          </a:prstGeom>
          <a:solidFill>
            <a:srgbClr val="000000">
              <a:alpha val="39196"/>
            </a:srgbClr>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sp>
        <p:nvSpPr>
          <p:cNvPr id="57" name="Shape 57"/>
          <p:cNvSpPr/>
          <p:nvPr>
            <p:ph type="title" idx="4294967295"/>
          </p:nvPr>
        </p:nvSpPr>
        <p:spPr>
          <a:xfrm>
            <a:off x="758866" y="4805383"/>
            <a:ext cx="21005801" cy="2286001"/>
          </a:xfrm>
          <a:prstGeom prst="rect">
            <a:avLst/>
          </a:prstGeom>
        </p:spPr>
        <p:txBody>
          <a:bodyPr/>
          <a:lstStyle>
            <a:lvl1pPr algn="l">
              <a:defRPr b="1" sz="11300">
                <a:solidFill>
                  <a:srgbClr val="FFFFFF"/>
                </a:solidFill>
                <a:latin typeface="Open Sans"/>
                <a:ea typeface="Open Sans"/>
                <a:cs typeface="Open Sans"/>
                <a:sym typeface="Open Sans"/>
              </a:defRPr>
            </a:lvl1pPr>
          </a:lstStyle>
          <a:p>
            <a:pPr lvl="0">
              <a:defRPr b="0" sz="1800">
                <a:solidFill>
                  <a:srgbClr val="000000"/>
                </a:solidFill>
              </a:defRPr>
            </a:pPr>
            <a:r>
              <a:rPr b="1" sz="11300">
                <a:solidFill>
                  <a:srgbClr val="FFFFFF"/>
                </a:solidFill>
              </a:rPr>
              <a:t>Team</a:t>
            </a:r>
          </a:p>
        </p:txBody>
      </p:sp>
      <p:sp>
        <p:nvSpPr>
          <p:cNvPr id="58" name="Shape 58"/>
          <p:cNvSpPr/>
          <p:nvPr/>
        </p:nvSpPr>
        <p:spPr>
          <a:xfrm>
            <a:off x="924626" y="7264184"/>
            <a:ext cx="10578409" cy="52044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lnSpc>
                <a:spcPct val="120000"/>
              </a:lnSpc>
              <a:defRPr sz="1800"/>
            </a:pPr>
            <a:r>
              <a:rPr sz="3600">
                <a:solidFill>
                  <a:srgbClr val="FFFFFF"/>
                </a:solidFill>
                <a:latin typeface="Open Sans"/>
                <a:ea typeface="Open Sans"/>
                <a:cs typeface="Open Sans"/>
                <a:sym typeface="Open Sans"/>
              </a:rPr>
              <a:t>Django Girls is organized by Ola Sendecka and Ola Sitarska. They’re both Django developers and organizers of </a:t>
            </a:r>
            <a:r>
              <a:rPr sz="3600" u="sng">
                <a:solidFill>
                  <a:srgbClr val="FFFFFF"/>
                </a:solidFill>
                <a:latin typeface="Open Sans"/>
                <a:ea typeface="Open Sans"/>
                <a:cs typeface="Open Sans"/>
                <a:sym typeface="Open Sans"/>
                <a:hlinkClick r:id="rId3" invalidUrl="" action="" tgtFrame="" tooltip="" history="1" highlightClick="0" endSnd="0"/>
              </a:rPr>
              <a:t>DjangoCon Europe 2013 (the circus one!) </a:t>
            </a:r>
            <a:r>
              <a:rPr sz="3600">
                <a:solidFill>
                  <a:srgbClr val="FFFFFF"/>
                </a:solidFill>
                <a:latin typeface="Open Sans"/>
                <a:ea typeface="Open Sans"/>
                <a:cs typeface="Open Sans"/>
                <a:sym typeface="Open Sans"/>
              </a:rPr>
              <a:t>, as well as local Django Sprints or hackathons. They have a big passion for  programming and they love getting others to fall in love with it, too.</a:t>
            </a:r>
          </a:p>
        </p:txBody>
      </p:sp>
      <p:grpSp>
        <p:nvGrpSpPr>
          <p:cNvPr id="61" name="Group 61"/>
          <p:cNvGrpSpPr/>
          <p:nvPr/>
        </p:nvGrpSpPr>
        <p:grpSpPr>
          <a:xfrm rot="742117">
            <a:off x="15986117" y="4950361"/>
            <a:ext cx="3973700" cy="3973607"/>
            <a:chOff x="0" y="0"/>
            <a:chExt cx="3973698" cy="3973605"/>
          </a:xfrm>
        </p:grpSpPr>
        <p:pic>
          <p:nvPicPr>
            <p:cNvPr id="59" name="10155500_786566041362579_5186561087226638857_n.jpg"/>
            <p:cNvPicPr/>
            <p:nvPr/>
          </p:nvPicPr>
          <p:blipFill>
            <a:blip r:embed="rId4">
              <a:extLst/>
            </a:blip>
            <a:stretch>
              <a:fillRect/>
            </a:stretch>
          </p:blipFill>
          <p:spPr>
            <a:xfrm>
              <a:off x="0" y="0"/>
              <a:ext cx="3973699" cy="3973606"/>
            </a:xfrm>
            <a:prstGeom prst="rect">
              <a:avLst/>
            </a:prstGeom>
            <a:ln>
              <a:noFill/>
            </a:ln>
            <a:effectLst/>
          </p:spPr>
        </p:pic>
        <p:sp>
          <p:nvSpPr>
            <p:cNvPr id="60" name="Shape 60"/>
            <p:cNvSpPr/>
            <p:nvPr/>
          </p:nvSpPr>
          <p:spPr>
            <a:xfrm>
              <a:off x="0" y="0"/>
              <a:ext cx="3973699" cy="3973606"/>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5"/>
                    <a:pt x="2881" y="3015"/>
                  </a:cubicBezTo>
                  <a:cubicBezTo>
                    <a:pt x="-961" y="7037"/>
                    <a:pt x="-961" y="13557"/>
                    <a:pt x="2881" y="17579"/>
                  </a:cubicBezTo>
                  <a:cubicBezTo>
                    <a:pt x="6724" y="21600"/>
                    <a:pt x="12954" y="21600"/>
                    <a:pt x="16797" y="17579"/>
                  </a:cubicBezTo>
                  <a:cubicBezTo>
                    <a:pt x="20639" y="13557"/>
                    <a:pt x="20639" y="7037"/>
                    <a:pt x="16797" y="3015"/>
                  </a:cubicBezTo>
                  <a:cubicBezTo>
                    <a:pt x="14875" y="1005"/>
                    <a:pt x="12357" y="0"/>
                    <a:pt x="9839" y="0"/>
                  </a:cubicBezTo>
                  <a:close/>
                </a:path>
              </a:pathLst>
            </a:custGeom>
            <a:ln w="63500" cap="flat">
              <a:solidFill>
                <a:srgbClr val="FFFFFF"/>
              </a:solidFill>
              <a:prstDash val="solid"/>
              <a:miter lim="400000"/>
            </a:ln>
          </p:spPr>
          <p:txBody>
            <a:bodyPr/>
            <a:lstStyle/>
            <a:p>
              <a:pPr lvl="0"/>
            </a:p>
          </p:txBody>
        </p:sp>
      </p:grpSp>
      <p:grpSp>
        <p:nvGrpSpPr>
          <p:cNvPr id="64" name="Group 64"/>
          <p:cNvGrpSpPr/>
          <p:nvPr/>
        </p:nvGrpSpPr>
        <p:grpSpPr>
          <a:xfrm>
            <a:off x="13764203" y="8656720"/>
            <a:ext cx="3682443" cy="3682523"/>
            <a:chOff x="0" y="0"/>
            <a:chExt cx="3682441" cy="3682522"/>
          </a:xfrm>
        </p:grpSpPr>
        <p:pic>
          <p:nvPicPr>
            <p:cNvPr id="62" name="tired__but_happy_happy_happy_about_everything____makerland.jpg"/>
            <p:cNvPicPr/>
            <p:nvPr/>
          </p:nvPicPr>
          <p:blipFill>
            <a:blip r:embed="rId5">
              <a:extLst/>
            </a:blip>
            <a:stretch>
              <a:fillRect/>
            </a:stretch>
          </p:blipFill>
          <p:spPr>
            <a:xfrm>
              <a:off x="0" y="0"/>
              <a:ext cx="3682442" cy="3682523"/>
            </a:xfrm>
            <a:prstGeom prst="rect">
              <a:avLst/>
            </a:prstGeom>
            <a:ln>
              <a:noFill/>
            </a:ln>
            <a:effectLst/>
          </p:spPr>
        </p:pic>
        <p:sp>
          <p:nvSpPr>
            <p:cNvPr id="63" name="Shape 63"/>
            <p:cNvSpPr/>
            <p:nvPr/>
          </p:nvSpPr>
          <p:spPr>
            <a:xfrm>
              <a:off x="0" y="0"/>
              <a:ext cx="3682442" cy="3682523"/>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8" y="0"/>
                  </a:moveTo>
                  <a:cubicBezTo>
                    <a:pt x="7320" y="0"/>
                    <a:pt x="4803" y="1006"/>
                    <a:pt x="2881" y="3016"/>
                  </a:cubicBezTo>
                  <a:cubicBezTo>
                    <a:pt x="-961" y="7038"/>
                    <a:pt x="-961" y="13558"/>
                    <a:pt x="2881" y="17579"/>
                  </a:cubicBezTo>
                  <a:cubicBezTo>
                    <a:pt x="6724" y="21600"/>
                    <a:pt x="12954" y="21600"/>
                    <a:pt x="16797" y="17579"/>
                  </a:cubicBezTo>
                  <a:cubicBezTo>
                    <a:pt x="20639" y="13558"/>
                    <a:pt x="20639" y="7038"/>
                    <a:pt x="16797" y="3016"/>
                  </a:cubicBezTo>
                  <a:cubicBezTo>
                    <a:pt x="14875" y="1006"/>
                    <a:pt x="12356" y="0"/>
                    <a:pt x="9838" y="0"/>
                  </a:cubicBezTo>
                  <a:close/>
                </a:path>
              </a:pathLst>
            </a:custGeom>
            <a:ln w="63500" cap="flat">
              <a:solidFill>
                <a:srgbClr val="FFFFFF"/>
              </a:solidFill>
              <a:prstDash val="solid"/>
              <a:miter lim="400000"/>
            </a:ln>
          </p:spPr>
          <p:txBody>
            <a:bodyPr/>
            <a:lstStyle/>
            <a:p>
              <a:pPr lvl="0"/>
            </a:p>
          </p:txBody>
        </p:sp>
      </p:grpSp>
      <p:sp>
        <p:nvSpPr>
          <p:cNvPr id="65" name="Shape 65"/>
          <p:cNvSpPr/>
          <p:nvPr/>
        </p:nvSpPr>
        <p:spPr>
          <a:xfrm>
            <a:off x="19117113" y="8397091"/>
            <a:ext cx="300580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900">
                <a:solidFill>
                  <a:srgbClr val="FFFFFF"/>
                </a:solidFill>
                <a:latin typeface="Open Sans"/>
                <a:ea typeface="Open Sans"/>
                <a:cs typeface="Open Sans"/>
                <a:sym typeface="Open Sans"/>
              </a:defRPr>
            </a:lvl1pPr>
          </a:lstStyle>
          <a:p>
            <a:pPr lvl="0">
              <a:defRPr sz="1800">
                <a:solidFill>
                  <a:srgbClr val="000000"/>
                </a:solidFill>
              </a:defRPr>
            </a:pPr>
            <a:r>
              <a:rPr sz="3900">
                <a:solidFill>
                  <a:srgbClr val="FFFFFF"/>
                </a:solidFill>
              </a:rPr>
              <a:t>@asendecka</a:t>
            </a:r>
          </a:p>
        </p:txBody>
      </p:sp>
      <p:sp>
        <p:nvSpPr>
          <p:cNvPr id="66" name="Shape 66"/>
          <p:cNvSpPr/>
          <p:nvPr/>
        </p:nvSpPr>
        <p:spPr>
          <a:xfrm>
            <a:off x="16971554" y="11638064"/>
            <a:ext cx="304522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900">
                <a:solidFill>
                  <a:srgbClr val="FFFFFF"/>
                </a:solidFill>
                <a:latin typeface="Open Sans"/>
                <a:ea typeface="Open Sans"/>
                <a:cs typeface="Open Sans"/>
                <a:sym typeface="Open Sans"/>
              </a:defRPr>
            </a:lvl1pPr>
          </a:lstStyle>
          <a:p>
            <a:pPr lvl="0">
              <a:defRPr sz="1800">
                <a:solidFill>
                  <a:srgbClr val="000000"/>
                </a:solidFill>
              </a:defRPr>
            </a:pPr>
            <a:r>
              <a:rPr sz="3900">
                <a:solidFill>
                  <a:srgbClr val="FFFFFF"/>
                </a:solidFill>
              </a:rPr>
              <a:t>@olasitarska</a:t>
            </a:r>
          </a:p>
        </p:txBody>
      </p:sp>
      <p:sp>
        <p:nvSpPr>
          <p:cNvPr id="68" name="Shape 68"/>
          <p:cNvSpPr/>
          <p:nvPr/>
        </p:nvSpPr>
        <p:spPr>
          <a:xfrm>
            <a:off x="14645056" y="7480278"/>
            <a:ext cx="1280585" cy="1280584"/>
          </a:xfrm>
          <a:custGeom>
            <a:avLst/>
            <a:gdLst/>
            <a:ahLst/>
            <a:cxnLst>
              <a:cxn ang="0">
                <a:pos x="wd2" y="hd2"/>
              </a:cxn>
              <a:cxn ang="5400000">
                <a:pos x="wd2" y="hd2"/>
              </a:cxn>
              <a:cxn ang="10800000">
                <a:pos x="wd2" y="hd2"/>
              </a:cxn>
              <a:cxn ang="16200000">
                <a:pos x="wd2" y="hd2"/>
              </a:cxn>
            </a:cxnLst>
            <a:rect l="0" t="0" r="r" b="b"/>
            <a:pathLst>
              <a:path w="20419" h="20419" fill="norm" stroke="1" extrusionOk="0">
                <a:moveTo>
                  <a:pt x="169" y="20419"/>
                </a:moveTo>
                <a:cubicBezTo>
                  <a:pt x="-1181" y="5569"/>
                  <a:pt x="5569" y="-1181"/>
                  <a:pt x="20419" y="169"/>
                </a:cubicBezTo>
              </a:path>
            </a:pathLst>
          </a:custGeom>
          <a:ln w="63500">
            <a:solidFill>
              <a:srgbClr val="FFFFFF"/>
            </a:solidFill>
            <a:custDash>
              <a:ds d="200000" sp="200000"/>
            </a:custDash>
            <a:miter lim="400000"/>
          </a:ln>
        </p:spPr>
        <p:txBody>
          <a:bodyPr/>
          <a:lstStyle/>
          <a:p>
            <a:pPr lvl="0"/>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0" name="photo0.jpg"/>
          <p:cNvPicPr/>
          <p:nvPr/>
        </p:nvPicPr>
        <p:blipFill>
          <a:blip r:embed="rId2">
            <a:extLst/>
          </a:blip>
          <a:stretch>
            <a:fillRect/>
          </a:stretch>
        </p:blipFill>
        <p:spPr>
          <a:xfrm>
            <a:off x="-54610" y="-125694"/>
            <a:ext cx="26084015" cy="17398038"/>
          </a:xfrm>
          <a:prstGeom prst="rect">
            <a:avLst/>
          </a:prstGeom>
          <a:ln w="12700">
            <a:miter lim="400000"/>
          </a:ln>
        </p:spPr>
      </p:pic>
      <p:sp>
        <p:nvSpPr>
          <p:cNvPr id="71" name="Shape 71"/>
          <p:cNvSpPr/>
          <p:nvPr/>
        </p:nvSpPr>
        <p:spPr>
          <a:xfrm>
            <a:off x="-287575" y="-547440"/>
            <a:ext cx="26549946" cy="14810880"/>
          </a:xfrm>
          <a:prstGeom prst="rect">
            <a:avLst/>
          </a:prstGeom>
          <a:solidFill>
            <a:srgbClr val="000000">
              <a:alpha val="39196"/>
            </a:srgbClr>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sp>
        <p:nvSpPr>
          <p:cNvPr id="72" name="Shape 72"/>
          <p:cNvSpPr/>
          <p:nvPr>
            <p:ph type="title" idx="4294967295"/>
          </p:nvPr>
        </p:nvSpPr>
        <p:spPr>
          <a:xfrm>
            <a:off x="890814" y="682666"/>
            <a:ext cx="21005801" cy="2286001"/>
          </a:xfrm>
          <a:prstGeom prst="rect">
            <a:avLst/>
          </a:prstGeom>
        </p:spPr>
        <p:txBody>
          <a:bodyPr/>
          <a:lstStyle>
            <a:lvl1pPr algn="l">
              <a:defRPr b="1" sz="11300">
                <a:solidFill>
                  <a:srgbClr val="FFFFFF"/>
                </a:solidFill>
                <a:latin typeface="Open Sans"/>
                <a:ea typeface="Open Sans"/>
                <a:cs typeface="Open Sans"/>
                <a:sym typeface="Open Sans"/>
              </a:defRPr>
            </a:lvl1pPr>
          </a:lstStyle>
          <a:p>
            <a:pPr lvl="0">
              <a:defRPr b="0" sz="1800">
                <a:solidFill>
                  <a:srgbClr val="000000"/>
                </a:solidFill>
              </a:defRPr>
            </a:pPr>
            <a:r>
              <a:rPr b="1" sz="11300">
                <a:solidFill>
                  <a:srgbClr val="FFFFFF"/>
                </a:solidFill>
              </a:rPr>
              <a:t>SUPPORT US!</a:t>
            </a:r>
          </a:p>
        </p:txBody>
      </p:sp>
      <p:sp>
        <p:nvSpPr>
          <p:cNvPr id="73" name="Shape 73"/>
          <p:cNvSpPr/>
          <p:nvPr/>
        </p:nvSpPr>
        <p:spPr>
          <a:xfrm>
            <a:off x="898236" y="3509009"/>
            <a:ext cx="10578409" cy="66979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lnSpc>
                <a:spcPct val="120000"/>
              </a:lnSpc>
              <a:defRPr sz="1800"/>
            </a:pPr>
            <a:r>
              <a:rPr sz="3600">
                <a:solidFill>
                  <a:srgbClr val="FFFFFF"/>
                </a:solidFill>
                <a:latin typeface="Open Sans"/>
                <a:ea typeface="Open Sans"/>
                <a:cs typeface="Open Sans"/>
                <a:sym typeface="Open Sans"/>
              </a:rPr>
              <a:t>We’re looking for kind souls and organizations that are supporting the goal of bringing more women into technology to help us. </a:t>
            </a:r>
            <a:endParaRPr sz="3600">
              <a:solidFill>
                <a:srgbClr val="FFFFFF"/>
              </a:solidFill>
              <a:latin typeface="Open Sans"/>
              <a:ea typeface="Open Sans"/>
              <a:cs typeface="Open Sans"/>
              <a:sym typeface="Open Sans"/>
            </a:endParaRPr>
          </a:p>
          <a:p>
            <a:pPr lvl="0" algn="l">
              <a:lnSpc>
                <a:spcPct val="120000"/>
              </a:lnSpc>
              <a:defRPr sz="1800"/>
            </a:pPr>
            <a:endParaRPr sz="3600">
              <a:solidFill>
                <a:srgbClr val="FFFFFF"/>
              </a:solidFill>
              <a:latin typeface="Open Sans"/>
              <a:ea typeface="Open Sans"/>
              <a:cs typeface="Open Sans"/>
              <a:sym typeface="Open Sans"/>
            </a:endParaRPr>
          </a:p>
          <a:p>
            <a:pPr lvl="0" algn="l">
              <a:lnSpc>
                <a:spcPct val="120000"/>
              </a:lnSpc>
              <a:defRPr sz="1800"/>
            </a:pPr>
            <a:r>
              <a:rPr sz="3600">
                <a:solidFill>
                  <a:srgbClr val="FFFFFF"/>
                </a:solidFill>
                <a:latin typeface="Open Sans"/>
                <a:ea typeface="Open Sans"/>
                <a:cs typeface="Open Sans"/>
                <a:sym typeface="Open Sans"/>
              </a:rPr>
              <a:t>With every sponsor, we can bring more and more women from developing countries to come to Django Girls and EuroPython to learn about programming. Your money will go towards their travel financial aids, resources like books to help</a:t>
            </a:r>
          </a:p>
        </p:txBody>
      </p:sp>
      <p:sp>
        <p:nvSpPr>
          <p:cNvPr id="74" name="Shape 74"/>
          <p:cNvSpPr/>
          <p:nvPr/>
        </p:nvSpPr>
        <p:spPr>
          <a:xfrm>
            <a:off x="926344" y="10216984"/>
            <a:ext cx="22840356" cy="22174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l">
              <a:lnSpc>
                <a:spcPct val="120000"/>
              </a:lnSpc>
              <a:defRPr sz="1800"/>
            </a:pPr>
            <a:r>
              <a:rPr sz="3600">
                <a:solidFill>
                  <a:srgbClr val="FFFFFF"/>
                </a:solidFill>
                <a:latin typeface="Open Sans"/>
                <a:ea typeface="Open Sans"/>
                <a:cs typeface="Open Sans"/>
                <a:sym typeface="Open Sans"/>
              </a:rPr>
              <a:t>them grow and learn or some little things to make their first contact with code a great experience.</a:t>
            </a:r>
            <a:endParaRPr sz="3600">
              <a:solidFill>
                <a:srgbClr val="FFFFFF"/>
              </a:solidFill>
              <a:latin typeface="Open Sans"/>
              <a:ea typeface="Open Sans"/>
              <a:cs typeface="Open Sans"/>
              <a:sym typeface="Open Sans"/>
            </a:endParaRPr>
          </a:p>
          <a:p>
            <a:pPr lvl="0" algn="l">
              <a:lnSpc>
                <a:spcPct val="120000"/>
              </a:lnSpc>
              <a:defRPr sz="1800"/>
            </a:pPr>
            <a:endParaRPr sz="3600">
              <a:solidFill>
                <a:srgbClr val="FFFFFF"/>
              </a:solidFill>
              <a:latin typeface="Open Sans"/>
              <a:ea typeface="Open Sans"/>
              <a:cs typeface="Open Sans"/>
              <a:sym typeface="Open Sans"/>
            </a:endParaRPr>
          </a:p>
          <a:p>
            <a:pPr lvl="0" algn="l">
              <a:lnSpc>
                <a:spcPct val="120000"/>
              </a:lnSpc>
              <a:defRPr sz="1800"/>
            </a:pPr>
            <a:r>
              <a:rPr sz="3600">
                <a:solidFill>
                  <a:srgbClr val="FFFFFF"/>
                </a:solidFill>
                <a:latin typeface="Open Sans"/>
                <a:ea typeface="Open Sans"/>
                <a:cs typeface="Open Sans"/>
                <a:sym typeface="Open Sans"/>
              </a:rPr>
              <a:t>Every woman at Django Girls will also receive a free ticket to the entire conference, courtesy of EuroPython.</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idx="4294967295"/>
          </p:nvPr>
        </p:nvSpPr>
        <p:spPr>
          <a:xfrm>
            <a:off x="890814" y="682666"/>
            <a:ext cx="21005801" cy="2286001"/>
          </a:xfrm>
          <a:prstGeom prst="rect">
            <a:avLst/>
          </a:prstGeom>
        </p:spPr>
        <p:txBody>
          <a:bodyPr/>
          <a:lstStyle>
            <a:lvl1pPr algn="l">
              <a:defRPr b="1" sz="11300">
                <a:solidFill>
                  <a:srgbClr val="FFA500"/>
                </a:solidFill>
                <a:latin typeface="Open Sans"/>
                <a:ea typeface="Open Sans"/>
                <a:cs typeface="Open Sans"/>
                <a:sym typeface="Open Sans"/>
              </a:defRPr>
            </a:lvl1pPr>
          </a:lstStyle>
          <a:p>
            <a:pPr lvl="0">
              <a:defRPr b="0" sz="1800">
                <a:solidFill>
                  <a:srgbClr val="000000"/>
                </a:solidFill>
              </a:defRPr>
            </a:pPr>
            <a:r>
              <a:rPr b="1" sz="11300">
                <a:solidFill>
                  <a:srgbClr val="FFA500"/>
                </a:solidFill>
              </a:rPr>
              <a:t>SUPPORT US!</a:t>
            </a:r>
          </a:p>
        </p:txBody>
      </p:sp>
      <p:sp>
        <p:nvSpPr>
          <p:cNvPr id="77" name="Shape 77"/>
          <p:cNvSpPr/>
          <p:nvPr/>
        </p:nvSpPr>
        <p:spPr>
          <a:xfrm>
            <a:off x="871846" y="3012621"/>
            <a:ext cx="10578410"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3600">
                <a:latin typeface="Open Sans"/>
                <a:ea typeface="Open Sans"/>
                <a:cs typeface="Open Sans"/>
                <a:sym typeface="Open Sans"/>
              </a:defRPr>
            </a:lvl1pPr>
          </a:lstStyle>
          <a:p>
            <a:pPr lvl="0">
              <a:defRPr sz="1800"/>
            </a:pPr>
            <a:r>
              <a:rPr sz="3600"/>
              <a:t>You can help us in three ways:</a:t>
            </a:r>
          </a:p>
        </p:txBody>
      </p:sp>
      <p:sp>
        <p:nvSpPr>
          <p:cNvPr id="78" name="Shape 78"/>
          <p:cNvSpPr/>
          <p:nvPr/>
        </p:nvSpPr>
        <p:spPr>
          <a:xfrm>
            <a:off x="2418828" y="4420321"/>
            <a:ext cx="3650890" cy="365089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63500">
            <a:solidFill>
              <a:srgbClr val="FFA500"/>
            </a:solidFill>
            <a:miter lim="400000"/>
          </a:ln>
        </p:spPr>
        <p:txBody>
          <a:bodyPr lIns="0" tIns="0" rIns="0" bIns="0" anchor="ctr"/>
          <a:lstStyle/>
          <a:p>
            <a:pPr lvl="0">
              <a:defRPr sz="3200">
                <a:solidFill>
                  <a:srgbClr val="FFFFFF"/>
                </a:solidFill>
              </a:defRPr>
            </a:pPr>
          </a:p>
        </p:txBody>
      </p:sp>
      <p:pic>
        <p:nvPicPr>
          <p:cNvPr id="79" name="pasted-image.tif"/>
          <p:cNvPicPr/>
          <p:nvPr/>
        </p:nvPicPr>
        <p:blipFill>
          <a:blip r:embed="rId2">
            <a:extLst/>
          </a:blip>
          <a:stretch>
            <a:fillRect/>
          </a:stretch>
        </p:blipFill>
        <p:spPr>
          <a:xfrm>
            <a:off x="2993990" y="5204366"/>
            <a:ext cx="2525968" cy="2286001"/>
          </a:xfrm>
          <a:prstGeom prst="rect">
            <a:avLst/>
          </a:prstGeom>
          <a:ln w="12700">
            <a:miter lim="400000"/>
          </a:ln>
        </p:spPr>
      </p:pic>
      <p:sp>
        <p:nvSpPr>
          <p:cNvPr id="80" name="Shape 80"/>
          <p:cNvSpPr/>
          <p:nvPr/>
        </p:nvSpPr>
        <p:spPr>
          <a:xfrm>
            <a:off x="10386017" y="4420321"/>
            <a:ext cx="3650890" cy="365089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63500">
            <a:solidFill>
              <a:srgbClr val="FFA500"/>
            </a:solidFill>
            <a:miter lim="400000"/>
          </a:ln>
        </p:spPr>
        <p:txBody>
          <a:bodyPr lIns="0" tIns="0" rIns="0" bIns="0" anchor="ctr"/>
          <a:lstStyle/>
          <a:p>
            <a:pPr lvl="0">
              <a:defRPr sz="3200">
                <a:solidFill>
                  <a:srgbClr val="FFFFFF"/>
                </a:solidFill>
              </a:defRPr>
            </a:pPr>
          </a:p>
        </p:txBody>
      </p:sp>
      <p:sp>
        <p:nvSpPr>
          <p:cNvPr id="81" name="Shape 81"/>
          <p:cNvSpPr/>
          <p:nvPr/>
        </p:nvSpPr>
        <p:spPr>
          <a:xfrm>
            <a:off x="18353205" y="4420321"/>
            <a:ext cx="3650890" cy="365089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63500">
            <a:solidFill>
              <a:srgbClr val="FFA500"/>
            </a:solidFill>
            <a:miter lim="400000"/>
          </a:ln>
        </p:spPr>
        <p:txBody>
          <a:bodyPr lIns="0" tIns="0" rIns="0" bIns="0" anchor="ctr"/>
          <a:lstStyle/>
          <a:p>
            <a:pPr lvl="0">
              <a:defRPr sz="3200">
                <a:solidFill>
                  <a:srgbClr val="FFFFFF"/>
                </a:solidFill>
              </a:defRPr>
            </a:pPr>
          </a:p>
        </p:txBody>
      </p:sp>
      <p:pic>
        <p:nvPicPr>
          <p:cNvPr id="82" name="pasted-image.tif"/>
          <p:cNvPicPr/>
          <p:nvPr/>
        </p:nvPicPr>
        <p:blipFill>
          <a:blip r:embed="rId2">
            <a:extLst/>
          </a:blip>
          <a:stretch>
            <a:fillRect/>
          </a:stretch>
        </p:blipFill>
        <p:spPr>
          <a:xfrm>
            <a:off x="11231549" y="5478158"/>
            <a:ext cx="1920902" cy="1738417"/>
          </a:xfrm>
          <a:prstGeom prst="rect">
            <a:avLst/>
          </a:prstGeom>
          <a:ln w="12700">
            <a:miter lim="400000"/>
          </a:ln>
        </p:spPr>
      </p:pic>
      <p:pic>
        <p:nvPicPr>
          <p:cNvPr id="83" name="pasted-image.tif"/>
          <p:cNvPicPr/>
          <p:nvPr/>
        </p:nvPicPr>
        <p:blipFill>
          <a:blip r:embed="rId2">
            <a:extLst/>
          </a:blip>
          <a:stretch>
            <a:fillRect/>
          </a:stretch>
        </p:blipFill>
        <p:spPr>
          <a:xfrm>
            <a:off x="19475056" y="5710613"/>
            <a:ext cx="1407189" cy="1273506"/>
          </a:xfrm>
          <a:prstGeom prst="rect">
            <a:avLst/>
          </a:prstGeom>
          <a:ln w="12700">
            <a:miter lim="400000"/>
          </a:ln>
        </p:spPr>
      </p:pic>
      <p:sp>
        <p:nvSpPr>
          <p:cNvPr id="84" name="Shape 84"/>
          <p:cNvSpPr/>
          <p:nvPr/>
        </p:nvSpPr>
        <p:spPr>
          <a:xfrm>
            <a:off x="3195556" y="8366166"/>
            <a:ext cx="2097435"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A500"/>
                </a:solidFill>
                <a:latin typeface="Open Sans Semibold"/>
                <a:ea typeface="Open Sans Semibold"/>
                <a:cs typeface="Open Sans Semibold"/>
                <a:sym typeface="Open Sans Semibold"/>
              </a:defRPr>
            </a:lvl1pPr>
          </a:lstStyle>
          <a:p>
            <a:pPr lvl="0">
              <a:defRPr b="0" sz="1800">
                <a:solidFill>
                  <a:srgbClr val="000000"/>
                </a:solidFill>
              </a:defRPr>
            </a:pPr>
            <a:r>
              <a:rPr b="1" sz="5000">
                <a:solidFill>
                  <a:srgbClr val="FFA500"/>
                </a:solidFill>
              </a:rPr>
              <a:t>1000 €</a:t>
            </a:r>
          </a:p>
        </p:txBody>
      </p:sp>
      <p:sp>
        <p:nvSpPr>
          <p:cNvPr id="85" name="Shape 85"/>
          <p:cNvSpPr/>
          <p:nvPr/>
        </p:nvSpPr>
        <p:spPr>
          <a:xfrm>
            <a:off x="11343973" y="8366166"/>
            <a:ext cx="1734977"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A500"/>
                </a:solidFill>
                <a:latin typeface="Open Sans Semibold"/>
                <a:ea typeface="Open Sans Semibold"/>
                <a:cs typeface="Open Sans Semibold"/>
                <a:sym typeface="Open Sans Semibold"/>
              </a:defRPr>
            </a:lvl1pPr>
          </a:lstStyle>
          <a:p>
            <a:pPr lvl="0">
              <a:defRPr b="0" sz="1800">
                <a:solidFill>
                  <a:srgbClr val="000000"/>
                </a:solidFill>
              </a:defRPr>
            </a:pPr>
            <a:r>
              <a:rPr b="1" sz="5000">
                <a:solidFill>
                  <a:srgbClr val="FFA500"/>
                </a:solidFill>
              </a:rPr>
              <a:t>800 €</a:t>
            </a:r>
          </a:p>
        </p:txBody>
      </p:sp>
      <p:sp>
        <p:nvSpPr>
          <p:cNvPr id="86" name="Shape 86"/>
          <p:cNvSpPr/>
          <p:nvPr/>
        </p:nvSpPr>
        <p:spPr>
          <a:xfrm>
            <a:off x="19311162" y="8366166"/>
            <a:ext cx="1734977"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A500"/>
                </a:solidFill>
                <a:latin typeface="Open Sans Semibold"/>
                <a:ea typeface="Open Sans Semibold"/>
                <a:cs typeface="Open Sans Semibold"/>
                <a:sym typeface="Open Sans Semibold"/>
              </a:defRPr>
            </a:lvl1pPr>
          </a:lstStyle>
          <a:p>
            <a:pPr lvl="0">
              <a:defRPr b="0" sz="1800">
                <a:solidFill>
                  <a:srgbClr val="000000"/>
                </a:solidFill>
              </a:defRPr>
            </a:pPr>
            <a:r>
              <a:rPr b="1" sz="5000">
                <a:solidFill>
                  <a:srgbClr val="FFA500"/>
                </a:solidFill>
              </a:rPr>
              <a:t>500 €</a:t>
            </a:r>
          </a:p>
        </p:txBody>
      </p:sp>
      <p:sp>
        <p:nvSpPr>
          <p:cNvPr id="87" name="Shape 87"/>
          <p:cNvSpPr/>
          <p:nvPr/>
        </p:nvSpPr>
        <p:spPr>
          <a:xfrm>
            <a:off x="1182027" y="9726066"/>
            <a:ext cx="6149893" cy="26136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39615" indent="-439615" algn="l">
              <a:lnSpc>
                <a:spcPct val="120000"/>
              </a:lnSpc>
              <a:buSzPct val="75000"/>
              <a:buChar char="-"/>
              <a:defRPr sz="1800"/>
            </a:pPr>
            <a:r>
              <a:rPr sz="3200">
                <a:latin typeface="Open Sans"/>
                <a:ea typeface="Open Sans"/>
                <a:cs typeface="Open Sans"/>
                <a:sym typeface="Open Sans"/>
              </a:rPr>
              <a:t>company logo on website</a:t>
            </a:r>
            <a:endParaRPr sz="3200">
              <a:latin typeface="Open Sans"/>
              <a:ea typeface="Open Sans"/>
              <a:cs typeface="Open Sans"/>
              <a:sym typeface="Open Sans"/>
            </a:endParaRPr>
          </a:p>
          <a:p>
            <a:pPr lvl="0" marL="439615" indent="-439615" algn="l">
              <a:lnSpc>
                <a:spcPct val="120000"/>
              </a:lnSpc>
              <a:buSzPct val="75000"/>
              <a:buChar char="-"/>
              <a:defRPr sz="1800"/>
            </a:pPr>
            <a:r>
              <a:rPr sz="3200">
                <a:latin typeface="Open Sans"/>
                <a:ea typeface="Open Sans"/>
                <a:cs typeface="Open Sans"/>
                <a:sym typeface="Open Sans"/>
              </a:rPr>
              <a:t>company poster at workshop</a:t>
            </a:r>
            <a:endParaRPr sz="3200">
              <a:latin typeface="Open Sans"/>
              <a:ea typeface="Open Sans"/>
              <a:cs typeface="Open Sans"/>
              <a:sym typeface="Open Sans"/>
            </a:endParaRPr>
          </a:p>
          <a:p>
            <a:pPr lvl="0" marL="439615" indent="-439615" algn="l">
              <a:lnSpc>
                <a:spcPct val="120000"/>
              </a:lnSpc>
              <a:buSzPct val="75000"/>
              <a:buChar char="-"/>
              <a:defRPr sz="1800"/>
            </a:pPr>
            <a:r>
              <a:rPr sz="3200">
                <a:latin typeface="Open Sans"/>
                <a:ea typeface="Open Sans"/>
                <a:cs typeface="Open Sans"/>
                <a:sym typeface="Open Sans"/>
              </a:rPr>
              <a:t>send e-mail to attendees</a:t>
            </a:r>
            <a:endParaRPr sz="3200">
              <a:latin typeface="Open Sans"/>
              <a:ea typeface="Open Sans"/>
              <a:cs typeface="Open Sans"/>
              <a:sym typeface="Open Sans"/>
            </a:endParaRPr>
          </a:p>
          <a:p>
            <a:pPr lvl="0" marL="439615" indent="-439615" algn="l">
              <a:lnSpc>
                <a:spcPct val="120000"/>
              </a:lnSpc>
              <a:buSzPct val="75000"/>
              <a:buChar char="-"/>
              <a:defRPr sz="1800"/>
            </a:pPr>
            <a:r>
              <a:rPr b="1" sz="3200">
                <a:latin typeface="Open Sans"/>
                <a:ea typeface="Open Sans"/>
                <a:cs typeface="Open Sans"/>
                <a:sym typeface="Open Sans"/>
              </a:rPr>
              <a:t>5-minutes Lightning Talk</a:t>
            </a:r>
          </a:p>
        </p:txBody>
      </p:sp>
      <p:sp>
        <p:nvSpPr>
          <p:cNvPr id="88" name="Shape 88"/>
          <p:cNvSpPr/>
          <p:nvPr/>
        </p:nvSpPr>
        <p:spPr>
          <a:xfrm>
            <a:off x="9136515" y="9726066"/>
            <a:ext cx="6149894" cy="19583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39615" indent="-439615" algn="l">
              <a:lnSpc>
                <a:spcPct val="120000"/>
              </a:lnSpc>
              <a:buSzPct val="75000"/>
              <a:buChar char="-"/>
              <a:defRPr sz="1800"/>
            </a:pPr>
            <a:r>
              <a:rPr sz="3200">
                <a:latin typeface="Open Sans"/>
                <a:ea typeface="Open Sans"/>
                <a:cs typeface="Open Sans"/>
                <a:sym typeface="Open Sans"/>
              </a:rPr>
              <a:t>company logo on website</a:t>
            </a:r>
            <a:endParaRPr sz="3200">
              <a:latin typeface="Open Sans"/>
              <a:ea typeface="Open Sans"/>
              <a:cs typeface="Open Sans"/>
              <a:sym typeface="Open Sans"/>
            </a:endParaRPr>
          </a:p>
          <a:p>
            <a:pPr lvl="0" marL="439615" indent="-439615" algn="l">
              <a:lnSpc>
                <a:spcPct val="120000"/>
              </a:lnSpc>
              <a:buSzPct val="75000"/>
              <a:buChar char="-"/>
              <a:defRPr sz="1800"/>
            </a:pPr>
            <a:r>
              <a:rPr sz="3200">
                <a:latin typeface="Open Sans"/>
                <a:ea typeface="Open Sans"/>
                <a:cs typeface="Open Sans"/>
                <a:sym typeface="Open Sans"/>
              </a:rPr>
              <a:t>company poster at workshop</a:t>
            </a:r>
            <a:endParaRPr sz="3200">
              <a:latin typeface="Open Sans"/>
              <a:ea typeface="Open Sans"/>
              <a:cs typeface="Open Sans"/>
              <a:sym typeface="Open Sans"/>
            </a:endParaRPr>
          </a:p>
          <a:p>
            <a:pPr lvl="0" marL="439615" indent="-439615" algn="l">
              <a:lnSpc>
                <a:spcPct val="120000"/>
              </a:lnSpc>
              <a:buSzPct val="75000"/>
              <a:buChar char="-"/>
              <a:defRPr sz="1800"/>
            </a:pPr>
            <a:r>
              <a:rPr sz="3200">
                <a:latin typeface="Open Sans"/>
                <a:ea typeface="Open Sans"/>
                <a:cs typeface="Open Sans"/>
                <a:sym typeface="Open Sans"/>
              </a:rPr>
              <a:t>send e-mail to attendees</a:t>
            </a:r>
          </a:p>
        </p:txBody>
      </p:sp>
      <p:sp>
        <p:nvSpPr>
          <p:cNvPr id="89" name="Shape 89"/>
          <p:cNvSpPr/>
          <p:nvPr/>
        </p:nvSpPr>
        <p:spPr>
          <a:xfrm>
            <a:off x="17103703" y="9726066"/>
            <a:ext cx="6149893"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439615" indent="-439615" algn="l">
              <a:lnSpc>
                <a:spcPct val="120000"/>
              </a:lnSpc>
              <a:buSzPct val="75000"/>
              <a:buChar char="-"/>
              <a:defRPr sz="3200">
                <a:latin typeface="Open Sans"/>
                <a:ea typeface="Open Sans"/>
                <a:cs typeface="Open Sans"/>
                <a:sym typeface="Open Sans"/>
              </a:defRPr>
            </a:lvl1pPr>
          </a:lstStyle>
          <a:p>
            <a:pPr lvl="0">
              <a:defRPr sz="1800"/>
            </a:pPr>
            <a:r>
              <a:rPr sz="3200"/>
              <a:t>company logo on website</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E79400"/>
            </a:gs>
            <a:gs pos="58457">
              <a:srgbClr val="F39C00"/>
            </a:gs>
            <a:gs pos="100000">
              <a:srgbClr val="FFA500"/>
            </a:gs>
          </a:gsLst>
          <a:path path="circle">
            <a:fillToRect l="50000" t="50000" r="50000" b="50000"/>
          </a:path>
        </a:gradFill>
      </p:bgPr>
    </p:bg>
    <p:spTree>
      <p:nvGrpSpPr>
        <p:cNvPr id="1" name=""/>
        <p:cNvGrpSpPr/>
        <p:nvPr/>
      </p:nvGrpSpPr>
      <p:grpSpPr>
        <a:xfrm>
          <a:off x="0" y="0"/>
          <a:ext cx="0" cy="0"/>
          <a:chOff x="0" y="0"/>
          <a:chExt cx="0" cy="0"/>
        </a:xfrm>
      </p:grpSpPr>
      <p:sp>
        <p:nvSpPr>
          <p:cNvPr id="91" name="Shape 91"/>
          <p:cNvSpPr/>
          <p:nvPr>
            <p:ph type="title"/>
          </p:nvPr>
        </p:nvSpPr>
        <p:spPr>
          <a:xfrm>
            <a:off x="917203" y="1983440"/>
            <a:ext cx="7480611" cy="2286001"/>
          </a:xfrm>
          <a:prstGeom prst="rect">
            <a:avLst/>
          </a:prstGeom>
        </p:spPr>
        <p:txBody>
          <a:bodyPr anchor="ctr"/>
          <a:lstStyle>
            <a:lvl1pPr algn="l">
              <a:defRPr sz="11300"/>
            </a:lvl1pPr>
          </a:lstStyle>
          <a:p>
            <a:pPr lvl="0">
              <a:defRPr b="0" sz="1800">
                <a:solidFill>
                  <a:srgbClr val="000000"/>
                </a:solidFill>
              </a:defRPr>
            </a:pPr>
            <a:r>
              <a:rPr b="1" sz="11300">
                <a:solidFill>
                  <a:srgbClr val="FFFFFF"/>
                </a:solidFill>
              </a:rPr>
              <a:t>Thanks! ♥</a:t>
            </a:r>
          </a:p>
        </p:txBody>
      </p:sp>
      <p:sp>
        <p:nvSpPr>
          <p:cNvPr id="92" name="Shape 92"/>
          <p:cNvSpPr/>
          <p:nvPr/>
        </p:nvSpPr>
        <p:spPr>
          <a:xfrm>
            <a:off x="912255" y="4854960"/>
            <a:ext cx="10530466" cy="897102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defRPr sz="1800"/>
            </a:pPr>
            <a:r>
              <a:rPr b="1" sz="6100">
                <a:solidFill>
                  <a:srgbClr val="FFFFFF"/>
                </a:solidFill>
                <a:latin typeface="Open Sans"/>
                <a:ea typeface="Open Sans"/>
                <a:cs typeface="Open Sans"/>
                <a:sym typeface="Open Sans"/>
                <a:hlinkClick r:id="rId2" invalidUrl="" action="" tgtFrame="" tooltip="" history="1" highlightClick="0" endSnd="0"/>
              </a:rPr>
              <a:t>djangogirls.org</a:t>
            </a:r>
            <a:endParaRPr b="1" sz="6100">
              <a:solidFill>
                <a:srgbClr val="FFFFFF"/>
              </a:solidFill>
              <a:latin typeface="Open Sans"/>
              <a:ea typeface="Open Sans"/>
              <a:cs typeface="Open Sans"/>
              <a:sym typeface="Open Sans"/>
            </a:endParaRPr>
          </a:p>
          <a:p>
            <a:pPr lvl="0" algn="l">
              <a:defRPr sz="1800"/>
            </a:pPr>
            <a:r>
              <a:rPr b="1" sz="6100">
                <a:solidFill>
                  <a:srgbClr val="FFFFFF"/>
                </a:solidFill>
                <a:latin typeface="Open Sans"/>
                <a:ea typeface="Open Sans"/>
                <a:cs typeface="Open Sans"/>
                <a:sym typeface="Open Sans"/>
                <a:hlinkClick r:id="rId3" invalidUrl="" action="" tgtFrame="" tooltip="" history="1" highlightClick="0" endSnd="0"/>
              </a:rPr>
              <a:t>@djangogirls</a:t>
            </a:r>
            <a:endParaRPr b="1" sz="6100">
              <a:solidFill>
                <a:srgbClr val="FFFFFF"/>
              </a:solidFill>
              <a:latin typeface="Open Sans"/>
              <a:ea typeface="Open Sans"/>
              <a:cs typeface="Open Sans"/>
              <a:sym typeface="Open Sans"/>
            </a:endParaRPr>
          </a:p>
          <a:p>
            <a:pPr lvl="0" algn="l">
              <a:defRPr sz="1800"/>
            </a:pPr>
            <a:r>
              <a:rPr b="1" sz="6100">
                <a:solidFill>
                  <a:srgbClr val="FFFFFF"/>
                </a:solidFill>
                <a:latin typeface="Open Sans"/>
                <a:ea typeface="Open Sans"/>
                <a:cs typeface="Open Sans"/>
                <a:sym typeface="Open Sans"/>
                <a:hlinkClick r:id="rId4" invalidUrl="" action="" tgtFrame="" tooltip="" history="1" highlightClick="0" endSnd="0"/>
              </a:rPr>
              <a:t>fb.me/djangogirls</a:t>
            </a:r>
            <a:endParaRPr b="1" sz="6100">
              <a:solidFill>
                <a:srgbClr val="FFFFFF"/>
              </a:solidFill>
              <a:latin typeface="Open Sans"/>
              <a:ea typeface="Open Sans"/>
              <a:cs typeface="Open Sans"/>
              <a:sym typeface="Open Sans"/>
            </a:endParaRPr>
          </a:p>
          <a:p>
            <a:pPr lvl="0" algn="l">
              <a:defRPr sz="1800"/>
            </a:pPr>
            <a:endParaRPr b="1" sz="6100">
              <a:solidFill>
                <a:srgbClr val="FFFFFF"/>
              </a:solidFill>
              <a:latin typeface="Open Sans"/>
              <a:ea typeface="Open Sans"/>
              <a:cs typeface="Open Sans"/>
              <a:sym typeface="Open Sans"/>
            </a:endParaRPr>
          </a:p>
          <a:p>
            <a:pPr lvl="0" algn="l">
              <a:defRPr sz="1800"/>
            </a:pPr>
            <a:r>
              <a:rPr b="1" sz="6100">
                <a:solidFill>
                  <a:srgbClr val="FFFFFF"/>
                </a:solidFill>
                <a:latin typeface="Open Sans"/>
                <a:ea typeface="Open Sans"/>
                <a:cs typeface="Open Sans"/>
                <a:sym typeface="Open Sans"/>
              </a:rPr>
              <a:t>Get in touch:</a:t>
            </a:r>
            <a:endParaRPr b="1" sz="6100">
              <a:solidFill>
                <a:srgbClr val="FFFFFF"/>
              </a:solidFill>
              <a:latin typeface="Open Sans"/>
              <a:ea typeface="Open Sans"/>
              <a:cs typeface="Open Sans"/>
              <a:sym typeface="Open Sans"/>
            </a:endParaRPr>
          </a:p>
          <a:p>
            <a:pPr lvl="0" algn="l">
              <a:defRPr sz="1800"/>
            </a:pPr>
            <a:r>
              <a:rPr b="1" sz="6100" u="sng">
                <a:solidFill>
                  <a:srgbClr val="FFFFFF"/>
                </a:solidFill>
                <a:latin typeface="Open Sans"/>
                <a:ea typeface="Open Sans"/>
                <a:cs typeface="Open Sans"/>
                <a:sym typeface="Open Sans"/>
                <a:hlinkClick r:id="rId5" invalidUrl="" action="" tgtFrame="" tooltip="" history="1" highlightClick="0" endSnd="0"/>
              </a:rPr>
              <a:t>hello@djangogirls.org</a:t>
            </a:r>
          </a:p>
        </p:txBody>
      </p:sp>
      <p:grpSp>
        <p:nvGrpSpPr>
          <p:cNvPr id="95" name="Group 95"/>
          <p:cNvGrpSpPr/>
          <p:nvPr/>
        </p:nvGrpSpPr>
        <p:grpSpPr>
          <a:xfrm>
            <a:off x="13518252" y="3155919"/>
            <a:ext cx="8665739" cy="7404162"/>
            <a:chOff x="0" y="0"/>
            <a:chExt cx="8665738" cy="7404160"/>
          </a:xfrm>
        </p:grpSpPr>
        <p:pic>
          <p:nvPicPr>
            <p:cNvPr id="93" name="logo-transparent.png"/>
            <p:cNvPicPr/>
            <p:nvPr/>
          </p:nvPicPr>
          <p:blipFill>
            <a:blip r:embed="rId6">
              <a:extLst/>
            </a:blip>
            <a:srcRect l="0" t="0" r="37034" b="0"/>
            <a:stretch>
              <a:fillRect/>
            </a:stretch>
          </p:blipFill>
          <p:spPr>
            <a:xfrm>
              <a:off x="0" y="0"/>
              <a:ext cx="8665739" cy="4660723"/>
            </a:xfrm>
            <a:prstGeom prst="rect">
              <a:avLst/>
            </a:prstGeom>
            <a:ln w="12700" cap="flat">
              <a:noFill/>
              <a:miter lim="400000"/>
            </a:ln>
            <a:effectLst/>
          </p:spPr>
        </p:pic>
        <p:pic>
          <p:nvPicPr>
            <p:cNvPr id="94" name="logo-transparent.png"/>
            <p:cNvPicPr/>
            <p:nvPr/>
          </p:nvPicPr>
          <p:blipFill>
            <a:blip r:embed="rId6">
              <a:extLst/>
            </a:blip>
            <a:srcRect l="61989" t="0" r="0" b="0"/>
            <a:stretch>
              <a:fillRect/>
            </a:stretch>
          </p:blipFill>
          <p:spPr>
            <a:xfrm>
              <a:off x="2282756" y="2743437"/>
              <a:ext cx="5231210" cy="4660724"/>
            </a:xfrm>
            <a:prstGeom prst="rect">
              <a:avLst/>
            </a:prstGeom>
            <a:ln w="12700" cap="flat">
              <a:noFill/>
              <a:miter lim="400000"/>
            </a:ln>
            <a:effectLst/>
          </p:spPr>
        </p:pic>
      </p:gr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