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901" r:id="rId2"/>
    <p:sldId id="1037" r:id="rId3"/>
    <p:sldId id="1038" r:id="rId4"/>
    <p:sldId id="1046" r:id="rId5"/>
    <p:sldId id="998" r:id="rId6"/>
    <p:sldId id="1031" r:id="rId7"/>
    <p:sldId id="1018" r:id="rId8"/>
    <p:sldId id="1045" r:id="rId9"/>
    <p:sldId id="1044" r:id="rId10"/>
    <p:sldId id="1040" r:id="rId11"/>
    <p:sldId id="1028" r:id="rId12"/>
    <p:sldId id="1042" r:id="rId13"/>
    <p:sldId id="1043" r:id="rId14"/>
    <p:sldId id="1035" r:id="rId15"/>
    <p:sldId id="1033" r:id="rId16"/>
    <p:sldId id="1024" r:id="rId17"/>
    <p:sldId id="1039" r:id="rId18"/>
    <p:sldId id="10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81CADC-3A9D-4FB1-A27E-5958F6CDA544}">
          <p14:sldIdLst>
            <p14:sldId id="901"/>
            <p14:sldId id="1037"/>
            <p14:sldId id="1038"/>
            <p14:sldId id="1046"/>
            <p14:sldId id="998"/>
            <p14:sldId id="1031"/>
            <p14:sldId id="1018"/>
            <p14:sldId id="1045"/>
            <p14:sldId id="1044"/>
            <p14:sldId id="1040"/>
            <p14:sldId id="1028"/>
            <p14:sldId id="1042"/>
            <p14:sldId id="1043"/>
            <p14:sldId id="1035"/>
            <p14:sldId id="1033"/>
            <p14:sldId id="1024"/>
            <p14:sldId id="1039"/>
            <p14:sldId id="1014"/>
          </p14:sldIdLst>
        </p14:section>
      </p14:sectionLst>
    </p:ext>
    <p:ext uri="{EFAFB233-063F-42B5-8137-9DF3F51BA10A}">
      <p15:sldGuideLst xmlns:p15="http://schemas.microsoft.com/office/powerpoint/2012/main" xmlns="">
        <p15:guide id="1" orient="horz" pos="2136">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8595B"/>
    <a:srgbClr val="0070C0"/>
    <a:srgbClr val="1D9EFF"/>
    <a:srgbClr val="F9EAE7"/>
    <a:srgbClr val="F9EDF9"/>
    <a:srgbClr val="E7EEF1"/>
    <a:srgbClr val="DE0000"/>
    <a:srgbClr val="CCFF99"/>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68" autoAdjust="0"/>
    <p:restoredTop sz="94660"/>
  </p:normalViewPr>
  <p:slideViewPr>
    <p:cSldViewPr snapToGrid="0">
      <p:cViewPr>
        <p:scale>
          <a:sx n="79" d="100"/>
          <a:sy n="79" d="100"/>
        </p:scale>
        <p:origin x="-786" y="72"/>
      </p:cViewPr>
      <p:guideLst>
        <p:guide orient="horz" pos="2136"/>
        <p:guide pos="3840"/>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6" d="100"/>
          <a:sy n="66" d="100"/>
        </p:scale>
        <p:origin x="0" y="0"/>
      </p:cViewPr>
      <p:guideLst/>
    </p:cSldViewPr>
  </p:notesViewPr>
  <p:gridSpacing cx="719999" cy="71999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B4CF4-BB42-4FCE-B6A8-A1492B1383B0}" type="datetimeFigureOut">
              <a:rPr lang="en-US" smtClean="0"/>
              <a:t>7/4/2019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9B90D-EC18-4314-B355-560271AF1F46}" type="slidenum">
              <a:rPr lang="en-US" smtClean="0"/>
              <a:t>‹#›</a:t>
            </a:fld>
            <a:endParaRPr lang="en-US" dirty="0"/>
          </a:p>
        </p:txBody>
      </p:sp>
    </p:spTree>
    <p:extLst>
      <p:ext uri="{BB962C8B-B14F-4D97-AF65-F5344CB8AC3E}">
        <p14:creationId xmlns:p14="http://schemas.microsoft.com/office/powerpoint/2010/main" val="26090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9B90D-EC18-4314-B355-560271AF1F46}" type="slidenum">
              <a:rPr lang="en-US" smtClean="0"/>
              <a:t>1</a:t>
            </a:fld>
            <a:endParaRPr lang="en-US" dirty="0"/>
          </a:p>
        </p:txBody>
      </p:sp>
    </p:spTree>
    <p:extLst>
      <p:ext uri="{BB962C8B-B14F-4D97-AF65-F5344CB8AC3E}">
        <p14:creationId xmlns:p14="http://schemas.microsoft.com/office/powerpoint/2010/main" val="2310176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uat.absolutdata.com/blog"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s://www.facebook.com/Absolutdata"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absolutdata-analytics" TargetMode="External"/><Relationship Id="rId4" Type="http://schemas.openxmlformats.org/officeDocument/2006/relationships/hyperlink" Target="https://twitter.com/Absolutdata"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31" name="Rectangle 30"/>
          <p:cNvSpPr/>
          <p:nvPr/>
        </p:nvSpPr>
        <p:spPr>
          <a:xfrm flipV="1">
            <a:off x="0" y="-2"/>
            <a:ext cx="12192000" cy="6858001"/>
          </a:xfrm>
          <a:prstGeom prst="rect">
            <a:avLst/>
          </a:prstGeom>
          <a:gradFill flip="none" rotWithShape="1">
            <a:gsLst>
              <a:gs pos="86000">
                <a:srgbClr val="0A208F"/>
              </a:gs>
              <a:gs pos="0">
                <a:srgbClr val="2580D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8" y="0"/>
            <a:ext cx="12186584" cy="6858000"/>
          </a:xfrm>
          <a:prstGeom prst="rect">
            <a:avLst/>
          </a:prstGeom>
        </p:spPr>
      </p:pic>
      <p:sp>
        <p:nvSpPr>
          <p:cNvPr id="2" name="Title 1"/>
          <p:cNvSpPr>
            <a:spLocks noGrp="1"/>
          </p:cNvSpPr>
          <p:nvPr>
            <p:ph type="ctrTitle" hasCustomPrompt="1"/>
          </p:nvPr>
        </p:nvSpPr>
        <p:spPr>
          <a:xfrm>
            <a:off x="609601" y="2397662"/>
            <a:ext cx="4332098" cy="1764715"/>
          </a:xfrm>
        </p:spPr>
        <p:txBody>
          <a:bodyPr lIns="0" tIns="0" rIns="0" bIns="0" anchor="b">
            <a:noAutofit/>
          </a:bodyPr>
          <a:lstStyle>
            <a:lvl1pPr algn="l">
              <a:lnSpc>
                <a:spcPct val="100000"/>
              </a:lnSpc>
              <a:defRPr sz="4000" b="1">
                <a:solidFill>
                  <a:schemeClr val="bg1"/>
                </a:solidFill>
                <a:latin typeface="+mn-lt"/>
              </a:defRPr>
            </a:lvl1pPr>
          </a:lstStyle>
          <a:p>
            <a:r>
              <a:rPr lang="en-US" dirty="0"/>
              <a:t>Click to Edit Master Title Slide</a:t>
            </a:r>
          </a:p>
        </p:txBody>
      </p:sp>
      <p:sp>
        <p:nvSpPr>
          <p:cNvPr id="3" name="Subtitle 2"/>
          <p:cNvSpPr>
            <a:spLocks noGrp="1"/>
          </p:cNvSpPr>
          <p:nvPr>
            <p:ph type="subTitle" idx="1" hasCustomPrompt="1"/>
          </p:nvPr>
        </p:nvSpPr>
        <p:spPr>
          <a:xfrm>
            <a:off x="609601" y="4260763"/>
            <a:ext cx="4332098" cy="1302129"/>
          </a:xfrm>
          <a:noFill/>
        </p:spPr>
        <p:txBody>
          <a:bodyPr lIns="0" tIns="0" rIns="0" bIns="0">
            <a:noAutofit/>
          </a:bodyPr>
          <a:lstStyle>
            <a:lvl1pPr marL="0" indent="0" algn="l">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9004" y="2377577"/>
            <a:ext cx="2849282" cy="2102844"/>
          </a:xfrm>
          <a:prstGeom prst="rect">
            <a:avLst/>
          </a:prstGeom>
        </p:spPr>
      </p:pic>
      <p:sp>
        <p:nvSpPr>
          <p:cNvPr id="6" name="Text Placeholder 5"/>
          <p:cNvSpPr>
            <a:spLocks noGrp="1"/>
          </p:cNvSpPr>
          <p:nvPr>
            <p:ph type="body" sz="quarter" idx="10" hasCustomPrompt="1"/>
          </p:nvPr>
        </p:nvSpPr>
        <p:spPr>
          <a:xfrm>
            <a:off x="609601" y="5832728"/>
            <a:ext cx="4332098" cy="339473"/>
          </a:xfrm>
        </p:spPr>
        <p:txBody>
          <a:bodyPr/>
          <a:lstStyle>
            <a:lvl1pPr marL="0" indent="0">
              <a:buFontTx/>
              <a:buNone/>
              <a:defRPr sz="1800">
                <a:solidFill>
                  <a:schemeClr val="bg1"/>
                </a:solidFill>
              </a:defRPr>
            </a:lvl1pPr>
            <a:lvl2pPr marL="228600" indent="0">
              <a:buFontTx/>
              <a:buNone/>
              <a:defRPr sz="1200">
                <a:solidFill>
                  <a:schemeClr val="bg1"/>
                </a:solidFill>
              </a:defRPr>
            </a:lvl2pPr>
            <a:lvl3pPr marL="457200" indent="0">
              <a:buFontTx/>
              <a:buNone/>
              <a:defRPr sz="1200">
                <a:solidFill>
                  <a:schemeClr val="bg1"/>
                </a:solidFill>
              </a:defRPr>
            </a:lvl3pPr>
            <a:lvl4pPr marL="685800" indent="0">
              <a:buFontTx/>
              <a:buNone/>
              <a:defRPr sz="1200">
                <a:solidFill>
                  <a:schemeClr val="bg1"/>
                </a:solidFill>
              </a:defRPr>
            </a:lvl4pPr>
            <a:lvl5pPr marL="914400" indent="0">
              <a:buFontTx/>
              <a:buNone/>
              <a:defRPr sz="1200">
                <a:solidFill>
                  <a:schemeClr val="bg1"/>
                </a:solidFill>
              </a:defRPr>
            </a:lvl5pPr>
          </a:lstStyle>
          <a:p>
            <a:pPr lvl="0"/>
            <a:r>
              <a:rPr lang="en-US" dirty="0"/>
              <a:t>Date  |  Author  |  Version</a:t>
            </a:r>
          </a:p>
        </p:txBody>
      </p:sp>
    </p:spTree>
    <p:extLst>
      <p:ext uri="{BB962C8B-B14F-4D97-AF65-F5344CB8AC3E}">
        <p14:creationId xmlns:p14="http://schemas.microsoft.com/office/powerpoint/2010/main" val="88456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97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with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0C4301F-068B-443E-AD4C-6883336A15A8}"/>
              </a:ext>
            </a:extLst>
          </p:cNvPr>
          <p:cNvSpPr/>
          <p:nvPr/>
        </p:nvSpPr>
        <p:spPr>
          <a:xfrm>
            <a:off x="0" y="887089"/>
            <a:ext cx="12192000" cy="532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361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33468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losure">
    <p:bg>
      <p:bgPr>
        <a:solidFill>
          <a:schemeClr val="bg1"/>
        </a:solidFill>
        <a:effectLst/>
      </p:bgPr>
    </p:bg>
    <p:spTree>
      <p:nvGrpSpPr>
        <p:cNvPr id="1" name=""/>
        <p:cNvGrpSpPr/>
        <p:nvPr/>
      </p:nvGrpSpPr>
      <p:grpSpPr>
        <a:xfrm>
          <a:off x="0" y="0"/>
          <a:ext cx="0" cy="0"/>
          <a:chOff x="0" y="0"/>
          <a:chExt cx="0" cy="0"/>
        </a:xfrm>
      </p:grpSpPr>
      <p:sp>
        <p:nvSpPr>
          <p:cNvPr id="31" name="Rectangle 30"/>
          <p:cNvSpPr/>
          <p:nvPr userDrawn="1"/>
        </p:nvSpPr>
        <p:spPr>
          <a:xfrm flipV="1">
            <a:off x="0" y="-2"/>
            <a:ext cx="12192000" cy="6858001"/>
          </a:xfrm>
          <a:prstGeom prst="rect">
            <a:avLst/>
          </a:prstGeom>
          <a:gradFill flip="none" rotWithShape="1">
            <a:gsLst>
              <a:gs pos="86000">
                <a:srgbClr val="0A208F"/>
              </a:gs>
              <a:gs pos="0">
                <a:srgbClr val="2580D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flipH="1">
            <a:off x="2708" y="0"/>
            <a:ext cx="12186584" cy="6858000"/>
          </a:xfrm>
          <a:prstGeom prst="rect">
            <a:avLst/>
          </a:prstGeom>
        </p:spPr>
      </p:pic>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475496" y="358107"/>
            <a:ext cx="2106904" cy="1554950"/>
          </a:xfrm>
          <a:prstGeom prst="rect">
            <a:avLst/>
          </a:prstGeom>
        </p:spPr>
      </p:pic>
      <p:sp>
        <p:nvSpPr>
          <p:cNvPr id="8" name="Title 1"/>
          <p:cNvSpPr txBox="1">
            <a:spLocks/>
          </p:cNvSpPr>
          <p:nvPr userDrawn="1"/>
        </p:nvSpPr>
        <p:spPr>
          <a:xfrm>
            <a:off x="7128332" y="2342481"/>
            <a:ext cx="4454068" cy="1248070"/>
          </a:xfrm>
          <a:prstGeom prst="rect">
            <a:avLst/>
          </a:prstGeom>
        </p:spPr>
        <p:txBody>
          <a:bodyPr vert="horz" lIns="0" tIns="0" rIns="0" bIns="0" rtlCol="0" anchor="ctr">
            <a:noAutofit/>
          </a:bodyPr>
          <a:lstStyle>
            <a:lvl1pPr algn="l" defTabSz="914400" rtl="0" eaLnBrk="1" latinLnBrk="0" hangingPunct="1">
              <a:lnSpc>
                <a:spcPct val="100000"/>
              </a:lnSpc>
              <a:spcBef>
                <a:spcPct val="0"/>
              </a:spcBef>
              <a:buNone/>
              <a:defRPr sz="7200" b="1" kern="1200" baseline="0">
                <a:solidFill>
                  <a:schemeClr val="bg1"/>
                </a:solidFill>
                <a:latin typeface="+mn-lt"/>
                <a:ea typeface="+mj-ea"/>
                <a:cs typeface="+mj-cs"/>
              </a:defRPr>
            </a:lvl1pPr>
          </a:lstStyle>
          <a:p>
            <a:pPr algn="ctr">
              <a:lnSpc>
                <a:spcPts val="10000"/>
              </a:lnSpc>
              <a:spcBef>
                <a:spcPts val="0"/>
              </a:spcBef>
            </a:pPr>
            <a:r>
              <a:rPr lang="en-US" sz="8000" b="0" dirty="0"/>
              <a:t>Thank You</a:t>
            </a:r>
          </a:p>
        </p:txBody>
      </p:sp>
      <p:sp>
        <p:nvSpPr>
          <p:cNvPr id="9" name="Picture Placeholder 2"/>
          <p:cNvSpPr>
            <a:spLocks noGrp="1"/>
          </p:cNvSpPr>
          <p:nvPr>
            <p:ph type="pic" sz="quarter" idx="17" hasCustomPrompt="1"/>
          </p:nvPr>
        </p:nvSpPr>
        <p:spPr>
          <a:xfrm>
            <a:off x="7244314" y="4339519"/>
            <a:ext cx="1371600" cy="1371600"/>
          </a:xfrm>
          <a:prstGeom prst="rect">
            <a:avLst/>
          </a:prstGeom>
        </p:spPr>
        <p:txBody>
          <a:bodyPr anchor="ctr"/>
          <a:lstStyle>
            <a:lvl1pPr marL="0" indent="0" algn="ctr" defTabSz="1219170" rtl="0" eaLnBrk="1" latinLnBrk="0" hangingPunct="1">
              <a:buFontTx/>
              <a:buNone/>
              <a:defRPr lang="en-US" sz="1200" kern="1200" dirty="0" smtClean="0">
                <a:solidFill>
                  <a:schemeClr val="bg1"/>
                </a:solidFill>
                <a:latin typeface="+mn-lt"/>
                <a:ea typeface="+mn-ea"/>
                <a:cs typeface="+mn-cs"/>
              </a:defRPr>
            </a:lvl1pPr>
          </a:lstStyle>
          <a:p>
            <a:r>
              <a:rPr lang="en-US" dirty="0"/>
              <a:t>Please CROP pictures. Do not stretch them.</a:t>
            </a:r>
          </a:p>
          <a:p>
            <a:r>
              <a:rPr lang="en-US" dirty="0"/>
              <a:t>Crop to square fits here perfectly. Or just paste and delete this picture box. But please don’t stretch.</a:t>
            </a:r>
          </a:p>
        </p:txBody>
      </p:sp>
      <p:sp>
        <p:nvSpPr>
          <p:cNvPr id="10" name="Content Placeholder 4"/>
          <p:cNvSpPr>
            <a:spLocks noGrp="1"/>
          </p:cNvSpPr>
          <p:nvPr>
            <p:ph sz="quarter" idx="18" hasCustomPrompt="1"/>
          </p:nvPr>
        </p:nvSpPr>
        <p:spPr>
          <a:xfrm>
            <a:off x="8737600" y="4411711"/>
            <a:ext cx="2844800" cy="228600"/>
          </a:xfrm>
        </p:spPr>
        <p:txBody>
          <a:bodyPr anchor="ctr"/>
          <a:lstStyle>
            <a:lvl1pPr marL="0" indent="0" algn="l" defTabSz="1219170" rtl="0" eaLnBrk="1" latinLnBrk="0" hangingPunct="1">
              <a:buFontTx/>
              <a:buNone/>
              <a:defRPr lang="en-US" sz="1800" b="1" kern="1200" dirty="0" smtClean="0">
                <a:solidFill>
                  <a:schemeClr val="bg1"/>
                </a:solidFill>
                <a:latin typeface="Calibri" panose="020F0502020204030204" pitchFamily="34" charset="0"/>
                <a:ea typeface="+mn-ea"/>
                <a:cs typeface="+mn-cs"/>
              </a:defRPr>
            </a:lvl1pPr>
            <a:lvl2pPr marL="0" indent="0" algn="l" defTabSz="1219170" rtl="0" eaLnBrk="1" latinLnBrk="0" hangingPunct="1">
              <a:buFontTx/>
              <a:buNone/>
              <a:defRPr lang="en-US" sz="1800" b="1" kern="1200" dirty="0" smtClean="0">
                <a:solidFill>
                  <a:schemeClr val="tx1"/>
                </a:solidFill>
                <a:latin typeface="Calibri" panose="020F0502020204030204" pitchFamily="34" charset="0"/>
                <a:ea typeface="+mn-ea"/>
                <a:cs typeface="+mn-cs"/>
              </a:defRPr>
            </a:lvl2pPr>
            <a:lvl3pPr marL="0" indent="0" algn="l" defTabSz="1219170" rtl="0" eaLnBrk="1" latinLnBrk="0" hangingPunct="1">
              <a:buFontTx/>
              <a:buNone/>
              <a:defRPr lang="en-US" sz="1800" b="1" kern="1200" dirty="0" smtClean="0">
                <a:solidFill>
                  <a:schemeClr val="tx1"/>
                </a:solidFill>
                <a:latin typeface="Calibri" panose="020F0502020204030204" pitchFamily="34" charset="0"/>
                <a:ea typeface="+mn-ea"/>
                <a:cs typeface="+mn-cs"/>
              </a:defRPr>
            </a:lvl3pPr>
            <a:lvl4pPr marL="0" indent="0" algn="l" defTabSz="1219170" rtl="0" eaLnBrk="1" latinLnBrk="0" hangingPunct="1">
              <a:buFontTx/>
              <a:buNone/>
              <a:defRPr lang="en-US" sz="1800" b="1" kern="1200" dirty="0" smtClean="0">
                <a:solidFill>
                  <a:schemeClr val="tx1"/>
                </a:solidFill>
                <a:latin typeface="Calibri" panose="020F0502020204030204" pitchFamily="34" charset="0"/>
                <a:ea typeface="+mn-ea"/>
                <a:cs typeface="+mn-cs"/>
              </a:defRPr>
            </a:lvl4pPr>
            <a:lvl5pPr marL="0" indent="0" algn="l" defTabSz="1219170" rtl="0" eaLnBrk="1" latinLnBrk="0" hangingPunct="1">
              <a:buFontTx/>
              <a:buNone/>
              <a:defRPr lang="en-US" sz="1800" b="1" kern="1200" dirty="0">
                <a:solidFill>
                  <a:schemeClr val="tx1"/>
                </a:solidFill>
                <a:latin typeface="Calibri" panose="020F0502020204030204" pitchFamily="34" charset="0"/>
                <a:ea typeface="+mn-ea"/>
                <a:cs typeface="+mn-cs"/>
              </a:defRPr>
            </a:lvl5pPr>
          </a:lstStyle>
          <a:p>
            <a:pPr lvl="0"/>
            <a:r>
              <a:rPr lang="en-US" dirty="0"/>
              <a:t>Name</a:t>
            </a:r>
          </a:p>
        </p:txBody>
      </p:sp>
      <p:sp>
        <p:nvSpPr>
          <p:cNvPr id="11" name="Content Placeholder 4"/>
          <p:cNvSpPr>
            <a:spLocks noGrp="1"/>
          </p:cNvSpPr>
          <p:nvPr>
            <p:ph sz="quarter" idx="19" hasCustomPrompt="1"/>
          </p:nvPr>
        </p:nvSpPr>
        <p:spPr>
          <a:xfrm>
            <a:off x="8737600" y="4701976"/>
            <a:ext cx="2844800" cy="228600"/>
          </a:xfrm>
        </p:spPr>
        <p:txBody>
          <a:bodyPr anchor="ctr"/>
          <a:lstStyle>
            <a:lvl1pPr marL="0" indent="0" algn="l" defTabSz="1219170" rtl="0" eaLnBrk="1" latinLnBrk="0" hangingPunct="1">
              <a:buFontTx/>
              <a:buNone/>
              <a:defRPr lang="en-US" sz="1800" kern="1200" dirty="0" smtClean="0">
                <a:solidFill>
                  <a:schemeClr val="bg1"/>
                </a:solidFill>
                <a:latin typeface="Calibri" panose="020F0502020204030204" pitchFamily="34" charset="0"/>
                <a:ea typeface="+mn-ea"/>
                <a:cs typeface="+mn-cs"/>
              </a:defRPr>
            </a:lvl1pPr>
            <a:lvl2pPr marL="0" indent="0" algn="l" defTabSz="1219170" rtl="0" eaLnBrk="1" latinLnBrk="0" hangingPunct="1">
              <a:buFontTx/>
              <a:buNone/>
              <a:defRPr lang="en-US" sz="1800" b="1" kern="1200" dirty="0" smtClean="0">
                <a:solidFill>
                  <a:schemeClr val="tx1"/>
                </a:solidFill>
                <a:latin typeface="Calibri" panose="020F0502020204030204" pitchFamily="34" charset="0"/>
                <a:ea typeface="+mn-ea"/>
                <a:cs typeface="+mn-cs"/>
              </a:defRPr>
            </a:lvl2pPr>
            <a:lvl3pPr marL="0" indent="0" algn="l" defTabSz="1219170" rtl="0" eaLnBrk="1" latinLnBrk="0" hangingPunct="1">
              <a:buFontTx/>
              <a:buNone/>
              <a:defRPr lang="en-US" sz="1800" b="1" kern="1200" dirty="0" smtClean="0">
                <a:solidFill>
                  <a:schemeClr val="tx1"/>
                </a:solidFill>
                <a:latin typeface="Calibri" panose="020F0502020204030204" pitchFamily="34" charset="0"/>
                <a:ea typeface="+mn-ea"/>
                <a:cs typeface="+mn-cs"/>
              </a:defRPr>
            </a:lvl3pPr>
            <a:lvl4pPr marL="0" indent="0" algn="l" defTabSz="1219170" rtl="0" eaLnBrk="1" latinLnBrk="0" hangingPunct="1">
              <a:buFontTx/>
              <a:buNone/>
              <a:defRPr lang="en-US" sz="1800" b="1" kern="1200" dirty="0" smtClean="0">
                <a:solidFill>
                  <a:schemeClr val="tx1"/>
                </a:solidFill>
                <a:latin typeface="Calibri" panose="020F0502020204030204" pitchFamily="34" charset="0"/>
                <a:ea typeface="+mn-ea"/>
                <a:cs typeface="+mn-cs"/>
              </a:defRPr>
            </a:lvl4pPr>
            <a:lvl5pPr marL="0" indent="0" algn="l" defTabSz="1219170" rtl="0" eaLnBrk="1" latinLnBrk="0" hangingPunct="1">
              <a:buFontTx/>
              <a:buNone/>
              <a:defRPr lang="en-US" sz="1800" b="1" kern="1200" dirty="0">
                <a:solidFill>
                  <a:schemeClr val="tx1"/>
                </a:solidFill>
                <a:latin typeface="Calibri" panose="020F0502020204030204" pitchFamily="34" charset="0"/>
                <a:ea typeface="+mn-ea"/>
                <a:cs typeface="+mn-cs"/>
              </a:defRPr>
            </a:lvl5pPr>
          </a:lstStyle>
          <a:p>
            <a:pPr lvl="0"/>
            <a:r>
              <a:rPr lang="en-US" dirty="0"/>
              <a:t>Title</a:t>
            </a:r>
          </a:p>
        </p:txBody>
      </p:sp>
      <p:sp>
        <p:nvSpPr>
          <p:cNvPr id="12" name="Content Placeholder 20"/>
          <p:cNvSpPr>
            <a:spLocks noGrp="1"/>
          </p:cNvSpPr>
          <p:nvPr>
            <p:ph sz="quarter" idx="20" hasCustomPrompt="1"/>
          </p:nvPr>
        </p:nvSpPr>
        <p:spPr>
          <a:xfrm>
            <a:off x="8737600" y="5156024"/>
            <a:ext cx="2844800" cy="228600"/>
          </a:xfrm>
        </p:spPr>
        <p:txBody>
          <a:bodyPr/>
          <a:lstStyle>
            <a:lvl1pPr marL="0" indent="0">
              <a:buFontTx/>
              <a:buNone/>
              <a:defRPr sz="1400">
                <a:solidFill>
                  <a:schemeClr val="bg1"/>
                </a:solidFill>
              </a:defRPr>
            </a:lvl1pPr>
            <a:lvl2pPr marL="365751" indent="0">
              <a:buFontTx/>
              <a:buNone/>
              <a:defRPr sz="1400"/>
            </a:lvl2pPr>
            <a:lvl3pPr marL="731520" indent="0">
              <a:buFontTx/>
              <a:buNone/>
              <a:defRPr sz="1400"/>
            </a:lvl3pPr>
            <a:lvl4pPr marL="1005840" indent="0">
              <a:buFontTx/>
              <a:buNone/>
              <a:defRPr sz="1400"/>
            </a:lvl4pPr>
            <a:lvl5pPr marL="1280160" indent="0">
              <a:buFontTx/>
              <a:buNone/>
              <a:defRPr sz="1400"/>
            </a:lvl5pPr>
          </a:lstStyle>
          <a:p>
            <a:pPr lvl="0"/>
            <a:r>
              <a:rPr lang="en-US" dirty="0"/>
              <a:t>Any contact info you want</a:t>
            </a:r>
          </a:p>
        </p:txBody>
      </p:sp>
      <p:sp>
        <p:nvSpPr>
          <p:cNvPr id="13" name="Content Placeholder 20"/>
          <p:cNvSpPr>
            <a:spLocks noGrp="1"/>
          </p:cNvSpPr>
          <p:nvPr>
            <p:ph sz="quarter" idx="21" hasCustomPrompt="1"/>
          </p:nvPr>
        </p:nvSpPr>
        <p:spPr>
          <a:xfrm>
            <a:off x="8737600" y="5428045"/>
            <a:ext cx="2844800" cy="228600"/>
          </a:xfrm>
        </p:spPr>
        <p:txBody>
          <a:bodyPr/>
          <a:lstStyle>
            <a:lvl1pPr marL="0" indent="0">
              <a:buFontTx/>
              <a:buNone/>
              <a:defRPr sz="1400">
                <a:solidFill>
                  <a:schemeClr val="bg1"/>
                </a:solidFill>
              </a:defRPr>
            </a:lvl1pPr>
            <a:lvl2pPr marL="365751" indent="0">
              <a:buFontTx/>
              <a:buNone/>
              <a:defRPr sz="1400"/>
            </a:lvl2pPr>
            <a:lvl3pPr marL="731520" indent="0">
              <a:buFontTx/>
              <a:buNone/>
              <a:defRPr sz="1400"/>
            </a:lvl3pPr>
            <a:lvl4pPr marL="1005840" indent="0">
              <a:buFontTx/>
              <a:buNone/>
              <a:defRPr sz="1400"/>
            </a:lvl4pPr>
            <a:lvl5pPr marL="1280160" indent="0">
              <a:buFontTx/>
              <a:buNone/>
              <a:defRPr sz="1400"/>
            </a:lvl5pPr>
          </a:lstStyle>
          <a:p>
            <a:pPr lvl="0"/>
            <a:r>
              <a:rPr lang="en-US" dirty="0"/>
              <a:t>Any contact info you want</a:t>
            </a:r>
          </a:p>
        </p:txBody>
      </p:sp>
      <p:pic>
        <p:nvPicPr>
          <p:cNvPr id="1027" name="Picture 3" descr="Absolutdata Twitter">
            <a:hlinkClick r:id="rId4"/>
            <a:extLst>
              <a:ext uri="{FF2B5EF4-FFF2-40B4-BE49-F238E27FC236}">
                <a16:creationId xmlns:a16="http://schemas.microsoft.com/office/drawing/2014/main" xmlns="" id="{3A710F73-7099-4374-8CDB-384359E1390C}"/>
              </a:ext>
            </a:extLst>
          </p:cNvPr>
          <p:cNvPicPr>
            <a:picLocks noChangeAspect="1" noChangeArrowheads="1"/>
          </p:cNvPicPr>
          <p:nvPr userDrawn="1"/>
        </p:nvPicPr>
        <p:blipFill>
          <a:blip r:embed="rId5" cstate="email">
            <a:lum bright="70000" contrast="-70000"/>
            <a:extLst>
              <a:ext uri="{28A0092B-C50C-407E-A947-70E740481C1C}">
                <a14:useLocalDpi xmlns:a14="http://schemas.microsoft.com/office/drawing/2010/main"/>
              </a:ext>
            </a:extLst>
          </a:blip>
          <a:srcRect/>
          <a:stretch>
            <a:fillRect/>
          </a:stretch>
        </p:blipFill>
        <p:spPr bwMode="auto">
          <a:xfrm>
            <a:off x="9562185" y="6332272"/>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bsolutdata Facebook">
            <a:hlinkClick r:id="rId6"/>
            <a:extLst>
              <a:ext uri="{FF2B5EF4-FFF2-40B4-BE49-F238E27FC236}">
                <a16:creationId xmlns:a16="http://schemas.microsoft.com/office/drawing/2014/main" xmlns="" id="{B64434B9-D2E1-4FF9-A7F1-BB974C1B2832}"/>
              </a:ext>
            </a:extLst>
          </p:cNvPr>
          <p:cNvPicPr>
            <a:picLocks noChangeAspect="1" noChangeArrowheads="1"/>
          </p:cNvPicPr>
          <p:nvPr userDrawn="1"/>
        </p:nvPicPr>
        <p:blipFill>
          <a:blip r:embed="rId7" cstate="email">
            <a:lum bright="70000" contrast="-70000"/>
            <a:extLst>
              <a:ext uri="{28A0092B-C50C-407E-A947-70E740481C1C}">
                <a14:useLocalDpi xmlns:a14="http://schemas.microsoft.com/office/drawing/2010/main"/>
              </a:ext>
            </a:extLst>
          </a:blip>
          <a:srcRect/>
          <a:stretch>
            <a:fillRect/>
          </a:stretch>
        </p:blipFill>
        <p:spPr bwMode="auto">
          <a:xfrm>
            <a:off x="10138327" y="6332272"/>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Absolutdata Blog">
            <a:hlinkClick r:id="rId8"/>
            <a:extLst>
              <a:ext uri="{FF2B5EF4-FFF2-40B4-BE49-F238E27FC236}">
                <a16:creationId xmlns:a16="http://schemas.microsoft.com/office/drawing/2014/main" xmlns="" id="{986A8477-54DD-4360-B021-F047C53B0523}"/>
              </a:ext>
            </a:extLst>
          </p:cNvPr>
          <p:cNvPicPr>
            <a:picLocks noChangeAspect="1" noChangeArrowheads="1"/>
          </p:cNvPicPr>
          <p:nvPr userDrawn="1"/>
        </p:nvPicPr>
        <p:blipFill>
          <a:blip r:embed="rId9" cstate="email">
            <a:lum bright="70000" contrast="-70000"/>
            <a:extLst>
              <a:ext uri="{28A0092B-C50C-407E-A947-70E740481C1C}">
                <a14:useLocalDpi xmlns:a14="http://schemas.microsoft.com/office/drawing/2010/main"/>
              </a:ext>
            </a:extLst>
          </a:blip>
          <a:srcRect/>
          <a:stretch>
            <a:fillRect/>
          </a:stretch>
        </p:blipFill>
        <p:spPr bwMode="auto">
          <a:xfrm>
            <a:off x="10714469" y="6335130"/>
            <a:ext cx="182880" cy="1771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bsolutdata Linkedin">
            <a:hlinkClick r:id="rId10"/>
            <a:extLst>
              <a:ext uri="{FF2B5EF4-FFF2-40B4-BE49-F238E27FC236}">
                <a16:creationId xmlns:a16="http://schemas.microsoft.com/office/drawing/2014/main" xmlns="" id="{355802AD-24B1-4D83-9722-5579667D14EF}"/>
              </a:ext>
            </a:extLst>
          </p:cNvPr>
          <p:cNvPicPr>
            <a:picLocks noChangeAspect="1" noChangeArrowheads="1"/>
          </p:cNvPicPr>
          <p:nvPr userDrawn="1"/>
        </p:nvPicPr>
        <p:blipFill>
          <a:blip r:embed="rId11" cstate="email">
            <a:lum bright="70000" contrast="-70000"/>
            <a:extLst>
              <a:ext uri="{28A0092B-C50C-407E-A947-70E740481C1C}">
                <a14:useLocalDpi xmlns:a14="http://schemas.microsoft.com/office/drawing/2010/main"/>
              </a:ext>
            </a:extLst>
          </a:blip>
          <a:srcRect/>
          <a:stretch>
            <a:fillRect/>
          </a:stretch>
        </p:blipFill>
        <p:spPr bwMode="auto">
          <a:xfrm>
            <a:off x="8986043" y="6332272"/>
            <a:ext cx="182880" cy="1828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03F0A068-7145-4A85-A401-7960BDFA2339}"/>
              </a:ext>
            </a:extLst>
          </p:cNvPr>
          <p:cNvSpPr/>
          <p:nvPr userDrawn="1"/>
        </p:nvSpPr>
        <p:spPr>
          <a:xfrm>
            <a:off x="7244315" y="6279651"/>
            <a:ext cx="1371600" cy="288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1600" dirty="0"/>
              <a:t>Absolutdata.com</a:t>
            </a:r>
          </a:p>
        </p:txBody>
      </p:sp>
    </p:spTree>
    <p:extLst>
      <p:ext uri="{BB962C8B-B14F-4D97-AF65-F5344CB8AC3E}">
        <p14:creationId xmlns:p14="http://schemas.microsoft.com/office/powerpoint/2010/main" val="42652407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44951"/>
            <a:ext cx="10972800" cy="511175"/>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571999"/>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p:cNvSpPr txBox="1">
            <a:spLocks/>
          </p:cNvSpPr>
          <p:nvPr/>
        </p:nvSpPr>
        <p:spPr>
          <a:xfrm>
            <a:off x="609600" y="6597823"/>
            <a:ext cx="230981" cy="149225"/>
          </a:xfrm>
          <a:prstGeom prst="rect">
            <a:avLst/>
          </a:prstGeom>
        </p:spPr>
        <p:txBody>
          <a:bodyPr vert="horz" lIns="0" tIns="0" rIns="0" bIns="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70B3A35-247F-444E-B9FD-FB3B1D2F1619}" type="slidenum">
              <a:rPr lang="en-US" smtClean="0">
                <a:solidFill>
                  <a:schemeClr val="tx1"/>
                </a:solidFill>
              </a:rPr>
              <a:pPr algn="ctr"/>
              <a:t>‹#›</a:t>
            </a:fld>
            <a:endParaRPr lang="en-US" dirty="0">
              <a:solidFill>
                <a:schemeClr val="tx1"/>
              </a:solidFill>
            </a:endParaRPr>
          </a:p>
        </p:txBody>
      </p:sp>
      <p:sp>
        <p:nvSpPr>
          <p:cNvPr id="7" name="Footer Placeholder 4"/>
          <p:cNvSpPr txBox="1">
            <a:spLocks/>
          </p:cNvSpPr>
          <p:nvPr/>
        </p:nvSpPr>
        <p:spPr>
          <a:xfrm>
            <a:off x="4050632" y="6597823"/>
            <a:ext cx="4114800" cy="1492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 Absolutdata 2019</a:t>
            </a:r>
            <a:r>
              <a:rPr lang="en-US" sz="900" baseline="0" dirty="0"/>
              <a:t> </a:t>
            </a:r>
            <a:r>
              <a:rPr lang="en-US" sz="900" dirty="0"/>
              <a:t>Proprietary and Confidential</a:t>
            </a:r>
          </a:p>
        </p:txBody>
      </p:sp>
      <p:pic>
        <p:nvPicPr>
          <p:cNvPr id="9" name="Picture 8">
            <a:extLst>
              <a:ext uri="{FF2B5EF4-FFF2-40B4-BE49-F238E27FC236}">
                <a16:creationId xmlns:a16="http://schemas.microsoft.com/office/drawing/2014/main" xmlns="" id="{B37552D7-3399-436B-8269-FDE528CF62C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05884" y="6306142"/>
            <a:ext cx="1391264" cy="440906"/>
          </a:xfrm>
          <a:prstGeom prst="rect">
            <a:avLst/>
          </a:prstGeom>
        </p:spPr>
      </p:pic>
      <p:cxnSp>
        <p:nvCxnSpPr>
          <p:cNvPr id="8" name="Straight Connector 7">
            <a:extLst>
              <a:ext uri="{FF2B5EF4-FFF2-40B4-BE49-F238E27FC236}">
                <a16:creationId xmlns:a16="http://schemas.microsoft.com/office/drawing/2014/main" xmlns="" id="{A7E7A302-FE30-4005-9A62-C2743E3AE1A3}"/>
              </a:ext>
            </a:extLst>
          </p:cNvPr>
          <p:cNvCxnSpPr/>
          <p:nvPr/>
        </p:nvCxnSpPr>
        <p:spPr>
          <a:xfrm>
            <a:off x="609600" y="994889"/>
            <a:ext cx="11582400" cy="0"/>
          </a:xfrm>
          <a:prstGeom prst="line">
            <a:avLst/>
          </a:prstGeom>
          <a:ln w="19050">
            <a:gradFill flip="none" rotWithShape="1">
              <a:gsLst>
                <a:gs pos="0">
                  <a:srgbClr val="FAAF3A"/>
                </a:gs>
                <a:gs pos="17000">
                  <a:srgbClr val="F46D57"/>
                </a:gs>
                <a:gs pos="30000">
                  <a:srgbClr val="C9381F"/>
                </a:gs>
                <a:gs pos="46000">
                  <a:schemeClr val="bg2"/>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Arc 9">
            <a:extLst>
              <a:ext uri="{FF2B5EF4-FFF2-40B4-BE49-F238E27FC236}">
                <a16:creationId xmlns:a16="http://schemas.microsoft.com/office/drawing/2014/main" xmlns="" id="{532EB7A3-200C-4049-954C-7C9995E8E9FB}"/>
              </a:ext>
            </a:extLst>
          </p:cNvPr>
          <p:cNvSpPr/>
          <p:nvPr/>
        </p:nvSpPr>
        <p:spPr>
          <a:xfrm>
            <a:off x="-241072" y="994889"/>
            <a:ext cx="1814286" cy="1814286"/>
          </a:xfrm>
          <a:prstGeom prst="arc">
            <a:avLst>
              <a:gd name="adj1" fmla="val 13371043"/>
              <a:gd name="adj2" fmla="val 16098087"/>
            </a:avLst>
          </a:prstGeom>
          <a:ln w="19050">
            <a:gradFill flip="none" rotWithShape="1">
              <a:gsLst>
                <a:gs pos="0">
                  <a:srgbClr val="FAAF3A"/>
                </a:gs>
                <a:gs pos="100000">
                  <a:srgbClr val="FAAF3A"/>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88552685"/>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5" r:id="rId3"/>
    <p:sldLayoutId id="2147483713" r:id="rId4"/>
    <p:sldLayoutId id="2147483714" r:id="rId5"/>
  </p:sldLayoutIdLst>
  <p:txStyles>
    <p:titleStyle>
      <a:lvl1pPr algn="l" defTabSz="914400" rtl="0" eaLnBrk="1" latinLnBrk="0" hangingPunct="1">
        <a:lnSpc>
          <a:spcPts val="3300"/>
        </a:lnSpc>
        <a:spcBef>
          <a:spcPct val="0"/>
        </a:spcBef>
        <a:buNone/>
        <a:defRPr sz="3200" b="0" kern="1200" cap="small" baseline="0">
          <a:solidFill>
            <a:schemeClr val="tx2"/>
          </a:solidFill>
          <a:latin typeface="+mn-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457200" indent="-228600" algn="l" defTabSz="914400" rtl="0" eaLnBrk="1" latinLnBrk="0" hangingPunct="1">
        <a:lnSpc>
          <a:spcPct val="100000"/>
        </a:lnSpc>
        <a:spcBef>
          <a:spcPts val="500"/>
        </a:spcBef>
        <a:buFont typeface="Calibri" panose="020F0502020204030204" pitchFamily="34" charset="0"/>
        <a:buChar char="–"/>
        <a:defRPr sz="2200" kern="1200">
          <a:solidFill>
            <a:schemeClr val="tx1"/>
          </a:solidFill>
          <a:latin typeface="+mn-lt"/>
          <a:ea typeface="+mn-ea"/>
          <a:cs typeface="+mn-cs"/>
        </a:defRPr>
      </a:lvl2pPr>
      <a:lvl3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914400" indent="-228600" algn="l" defTabSz="914400" rtl="0" eaLnBrk="1" latinLnBrk="0" hangingPunct="1">
        <a:lnSpc>
          <a:spcPct val="100000"/>
        </a:lnSpc>
        <a:spcBef>
          <a:spcPts val="500"/>
        </a:spcBef>
        <a:buFont typeface="Calibri" panose="020F0502020204030204" pitchFamily="34" charset="0"/>
        <a:buChar char="–"/>
        <a:defRPr sz="1800" kern="120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4104">
          <p15:clr>
            <a:srgbClr val="F26B43"/>
          </p15:clr>
        </p15:guide>
        <p15:guide id="6" orient="horz" pos="1008">
          <p15:clr>
            <a:srgbClr val="F26B43"/>
          </p15:clr>
        </p15:guide>
        <p15:guide id="7" pos="3696">
          <p15:clr>
            <a:srgbClr val="F26B43"/>
          </p15:clr>
        </p15:guide>
        <p15:guide id="8" pos="3984">
          <p15:clr>
            <a:srgbClr val="F26B43"/>
          </p15:clr>
        </p15:guide>
        <p15:guide id="9" orient="horz" pos="3888">
          <p15:clr>
            <a:srgbClr val="F26B43"/>
          </p15:clr>
        </p15:guide>
        <p15:guide id="10" pos="672">
          <p15:clr>
            <a:srgbClr val="F26B43"/>
          </p15:clr>
        </p15:guide>
        <p15:guide id="11" orient="horz" pos="3600">
          <p15:clr>
            <a:srgbClr val="F26B43"/>
          </p15:clr>
        </p15:guide>
        <p15:guide id="12" orient="horz" pos="1296">
          <p15:clr>
            <a:srgbClr val="F26B43"/>
          </p15:clr>
        </p15:guide>
        <p15:guide id="13"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hyperlink" Target="https://drive.google.com/file/d/1YwvW_IZiwnapr41HUni6d1PLiYj2BpCO/view?usp=shar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hyperlink" Target="https://drive.google.com/file/d/16827YUPm7HElQZ-TLV7aADSaFDasQ-Ot/view?usp=sharin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6827YUPm7HElQZ-TLV7aADSaFDasQ-Ot/view?usp=sharing"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6827YUPm7HElQZ-TLV7aADSaFDasQ-Ot/view?usp=sharing" TargetMode="External"/><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klemag/PyconUS_2019-model-interpretability-tutorial/blob/master/Model%20Interpretability.pdf" TargetMode="External"/><Relationship Id="rId3" Type="http://schemas.openxmlformats.org/officeDocument/2006/relationships/hyperlink" Target="https://github.com/slundberg/shap" TargetMode="External"/><Relationship Id="rId7" Type="http://schemas.openxmlformats.org/officeDocument/2006/relationships/hyperlink" Target="https://github.com/slundberg/shap#citations" TargetMode="External"/><Relationship Id="rId2" Type="http://schemas.openxmlformats.org/officeDocument/2006/relationships/hyperlink" Target="https://www.oreilly.com/ideas/testing-machine-learning-interpretability-techniques" TargetMode="External"/><Relationship Id="rId1" Type="http://schemas.openxmlformats.org/officeDocument/2006/relationships/slideLayout" Target="../slideLayouts/slideLayout4.xml"/><Relationship Id="rId6" Type="http://schemas.openxmlformats.org/officeDocument/2006/relationships/hyperlink" Target="https://github.com/klemag/PyconUS_2019-model-interpretability-tutorial/blob/master/helpers.py" TargetMode="External"/><Relationship Id="rId11" Type="http://schemas.openxmlformats.org/officeDocument/2006/relationships/hyperlink" Target="https://drive.google.com/drive/folders/1DbI8nplPo_VjbzWvRcbT7iALO4-VajUG?usp=sharing" TargetMode="External"/><Relationship Id="rId5" Type="http://schemas.openxmlformats.org/officeDocument/2006/relationships/hyperlink" Target="https://learning.oreilly.com/library/view/an-introduction-to/9781492033158/ch01.html" TargetMode="External"/><Relationship Id="rId10" Type="http://schemas.openxmlformats.org/officeDocument/2006/relationships/hyperlink" Target="https://homes.cs.washington.edu/~marcotcr/blog/lime/" TargetMode="External"/><Relationship Id="rId4" Type="http://schemas.openxmlformats.org/officeDocument/2006/relationships/hyperlink" Target="https://towardsdatascience.com/interpretability-of-deep-learning-models-9f52e54d72ab" TargetMode="External"/><Relationship Id="rId9" Type="http://schemas.openxmlformats.org/officeDocument/2006/relationships/hyperlink" Target="https://www.kaggle.com/dansbecker/shap-value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9.emf"/><Relationship Id="rId5" Type="http://schemas.openxmlformats.org/officeDocument/2006/relationships/oleObject" Target="../embeddings/Microsoft_Excel_97-2003_Worksheet2.xls"/><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2719" y="2691064"/>
            <a:ext cx="6860721" cy="1602923"/>
          </a:xfrm>
        </p:spPr>
        <p:txBody>
          <a:bodyPr/>
          <a:lstStyle/>
          <a:p>
            <a:r>
              <a:rPr lang="en-US" sz="2800" dirty="0" smtClean="0">
                <a:latin typeface="Candara" panose="020E0502030303020204" pitchFamily="34" charset="0"/>
              </a:rPr>
              <a:t>FINAL INTERNSHIP REVIEW</a:t>
            </a:r>
            <a:r>
              <a:rPr lang="en-US" sz="3200" dirty="0" smtClean="0">
                <a:latin typeface="Candara" panose="020E0502030303020204" pitchFamily="34" charset="0"/>
              </a:rPr>
              <a:t/>
            </a:r>
            <a:br>
              <a:rPr lang="en-US" sz="3200" dirty="0" smtClean="0">
                <a:latin typeface="Candara" panose="020E0502030303020204" pitchFamily="34" charset="0"/>
              </a:rPr>
            </a:br>
            <a:r>
              <a:rPr lang="en-US" sz="1050" dirty="0" smtClean="0">
                <a:latin typeface="Candara" panose="020E0502030303020204" pitchFamily="34" charset="0"/>
              </a:rPr>
              <a:t/>
            </a:r>
            <a:br>
              <a:rPr lang="en-US" sz="1050" dirty="0" smtClean="0">
                <a:latin typeface="Candara" panose="020E0502030303020204" pitchFamily="34" charset="0"/>
              </a:rPr>
            </a:br>
            <a:r>
              <a:rPr lang="en-US" sz="2400" dirty="0" smtClean="0">
                <a:latin typeface="Candara" panose="020E0502030303020204" pitchFamily="34" charset="0"/>
              </a:rPr>
              <a:t>AAYUSH MITTAL</a:t>
            </a:r>
            <a:endParaRPr lang="en-US" sz="3600" dirty="0">
              <a:latin typeface="Candara" panose="020E0502030303020204" pitchFamily="34" charset="0"/>
            </a:endParaRPr>
          </a:p>
        </p:txBody>
      </p:sp>
      <p:sp>
        <p:nvSpPr>
          <p:cNvPr id="4" name="Text Placeholder 3"/>
          <p:cNvSpPr>
            <a:spLocks noGrp="1"/>
          </p:cNvSpPr>
          <p:nvPr>
            <p:ph type="body" sz="quarter" idx="10"/>
          </p:nvPr>
        </p:nvSpPr>
        <p:spPr/>
        <p:txBody>
          <a:bodyPr/>
          <a:lstStyle/>
          <a:p>
            <a:r>
              <a:rPr lang="en-US" dirty="0"/>
              <a:t>5</a:t>
            </a:r>
            <a:r>
              <a:rPr lang="en-US" dirty="0" smtClean="0"/>
              <a:t> July 2019</a:t>
            </a:r>
            <a:endParaRPr lang="en-US" dirty="0"/>
          </a:p>
        </p:txBody>
      </p:sp>
    </p:spTree>
    <p:extLst>
      <p:ext uri="{BB962C8B-B14F-4D97-AF65-F5344CB8AC3E}">
        <p14:creationId xmlns:p14="http://schemas.microsoft.com/office/powerpoint/2010/main" val="267393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US" dirty="0"/>
              <a:t>LOCAL  </a:t>
            </a:r>
            <a:r>
              <a:rPr lang="en-US" dirty="0" smtClean="0"/>
              <a:t>INTERPRETATION (1/2)</a:t>
            </a:r>
            <a:endParaRPr lang="en-US" dirty="0"/>
          </a:p>
        </p:txBody>
      </p:sp>
      <p:sp>
        <p:nvSpPr>
          <p:cNvPr id="5" name="TextBox 4"/>
          <p:cNvSpPr txBox="1"/>
          <p:nvPr/>
        </p:nvSpPr>
        <p:spPr>
          <a:xfrm>
            <a:off x="750276" y="1286635"/>
            <a:ext cx="2450123" cy="923330"/>
          </a:xfrm>
          <a:prstGeom prst="rect">
            <a:avLst/>
          </a:prstGeom>
          <a:noFill/>
        </p:spPr>
        <p:txBody>
          <a:bodyPr wrap="square" rtlCol="0">
            <a:spAutoFit/>
          </a:bodyPr>
          <a:lstStyle/>
          <a:p>
            <a:r>
              <a:rPr lang="en-IN" b="1" dirty="0"/>
              <a:t>TECHNIQUE</a:t>
            </a:r>
            <a:r>
              <a:rPr lang="en-IN" dirty="0"/>
              <a:t> – LIME</a:t>
            </a:r>
          </a:p>
          <a:p>
            <a:r>
              <a:rPr lang="en-IN" b="1" dirty="0"/>
              <a:t>MODEL</a:t>
            </a:r>
            <a:r>
              <a:rPr lang="en-IN" dirty="0"/>
              <a:t> – RF(A), </a:t>
            </a:r>
            <a:r>
              <a:rPr lang="en-IN" dirty="0" smtClean="0"/>
              <a:t>RF(B</a:t>
            </a:r>
            <a:r>
              <a:rPr lang="en-IN" dirty="0"/>
              <a:t>)</a:t>
            </a:r>
          </a:p>
          <a:p>
            <a:endParaRPr lang="en-IN" dirty="0"/>
          </a:p>
        </p:txBody>
      </p:sp>
      <p:sp>
        <p:nvSpPr>
          <p:cNvPr id="9" name="TextBox 8"/>
          <p:cNvSpPr txBox="1"/>
          <p:nvPr/>
        </p:nvSpPr>
        <p:spPr>
          <a:xfrm>
            <a:off x="7444529" y="3094668"/>
            <a:ext cx="381000" cy="457200"/>
          </a:xfrm>
          <a:prstGeom prst="rect">
            <a:avLst/>
          </a:prstGeom>
        </p:spPr>
        <p:txBody>
          <a:bodyPr vert="horz" wrap="square" lIns="0" tIns="0" rIns="91440" bIns="45720" rtlCol="0">
            <a:noAutofit/>
          </a:bodyPr>
          <a:lstStyle/>
          <a:p>
            <a:r>
              <a:rPr lang="en-IN" dirty="0" smtClean="0"/>
              <a:t>(A)</a:t>
            </a:r>
          </a:p>
        </p:txBody>
      </p:sp>
      <p:sp>
        <p:nvSpPr>
          <p:cNvPr id="10" name="TextBox 9"/>
          <p:cNvSpPr txBox="1"/>
          <p:nvPr/>
        </p:nvSpPr>
        <p:spPr>
          <a:xfrm>
            <a:off x="7444529" y="5525412"/>
            <a:ext cx="381000" cy="588818"/>
          </a:xfrm>
          <a:prstGeom prst="rect">
            <a:avLst/>
          </a:prstGeom>
        </p:spPr>
        <p:txBody>
          <a:bodyPr vert="horz" wrap="square" lIns="0" tIns="0" rIns="91440" bIns="45720" rtlCol="0">
            <a:noAutofit/>
          </a:bodyPr>
          <a:lstStyle/>
          <a:p>
            <a:r>
              <a:rPr lang="en-IN" dirty="0" smtClean="0"/>
              <a:t>(B)</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9263" y="3536737"/>
            <a:ext cx="7266615" cy="1979742"/>
          </a:xfrm>
          <a:prstGeom prst="rect">
            <a:avLst/>
          </a:prstGeom>
          <a:ln>
            <a:solidFill>
              <a:schemeClr val="accent1">
                <a:alpha val="35000"/>
              </a:schemeClr>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9263" y="1188611"/>
            <a:ext cx="7266615" cy="1906057"/>
          </a:xfrm>
          <a:prstGeom prst="rect">
            <a:avLst/>
          </a:prstGeom>
          <a:ln>
            <a:solidFill>
              <a:schemeClr val="accent1">
                <a:alpha val="35000"/>
              </a:schemeClr>
            </a:solidFill>
          </a:ln>
        </p:spPr>
      </p:pic>
      <p:sp>
        <p:nvSpPr>
          <p:cNvPr id="6" name="TextBox 5"/>
          <p:cNvSpPr txBox="1"/>
          <p:nvPr/>
        </p:nvSpPr>
        <p:spPr>
          <a:xfrm>
            <a:off x="10082464" y="5791065"/>
            <a:ext cx="1937084" cy="323165"/>
          </a:xfrm>
          <a:prstGeom prst="rect">
            <a:avLst/>
          </a:prstGeom>
          <a:noFill/>
        </p:spPr>
        <p:txBody>
          <a:bodyPr wrap="square" rtlCol="0">
            <a:spAutoFit/>
          </a:bodyPr>
          <a:lstStyle/>
          <a:p>
            <a:r>
              <a:rPr lang="en-IN" sz="1500" b="1" i="1" dirty="0" smtClean="0">
                <a:hlinkClick r:id="rId4"/>
              </a:rPr>
              <a:t>SOURCE CODE</a:t>
            </a:r>
            <a:endParaRPr lang="en-IN" sz="1500" b="1" i="1" dirty="0"/>
          </a:p>
        </p:txBody>
      </p:sp>
    </p:spTree>
    <p:extLst>
      <p:ext uri="{BB962C8B-B14F-4D97-AF65-F5344CB8AC3E}">
        <p14:creationId xmlns:p14="http://schemas.microsoft.com/office/powerpoint/2010/main" val="2641770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US" dirty="0"/>
              <a:t>LOCAL  </a:t>
            </a:r>
            <a:r>
              <a:rPr lang="en-US" dirty="0" smtClean="0"/>
              <a:t>INTERPRETATION (2/2)</a:t>
            </a:r>
            <a:endParaRPr lang="en-US" dirty="0"/>
          </a:p>
        </p:txBody>
      </p:sp>
      <p:sp>
        <p:nvSpPr>
          <p:cNvPr id="5" name="TextBox 4"/>
          <p:cNvSpPr txBox="1"/>
          <p:nvPr/>
        </p:nvSpPr>
        <p:spPr>
          <a:xfrm>
            <a:off x="750276" y="1286635"/>
            <a:ext cx="2450123" cy="646331"/>
          </a:xfrm>
          <a:prstGeom prst="rect">
            <a:avLst/>
          </a:prstGeom>
          <a:noFill/>
        </p:spPr>
        <p:txBody>
          <a:bodyPr wrap="square" rtlCol="0">
            <a:spAutoFit/>
          </a:bodyPr>
          <a:lstStyle/>
          <a:p>
            <a:r>
              <a:rPr lang="en-IN" b="1" dirty="0"/>
              <a:t>TECHNIQUE</a:t>
            </a:r>
            <a:r>
              <a:rPr lang="en-IN" dirty="0"/>
              <a:t> – SHAP</a:t>
            </a:r>
          </a:p>
          <a:p>
            <a:r>
              <a:rPr lang="en-IN" b="1" dirty="0"/>
              <a:t>MODEL</a:t>
            </a:r>
            <a:r>
              <a:rPr lang="en-IN" dirty="0"/>
              <a:t> </a:t>
            </a:r>
            <a:r>
              <a:rPr lang="en-IN" dirty="0" smtClean="0"/>
              <a:t>– RF(A),RF(B)</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469" y="4148375"/>
            <a:ext cx="9293060" cy="1364457"/>
          </a:xfrm>
          <a:prstGeom prst="rect">
            <a:avLst/>
          </a:prstGeom>
          <a:ln>
            <a:solidFill>
              <a:schemeClr val="accent1">
                <a:alpha val="35000"/>
              </a:schemeClr>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467" y="2238328"/>
            <a:ext cx="9293061" cy="1345289"/>
          </a:xfrm>
          <a:prstGeom prst="rect">
            <a:avLst/>
          </a:prstGeom>
          <a:ln>
            <a:solidFill>
              <a:schemeClr val="accent1">
                <a:alpha val="35000"/>
              </a:schemeClr>
            </a:solidFill>
          </a:ln>
        </p:spPr>
      </p:pic>
      <p:sp>
        <p:nvSpPr>
          <p:cNvPr id="8" name="TextBox 7"/>
          <p:cNvSpPr txBox="1"/>
          <p:nvPr/>
        </p:nvSpPr>
        <p:spPr>
          <a:xfrm>
            <a:off x="5905498" y="3583617"/>
            <a:ext cx="381000" cy="457200"/>
          </a:xfrm>
          <a:prstGeom prst="rect">
            <a:avLst/>
          </a:prstGeom>
        </p:spPr>
        <p:txBody>
          <a:bodyPr vert="horz" wrap="square" lIns="0" tIns="0" rIns="91440" bIns="45720" rtlCol="0">
            <a:noAutofit/>
          </a:bodyPr>
          <a:lstStyle/>
          <a:p>
            <a:r>
              <a:rPr lang="en-IN" dirty="0" smtClean="0"/>
              <a:t>(A)</a:t>
            </a:r>
          </a:p>
        </p:txBody>
      </p:sp>
      <p:sp>
        <p:nvSpPr>
          <p:cNvPr id="9" name="TextBox 8"/>
          <p:cNvSpPr txBox="1"/>
          <p:nvPr/>
        </p:nvSpPr>
        <p:spPr>
          <a:xfrm>
            <a:off x="5905499" y="5563330"/>
            <a:ext cx="381000" cy="588818"/>
          </a:xfrm>
          <a:prstGeom prst="rect">
            <a:avLst/>
          </a:prstGeom>
        </p:spPr>
        <p:txBody>
          <a:bodyPr vert="horz" wrap="square" lIns="0" tIns="0" rIns="91440" bIns="45720" rtlCol="0">
            <a:noAutofit/>
          </a:bodyPr>
          <a:lstStyle/>
          <a:p>
            <a:r>
              <a:rPr lang="en-IN" dirty="0" smtClean="0"/>
              <a:t>(B)</a:t>
            </a:r>
          </a:p>
        </p:txBody>
      </p:sp>
      <p:sp>
        <p:nvSpPr>
          <p:cNvPr id="10" name="TextBox 9"/>
          <p:cNvSpPr txBox="1"/>
          <p:nvPr/>
        </p:nvSpPr>
        <p:spPr>
          <a:xfrm>
            <a:off x="10082464" y="5791065"/>
            <a:ext cx="1937084" cy="323165"/>
          </a:xfrm>
          <a:prstGeom prst="rect">
            <a:avLst/>
          </a:prstGeom>
          <a:noFill/>
        </p:spPr>
        <p:txBody>
          <a:bodyPr wrap="square" rtlCol="0">
            <a:spAutoFit/>
          </a:bodyPr>
          <a:lstStyle/>
          <a:p>
            <a:r>
              <a:rPr lang="en-IN" sz="1500" b="1" i="1" dirty="0" smtClean="0">
                <a:hlinkClick r:id="rId4"/>
              </a:rPr>
              <a:t>SOURCE CODE</a:t>
            </a:r>
            <a:endParaRPr lang="en-IN" sz="1500" b="1" i="1" dirty="0"/>
          </a:p>
        </p:txBody>
      </p:sp>
    </p:spTree>
    <p:extLst>
      <p:ext uri="{BB962C8B-B14F-4D97-AF65-F5344CB8AC3E}">
        <p14:creationId xmlns:p14="http://schemas.microsoft.com/office/powerpoint/2010/main" val="2643204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US" dirty="0" smtClean="0"/>
              <a:t>GLOBAL INTERPRETATION (1/2)</a:t>
            </a:r>
            <a:endParaRPr lang="en-US" dirty="0"/>
          </a:p>
        </p:txBody>
      </p:sp>
      <p:sp>
        <p:nvSpPr>
          <p:cNvPr id="10" name="TextBox 9"/>
          <p:cNvSpPr txBox="1"/>
          <p:nvPr/>
        </p:nvSpPr>
        <p:spPr>
          <a:xfrm>
            <a:off x="4042006" y="5283686"/>
            <a:ext cx="6096000" cy="1143000"/>
          </a:xfrm>
          <a:prstGeom prst="rect">
            <a:avLst/>
          </a:prstGeom>
        </p:spPr>
        <p:txBody>
          <a:bodyPr vert="horz" wrap="square" lIns="0" tIns="0" rIns="91440" bIns="45720" rtlCol="0">
            <a:noAutofit/>
          </a:bodyPr>
          <a:lstStyle/>
          <a:p>
            <a:r>
              <a:rPr lang="en-IN" b="1" dirty="0" smtClean="0"/>
              <a:t>TECHNIQUE</a:t>
            </a:r>
            <a:r>
              <a:rPr lang="en-IN" dirty="0" smtClean="0"/>
              <a:t> – PERMUTATION IMPORTANCE</a:t>
            </a:r>
          </a:p>
          <a:p>
            <a:r>
              <a:rPr lang="en-IN" b="1" dirty="0" smtClean="0"/>
              <a:t>MODEL</a:t>
            </a:r>
            <a:r>
              <a:rPr lang="en-IN" dirty="0" smtClean="0"/>
              <a:t> – RANDOM FOREST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682" y="1287377"/>
            <a:ext cx="3430208" cy="3742045"/>
          </a:xfrm>
          <a:prstGeom prst="rect">
            <a:avLst/>
          </a:prstGeom>
        </p:spPr>
      </p:pic>
      <p:sp>
        <p:nvSpPr>
          <p:cNvPr id="5" name="TextBox 4"/>
          <p:cNvSpPr txBox="1"/>
          <p:nvPr/>
        </p:nvSpPr>
        <p:spPr>
          <a:xfrm>
            <a:off x="10082464" y="5791065"/>
            <a:ext cx="1937084" cy="323165"/>
          </a:xfrm>
          <a:prstGeom prst="rect">
            <a:avLst/>
          </a:prstGeom>
          <a:noFill/>
        </p:spPr>
        <p:txBody>
          <a:bodyPr wrap="square" rtlCol="0">
            <a:spAutoFit/>
          </a:bodyPr>
          <a:lstStyle/>
          <a:p>
            <a:r>
              <a:rPr lang="en-IN" sz="1500" b="1" i="1" dirty="0" smtClean="0">
                <a:hlinkClick r:id="rId3"/>
              </a:rPr>
              <a:t>SOURCE CODE</a:t>
            </a:r>
            <a:endParaRPr lang="en-IN" sz="1500" b="1" i="1" dirty="0"/>
          </a:p>
        </p:txBody>
      </p:sp>
    </p:spTree>
    <p:extLst>
      <p:ext uri="{BB962C8B-B14F-4D97-AF65-F5344CB8AC3E}">
        <p14:creationId xmlns:p14="http://schemas.microsoft.com/office/powerpoint/2010/main" val="2795333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US" dirty="0" smtClean="0"/>
              <a:t>GLOBAL INTERPRETATION (2/2)</a:t>
            </a:r>
            <a:endParaRPr lang="en-US" dirty="0"/>
          </a:p>
        </p:txBody>
      </p:sp>
      <p:sp>
        <p:nvSpPr>
          <p:cNvPr id="11" name="TextBox 10"/>
          <p:cNvSpPr txBox="1"/>
          <p:nvPr/>
        </p:nvSpPr>
        <p:spPr>
          <a:xfrm>
            <a:off x="802105" y="1439778"/>
            <a:ext cx="3276600" cy="2743200"/>
          </a:xfrm>
          <a:prstGeom prst="rect">
            <a:avLst/>
          </a:prstGeom>
        </p:spPr>
        <p:txBody>
          <a:bodyPr vert="horz" wrap="square" lIns="0" tIns="0" rIns="91440" bIns="45720" rtlCol="0">
            <a:noAutofit/>
          </a:bodyPr>
          <a:lstStyle/>
          <a:p>
            <a:r>
              <a:rPr lang="en-IN" b="1" dirty="0" smtClean="0"/>
              <a:t>TECHNIQUE  </a:t>
            </a:r>
            <a:r>
              <a:rPr lang="en-IN" dirty="0" smtClean="0"/>
              <a:t>– SHAP(TREEEXPLAINER)</a:t>
            </a:r>
          </a:p>
          <a:p>
            <a:r>
              <a:rPr lang="en-IN" b="1" dirty="0" smtClean="0"/>
              <a:t>MODEL </a:t>
            </a:r>
            <a:r>
              <a:rPr lang="en-IN" dirty="0" smtClean="0"/>
              <a:t>– RANDOM FOREST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6412" y="1070811"/>
            <a:ext cx="6480136" cy="5197642"/>
          </a:xfrm>
          <a:prstGeom prst="rect">
            <a:avLst/>
          </a:prstGeom>
        </p:spPr>
      </p:pic>
      <p:sp>
        <p:nvSpPr>
          <p:cNvPr id="5" name="TextBox 4"/>
          <p:cNvSpPr txBox="1"/>
          <p:nvPr/>
        </p:nvSpPr>
        <p:spPr>
          <a:xfrm>
            <a:off x="10082464" y="5791065"/>
            <a:ext cx="1937084" cy="323165"/>
          </a:xfrm>
          <a:prstGeom prst="rect">
            <a:avLst/>
          </a:prstGeom>
          <a:noFill/>
        </p:spPr>
        <p:txBody>
          <a:bodyPr wrap="square" rtlCol="0">
            <a:spAutoFit/>
          </a:bodyPr>
          <a:lstStyle/>
          <a:p>
            <a:r>
              <a:rPr lang="en-IN" sz="1500" b="1" i="1" dirty="0" smtClean="0">
                <a:hlinkClick r:id="rId3"/>
              </a:rPr>
              <a:t>SOURCE CODE</a:t>
            </a:r>
            <a:endParaRPr lang="en-IN" sz="1500" b="1" i="1" dirty="0"/>
          </a:p>
        </p:txBody>
      </p:sp>
    </p:spTree>
    <p:extLst>
      <p:ext uri="{BB962C8B-B14F-4D97-AF65-F5344CB8AC3E}">
        <p14:creationId xmlns:p14="http://schemas.microsoft.com/office/powerpoint/2010/main" val="853047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US" dirty="0" smtClean="0"/>
              <a:t>WHICH TECHNIQUE SHOULD WE USE?</a:t>
            </a:r>
            <a:endParaRPr lang="en-US" dirty="0"/>
          </a:p>
        </p:txBody>
      </p:sp>
      <p:sp>
        <p:nvSpPr>
          <p:cNvPr id="11" name="TextBox 10"/>
          <p:cNvSpPr txBox="1"/>
          <p:nvPr/>
        </p:nvSpPr>
        <p:spPr>
          <a:xfrm>
            <a:off x="609600" y="1471863"/>
            <a:ext cx="10928684" cy="2743200"/>
          </a:xfrm>
          <a:prstGeom prst="rect">
            <a:avLst/>
          </a:prstGeom>
        </p:spPr>
        <p:txBody>
          <a:bodyPr vert="horz" wrap="square" lIns="0" tIns="0" rIns="91440" bIns="45720" rtlCol="0">
            <a:noAutofit/>
          </a:bodyPr>
          <a:lstStyle/>
          <a:p>
            <a:r>
              <a:rPr lang="en-IN" dirty="0">
                <a:solidFill>
                  <a:srgbClr val="000000"/>
                </a:solidFill>
              </a:rPr>
              <a:t>Each technique ELI5 Permutation Importance, SHAP and LIME have their own sets of strengths and limitation. ELI5 is generally less preferable as there is lack of directionality in this technique and it is also a slow technique. </a:t>
            </a:r>
          </a:p>
          <a:p>
            <a:r>
              <a:rPr lang="en-IN" dirty="0">
                <a:solidFill>
                  <a:srgbClr val="000000"/>
                </a:solidFill>
              </a:rPr>
              <a:t>Between SHAP and LIME using SHAP is better choice because of the following three points</a:t>
            </a:r>
            <a:r>
              <a:rPr lang="en-IN" dirty="0" smtClean="0">
                <a:solidFill>
                  <a:srgbClr val="000000"/>
                </a:solidFill>
              </a:rPr>
              <a:t>:-</a:t>
            </a:r>
          </a:p>
          <a:p>
            <a:endParaRPr lang="en-IN" dirty="0">
              <a:solidFill>
                <a:srgbClr val="000000"/>
              </a:solidFill>
            </a:endParaRPr>
          </a:p>
          <a:p>
            <a:pPr marL="342900" lvl="0" indent="-342900">
              <a:buFont typeface="+mj-lt"/>
              <a:buAutoNum type="arabicPeriod"/>
            </a:pPr>
            <a:r>
              <a:rPr lang="en-IN" dirty="0">
                <a:solidFill>
                  <a:srgbClr val="000000"/>
                </a:solidFill>
              </a:rPr>
              <a:t> </a:t>
            </a:r>
            <a:r>
              <a:rPr lang="en-IN" b="1" dirty="0" smtClean="0">
                <a:solidFill>
                  <a:srgbClr val="000000"/>
                </a:solidFill>
              </a:rPr>
              <a:t>More </a:t>
            </a:r>
            <a:r>
              <a:rPr lang="en-IN" b="1" dirty="0">
                <a:solidFill>
                  <a:srgbClr val="000000"/>
                </a:solidFill>
              </a:rPr>
              <a:t>solid theoretical foundation</a:t>
            </a:r>
            <a:r>
              <a:rPr lang="en-IN" dirty="0">
                <a:solidFill>
                  <a:srgbClr val="000000"/>
                </a:solidFill>
              </a:rPr>
              <a:t>: As we know LIME uses random sampling of permuted data which makes it little unstable and unpredictable and also it fits a linear model to the new dataset generated which makes it slightly inaccurate while SHAP uses a theoretically strong concept of Game Theory.</a:t>
            </a:r>
          </a:p>
          <a:p>
            <a:pPr marL="342900" indent="-342900">
              <a:buFont typeface="+mj-lt"/>
              <a:buAutoNum type="arabicPeriod"/>
            </a:pPr>
            <a:r>
              <a:rPr lang="en-IN" dirty="0">
                <a:solidFill>
                  <a:srgbClr val="000000"/>
                </a:solidFill>
              </a:rPr>
              <a:t> </a:t>
            </a:r>
            <a:r>
              <a:rPr lang="en-IN" b="1" dirty="0" smtClean="0">
                <a:solidFill>
                  <a:srgbClr val="000000"/>
                </a:solidFill>
              </a:rPr>
              <a:t>Highly </a:t>
            </a:r>
            <a:r>
              <a:rPr lang="en-IN" b="1" dirty="0">
                <a:solidFill>
                  <a:srgbClr val="000000"/>
                </a:solidFill>
              </a:rPr>
              <a:t>optimized</a:t>
            </a:r>
            <a:r>
              <a:rPr lang="en-IN" dirty="0">
                <a:solidFill>
                  <a:srgbClr val="000000"/>
                </a:solidFill>
              </a:rPr>
              <a:t>: Using SHAP comes in very handy when we applied Tree or Neural Network models on our dataset because explainer like TreeExplainer, DeepExplainer are highly optimized for these models.</a:t>
            </a:r>
          </a:p>
          <a:p>
            <a:pPr marL="342900" indent="-342900">
              <a:buFont typeface="+mj-lt"/>
              <a:buAutoNum type="arabicPeriod"/>
            </a:pPr>
            <a:r>
              <a:rPr lang="en-IN" dirty="0">
                <a:solidFill>
                  <a:srgbClr val="000000"/>
                </a:solidFill>
              </a:rPr>
              <a:t> </a:t>
            </a:r>
            <a:r>
              <a:rPr lang="en-IN" dirty="0" smtClean="0">
                <a:solidFill>
                  <a:srgbClr val="000000"/>
                </a:solidFill>
              </a:rPr>
              <a:t>And </a:t>
            </a:r>
            <a:r>
              <a:rPr lang="en-IN" dirty="0">
                <a:solidFill>
                  <a:srgbClr val="000000"/>
                </a:solidFill>
              </a:rPr>
              <a:t>lastly, we can get both local and global interpretation of our models with greater insights using the interactive graphs provided by the force_plot in SHAP. </a:t>
            </a:r>
          </a:p>
          <a:p>
            <a:r>
              <a:rPr lang="en-IN" dirty="0">
                <a:solidFill>
                  <a:srgbClr val="000000"/>
                </a:solidFill>
              </a:rPr>
              <a:t> </a:t>
            </a:r>
          </a:p>
          <a:p>
            <a:r>
              <a:rPr lang="en-IN" dirty="0">
                <a:solidFill>
                  <a:srgbClr val="000000"/>
                </a:solidFill>
              </a:rPr>
              <a:t>Using SHAP as KernalExplainer is highly computational expensive and thus not preferable to use. LIME on other hand is handy to use with models like SVM, KNN, Naive Bayes etc. because SHAP is not optimized for this machine learning models. LIME’s local interpretation also provides a bit more detail than that of SHAP as it specifies a range of feature values that are causing that feature to have its influence.</a:t>
            </a:r>
          </a:p>
        </p:txBody>
      </p:sp>
    </p:spTree>
    <p:extLst>
      <p:ext uri="{BB962C8B-B14F-4D97-AF65-F5344CB8AC3E}">
        <p14:creationId xmlns:p14="http://schemas.microsoft.com/office/powerpoint/2010/main" val="193279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US" dirty="0" smtClean="0"/>
              <a:t>CHALLENGES &amp; FUTURE SCOPE</a:t>
            </a:r>
            <a:endParaRPr lang="en-US" dirty="0"/>
          </a:p>
        </p:txBody>
      </p:sp>
      <p:sp>
        <p:nvSpPr>
          <p:cNvPr id="12" name="Subtitle 15">
            <a:extLst>
              <a:ext uri="{FF2B5EF4-FFF2-40B4-BE49-F238E27FC236}">
                <a16:creationId xmlns="" xmlns:a16="http://schemas.microsoft.com/office/drawing/2014/main" id="{88DBACD9-A370-4BFF-80EC-75321EDFAA76}"/>
              </a:ext>
            </a:extLst>
          </p:cNvPr>
          <p:cNvSpPr txBox="1">
            <a:spLocks/>
          </p:cNvSpPr>
          <p:nvPr/>
        </p:nvSpPr>
        <p:spPr>
          <a:xfrm>
            <a:off x="464219" y="1245538"/>
            <a:ext cx="11403537" cy="4698062"/>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endParaRPr lang="en-IN" dirty="0">
              <a:solidFill>
                <a:schemeClr val="tx1">
                  <a:lumMod val="50000"/>
                </a:schemeClr>
              </a:solidFill>
            </a:endParaRPr>
          </a:p>
          <a:p>
            <a:r>
              <a:rPr lang="en-IN" sz="2200" b="1" dirty="0" smtClean="0">
                <a:solidFill>
                  <a:schemeClr val="tx1">
                    <a:lumMod val="50000"/>
                  </a:schemeClr>
                </a:solidFill>
              </a:rPr>
              <a:t>Challenges</a:t>
            </a:r>
          </a:p>
          <a:p>
            <a:endParaRPr lang="en-IN" b="1" dirty="0" smtClean="0">
              <a:solidFill>
                <a:schemeClr val="tx1">
                  <a:lumMod val="50000"/>
                </a:schemeClr>
              </a:solidFill>
            </a:endParaRPr>
          </a:p>
          <a:p>
            <a:pPr marL="285750" indent="-285750">
              <a:buFont typeface="Arial" panose="020B0604020202020204" pitchFamily="34" charset="0"/>
              <a:buChar char="•"/>
            </a:pPr>
            <a:r>
              <a:rPr lang="en-IN" sz="1800" b="0" dirty="0" smtClean="0">
                <a:solidFill>
                  <a:schemeClr val="tx1">
                    <a:lumMod val="50000"/>
                  </a:schemeClr>
                </a:solidFill>
              </a:rPr>
              <a:t>Still a area of </a:t>
            </a:r>
            <a:r>
              <a:rPr lang="en-IN" sz="1800" b="0" dirty="0" smtClean="0">
                <a:solidFill>
                  <a:schemeClr val="tx1">
                    <a:lumMod val="50000"/>
                  </a:schemeClr>
                </a:solidFill>
              </a:rPr>
              <a:t>heavy research</a:t>
            </a:r>
            <a:r>
              <a:rPr lang="en-IN" sz="1800" b="0" dirty="0" smtClean="0">
                <a:solidFill>
                  <a:schemeClr val="tx1">
                    <a:lumMod val="50000"/>
                  </a:schemeClr>
                </a:solidFill>
              </a:rPr>
              <a:t>.</a:t>
            </a:r>
          </a:p>
          <a:p>
            <a:pPr marL="285750" indent="-285750">
              <a:buFont typeface="Arial" panose="020B0604020202020204" pitchFamily="34" charset="0"/>
              <a:buChar char="•"/>
            </a:pPr>
            <a:r>
              <a:rPr lang="en-IN" sz="1800" b="0" dirty="0" smtClean="0">
                <a:solidFill>
                  <a:schemeClr val="tx1">
                    <a:lumMod val="50000"/>
                  </a:schemeClr>
                </a:solidFill>
              </a:rPr>
              <a:t>Lack of information </a:t>
            </a:r>
            <a:r>
              <a:rPr lang="en-IN" sz="1800" b="0" dirty="0" smtClean="0">
                <a:solidFill>
                  <a:schemeClr val="tx1">
                    <a:lumMod val="50000"/>
                  </a:schemeClr>
                </a:solidFill>
              </a:rPr>
              <a:t>online.</a:t>
            </a:r>
            <a:endParaRPr lang="en-IN" sz="1800" b="0" dirty="0" smtClean="0">
              <a:solidFill>
                <a:schemeClr val="tx1">
                  <a:lumMod val="50000"/>
                </a:schemeClr>
              </a:solidFill>
            </a:endParaRPr>
          </a:p>
          <a:p>
            <a:pPr marL="285750" indent="-285750">
              <a:buFont typeface="Arial" panose="020B0604020202020204" pitchFamily="34" charset="0"/>
              <a:buChar char="•"/>
            </a:pPr>
            <a:r>
              <a:rPr lang="en-IN" sz="1800" b="0" dirty="0" smtClean="0">
                <a:solidFill>
                  <a:schemeClr val="tx1">
                    <a:lumMod val="50000"/>
                  </a:schemeClr>
                </a:solidFill>
              </a:rPr>
              <a:t>Complex to work on categorical features.</a:t>
            </a:r>
          </a:p>
          <a:p>
            <a:pPr marL="285750" indent="-285750">
              <a:buFont typeface="Arial" panose="020B0604020202020204" pitchFamily="34" charset="0"/>
              <a:buChar char="•"/>
            </a:pPr>
            <a:endParaRPr lang="en-IN" dirty="0">
              <a:solidFill>
                <a:schemeClr val="tx1">
                  <a:lumMod val="50000"/>
                </a:schemeClr>
              </a:solidFill>
            </a:endParaRPr>
          </a:p>
          <a:p>
            <a:r>
              <a:rPr lang="en-IN" sz="2200" b="1" dirty="0" smtClean="0">
                <a:solidFill>
                  <a:schemeClr val="tx1">
                    <a:lumMod val="50000"/>
                  </a:schemeClr>
                </a:solidFill>
              </a:rPr>
              <a:t>Future Scope</a:t>
            </a:r>
          </a:p>
          <a:p>
            <a:endParaRPr lang="en-IN" dirty="0"/>
          </a:p>
          <a:p>
            <a:r>
              <a:rPr lang="en-IN" dirty="0">
                <a:solidFill>
                  <a:srgbClr val="000000"/>
                </a:solidFill>
              </a:rPr>
              <a:t>The need to explain black box models will only increase as time goes on because models get more complex with </a:t>
            </a:r>
            <a:r>
              <a:rPr lang="en-IN" dirty="0" smtClean="0">
                <a:solidFill>
                  <a:srgbClr val="000000"/>
                </a:solidFill>
              </a:rPr>
              <a:t>time.</a:t>
            </a:r>
            <a:r>
              <a:rPr lang="en-IN" dirty="0"/>
              <a:t> </a:t>
            </a:r>
            <a:r>
              <a:rPr lang="en-IN" dirty="0" smtClean="0">
                <a:solidFill>
                  <a:srgbClr val="000000"/>
                </a:solidFill>
              </a:rPr>
              <a:t>T</a:t>
            </a:r>
            <a:r>
              <a:rPr lang="en-IN" dirty="0" smtClean="0">
                <a:solidFill>
                  <a:srgbClr val="000000"/>
                </a:solidFill>
              </a:rPr>
              <a:t>here </a:t>
            </a:r>
            <a:r>
              <a:rPr lang="en-IN" dirty="0">
                <a:solidFill>
                  <a:srgbClr val="000000"/>
                </a:solidFill>
              </a:rPr>
              <a:t>is a growing concern around the</a:t>
            </a:r>
            <a:r>
              <a:rPr lang="en-IN" i="1" dirty="0">
                <a:solidFill>
                  <a:srgbClr val="000000"/>
                </a:solidFill>
              </a:rPr>
              <a:t> </a:t>
            </a:r>
            <a:r>
              <a:rPr lang="en-IN" dirty="0">
                <a:solidFill>
                  <a:srgbClr val="000000"/>
                </a:solidFill>
              </a:rPr>
              <a:t>acceptance of AI agents and trust issues due to their lack of explainability. For many years, priority has been given to the performance over the interpretability leading to huge advancements in several fields including computer vision, natural language processing and sequence modeling.</a:t>
            </a:r>
            <a:r>
              <a:rPr lang="en-IN" i="1" dirty="0">
                <a:solidFill>
                  <a:srgbClr val="000000"/>
                </a:solidFill>
              </a:rPr>
              <a:t> </a:t>
            </a:r>
            <a:r>
              <a:rPr lang="en-IN" dirty="0">
                <a:solidFill>
                  <a:srgbClr val="000000"/>
                </a:solidFill>
              </a:rPr>
              <a:t>However, the crucial questions driven by the reluctance to accept AI-based decisions may lead to a whole new dynamic where explainability may be among the key measures for evaluating </a:t>
            </a:r>
            <a:r>
              <a:rPr lang="en-IN" dirty="0" smtClean="0">
                <a:solidFill>
                  <a:srgbClr val="000000"/>
                </a:solidFill>
              </a:rPr>
              <a:t>models</a:t>
            </a:r>
            <a:r>
              <a:rPr lang="en-IN" dirty="0" smtClean="0"/>
              <a:t>. </a:t>
            </a:r>
            <a:r>
              <a:rPr lang="en-IN" dirty="0" smtClean="0">
                <a:solidFill>
                  <a:srgbClr val="000000"/>
                </a:solidFill>
              </a:rPr>
              <a:t>I </a:t>
            </a:r>
            <a:r>
              <a:rPr lang="en-IN" dirty="0">
                <a:solidFill>
                  <a:srgbClr val="000000"/>
                </a:solidFill>
              </a:rPr>
              <a:t>believe that in the not too distant future we will find that model explainability will become a standard part of data science work.</a:t>
            </a:r>
          </a:p>
          <a:p>
            <a:endParaRPr lang="en-US" sz="1800" b="0" dirty="0">
              <a:solidFill>
                <a:schemeClr val="tx1">
                  <a:lumMod val="50000"/>
                </a:schemeClr>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965" y="1311528"/>
            <a:ext cx="3441033" cy="2402492"/>
          </a:xfrm>
          <a:prstGeom prst="rect">
            <a:avLst/>
          </a:prstGeom>
        </p:spPr>
      </p:pic>
    </p:spTree>
    <p:extLst>
      <p:ext uri="{BB962C8B-B14F-4D97-AF65-F5344CB8AC3E}">
        <p14:creationId xmlns:p14="http://schemas.microsoft.com/office/powerpoint/2010/main" val="3229273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US" dirty="0"/>
              <a:t>REFERENCES</a:t>
            </a:r>
          </a:p>
        </p:txBody>
      </p:sp>
      <p:sp>
        <p:nvSpPr>
          <p:cNvPr id="4" name="TextBox 3"/>
          <p:cNvSpPr txBox="1"/>
          <p:nvPr/>
        </p:nvSpPr>
        <p:spPr>
          <a:xfrm>
            <a:off x="621322" y="1422811"/>
            <a:ext cx="9624646" cy="2831544"/>
          </a:xfrm>
          <a:prstGeom prst="rect">
            <a:avLst/>
          </a:prstGeom>
          <a:noFill/>
        </p:spPr>
        <p:txBody>
          <a:bodyPr wrap="square" rtlCol="0">
            <a:spAutoFit/>
          </a:bodyPr>
          <a:lstStyle/>
          <a:p>
            <a:pPr marL="342900" lvl="0" indent="-342900">
              <a:buFont typeface="Arial" panose="020B0604020202020204" pitchFamily="34" charset="0"/>
              <a:buChar char="•"/>
            </a:pPr>
            <a:r>
              <a:rPr lang="en-IN" sz="1600" u="sng" dirty="0">
                <a:hlinkClick r:id="rId2"/>
              </a:rPr>
              <a:t>https://www.oreilly.com/ideas/testing-machine-learning-interpretability-techniques</a:t>
            </a:r>
            <a:endParaRPr lang="en-IN" sz="1600" dirty="0"/>
          </a:p>
          <a:p>
            <a:pPr marL="342900" lvl="0" indent="-342900">
              <a:buFont typeface="Arial" panose="020B0604020202020204" pitchFamily="34" charset="0"/>
              <a:buChar char="•"/>
            </a:pPr>
            <a:r>
              <a:rPr lang="en-IN" sz="1600" u="sng" dirty="0">
                <a:hlinkClick r:id="rId3"/>
              </a:rPr>
              <a:t>https://github.com/slundberg/shap</a:t>
            </a:r>
            <a:endParaRPr lang="en-IN" sz="1600" dirty="0"/>
          </a:p>
          <a:p>
            <a:pPr marL="342900" lvl="0" indent="-342900">
              <a:buFont typeface="Arial" panose="020B0604020202020204" pitchFamily="34" charset="0"/>
              <a:buChar char="•"/>
            </a:pPr>
            <a:r>
              <a:rPr lang="en-IN" sz="1600" u="sng" dirty="0">
                <a:hlinkClick r:id="rId4"/>
              </a:rPr>
              <a:t>https://towardsdatascience.com/interpretability-of-deep-learning-models-9f52e54d72ab</a:t>
            </a:r>
            <a:endParaRPr lang="en-IN" sz="1600" dirty="0"/>
          </a:p>
          <a:p>
            <a:pPr marL="342900" lvl="0" indent="-342900">
              <a:buFont typeface="Arial" panose="020B0604020202020204" pitchFamily="34" charset="0"/>
              <a:buChar char="•"/>
            </a:pPr>
            <a:r>
              <a:rPr lang="en-IN" sz="1600" u="sng" dirty="0">
                <a:hlinkClick r:id="rId3"/>
              </a:rPr>
              <a:t>https://github.com/slundberg/shap</a:t>
            </a:r>
            <a:endParaRPr lang="en-IN" sz="1600" dirty="0"/>
          </a:p>
          <a:p>
            <a:pPr marL="342900" lvl="0" indent="-342900">
              <a:buFont typeface="Arial" panose="020B0604020202020204" pitchFamily="34" charset="0"/>
              <a:buChar char="•"/>
            </a:pPr>
            <a:r>
              <a:rPr lang="en-IN" sz="1600" u="sng" dirty="0">
                <a:hlinkClick r:id="rId5"/>
              </a:rPr>
              <a:t>https://learning.oreilly.com/library/view/an-introduction-to/9781492033158/ch01.html</a:t>
            </a:r>
            <a:endParaRPr lang="en-IN" sz="1600" dirty="0"/>
          </a:p>
          <a:p>
            <a:pPr marL="342900" lvl="0" indent="-342900">
              <a:buFont typeface="Arial" panose="020B0604020202020204" pitchFamily="34" charset="0"/>
              <a:buChar char="•"/>
            </a:pPr>
            <a:r>
              <a:rPr lang="en-IN" sz="1600" u="sng" dirty="0">
                <a:hlinkClick r:id="rId6"/>
              </a:rPr>
              <a:t>https://github.com/klemag/PyconUS_2019-model-interpretability-tutorial/blob/master/helpers.py</a:t>
            </a:r>
            <a:r>
              <a:rPr lang="en-IN" sz="1600" dirty="0"/>
              <a:t>	</a:t>
            </a:r>
          </a:p>
          <a:p>
            <a:pPr marL="342900" lvl="0" indent="-342900">
              <a:buFont typeface="Arial" panose="020B0604020202020204" pitchFamily="34" charset="0"/>
              <a:buChar char="•"/>
            </a:pPr>
            <a:r>
              <a:rPr lang="en-IN" sz="1600" u="sng" dirty="0">
                <a:hlinkClick r:id="rId7"/>
              </a:rPr>
              <a:t>https://github.com/slundberg/shap#citations</a:t>
            </a:r>
            <a:endParaRPr lang="en-IN" sz="1600" dirty="0"/>
          </a:p>
          <a:p>
            <a:pPr marL="342900" lvl="0" indent="-342900">
              <a:buFont typeface="Arial" panose="020B0604020202020204" pitchFamily="34" charset="0"/>
              <a:buChar char="•"/>
            </a:pPr>
            <a:r>
              <a:rPr lang="en-IN" sz="1600" u="sng" dirty="0">
                <a:hlinkClick r:id="rId8"/>
              </a:rPr>
              <a:t>https://</a:t>
            </a:r>
            <a:r>
              <a:rPr lang="en-IN" sz="1600" u="sng" dirty="0" smtClean="0">
                <a:hlinkClick r:id="rId8"/>
              </a:rPr>
              <a:t>github.com/klemag/PyconUS_2019-model-interpretability-tutorial/blob/master/Model%20Interpretability.pdf</a:t>
            </a:r>
            <a:endParaRPr lang="en-IN" sz="1600" u="sng" dirty="0" smtClean="0"/>
          </a:p>
          <a:p>
            <a:pPr marL="342900" lvl="0" indent="-342900">
              <a:buFont typeface="Arial" panose="020B0604020202020204" pitchFamily="34" charset="0"/>
              <a:buChar char="•"/>
            </a:pPr>
            <a:r>
              <a:rPr lang="en-IN" sz="1600" dirty="0">
                <a:hlinkClick r:id="rId9"/>
              </a:rPr>
              <a:t>https://</a:t>
            </a:r>
            <a:r>
              <a:rPr lang="en-IN" sz="1600" dirty="0" smtClean="0">
                <a:hlinkClick r:id="rId9"/>
              </a:rPr>
              <a:t>www.kaggle.com/dansbecker/shap-values</a:t>
            </a:r>
            <a:endParaRPr lang="en-IN" sz="1600" dirty="0" smtClean="0"/>
          </a:p>
          <a:p>
            <a:pPr marL="342900" lvl="0" indent="-342900">
              <a:buFont typeface="Arial" panose="020B0604020202020204" pitchFamily="34" charset="0"/>
              <a:buChar char="•"/>
            </a:pPr>
            <a:r>
              <a:rPr lang="en-IN" sz="1600" dirty="0">
                <a:hlinkClick r:id="rId10"/>
              </a:rPr>
              <a:t>https://homes.cs.washington.edu/~marcotcr/blog/lime/</a:t>
            </a:r>
            <a:endParaRPr lang="en-IN" sz="1600" dirty="0"/>
          </a:p>
        </p:txBody>
      </p:sp>
      <p:sp>
        <p:nvSpPr>
          <p:cNvPr id="5" name="TextBox 4"/>
          <p:cNvSpPr txBox="1"/>
          <p:nvPr/>
        </p:nvSpPr>
        <p:spPr>
          <a:xfrm>
            <a:off x="621322" y="4555144"/>
            <a:ext cx="5454625" cy="400110"/>
          </a:xfrm>
          <a:prstGeom prst="rect">
            <a:avLst/>
          </a:prstGeom>
          <a:noFill/>
        </p:spPr>
        <p:txBody>
          <a:bodyPr wrap="square" rtlCol="0">
            <a:spAutoFit/>
          </a:bodyPr>
          <a:lstStyle/>
          <a:p>
            <a:r>
              <a:rPr lang="en-IN" sz="2000" b="1" dirty="0" smtClean="0">
                <a:hlinkClick r:id="rId11"/>
              </a:rPr>
              <a:t>Link to all Documents.</a:t>
            </a:r>
            <a:r>
              <a:rPr lang="en-IN" sz="2000" b="1" dirty="0" smtClean="0"/>
              <a:t> (Knowledge Transfer) </a:t>
            </a:r>
            <a:endParaRPr lang="en-IN" sz="2000" b="1" dirty="0"/>
          </a:p>
        </p:txBody>
      </p:sp>
    </p:spTree>
    <p:extLst>
      <p:ext uri="{BB962C8B-B14F-4D97-AF65-F5344CB8AC3E}">
        <p14:creationId xmlns:p14="http://schemas.microsoft.com/office/powerpoint/2010/main" val="3320395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US" dirty="0" smtClean="0"/>
              <a:t>EXPERIENCE SO FAR</a:t>
            </a:r>
            <a:endParaRPr lang="en-US" dirty="0"/>
          </a:p>
        </p:txBody>
      </p:sp>
      <p:sp>
        <p:nvSpPr>
          <p:cNvPr id="11" name="TextBox 10"/>
          <p:cNvSpPr txBox="1"/>
          <p:nvPr/>
        </p:nvSpPr>
        <p:spPr>
          <a:xfrm>
            <a:off x="609600" y="1471863"/>
            <a:ext cx="10928684" cy="2743200"/>
          </a:xfrm>
          <a:prstGeom prst="rect">
            <a:avLst/>
          </a:prstGeom>
        </p:spPr>
        <p:txBody>
          <a:bodyPr vert="horz" wrap="square" lIns="0" tIns="0" rIns="91440" bIns="45720" rtlCol="0">
            <a:noAutofit/>
          </a:bodyPr>
          <a:lstStyle/>
          <a:p>
            <a:pPr marL="342900" indent="-342900">
              <a:buFont typeface="Arial" panose="020B0604020202020204" pitchFamily="34" charset="0"/>
              <a:buChar char="•"/>
            </a:pPr>
            <a:endParaRPr lang="en-IN" sz="2200" dirty="0" smtClean="0">
              <a:solidFill>
                <a:schemeClr val="tx1">
                  <a:lumMod val="50000"/>
                </a:schemeClr>
              </a:solidFill>
            </a:endParaRPr>
          </a:p>
        </p:txBody>
      </p:sp>
      <p:sp>
        <p:nvSpPr>
          <p:cNvPr id="4" name="TextBox 3">
            <a:extLst>
              <a:ext uri="{FF2B5EF4-FFF2-40B4-BE49-F238E27FC236}">
                <a16:creationId xmlns:a16="http://schemas.microsoft.com/office/drawing/2014/main" xmlns="" id="{40E1E8C6-75B3-4304-8923-FC2EB006D264}"/>
              </a:ext>
            </a:extLst>
          </p:cNvPr>
          <p:cNvSpPr txBox="1"/>
          <p:nvPr/>
        </p:nvSpPr>
        <p:spPr>
          <a:xfrm>
            <a:off x="1100890" y="2401669"/>
            <a:ext cx="6019800" cy="646331"/>
          </a:xfrm>
          <a:prstGeom prst="rect">
            <a:avLst/>
          </a:prstGeom>
          <a:noFill/>
        </p:spPr>
        <p:txBody>
          <a:bodyPr wrap="square" rtlCol="0">
            <a:spAutoFit/>
          </a:bodyPr>
          <a:lstStyle/>
          <a:p>
            <a:pPr marL="342900" indent="-342900">
              <a:buFont typeface="Arial" panose="020B0604020202020204" pitchFamily="34" charset="0"/>
              <a:buChar char="•"/>
            </a:pPr>
            <a:r>
              <a:rPr lang="en-US" dirty="0"/>
              <a:t>Determined my </a:t>
            </a:r>
            <a:r>
              <a:rPr lang="en-US" dirty="0" smtClean="0"/>
              <a:t>interests.</a:t>
            </a:r>
            <a:endParaRPr lang="en-US" dirty="0"/>
          </a:p>
          <a:p>
            <a:pPr marL="342900" indent="-3429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xmlns="" id="{C5E8314B-7159-4C0F-BBB1-F8BBF3A538C6}"/>
              </a:ext>
            </a:extLst>
          </p:cNvPr>
          <p:cNvSpPr txBox="1"/>
          <p:nvPr/>
        </p:nvSpPr>
        <p:spPr>
          <a:xfrm>
            <a:off x="1100890" y="2742563"/>
            <a:ext cx="6019800" cy="1200329"/>
          </a:xfrm>
          <a:prstGeom prst="rect">
            <a:avLst/>
          </a:prstGeom>
          <a:noFill/>
        </p:spPr>
        <p:txBody>
          <a:bodyPr wrap="square" rtlCol="0">
            <a:spAutoFit/>
          </a:bodyPr>
          <a:lstStyle/>
          <a:p>
            <a:pPr marL="342900" indent="-342900">
              <a:buFont typeface="Arial" panose="020B0604020202020204" pitchFamily="34" charset="0"/>
              <a:buChar char="•"/>
            </a:pPr>
            <a:r>
              <a:rPr lang="en-US" dirty="0"/>
              <a:t>Made a lot of friends and built connections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xmlns="" id="{E7A241A2-1BDD-42F6-BF5D-BC335D92E3FA}"/>
              </a:ext>
            </a:extLst>
          </p:cNvPr>
          <p:cNvSpPr txBox="1"/>
          <p:nvPr/>
        </p:nvSpPr>
        <p:spPr>
          <a:xfrm>
            <a:off x="1100890" y="1511694"/>
            <a:ext cx="5638800" cy="1477328"/>
          </a:xfrm>
          <a:prstGeom prst="rect">
            <a:avLst/>
          </a:prstGeom>
          <a:noFill/>
        </p:spPr>
        <p:txBody>
          <a:bodyPr wrap="square" rtlCol="0">
            <a:spAutoFit/>
          </a:bodyPr>
          <a:lstStyle/>
          <a:p>
            <a:pPr marL="342900" indent="-342900">
              <a:buFont typeface="Arial" panose="020B0604020202020204" pitchFamily="34" charset="0"/>
              <a:buChar char="•"/>
            </a:pPr>
            <a:r>
              <a:rPr lang="en-US" dirty="0"/>
              <a:t>Learnt a lot of things </a:t>
            </a:r>
            <a:r>
              <a:rPr lang="en-US" dirty="0" smtClean="0"/>
              <a:t>including</a:t>
            </a:r>
            <a:r>
              <a:rPr lang="en-US" dirty="0"/>
              <a:t/>
            </a:r>
            <a:br>
              <a:rPr lang="en-US" dirty="0"/>
            </a:br>
            <a:r>
              <a:rPr lang="en-US" dirty="0"/>
              <a:t>-&gt; Technical skills</a:t>
            </a:r>
            <a:br>
              <a:rPr lang="en-US" dirty="0"/>
            </a:br>
            <a:r>
              <a:rPr lang="en-US" dirty="0"/>
              <a:t>-&gt; Corporate life</a:t>
            </a:r>
            <a:br>
              <a:rPr lang="en-US" dirty="0"/>
            </a:br>
            <a:r>
              <a:rPr lang="en-US" dirty="0"/>
              <a:t/>
            </a:r>
            <a:br>
              <a:rPr lang="en-US" dirty="0"/>
            </a:br>
            <a:endParaRPr lang="en-US" dirty="0"/>
          </a:p>
        </p:txBody>
      </p:sp>
      <p:pic>
        <p:nvPicPr>
          <p:cNvPr id="7" name="Picture 6">
            <a:extLst>
              <a:ext uri="{FF2B5EF4-FFF2-40B4-BE49-F238E27FC236}">
                <a16:creationId xmlns:a16="http://schemas.microsoft.com/office/drawing/2014/main" xmlns="" id="{C3DD3D4A-D5C8-4522-BA9C-11C8411163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5968" y="2117558"/>
            <a:ext cx="3801931" cy="2097505"/>
          </a:xfrm>
          <a:prstGeom prst="rect">
            <a:avLst/>
          </a:prstGeom>
        </p:spPr>
      </p:pic>
    </p:spTree>
    <p:extLst>
      <p:ext uri="{BB962C8B-B14F-4D97-AF65-F5344CB8AC3E}">
        <p14:creationId xmlns:p14="http://schemas.microsoft.com/office/powerpoint/2010/main" val="3091464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83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WALK THROUGH TIMELINE (1/2)</a:t>
            </a:r>
            <a:endParaRPr lang="en-US" dirty="0"/>
          </a:p>
        </p:txBody>
      </p:sp>
      <p:sp>
        <p:nvSpPr>
          <p:cNvPr id="4" name="Subtitle 3">
            <a:extLst>
              <a:ext uri="{FF2B5EF4-FFF2-40B4-BE49-F238E27FC236}">
                <a16:creationId xmlns="" xmlns:a16="http://schemas.microsoft.com/office/drawing/2014/main" xmlns:lc="http://schemas.openxmlformats.org/drawingml/2006/lockedCanvas" id="{3ABA8FD7-D498-4F9F-AD4A-C4D4DF13B425}"/>
              </a:ext>
            </a:extLst>
          </p:cNvPr>
          <p:cNvSpPr txBox="1">
            <a:spLocks/>
          </p:cNvSpPr>
          <p:nvPr/>
        </p:nvSpPr>
        <p:spPr>
          <a:xfrm>
            <a:off x="541421" y="1374407"/>
            <a:ext cx="2133600" cy="71628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t>WEEK </a:t>
            </a:r>
            <a:r>
              <a:rPr lang="en-US" dirty="0" smtClean="0"/>
              <a:t>1</a:t>
            </a:r>
            <a:endParaRPr lang="en-US" dirty="0"/>
          </a:p>
          <a:p>
            <a:pPr marL="0" indent="0">
              <a:buNone/>
            </a:pPr>
            <a:endParaRPr lang="en-US" dirty="0"/>
          </a:p>
        </p:txBody>
      </p:sp>
      <p:sp>
        <p:nvSpPr>
          <p:cNvPr id="12" name="Rectangle 11"/>
          <p:cNvSpPr/>
          <p:nvPr/>
        </p:nvSpPr>
        <p:spPr>
          <a:xfrm>
            <a:off x="614881" y="1420852"/>
            <a:ext cx="1008000" cy="355091"/>
          </a:xfrm>
          <a:prstGeom prst="rect">
            <a:avLst/>
          </a:prstGeom>
          <a:solidFill>
            <a:srgbClr val="0070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IN" sz="1400" b="1" dirty="0" smtClean="0">
                <a:solidFill>
                  <a:schemeClr val="bg1"/>
                </a:solidFill>
              </a:rPr>
              <a:t>WEEK 1</a:t>
            </a:r>
            <a:endParaRPr lang="en-IN" sz="1400" b="1" dirty="0">
              <a:solidFill>
                <a:schemeClr val="bg1"/>
              </a:solidFill>
            </a:endParaRPr>
          </a:p>
        </p:txBody>
      </p:sp>
      <p:sp>
        <p:nvSpPr>
          <p:cNvPr id="13" name="Rectangle 12"/>
          <p:cNvSpPr/>
          <p:nvPr/>
        </p:nvSpPr>
        <p:spPr>
          <a:xfrm>
            <a:off x="630867" y="5062599"/>
            <a:ext cx="1008000" cy="355091"/>
          </a:xfrm>
          <a:prstGeom prst="rect">
            <a:avLst/>
          </a:prstGeom>
          <a:solidFill>
            <a:srgbClr val="0070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IN" sz="1400" b="1" dirty="0">
                <a:solidFill>
                  <a:schemeClr val="bg1"/>
                </a:solidFill>
              </a:rPr>
              <a:t>WEEK 4</a:t>
            </a:r>
          </a:p>
        </p:txBody>
      </p:sp>
      <p:sp>
        <p:nvSpPr>
          <p:cNvPr id="14" name="Rectangle 13"/>
          <p:cNvSpPr/>
          <p:nvPr/>
        </p:nvSpPr>
        <p:spPr>
          <a:xfrm>
            <a:off x="614881" y="3804036"/>
            <a:ext cx="1008000" cy="355091"/>
          </a:xfrm>
          <a:prstGeom prst="rect">
            <a:avLst/>
          </a:prstGeom>
          <a:solidFill>
            <a:srgbClr val="0070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IN" sz="1400" b="1" dirty="0">
                <a:solidFill>
                  <a:schemeClr val="bg1"/>
                </a:solidFill>
              </a:rPr>
              <a:t>WEEK 3</a:t>
            </a:r>
          </a:p>
        </p:txBody>
      </p:sp>
      <p:sp>
        <p:nvSpPr>
          <p:cNvPr id="15" name="Rectangle 14"/>
          <p:cNvSpPr/>
          <p:nvPr/>
        </p:nvSpPr>
        <p:spPr>
          <a:xfrm>
            <a:off x="630867" y="2617790"/>
            <a:ext cx="1008000" cy="355091"/>
          </a:xfrm>
          <a:prstGeom prst="rect">
            <a:avLst/>
          </a:prstGeom>
          <a:solidFill>
            <a:srgbClr val="0070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IN" sz="1400" b="1" dirty="0">
                <a:solidFill>
                  <a:schemeClr val="bg1"/>
                </a:solidFill>
              </a:rPr>
              <a:t>WEEK </a:t>
            </a:r>
            <a:r>
              <a:rPr lang="en-IN" sz="1400" b="1" dirty="0" smtClean="0">
                <a:solidFill>
                  <a:schemeClr val="bg1"/>
                </a:solidFill>
              </a:rPr>
              <a:t>2</a:t>
            </a:r>
            <a:endParaRPr lang="en-IN" sz="1400" b="1" dirty="0">
              <a:solidFill>
                <a:schemeClr val="bg1"/>
              </a:solidFill>
            </a:endParaRPr>
          </a:p>
        </p:txBody>
      </p:sp>
      <p:sp>
        <p:nvSpPr>
          <p:cNvPr id="17" name="Subtitle 15">
            <a:extLst>
              <a:ext uri="{FF2B5EF4-FFF2-40B4-BE49-F238E27FC236}">
                <a16:creationId xmlns="" xmlns:a16="http://schemas.microsoft.com/office/drawing/2014/main" id="{88DBACD9-A370-4BFF-80EC-75321EDFAA76}"/>
              </a:ext>
            </a:extLst>
          </p:cNvPr>
          <p:cNvSpPr txBox="1">
            <a:spLocks/>
          </p:cNvSpPr>
          <p:nvPr/>
        </p:nvSpPr>
        <p:spPr>
          <a:xfrm>
            <a:off x="630867" y="1775943"/>
            <a:ext cx="9545053" cy="657133"/>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400" dirty="0" smtClean="0">
                <a:solidFill>
                  <a:srgbClr val="58595B"/>
                </a:solidFill>
                <a:latin typeface="Calibri"/>
              </a:rPr>
              <a:t>DEFINITION OF SCOPE</a:t>
            </a:r>
          </a:p>
          <a:p>
            <a:pPr marR="0" lvl="1" defTabSz="1219170" fontAlgn="auto">
              <a:lnSpc>
                <a:spcPct val="100000"/>
              </a:lnSpc>
              <a:spcAft>
                <a:spcPts val="0"/>
              </a:spcAft>
              <a:buClrTx/>
              <a:buFont typeface="Arial" panose="020B0604020202020204" pitchFamily="34" charset="0"/>
              <a:buChar char="•"/>
              <a:tabLst/>
              <a:defRPr/>
            </a:pPr>
            <a:r>
              <a:rPr lang="en-US" sz="1400" b="0" dirty="0" smtClean="0">
                <a:solidFill>
                  <a:srgbClr val="58595B"/>
                </a:solidFill>
                <a:latin typeface="Calibri"/>
              </a:rPr>
              <a:t>Research the need, uses, advantages and techniques available.</a:t>
            </a:r>
          </a:p>
        </p:txBody>
      </p:sp>
      <p:sp>
        <p:nvSpPr>
          <p:cNvPr id="18" name="Subtitle 15">
            <a:extLst>
              <a:ext uri="{FF2B5EF4-FFF2-40B4-BE49-F238E27FC236}">
                <a16:creationId xmlns="" xmlns:a16="http://schemas.microsoft.com/office/drawing/2014/main" id="{88DBACD9-A370-4BFF-80EC-75321EDFAA76}"/>
              </a:ext>
            </a:extLst>
          </p:cNvPr>
          <p:cNvSpPr txBox="1">
            <a:spLocks/>
          </p:cNvSpPr>
          <p:nvPr/>
        </p:nvSpPr>
        <p:spPr>
          <a:xfrm>
            <a:off x="614880" y="2972881"/>
            <a:ext cx="9545053" cy="657133"/>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400" dirty="0" smtClean="0">
                <a:solidFill>
                  <a:srgbClr val="58595B"/>
                </a:solidFill>
                <a:latin typeface="Calibri"/>
              </a:rPr>
              <a:t>RESEARCH ON TECHNIQUES</a:t>
            </a:r>
          </a:p>
          <a:p>
            <a:pPr marR="0" lvl="1" defTabSz="1219170" fontAlgn="auto">
              <a:lnSpc>
                <a:spcPct val="100000"/>
              </a:lnSpc>
              <a:spcAft>
                <a:spcPts val="0"/>
              </a:spcAft>
              <a:buClrTx/>
              <a:buFont typeface="Arial" panose="020B0604020202020204" pitchFamily="34" charset="0"/>
              <a:buChar char="•"/>
              <a:tabLst/>
              <a:defRPr/>
            </a:pPr>
            <a:r>
              <a:rPr lang="en-US" sz="1400" b="0" dirty="0" smtClean="0">
                <a:solidFill>
                  <a:srgbClr val="58595B"/>
                </a:solidFill>
                <a:latin typeface="Calibri"/>
              </a:rPr>
              <a:t>Detailing the pros and cons of </a:t>
            </a:r>
            <a:r>
              <a:rPr lang="en-US" sz="1400" dirty="0" smtClean="0">
                <a:solidFill>
                  <a:srgbClr val="58595B"/>
                </a:solidFill>
                <a:latin typeface="Calibri"/>
              </a:rPr>
              <a:t>ELI5</a:t>
            </a:r>
            <a:r>
              <a:rPr lang="en-US" sz="1400" b="0" dirty="0" smtClean="0">
                <a:solidFill>
                  <a:srgbClr val="58595B"/>
                </a:solidFill>
                <a:latin typeface="Calibri"/>
              </a:rPr>
              <a:t> and </a:t>
            </a:r>
            <a:r>
              <a:rPr lang="en-US" sz="1400" dirty="0" smtClean="0">
                <a:solidFill>
                  <a:srgbClr val="58595B"/>
                </a:solidFill>
                <a:latin typeface="Calibri"/>
              </a:rPr>
              <a:t>LIME</a:t>
            </a:r>
            <a:r>
              <a:rPr lang="en-US" sz="1400" b="0" dirty="0" smtClean="0">
                <a:solidFill>
                  <a:srgbClr val="58595B"/>
                </a:solidFill>
                <a:latin typeface="Calibri"/>
              </a:rPr>
              <a:t> and implementing  on sample data .</a:t>
            </a:r>
          </a:p>
        </p:txBody>
      </p:sp>
      <p:sp>
        <p:nvSpPr>
          <p:cNvPr id="19" name="Subtitle 15">
            <a:extLst>
              <a:ext uri="{FF2B5EF4-FFF2-40B4-BE49-F238E27FC236}">
                <a16:creationId xmlns="" xmlns:a16="http://schemas.microsoft.com/office/drawing/2014/main" id="{88DBACD9-A370-4BFF-80EC-75321EDFAA76}"/>
              </a:ext>
            </a:extLst>
          </p:cNvPr>
          <p:cNvSpPr txBox="1">
            <a:spLocks/>
          </p:cNvSpPr>
          <p:nvPr/>
        </p:nvSpPr>
        <p:spPr>
          <a:xfrm>
            <a:off x="630867" y="4203858"/>
            <a:ext cx="9545053" cy="657133"/>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400" dirty="0" smtClean="0">
                <a:solidFill>
                  <a:srgbClr val="58595B"/>
                </a:solidFill>
                <a:latin typeface="Calibri"/>
              </a:rPr>
              <a:t>RESEARCH ON TECHNIQUES</a:t>
            </a:r>
          </a:p>
          <a:p>
            <a:pPr marR="0" lvl="1" defTabSz="1219170" fontAlgn="auto">
              <a:lnSpc>
                <a:spcPct val="100000"/>
              </a:lnSpc>
              <a:spcAft>
                <a:spcPts val="0"/>
              </a:spcAft>
              <a:buClrTx/>
              <a:buFont typeface="Arial" panose="020B0604020202020204" pitchFamily="34" charset="0"/>
              <a:buChar char="•"/>
              <a:tabLst/>
              <a:defRPr/>
            </a:pPr>
            <a:r>
              <a:rPr lang="en-US" sz="1400" b="0" dirty="0" smtClean="0">
                <a:solidFill>
                  <a:srgbClr val="58595B"/>
                </a:solidFill>
                <a:latin typeface="Calibri"/>
              </a:rPr>
              <a:t>Detailing the pros and cons of </a:t>
            </a:r>
            <a:r>
              <a:rPr lang="en-US" sz="1400" dirty="0" smtClean="0">
                <a:solidFill>
                  <a:srgbClr val="58595B"/>
                </a:solidFill>
                <a:latin typeface="Calibri"/>
              </a:rPr>
              <a:t>SHAP(</a:t>
            </a:r>
            <a:r>
              <a:rPr lang="en-US" sz="1400" dirty="0" err="1" smtClean="0">
                <a:solidFill>
                  <a:srgbClr val="58595B"/>
                </a:solidFill>
                <a:latin typeface="Calibri"/>
              </a:rPr>
              <a:t>TreeExplainer</a:t>
            </a:r>
            <a:r>
              <a:rPr lang="en-US" sz="1400" dirty="0" smtClean="0">
                <a:solidFill>
                  <a:srgbClr val="58595B"/>
                </a:solidFill>
                <a:latin typeface="Calibri"/>
              </a:rPr>
              <a:t>)</a:t>
            </a:r>
            <a:r>
              <a:rPr lang="en-US" sz="1400" b="0" dirty="0" smtClean="0">
                <a:solidFill>
                  <a:srgbClr val="58595B"/>
                </a:solidFill>
                <a:latin typeface="Calibri"/>
              </a:rPr>
              <a:t> and implementing  on sample data .</a:t>
            </a:r>
          </a:p>
        </p:txBody>
      </p:sp>
      <p:sp>
        <p:nvSpPr>
          <p:cNvPr id="20" name="Subtitle 15">
            <a:extLst>
              <a:ext uri="{FF2B5EF4-FFF2-40B4-BE49-F238E27FC236}">
                <a16:creationId xmlns="" xmlns:a16="http://schemas.microsoft.com/office/drawing/2014/main" id="{88DBACD9-A370-4BFF-80EC-75321EDFAA76}"/>
              </a:ext>
            </a:extLst>
          </p:cNvPr>
          <p:cNvSpPr txBox="1">
            <a:spLocks/>
          </p:cNvSpPr>
          <p:nvPr/>
        </p:nvSpPr>
        <p:spPr>
          <a:xfrm>
            <a:off x="630867" y="5417690"/>
            <a:ext cx="9545053" cy="657133"/>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400" dirty="0" smtClean="0">
                <a:solidFill>
                  <a:srgbClr val="58595B"/>
                </a:solidFill>
                <a:latin typeface="Calibri"/>
              </a:rPr>
              <a:t>RESEARCH ON TECHNIQUES</a:t>
            </a:r>
          </a:p>
          <a:p>
            <a:pPr marR="0" lvl="1" defTabSz="1219170" fontAlgn="auto">
              <a:lnSpc>
                <a:spcPct val="100000"/>
              </a:lnSpc>
              <a:spcAft>
                <a:spcPts val="0"/>
              </a:spcAft>
              <a:buClrTx/>
              <a:buFont typeface="Arial" panose="020B0604020202020204" pitchFamily="34" charset="0"/>
              <a:buChar char="•"/>
              <a:tabLst/>
              <a:defRPr/>
            </a:pPr>
            <a:r>
              <a:rPr lang="en-US" sz="1400" b="0" dirty="0" smtClean="0">
                <a:solidFill>
                  <a:srgbClr val="58595B"/>
                </a:solidFill>
                <a:latin typeface="Calibri"/>
              </a:rPr>
              <a:t>Detailing the pros and cons of </a:t>
            </a:r>
            <a:r>
              <a:rPr lang="en-US" sz="1400" dirty="0" smtClean="0">
                <a:solidFill>
                  <a:srgbClr val="58595B"/>
                </a:solidFill>
                <a:latin typeface="Calibri"/>
              </a:rPr>
              <a:t>SHAP(</a:t>
            </a:r>
            <a:r>
              <a:rPr lang="en-US" sz="1400" dirty="0" err="1" smtClean="0">
                <a:solidFill>
                  <a:srgbClr val="58595B"/>
                </a:solidFill>
                <a:latin typeface="Calibri"/>
              </a:rPr>
              <a:t>DeepExplainer</a:t>
            </a:r>
            <a:r>
              <a:rPr lang="en-US" sz="1400" dirty="0" smtClean="0">
                <a:solidFill>
                  <a:srgbClr val="58595B"/>
                </a:solidFill>
                <a:latin typeface="Calibri"/>
              </a:rPr>
              <a:t>)</a:t>
            </a:r>
            <a:r>
              <a:rPr lang="en-US" sz="1400" b="0" dirty="0" smtClean="0">
                <a:solidFill>
                  <a:srgbClr val="58595B"/>
                </a:solidFill>
                <a:latin typeface="Calibri"/>
              </a:rPr>
              <a:t> and implementing  on sample data .</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7502" y="2042374"/>
            <a:ext cx="2977569" cy="3523323"/>
          </a:xfrm>
          <a:prstGeom prst="rect">
            <a:avLst/>
          </a:prstGeom>
        </p:spPr>
      </p:pic>
    </p:spTree>
    <p:extLst>
      <p:ext uri="{BB962C8B-B14F-4D97-AF65-F5344CB8AC3E}">
        <p14:creationId xmlns:p14="http://schemas.microsoft.com/office/powerpoint/2010/main" val="2292378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WALK THROUGH TIMELINE (2/2)</a:t>
            </a:r>
            <a:endParaRPr lang="en-US" dirty="0"/>
          </a:p>
        </p:txBody>
      </p:sp>
      <p:sp>
        <p:nvSpPr>
          <p:cNvPr id="4" name="Subtitle 3">
            <a:extLst>
              <a:ext uri="{FF2B5EF4-FFF2-40B4-BE49-F238E27FC236}">
                <a16:creationId xmlns="" xmlns:a16="http://schemas.microsoft.com/office/drawing/2014/main" xmlns:lc="http://schemas.openxmlformats.org/drawingml/2006/lockedCanvas" id="{3ABA8FD7-D498-4F9F-AD4A-C4D4DF13B425}"/>
              </a:ext>
            </a:extLst>
          </p:cNvPr>
          <p:cNvSpPr txBox="1">
            <a:spLocks/>
          </p:cNvSpPr>
          <p:nvPr/>
        </p:nvSpPr>
        <p:spPr>
          <a:xfrm>
            <a:off x="541421" y="1374407"/>
            <a:ext cx="2133600" cy="716280"/>
          </a:xfrm>
          <a:prstGeom prst="rect">
            <a:avLst/>
          </a:prstGeom>
        </p:spPr>
        <p:txBody>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t>WEEK </a:t>
            </a:r>
            <a:r>
              <a:rPr lang="en-US" dirty="0" smtClean="0"/>
              <a:t>1</a:t>
            </a:r>
            <a:endParaRPr lang="en-US" dirty="0"/>
          </a:p>
          <a:p>
            <a:pPr marL="0" indent="0">
              <a:buNone/>
            </a:pPr>
            <a:endParaRPr lang="en-US" dirty="0"/>
          </a:p>
        </p:txBody>
      </p:sp>
      <p:sp>
        <p:nvSpPr>
          <p:cNvPr id="12" name="Rectangle 11"/>
          <p:cNvSpPr/>
          <p:nvPr/>
        </p:nvSpPr>
        <p:spPr>
          <a:xfrm>
            <a:off x="614881" y="1420852"/>
            <a:ext cx="1008000" cy="355091"/>
          </a:xfrm>
          <a:prstGeom prst="rect">
            <a:avLst/>
          </a:prstGeom>
          <a:solidFill>
            <a:srgbClr val="0070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IN" sz="1400" b="1" dirty="0" smtClean="0">
                <a:solidFill>
                  <a:schemeClr val="bg1"/>
                </a:solidFill>
              </a:rPr>
              <a:t>WEEK 5</a:t>
            </a:r>
            <a:endParaRPr lang="en-IN" sz="1400" b="1" dirty="0">
              <a:solidFill>
                <a:schemeClr val="bg1"/>
              </a:solidFill>
            </a:endParaRPr>
          </a:p>
        </p:txBody>
      </p:sp>
      <p:sp>
        <p:nvSpPr>
          <p:cNvPr id="14" name="Rectangle 13"/>
          <p:cNvSpPr/>
          <p:nvPr/>
        </p:nvSpPr>
        <p:spPr>
          <a:xfrm>
            <a:off x="614881" y="3804036"/>
            <a:ext cx="1008000" cy="355091"/>
          </a:xfrm>
          <a:prstGeom prst="rect">
            <a:avLst/>
          </a:prstGeom>
          <a:solidFill>
            <a:srgbClr val="0070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IN" sz="1400" b="1" dirty="0">
                <a:solidFill>
                  <a:schemeClr val="bg1"/>
                </a:solidFill>
              </a:rPr>
              <a:t>WEEK </a:t>
            </a:r>
            <a:r>
              <a:rPr lang="en-IN" sz="1400" b="1" dirty="0" smtClean="0">
                <a:solidFill>
                  <a:schemeClr val="bg1"/>
                </a:solidFill>
              </a:rPr>
              <a:t>7</a:t>
            </a:r>
            <a:endParaRPr lang="en-IN" sz="1400" b="1" dirty="0">
              <a:solidFill>
                <a:schemeClr val="bg1"/>
              </a:solidFill>
            </a:endParaRPr>
          </a:p>
        </p:txBody>
      </p:sp>
      <p:sp>
        <p:nvSpPr>
          <p:cNvPr id="15" name="Rectangle 14"/>
          <p:cNvSpPr/>
          <p:nvPr/>
        </p:nvSpPr>
        <p:spPr>
          <a:xfrm>
            <a:off x="630867" y="2617790"/>
            <a:ext cx="1008000" cy="355091"/>
          </a:xfrm>
          <a:prstGeom prst="rect">
            <a:avLst/>
          </a:prstGeom>
          <a:solidFill>
            <a:srgbClr val="0070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IN" sz="1400" b="1" dirty="0">
                <a:solidFill>
                  <a:schemeClr val="bg1"/>
                </a:solidFill>
              </a:rPr>
              <a:t>WEEK 6</a:t>
            </a:r>
          </a:p>
        </p:txBody>
      </p:sp>
      <p:sp>
        <p:nvSpPr>
          <p:cNvPr id="17" name="Subtitle 15">
            <a:extLst>
              <a:ext uri="{FF2B5EF4-FFF2-40B4-BE49-F238E27FC236}">
                <a16:creationId xmlns="" xmlns:a16="http://schemas.microsoft.com/office/drawing/2014/main" id="{88DBACD9-A370-4BFF-80EC-75321EDFAA76}"/>
              </a:ext>
            </a:extLst>
          </p:cNvPr>
          <p:cNvSpPr txBox="1">
            <a:spLocks/>
          </p:cNvSpPr>
          <p:nvPr/>
        </p:nvSpPr>
        <p:spPr>
          <a:xfrm>
            <a:off x="630867" y="1775943"/>
            <a:ext cx="9545053" cy="657133"/>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400" dirty="0" smtClean="0">
                <a:solidFill>
                  <a:srgbClr val="58595B"/>
                </a:solidFill>
                <a:latin typeface="Calibri"/>
              </a:rPr>
              <a:t>INTERIM REPORT</a:t>
            </a:r>
          </a:p>
          <a:p>
            <a:pPr marR="0" lvl="1" defTabSz="1219170" fontAlgn="auto">
              <a:lnSpc>
                <a:spcPct val="100000"/>
              </a:lnSpc>
              <a:spcAft>
                <a:spcPts val="0"/>
              </a:spcAft>
              <a:buClrTx/>
              <a:buFont typeface="Arial" panose="020B0604020202020204" pitchFamily="34" charset="0"/>
              <a:buChar char="•"/>
              <a:tabLst/>
              <a:defRPr/>
            </a:pPr>
            <a:r>
              <a:rPr lang="en-US" sz="1400" b="0" dirty="0" smtClean="0">
                <a:solidFill>
                  <a:srgbClr val="58595B"/>
                </a:solidFill>
                <a:latin typeface="Calibri"/>
              </a:rPr>
              <a:t>Preparing  report presentation. </a:t>
            </a:r>
          </a:p>
        </p:txBody>
      </p:sp>
      <p:sp>
        <p:nvSpPr>
          <p:cNvPr id="18" name="Subtitle 15">
            <a:extLst>
              <a:ext uri="{FF2B5EF4-FFF2-40B4-BE49-F238E27FC236}">
                <a16:creationId xmlns="" xmlns:a16="http://schemas.microsoft.com/office/drawing/2014/main" id="{88DBACD9-A370-4BFF-80EC-75321EDFAA76}"/>
              </a:ext>
            </a:extLst>
          </p:cNvPr>
          <p:cNvSpPr txBox="1">
            <a:spLocks/>
          </p:cNvSpPr>
          <p:nvPr/>
        </p:nvSpPr>
        <p:spPr>
          <a:xfrm>
            <a:off x="614880" y="2972881"/>
            <a:ext cx="9545053" cy="657133"/>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400" dirty="0" smtClean="0">
                <a:solidFill>
                  <a:srgbClr val="58595B"/>
                </a:solidFill>
                <a:latin typeface="Calibri"/>
              </a:rPr>
              <a:t>IMPLEMENTATION</a:t>
            </a:r>
          </a:p>
          <a:p>
            <a:pPr marR="0" lvl="1" defTabSz="1219170" fontAlgn="auto">
              <a:lnSpc>
                <a:spcPct val="100000"/>
              </a:lnSpc>
              <a:spcAft>
                <a:spcPts val="0"/>
              </a:spcAft>
              <a:buClrTx/>
              <a:buFont typeface="Arial" panose="020B0604020202020204" pitchFamily="34" charset="0"/>
              <a:buChar char="•"/>
              <a:tabLst/>
              <a:defRPr/>
            </a:pPr>
            <a:r>
              <a:rPr lang="en-US" sz="1400" b="0" dirty="0" smtClean="0">
                <a:solidFill>
                  <a:srgbClr val="58595B"/>
                </a:solidFill>
                <a:latin typeface="Calibri"/>
              </a:rPr>
              <a:t>Implementing shortlisted techniques on models developed in  labs.</a:t>
            </a:r>
          </a:p>
        </p:txBody>
      </p:sp>
      <p:sp>
        <p:nvSpPr>
          <p:cNvPr id="19" name="Subtitle 15">
            <a:extLst>
              <a:ext uri="{FF2B5EF4-FFF2-40B4-BE49-F238E27FC236}">
                <a16:creationId xmlns="" xmlns:a16="http://schemas.microsoft.com/office/drawing/2014/main" id="{88DBACD9-A370-4BFF-80EC-75321EDFAA76}"/>
              </a:ext>
            </a:extLst>
          </p:cNvPr>
          <p:cNvSpPr txBox="1">
            <a:spLocks/>
          </p:cNvSpPr>
          <p:nvPr/>
        </p:nvSpPr>
        <p:spPr>
          <a:xfrm>
            <a:off x="630867" y="4203858"/>
            <a:ext cx="9545053" cy="657133"/>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400" dirty="0" smtClean="0">
                <a:solidFill>
                  <a:srgbClr val="58595B"/>
                </a:solidFill>
                <a:latin typeface="Calibri"/>
              </a:rPr>
              <a:t>DOCUMENTATION</a:t>
            </a:r>
          </a:p>
          <a:p>
            <a:pPr marR="0" lvl="1" defTabSz="1219170" fontAlgn="auto">
              <a:lnSpc>
                <a:spcPct val="100000"/>
              </a:lnSpc>
              <a:spcAft>
                <a:spcPts val="0"/>
              </a:spcAft>
              <a:buClrTx/>
              <a:buFont typeface="Arial" panose="020B0604020202020204" pitchFamily="34" charset="0"/>
              <a:buChar char="•"/>
              <a:tabLst/>
              <a:defRPr/>
            </a:pPr>
            <a:r>
              <a:rPr lang="en-US" sz="1400" b="0" dirty="0" smtClean="0">
                <a:solidFill>
                  <a:srgbClr val="58595B"/>
                </a:solidFill>
                <a:latin typeface="Calibri"/>
              </a:rPr>
              <a:t>Preparing  documentation for knowledge transfer.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9834" y="3969783"/>
            <a:ext cx="2501195" cy="15012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3419" y="1775943"/>
            <a:ext cx="4854026" cy="2427915"/>
          </a:xfrm>
          <a:prstGeom prst="rect">
            <a:avLst/>
          </a:prstGeom>
        </p:spPr>
      </p:pic>
    </p:spTree>
    <p:extLst>
      <p:ext uri="{BB962C8B-B14F-4D97-AF65-F5344CB8AC3E}">
        <p14:creationId xmlns:p14="http://schemas.microsoft.com/office/powerpoint/2010/main" val="4264859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a:t>
            </a:r>
            <a:r>
              <a:rPr lang="en-US" dirty="0" smtClean="0"/>
              <a:t>BSTRACT</a:t>
            </a:r>
            <a:endParaRPr lang="en-US" dirty="0"/>
          </a:p>
        </p:txBody>
      </p:sp>
      <p:sp>
        <p:nvSpPr>
          <p:cNvPr id="2" name="TextBox 1"/>
          <p:cNvSpPr txBox="1"/>
          <p:nvPr/>
        </p:nvSpPr>
        <p:spPr>
          <a:xfrm>
            <a:off x="673768" y="1503947"/>
            <a:ext cx="10623885" cy="2862322"/>
          </a:xfrm>
          <a:prstGeom prst="rect">
            <a:avLst/>
          </a:prstGeom>
          <a:noFill/>
        </p:spPr>
        <p:txBody>
          <a:bodyPr wrap="square" rtlCol="0">
            <a:spAutoFit/>
          </a:bodyPr>
          <a:lstStyle/>
          <a:p>
            <a:r>
              <a:rPr lang="en-IN" dirty="0">
                <a:solidFill>
                  <a:srgbClr val="000000"/>
                </a:solidFill>
              </a:rPr>
              <a:t>Model Interpretability of </a:t>
            </a:r>
            <a:r>
              <a:rPr lang="en-IN" dirty="0" smtClean="0">
                <a:solidFill>
                  <a:srgbClr val="000000"/>
                </a:solidFill>
              </a:rPr>
              <a:t>complex models has </a:t>
            </a:r>
            <a:r>
              <a:rPr lang="en-IN" dirty="0">
                <a:solidFill>
                  <a:srgbClr val="000000"/>
                </a:solidFill>
              </a:rPr>
              <a:t>always been a limiting factor for use cases requiring explanations of the features involved in modelling and such is the case for many industries such as </a:t>
            </a:r>
            <a:r>
              <a:rPr lang="en-IN" b="1" dirty="0" smtClean="0">
                <a:solidFill>
                  <a:srgbClr val="000000"/>
                </a:solidFill>
              </a:rPr>
              <a:t>Financial</a:t>
            </a:r>
            <a:r>
              <a:rPr lang="en-IN" dirty="0" smtClean="0">
                <a:solidFill>
                  <a:srgbClr val="000000"/>
                </a:solidFill>
              </a:rPr>
              <a:t> and </a:t>
            </a:r>
            <a:r>
              <a:rPr lang="en-IN" b="1" dirty="0" smtClean="0">
                <a:solidFill>
                  <a:srgbClr val="000000"/>
                </a:solidFill>
              </a:rPr>
              <a:t>Medical</a:t>
            </a:r>
            <a:r>
              <a:rPr lang="en-IN" dirty="0" smtClean="0">
                <a:solidFill>
                  <a:srgbClr val="000000"/>
                </a:solidFill>
              </a:rPr>
              <a:t> </a:t>
            </a:r>
            <a:r>
              <a:rPr lang="en-IN" dirty="0">
                <a:solidFill>
                  <a:srgbClr val="000000"/>
                </a:solidFill>
              </a:rPr>
              <a:t>Services. Financial institution whether by regulation or by choice prefer structural models that are easy to interpret by humans that’s why deep learning models within these industries have had slow adoptions. An example of a critical use case would be risk models where usually banks prefer classic statistical methods such as Generalized Linear Models, Bayesian </a:t>
            </a:r>
            <a:r>
              <a:rPr lang="en-IN" dirty="0" smtClean="0">
                <a:solidFill>
                  <a:srgbClr val="000000"/>
                </a:solidFill>
              </a:rPr>
              <a:t>Models, etc. that </a:t>
            </a:r>
            <a:r>
              <a:rPr lang="en-IN" dirty="0">
                <a:solidFill>
                  <a:srgbClr val="000000"/>
                </a:solidFill>
              </a:rPr>
              <a:t>are easily explainable and interpret in terms of human intuition</a:t>
            </a:r>
            <a:r>
              <a:rPr lang="en-IN" dirty="0" smtClean="0">
                <a:solidFill>
                  <a:srgbClr val="000000"/>
                </a:solidFill>
              </a:rPr>
              <a:t>.</a:t>
            </a:r>
          </a:p>
          <a:p>
            <a:r>
              <a:rPr lang="en-IN" dirty="0">
                <a:solidFill>
                  <a:srgbClr val="000000"/>
                </a:solidFill>
              </a:rPr>
              <a:t>I</a:t>
            </a:r>
            <a:r>
              <a:rPr lang="en-IN" dirty="0" smtClean="0">
                <a:solidFill>
                  <a:srgbClr val="000000"/>
                </a:solidFill>
              </a:rPr>
              <a:t>nterpretability </a:t>
            </a:r>
            <a:r>
              <a:rPr lang="en-IN" dirty="0">
                <a:solidFill>
                  <a:srgbClr val="000000"/>
                </a:solidFill>
              </a:rPr>
              <a:t>since the beginning has been an important area of research since Deep Learning models can achieve </a:t>
            </a:r>
            <a:r>
              <a:rPr lang="en-IN" b="1" dirty="0">
                <a:solidFill>
                  <a:srgbClr val="000000"/>
                </a:solidFill>
              </a:rPr>
              <a:t>high accuracy </a:t>
            </a:r>
            <a:r>
              <a:rPr lang="en-IN" dirty="0">
                <a:solidFill>
                  <a:srgbClr val="000000"/>
                </a:solidFill>
              </a:rPr>
              <a:t>but at the expense of </a:t>
            </a:r>
            <a:r>
              <a:rPr lang="en-IN" b="1" dirty="0">
                <a:solidFill>
                  <a:srgbClr val="000000"/>
                </a:solidFill>
              </a:rPr>
              <a:t>high </a:t>
            </a:r>
            <a:r>
              <a:rPr lang="en-IN" b="1" dirty="0" smtClean="0">
                <a:solidFill>
                  <a:srgbClr val="000000"/>
                </a:solidFill>
              </a:rPr>
              <a:t>abstraction</a:t>
            </a:r>
            <a:r>
              <a:rPr lang="en-IN" dirty="0" smtClean="0">
                <a:solidFill>
                  <a:srgbClr val="000000"/>
                </a:solidFill>
              </a:rPr>
              <a:t>. This </a:t>
            </a:r>
            <a:r>
              <a:rPr lang="en-IN" dirty="0">
                <a:solidFill>
                  <a:srgbClr val="000000"/>
                </a:solidFill>
              </a:rPr>
              <a:t>is important also because of </a:t>
            </a:r>
            <a:r>
              <a:rPr lang="en-IN" b="1" dirty="0">
                <a:solidFill>
                  <a:srgbClr val="000000"/>
                </a:solidFill>
              </a:rPr>
              <a:t>Trust</a:t>
            </a:r>
            <a:r>
              <a:rPr lang="en-IN" dirty="0">
                <a:solidFill>
                  <a:srgbClr val="000000"/>
                </a:solidFill>
              </a:rPr>
              <a:t> since a model that is not trusted is a model that will not be </a:t>
            </a:r>
            <a:r>
              <a:rPr lang="en-IN" dirty="0" smtClean="0">
                <a:solidFill>
                  <a:srgbClr val="000000"/>
                </a:solidFill>
              </a:rPr>
              <a:t>used.</a:t>
            </a:r>
            <a:endParaRPr lang="en-IN" dirty="0">
              <a:solidFill>
                <a:srgbClr val="00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1976" y="4702620"/>
            <a:ext cx="4632157" cy="1098482"/>
          </a:xfrm>
          <a:prstGeom prst="rect">
            <a:avLst/>
          </a:prstGeom>
        </p:spPr>
      </p:pic>
    </p:spTree>
    <p:extLst>
      <p:ext uri="{BB962C8B-B14F-4D97-AF65-F5344CB8AC3E}">
        <p14:creationId xmlns:p14="http://schemas.microsoft.com/office/powerpoint/2010/main" val="32058482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THIS INITIATIVE CAN HELP NAVIK PLATFORM?</a:t>
            </a:r>
            <a:endParaRPr lang="en-US" dirty="0"/>
          </a:p>
        </p:txBody>
      </p:sp>
      <p:sp>
        <p:nvSpPr>
          <p:cNvPr id="6" name="Subtitle 15">
            <a:extLst>
              <a:ext uri="{FF2B5EF4-FFF2-40B4-BE49-F238E27FC236}">
                <a16:creationId xmlns="" xmlns:a16="http://schemas.microsoft.com/office/drawing/2014/main" id="{88DBACD9-A370-4BFF-80EC-75321EDFAA76}"/>
              </a:ext>
            </a:extLst>
          </p:cNvPr>
          <p:cNvSpPr txBox="1">
            <a:spLocks/>
          </p:cNvSpPr>
          <p:nvPr/>
        </p:nvSpPr>
        <p:spPr>
          <a:xfrm>
            <a:off x="630867" y="1547343"/>
            <a:ext cx="9545053" cy="657133"/>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800" b="0" dirty="0" smtClean="0">
                <a:solidFill>
                  <a:srgbClr val="58595B"/>
                </a:solidFill>
                <a:latin typeface="Calibri"/>
              </a:rPr>
              <a:t> Will help in developing </a:t>
            </a:r>
            <a:r>
              <a:rPr lang="en-US" sz="1800" dirty="0" smtClean="0">
                <a:solidFill>
                  <a:srgbClr val="58595B"/>
                </a:solidFill>
                <a:latin typeface="Calibri"/>
              </a:rPr>
              <a:t>Trust</a:t>
            </a:r>
            <a:r>
              <a:rPr lang="en-US" sz="1800" b="0" dirty="0" smtClean="0">
                <a:solidFill>
                  <a:srgbClr val="58595B"/>
                </a:solidFill>
                <a:latin typeface="Calibri"/>
              </a:rPr>
              <a:t> in the Machine Learning models by making algorithms as transparent as possible.</a:t>
            </a:r>
            <a:endParaRPr lang="en-US" sz="1800" b="0" dirty="0" smtClean="0">
              <a:solidFill>
                <a:srgbClr val="58595B"/>
              </a:solidFill>
              <a:latin typeface="Calibri"/>
            </a:endParaRPr>
          </a:p>
        </p:txBody>
      </p:sp>
      <p:sp>
        <p:nvSpPr>
          <p:cNvPr id="7" name="Subtitle 15">
            <a:extLst>
              <a:ext uri="{FF2B5EF4-FFF2-40B4-BE49-F238E27FC236}">
                <a16:creationId xmlns="" xmlns:a16="http://schemas.microsoft.com/office/drawing/2014/main" id="{88DBACD9-A370-4BFF-80EC-75321EDFAA76}"/>
              </a:ext>
            </a:extLst>
          </p:cNvPr>
          <p:cNvSpPr txBox="1">
            <a:spLocks/>
          </p:cNvSpPr>
          <p:nvPr/>
        </p:nvSpPr>
        <p:spPr>
          <a:xfrm>
            <a:off x="630867" y="2204477"/>
            <a:ext cx="9545053" cy="419790"/>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800" b="0" dirty="0" smtClean="0">
                <a:solidFill>
                  <a:srgbClr val="58595B"/>
                </a:solidFill>
                <a:latin typeface="Calibri"/>
              </a:rPr>
              <a:t> Will help in </a:t>
            </a:r>
            <a:r>
              <a:rPr lang="en-US" sz="1800" dirty="0" smtClean="0">
                <a:solidFill>
                  <a:srgbClr val="58595B"/>
                </a:solidFill>
                <a:latin typeface="Calibri"/>
              </a:rPr>
              <a:t>debugging</a:t>
            </a:r>
            <a:r>
              <a:rPr lang="en-US" sz="1800" b="0" dirty="0" smtClean="0">
                <a:solidFill>
                  <a:srgbClr val="58595B"/>
                </a:solidFill>
                <a:latin typeface="Calibri"/>
              </a:rPr>
              <a:t> model.</a:t>
            </a:r>
            <a:endParaRPr lang="en-US" sz="1800" b="0" dirty="0" smtClean="0">
              <a:solidFill>
                <a:srgbClr val="58595B"/>
              </a:solidFill>
              <a:latin typeface="Calibri"/>
            </a:endParaRPr>
          </a:p>
        </p:txBody>
      </p:sp>
      <p:sp>
        <p:nvSpPr>
          <p:cNvPr id="10" name="Subtitle 15">
            <a:extLst>
              <a:ext uri="{FF2B5EF4-FFF2-40B4-BE49-F238E27FC236}">
                <a16:creationId xmlns="" xmlns:a16="http://schemas.microsoft.com/office/drawing/2014/main" id="{88DBACD9-A370-4BFF-80EC-75321EDFAA76}"/>
              </a:ext>
            </a:extLst>
          </p:cNvPr>
          <p:cNvSpPr txBox="1">
            <a:spLocks/>
          </p:cNvSpPr>
          <p:nvPr/>
        </p:nvSpPr>
        <p:spPr>
          <a:xfrm>
            <a:off x="630867" y="2624268"/>
            <a:ext cx="9545053" cy="441944"/>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800" b="0" dirty="0" smtClean="0">
                <a:solidFill>
                  <a:srgbClr val="58595B"/>
                </a:solidFill>
                <a:latin typeface="Calibri"/>
              </a:rPr>
              <a:t> Will help </a:t>
            </a:r>
            <a:r>
              <a:rPr lang="en-US" sz="1800" b="0" dirty="0" smtClean="0">
                <a:solidFill>
                  <a:srgbClr val="58595B"/>
                </a:solidFill>
                <a:latin typeface="Calibri"/>
              </a:rPr>
              <a:t>building </a:t>
            </a:r>
            <a:r>
              <a:rPr lang="en-US" sz="1800" dirty="0" smtClean="0">
                <a:solidFill>
                  <a:srgbClr val="58595B"/>
                </a:solidFill>
                <a:latin typeface="Calibri"/>
              </a:rPr>
              <a:t>Trust</a:t>
            </a:r>
            <a:r>
              <a:rPr lang="en-US" sz="1800" b="0" dirty="0" smtClean="0">
                <a:solidFill>
                  <a:srgbClr val="58595B"/>
                </a:solidFill>
                <a:latin typeface="Calibri"/>
              </a:rPr>
              <a:t> over clients too.</a:t>
            </a:r>
            <a:endParaRPr lang="en-US" sz="1800" b="0" dirty="0" smtClean="0">
              <a:solidFill>
                <a:srgbClr val="58595B"/>
              </a:solidFill>
              <a:latin typeface="Calibri"/>
            </a:endParaRPr>
          </a:p>
        </p:txBody>
      </p:sp>
      <p:sp>
        <p:nvSpPr>
          <p:cNvPr id="12" name="Subtitle 15">
            <a:extLst>
              <a:ext uri="{FF2B5EF4-FFF2-40B4-BE49-F238E27FC236}">
                <a16:creationId xmlns="" xmlns:a16="http://schemas.microsoft.com/office/drawing/2014/main" id="{88DBACD9-A370-4BFF-80EC-75321EDFAA76}"/>
              </a:ext>
            </a:extLst>
          </p:cNvPr>
          <p:cNvSpPr txBox="1">
            <a:spLocks/>
          </p:cNvSpPr>
          <p:nvPr/>
        </p:nvSpPr>
        <p:spPr>
          <a:xfrm>
            <a:off x="630861" y="3004214"/>
            <a:ext cx="9545053" cy="328566"/>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800" b="0" dirty="0" smtClean="0">
                <a:solidFill>
                  <a:srgbClr val="58595B"/>
                </a:solidFill>
                <a:latin typeface="Calibri"/>
              </a:rPr>
              <a:t> Give scope to </a:t>
            </a:r>
            <a:r>
              <a:rPr lang="en-US" sz="1800" dirty="0" smtClean="0">
                <a:solidFill>
                  <a:srgbClr val="58595B"/>
                </a:solidFill>
                <a:latin typeface="Calibri"/>
              </a:rPr>
              <a:t>improve</a:t>
            </a:r>
            <a:r>
              <a:rPr lang="en-US" sz="1800" b="0" dirty="0" smtClean="0">
                <a:solidFill>
                  <a:srgbClr val="58595B"/>
                </a:solidFill>
                <a:latin typeface="Calibri"/>
              </a:rPr>
              <a:t> our predictions.</a:t>
            </a:r>
            <a:endParaRPr lang="en-US" sz="1800" b="0" dirty="0" smtClean="0">
              <a:solidFill>
                <a:srgbClr val="58595B"/>
              </a:solidFill>
              <a:latin typeface="Calibri"/>
            </a:endParaRPr>
          </a:p>
        </p:txBody>
      </p:sp>
      <p:sp>
        <p:nvSpPr>
          <p:cNvPr id="13" name="Subtitle 15">
            <a:extLst>
              <a:ext uri="{FF2B5EF4-FFF2-40B4-BE49-F238E27FC236}">
                <a16:creationId xmlns="" xmlns:a16="http://schemas.microsoft.com/office/drawing/2014/main" id="{88DBACD9-A370-4BFF-80EC-75321EDFAA76}"/>
              </a:ext>
            </a:extLst>
          </p:cNvPr>
          <p:cNvSpPr txBox="1">
            <a:spLocks/>
          </p:cNvSpPr>
          <p:nvPr/>
        </p:nvSpPr>
        <p:spPr>
          <a:xfrm>
            <a:off x="630867" y="3417001"/>
            <a:ext cx="9545053" cy="657133"/>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80975" marR="0" lvl="1" indent="-180975" defTabSz="1219170" fontAlgn="auto">
              <a:lnSpc>
                <a:spcPct val="100000"/>
              </a:lnSpc>
              <a:spcAft>
                <a:spcPts val="0"/>
              </a:spcAft>
              <a:buClrTx/>
              <a:tabLst/>
              <a:defRPr/>
            </a:pPr>
            <a:r>
              <a:rPr lang="en-US" sz="1800" b="0" dirty="0" smtClean="0">
                <a:solidFill>
                  <a:srgbClr val="58595B"/>
                </a:solidFill>
                <a:latin typeface="Calibri"/>
              </a:rPr>
              <a:t> Most importantly, this will help us to </a:t>
            </a:r>
            <a:r>
              <a:rPr lang="en-US" sz="1800" dirty="0" smtClean="0">
                <a:solidFill>
                  <a:srgbClr val="58595B"/>
                </a:solidFill>
                <a:latin typeface="Calibri"/>
              </a:rPr>
              <a:t>justify</a:t>
            </a:r>
            <a:r>
              <a:rPr lang="en-US" sz="1800" b="0" dirty="0" smtClean="0">
                <a:solidFill>
                  <a:srgbClr val="58595B"/>
                </a:solidFill>
                <a:latin typeface="Calibri"/>
              </a:rPr>
              <a:t> as well </a:t>
            </a:r>
            <a:r>
              <a:rPr lang="en-US" sz="1800" dirty="0" smtClean="0">
                <a:solidFill>
                  <a:srgbClr val="58595B"/>
                </a:solidFill>
                <a:latin typeface="Calibri"/>
              </a:rPr>
              <a:t>explain</a:t>
            </a:r>
            <a:r>
              <a:rPr lang="en-US" sz="1800" b="0" dirty="0" smtClean="0">
                <a:solidFill>
                  <a:srgbClr val="58595B"/>
                </a:solidFill>
                <a:latin typeface="Calibri"/>
              </a:rPr>
              <a:t> our model prediction to the clients.</a:t>
            </a:r>
            <a:endParaRPr lang="en-US" sz="1800" b="0" dirty="0" smtClean="0">
              <a:solidFill>
                <a:srgbClr val="58595B"/>
              </a:solidFill>
              <a:latin typeface="Calibri"/>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934" y="4274215"/>
            <a:ext cx="2178718" cy="163403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135" y="4407063"/>
            <a:ext cx="2901543" cy="1368341"/>
          </a:xfrm>
          <a:prstGeom prst="rect">
            <a:avLst/>
          </a:prstGeom>
        </p:spPr>
      </p:pic>
    </p:spTree>
    <p:extLst>
      <p:ext uri="{BB962C8B-B14F-4D97-AF65-F5344CB8AC3E}">
        <p14:creationId xmlns:p14="http://schemas.microsoft.com/office/powerpoint/2010/main" val="1788879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US" dirty="0" smtClean="0"/>
              <a:t>TYPES OF INTERPRETABILITY</a:t>
            </a:r>
            <a:endParaRPr lang="en-US" dirty="0"/>
          </a:p>
        </p:txBody>
      </p:sp>
      <p:sp>
        <p:nvSpPr>
          <p:cNvPr id="51" name="Subtitle 15">
            <a:extLst>
              <a:ext uri="{FF2B5EF4-FFF2-40B4-BE49-F238E27FC236}">
                <a16:creationId xmlns="" xmlns:a16="http://schemas.microsoft.com/office/drawing/2014/main" id="{88DBACD9-A370-4BFF-80EC-75321EDFAA76}"/>
              </a:ext>
            </a:extLst>
          </p:cNvPr>
          <p:cNvSpPr txBox="1">
            <a:spLocks/>
          </p:cNvSpPr>
          <p:nvPr/>
        </p:nvSpPr>
        <p:spPr>
          <a:xfrm>
            <a:off x="563185" y="1277102"/>
            <a:ext cx="10506075" cy="4788262"/>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r>
              <a:rPr lang="en-IN" b="1" dirty="0">
                <a:solidFill>
                  <a:schemeClr val="tx1">
                    <a:lumMod val="50000"/>
                  </a:schemeClr>
                </a:solidFill>
              </a:rPr>
              <a:t>Local Interpretability</a:t>
            </a:r>
          </a:p>
          <a:p>
            <a:pPr lvl="1">
              <a:buFont typeface="Arial" panose="020B0604020202020204" pitchFamily="34" charset="0"/>
              <a:buChar char="•"/>
            </a:pPr>
            <a:r>
              <a:rPr lang="en-IN" sz="1800" b="0" dirty="0">
                <a:solidFill>
                  <a:schemeClr val="tx1">
                    <a:lumMod val="50000"/>
                  </a:schemeClr>
                </a:solidFill>
              </a:rPr>
              <a:t>LIME</a:t>
            </a:r>
          </a:p>
          <a:p>
            <a:pPr lvl="1">
              <a:buFont typeface="Arial" panose="020B0604020202020204" pitchFamily="34" charset="0"/>
              <a:buChar char="•"/>
            </a:pPr>
            <a:r>
              <a:rPr lang="en-IN" sz="1800" b="0" dirty="0" smtClean="0">
                <a:solidFill>
                  <a:schemeClr val="tx1">
                    <a:lumMod val="50000"/>
                  </a:schemeClr>
                </a:solidFill>
              </a:rPr>
              <a:t>ELI5</a:t>
            </a:r>
          </a:p>
          <a:p>
            <a:pPr lvl="1">
              <a:buFont typeface="Arial" panose="020B0604020202020204" pitchFamily="34" charset="0"/>
              <a:buChar char="•"/>
            </a:pPr>
            <a:r>
              <a:rPr lang="en-IN" sz="1800" b="0" dirty="0" smtClean="0">
                <a:solidFill>
                  <a:schemeClr val="tx1">
                    <a:lumMod val="50000"/>
                  </a:schemeClr>
                </a:solidFill>
              </a:rPr>
              <a:t>SKATER</a:t>
            </a:r>
            <a:endParaRPr lang="en-IN" sz="1800" b="0" dirty="0">
              <a:solidFill>
                <a:schemeClr val="tx1">
                  <a:lumMod val="50000"/>
                </a:schemeClr>
              </a:solidFill>
            </a:endParaRPr>
          </a:p>
          <a:p>
            <a:pPr lvl="1">
              <a:buFont typeface="Arial" panose="020B0604020202020204" pitchFamily="34" charset="0"/>
              <a:buChar char="•"/>
            </a:pPr>
            <a:r>
              <a:rPr lang="en-IN" sz="1800" b="0" dirty="0">
                <a:solidFill>
                  <a:schemeClr val="tx1">
                    <a:lumMod val="50000"/>
                  </a:schemeClr>
                </a:solidFill>
              </a:rPr>
              <a:t>SHAP, </a:t>
            </a:r>
            <a:r>
              <a:rPr lang="en-IN" sz="1800" b="0" dirty="0" smtClean="0">
                <a:solidFill>
                  <a:schemeClr val="tx1">
                    <a:lumMod val="50000"/>
                  </a:schemeClr>
                </a:solidFill>
              </a:rPr>
              <a:t>etc.</a:t>
            </a:r>
          </a:p>
          <a:p>
            <a:pPr marL="0" lvl="1" indent="0">
              <a:buNone/>
            </a:pPr>
            <a:endParaRPr lang="en-IN" sz="1800" b="0" dirty="0"/>
          </a:p>
          <a:p>
            <a:pPr lvl="0"/>
            <a:r>
              <a:rPr lang="en-IN" b="1" dirty="0">
                <a:solidFill>
                  <a:schemeClr val="tx1">
                    <a:lumMod val="50000"/>
                  </a:schemeClr>
                </a:solidFill>
              </a:rPr>
              <a:t>Global Interpretability</a:t>
            </a:r>
          </a:p>
          <a:p>
            <a:pPr lvl="1">
              <a:buFont typeface="Arial" panose="020B0604020202020204" pitchFamily="34" charset="0"/>
              <a:buChar char="•"/>
            </a:pPr>
            <a:r>
              <a:rPr lang="en-IN" sz="1800" b="0" dirty="0" err="1">
                <a:solidFill>
                  <a:schemeClr val="tx1">
                    <a:lumMod val="50000"/>
                  </a:schemeClr>
                </a:solidFill>
              </a:rPr>
              <a:t>XgBoost</a:t>
            </a:r>
            <a:endParaRPr lang="en-IN" sz="1800" b="0" dirty="0">
              <a:solidFill>
                <a:schemeClr val="tx1">
                  <a:lumMod val="50000"/>
                </a:schemeClr>
              </a:solidFill>
            </a:endParaRPr>
          </a:p>
          <a:p>
            <a:pPr lvl="1">
              <a:buFont typeface="Arial" panose="020B0604020202020204" pitchFamily="34" charset="0"/>
              <a:buChar char="•"/>
            </a:pPr>
            <a:r>
              <a:rPr lang="en-IN" sz="1800" b="0" dirty="0">
                <a:solidFill>
                  <a:schemeClr val="tx1">
                    <a:lumMod val="50000"/>
                  </a:schemeClr>
                </a:solidFill>
              </a:rPr>
              <a:t>ELI5- Permutation Importance</a:t>
            </a:r>
          </a:p>
          <a:p>
            <a:pPr lvl="1">
              <a:buFont typeface="Arial" panose="020B0604020202020204" pitchFamily="34" charset="0"/>
              <a:buChar char="•"/>
            </a:pPr>
            <a:r>
              <a:rPr lang="en-IN" sz="1800" b="0" dirty="0" smtClean="0">
                <a:solidFill>
                  <a:schemeClr val="tx1">
                    <a:lumMod val="50000"/>
                  </a:schemeClr>
                </a:solidFill>
              </a:rPr>
              <a:t>SHAP</a:t>
            </a:r>
          </a:p>
          <a:p>
            <a:pPr lvl="1">
              <a:buFont typeface="Arial" panose="020B0604020202020204" pitchFamily="34" charset="0"/>
              <a:buChar char="•"/>
            </a:pPr>
            <a:r>
              <a:rPr lang="en-IN" sz="1800" b="0" dirty="0" smtClean="0">
                <a:solidFill>
                  <a:schemeClr val="tx1">
                    <a:lumMod val="50000"/>
                  </a:schemeClr>
                </a:solidFill>
              </a:rPr>
              <a:t>PD plots, etc.</a:t>
            </a:r>
          </a:p>
          <a:p>
            <a:pPr marL="0" lvl="1" indent="0">
              <a:buNone/>
            </a:pPr>
            <a:endParaRPr lang="en-IN" sz="1800" dirty="0"/>
          </a:p>
          <a:p>
            <a:r>
              <a:rPr lang="en-IN" dirty="0">
                <a:solidFill>
                  <a:srgbClr val="000000"/>
                </a:solidFill>
              </a:rPr>
              <a:t>Two most </a:t>
            </a:r>
            <a:r>
              <a:rPr lang="en-IN" b="1" dirty="0">
                <a:solidFill>
                  <a:schemeClr val="tx1">
                    <a:lumMod val="50000"/>
                  </a:schemeClr>
                </a:solidFill>
              </a:rPr>
              <a:t>important</a:t>
            </a:r>
            <a:r>
              <a:rPr lang="en-IN" dirty="0">
                <a:solidFill>
                  <a:schemeClr val="tx1">
                    <a:lumMod val="50000"/>
                  </a:schemeClr>
                </a:solidFill>
              </a:rPr>
              <a:t> </a:t>
            </a:r>
            <a:r>
              <a:rPr lang="en-IN" dirty="0" smtClean="0">
                <a:solidFill>
                  <a:schemeClr val="tx1">
                    <a:lumMod val="50000"/>
                  </a:schemeClr>
                </a:solidFill>
              </a:rPr>
              <a:t>Model </a:t>
            </a:r>
            <a:r>
              <a:rPr lang="en-IN" dirty="0" err="1" smtClean="0">
                <a:solidFill>
                  <a:schemeClr val="tx1">
                    <a:lumMod val="50000"/>
                  </a:schemeClr>
                </a:solidFill>
              </a:rPr>
              <a:t>Interpretors</a:t>
            </a:r>
            <a:r>
              <a:rPr lang="en-IN" b="1" dirty="0" smtClean="0">
                <a:solidFill>
                  <a:schemeClr val="tx1">
                    <a:lumMod val="50000"/>
                  </a:schemeClr>
                </a:solidFill>
              </a:rPr>
              <a:t> </a:t>
            </a:r>
            <a:r>
              <a:rPr lang="en-IN" dirty="0">
                <a:solidFill>
                  <a:srgbClr val="000000"/>
                </a:solidFill>
              </a:rPr>
              <a:t>are</a:t>
            </a:r>
            <a:r>
              <a:rPr lang="en-IN" b="1" dirty="0">
                <a:solidFill>
                  <a:srgbClr val="000000"/>
                </a:solidFill>
              </a:rPr>
              <a:t> </a:t>
            </a:r>
            <a:r>
              <a:rPr lang="en-IN" b="1" dirty="0">
                <a:solidFill>
                  <a:schemeClr val="tx1">
                    <a:lumMod val="50000"/>
                  </a:schemeClr>
                </a:solidFill>
              </a:rPr>
              <a:t>LIME</a:t>
            </a:r>
            <a:r>
              <a:rPr lang="en-IN" b="1" dirty="0"/>
              <a:t> </a:t>
            </a:r>
            <a:r>
              <a:rPr lang="en-IN" dirty="0">
                <a:solidFill>
                  <a:srgbClr val="000000"/>
                </a:solidFill>
              </a:rPr>
              <a:t>and</a:t>
            </a:r>
            <a:r>
              <a:rPr lang="en-IN" b="1" dirty="0">
                <a:solidFill>
                  <a:srgbClr val="000000"/>
                </a:solidFill>
              </a:rPr>
              <a:t> </a:t>
            </a:r>
            <a:r>
              <a:rPr lang="en-IN" b="1" dirty="0">
                <a:solidFill>
                  <a:schemeClr val="tx1">
                    <a:lumMod val="50000"/>
                  </a:schemeClr>
                </a:solidFill>
              </a:rPr>
              <a:t>SHAP</a:t>
            </a:r>
            <a:r>
              <a:rPr lang="en-IN" b="1" dirty="0"/>
              <a:t>.</a:t>
            </a:r>
            <a:r>
              <a:rPr lang="en-IN" dirty="0"/>
              <a:t> </a:t>
            </a:r>
            <a:endParaRPr lang="en-US" dirty="0">
              <a:solidFill>
                <a:srgbClr val="58595B"/>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4074" y="1867833"/>
            <a:ext cx="5462337" cy="2796659"/>
          </a:xfrm>
          <a:prstGeom prst="rect">
            <a:avLst/>
          </a:prstGeom>
          <a:ln>
            <a:solidFill>
              <a:schemeClr val="accent1"/>
            </a:solidFill>
          </a:ln>
        </p:spPr>
      </p:pic>
    </p:spTree>
    <p:extLst>
      <p:ext uri="{BB962C8B-B14F-4D97-AF65-F5344CB8AC3E}">
        <p14:creationId xmlns:p14="http://schemas.microsoft.com/office/powerpoint/2010/main" val="1114318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204" y="446294"/>
            <a:ext cx="10972800" cy="511175"/>
          </a:xfrm>
        </p:spPr>
        <p:txBody>
          <a:bodyPr/>
          <a:lstStyle/>
          <a:p>
            <a:r>
              <a:rPr lang="en-US" dirty="0" smtClean="0"/>
              <a:t>TECHNIQUES</a:t>
            </a:r>
            <a:endParaRPr lang="en-US" dirty="0"/>
          </a:p>
        </p:txBody>
      </p:sp>
      <p:sp>
        <p:nvSpPr>
          <p:cNvPr id="4" name="Subtitle 15">
            <a:extLst>
              <a:ext uri="{FF2B5EF4-FFF2-40B4-BE49-F238E27FC236}">
                <a16:creationId xmlns="" xmlns:a16="http://schemas.microsoft.com/office/drawing/2014/main" id="{88DBACD9-A370-4BFF-80EC-75321EDFAA76}"/>
              </a:ext>
            </a:extLst>
          </p:cNvPr>
          <p:cNvSpPr txBox="1">
            <a:spLocks/>
          </p:cNvSpPr>
          <p:nvPr/>
        </p:nvSpPr>
        <p:spPr>
          <a:xfrm>
            <a:off x="4159981" y="1219297"/>
            <a:ext cx="3588358" cy="5013061"/>
          </a:xfrm>
          <a:prstGeom prst="rect">
            <a:avLst/>
          </a:prstGeom>
          <a:noFill/>
          <a:ln w="6350">
            <a:solidFill>
              <a:schemeClr val="bg1">
                <a:lumMod val="85000"/>
              </a:schemeClr>
            </a:solid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53975" marR="0" lvl="1" indent="0" algn="l" defTabSz="914400" rtl="0" eaLnBrk="1" fontAlgn="auto" latinLnBrk="0" hangingPunct="1">
              <a:lnSpc>
                <a:spcPct val="100000"/>
              </a:lnSpc>
              <a:spcBef>
                <a:spcPts val="600"/>
              </a:spcBef>
              <a:spcAft>
                <a:spcPts val="0"/>
              </a:spcAft>
              <a:buClrTx/>
              <a:buSzPct val="75000"/>
              <a:buFontTx/>
              <a:buNone/>
              <a:tabLst/>
              <a:defRPr/>
            </a:pPr>
            <a:endParaRPr kumimoji="0" lang="en-US" sz="1400" b="0" i="0" u="none" strike="noStrike" kern="1200" cap="none" spc="0" normalizeH="0" baseline="0" noProof="0" dirty="0">
              <a:ln>
                <a:noFill/>
              </a:ln>
              <a:solidFill>
                <a:srgbClr val="58595B"/>
              </a:solidFill>
              <a:effectLst/>
              <a:uLnTx/>
              <a:uFillTx/>
              <a:latin typeface="Calibri"/>
            </a:endParaRPr>
          </a:p>
        </p:txBody>
      </p:sp>
      <p:sp>
        <p:nvSpPr>
          <p:cNvPr id="5" name="Subtitle 15">
            <a:extLst>
              <a:ext uri="{FF2B5EF4-FFF2-40B4-BE49-F238E27FC236}">
                <a16:creationId xmlns="" xmlns:a16="http://schemas.microsoft.com/office/drawing/2014/main" id="{88DBACD9-A370-4BFF-80EC-75321EDFAA76}"/>
              </a:ext>
            </a:extLst>
          </p:cNvPr>
          <p:cNvSpPr txBox="1">
            <a:spLocks/>
          </p:cNvSpPr>
          <p:nvPr/>
        </p:nvSpPr>
        <p:spPr>
          <a:xfrm>
            <a:off x="4337340" y="2376868"/>
            <a:ext cx="3410997" cy="527612"/>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en-IN" sz="1200" dirty="0">
                <a:solidFill>
                  <a:srgbClr val="58595B"/>
                </a:solidFill>
              </a:rPr>
              <a:t>LIME (Local Interpretable Model-agnostic Explanations) creates dataset in locality of our observation by perturbation the different features. Then it fits a local linear model on this data and uses the weight on each feature to provide an explanation.</a:t>
            </a:r>
          </a:p>
        </p:txBody>
      </p:sp>
      <p:sp>
        <p:nvSpPr>
          <p:cNvPr id="6" name="Rectangle 5"/>
          <p:cNvSpPr/>
          <p:nvPr/>
        </p:nvSpPr>
        <p:spPr>
          <a:xfrm>
            <a:off x="4344912" y="1950726"/>
            <a:ext cx="918000" cy="390319"/>
          </a:xfrm>
          <a:prstGeom prst="rect">
            <a:avLst/>
          </a:prstGeom>
          <a:solidFill>
            <a:schemeClr val="bg1">
              <a:lumMod val="95000"/>
            </a:schemeClr>
          </a:solidFill>
          <a:ln w="25400" cap="flat" cmpd="sng" algn="ctr">
            <a:noFill/>
            <a:prstDash val="soli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lvl="1" algn="ctr"/>
            <a:r>
              <a:rPr lang="en-IN" sz="1400" b="1" dirty="0" smtClean="0">
                <a:solidFill>
                  <a:srgbClr val="000000"/>
                </a:solidFill>
              </a:rPr>
              <a:t>Definition</a:t>
            </a:r>
            <a:endParaRPr lang="en-IN" sz="1400" b="1" dirty="0">
              <a:solidFill>
                <a:srgbClr val="000000"/>
              </a:solidFill>
            </a:endParaRPr>
          </a:p>
        </p:txBody>
      </p:sp>
      <p:sp>
        <p:nvSpPr>
          <p:cNvPr id="7" name="Rectangle 6"/>
          <p:cNvSpPr/>
          <p:nvPr/>
        </p:nvSpPr>
        <p:spPr bwMode="auto">
          <a:xfrm>
            <a:off x="4328522" y="1403445"/>
            <a:ext cx="3203246" cy="423873"/>
          </a:xfrm>
          <a:prstGeom prst="rect">
            <a:avLst/>
          </a:prstGeom>
          <a:solidFill>
            <a:srgbClr val="0070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LIME</a:t>
            </a:r>
            <a:endParaRPr lang="en-US" sz="1400" b="1" dirty="0">
              <a:solidFill>
                <a:schemeClr val="lt1"/>
              </a:solidFill>
            </a:endParaRPr>
          </a:p>
        </p:txBody>
      </p:sp>
      <p:sp>
        <p:nvSpPr>
          <p:cNvPr id="8" name="Subtitle 15">
            <a:extLst>
              <a:ext uri="{FF2B5EF4-FFF2-40B4-BE49-F238E27FC236}">
                <a16:creationId xmlns="" xmlns:a16="http://schemas.microsoft.com/office/drawing/2014/main" id="{88DBACD9-A370-4BFF-80EC-75321EDFAA76}"/>
              </a:ext>
            </a:extLst>
          </p:cNvPr>
          <p:cNvSpPr txBox="1">
            <a:spLocks/>
          </p:cNvSpPr>
          <p:nvPr/>
        </p:nvSpPr>
        <p:spPr>
          <a:xfrm>
            <a:off x="4358654" y="4131485"/>
            <a:ext cx="2621372" cy="678008"/>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R="0" lvl="1" defTabSz="1219170" fontAlgn="auto">
              <a:lnSpc>
                <a:spcPct val="100000"/>
              </a:lnSpc>
              <a:spcAft>
                <a:spcPts val="0"/>
              </a:spcAft>
              <a:buClrTx/>
              <a:buFont typeface="Wingdings" panose="05000000000000000000" pitchFamily="2" charset="2"/>
              <a:buChar char="v"/>
              <a:tabLst/>
              <a:defRPr/>
            </a:pPr>
            <a:r>
              <a:rPr lang="en-US" sz="1200" b="0" dirty="0" smtClean="0">
                <a:solidFill>
                  <a:srgbClr val="58595B"/>
                </a:solidFill>
              </a:rPr>
              <a:t>Model Agnostic</a:t>
            </a:r>
          </a:p>
          <a:p>
            <a:pPr marR="0" lvl="1" defTabSz="1219170" fontAlgn="auto">
              <a:lnSpc>
                <a:spcPct val="100000"/>
              </a:lnSpc>
              <a:spcAft>
                <a:spcPts val="0"/>
              </a:spcAft>
              <a:buClrTx/>
              <a:buFont typeface="Wingdings" panose="05000000000000000000" pitchFamily="2" charset="2"/>
              <a:buChar char="v"/>
              <a:tabLst/>
              <a:defRPr/>
            </a:pPr>
            <a:r>
              <a:rPr lang="en-US" sz="1200" b="0" dirty="0" smtClean="0">
                <a:solidFill>
                  <a:srgbClr val="58595B"/>
                </a:solidFill>
                <a:latin typeface="Calibri"/>
              </a:rPr>
              <a:t>Local Interpretation</a:t>
            </a:r>
            <a:endParaRPr lang="en-US" sz="1200" b="0" dirty="0">
              <a:solidFill>
                <a:srgbClr val="58595B"/>
              </a:solidFill>
              <a:latin typeface="Calibri"/>
            </a:endParaRPr>
          </a:p>
        </p:txBody>
      </p:sp>
      <p:sp>
        <p:nvSpPr>
          <p:cNvPr id="9" name="Rectangle 8"/>
          <p:cNvSpPr/>
          <p:nvPr/>
        </p:nvSpPr>
        <p:spPr>
          <a:xfrm>
            <a:off x="4344912" y="3691390"/>
            <a:ext cx="1332000" cy="390319"/>
          </a:xfrm>
          <a:prstGeom prst="rect">
            <a:avLst/>
          </a:prstGeom>
          <a:solidFill>
            <a:schemeClr val="bg1">
              <a:lumMod val="95000"/>
            </a:schemeClr>
          </a:solidFill>
          <a:ln w="25400" cap="flat" cmpd="sng" algn="ctr">
            <a:noFill/>
            <a:prstDash val="soli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lvl="1" algn="ctr"/>
            <a:r>
              <a:rPr lang="en-IN" sz="1400" b="1" dirty="0" smtClean="0">
                <a:solidFill>
                  <a:srgbClr val="000000"/>
                </a:solidFill>
              </a:rPr>
              <a:t>Characteristics</a:t>
            </a:r>
            <a:endParaRPr lang="en-IN" sz="1400" b="1" dirty="0">
              <a:solidFill>
                <a:srgbClr val="000000"/>
              </a:solidFill>
            </a:endParaRPr>
          </a:p>
        </p:txBody>
      </p:sp>
      <p:sp>
        <p:nvSpPr>
          <p:cNvPr id="12" name="Subtitle 15">
            <a:extLst>
              <a:ext uri="{FF2B5EF4-FFF2-40B4-BE49-F238E27FC236}">
                <a16:creationId xmlns="" xmlns:a16="http://schemas.microsoft.com/office/drawing/2014/main" id="{88DBACD9-A370-4BFF-80EC-75321EDFAA76}"/>
              </a:ext>
            </a:extLst>
          </p:cNvPr>
          <p:cNvSpPr txBox="1">
            <a:spLocks/>
          </p:cNvSpPr>
          <p:nvPr/>
        </p:nvSpPr>
        <p:spPr>
          <a:xfrm>
            <a:off x="4344912" y="5232180"/>
            <a:ext cx="3186856" cy="456022"/>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71450" indent="-171450">
              <a:buFont typeface="Arial" panose="020B0604020202020204" pitchFamily="34" charset="0"/>
              <a:buChar char="•"/>
            </a:pPr>
            <a:r>
              <a:rPr lang="en-IN" sz="1200" dirty="0" smtClean="0">
                <a:solidFill>
                  <a:srgbClr val="58595B"/>
                </a:solidFill>
              </a:rPr>
              <a:t>As it uses random sampling of new points it is little unstable. </a:t>
            </a:r>
          </a:p>
          <a:p>
            <a:pPr marL="171450" indent="-171450">
              <a:buFont typeface="Arial" panose="020B0604020202020204" pitchFamily="34" charset="0"/>
              <a:buChar char="•"/>
            </a:pPr>
            <a:r>
              <a:rPr lang="en-IN" sz="1200" dirty="0" smtClean="0">
                <a:solidFill>
                  <a:srgbClr val="58595B"/>
                </a:solidFill>
              </a:rPr>
              <a:t>Also, it fits a linear model to the new dataset generated it is slightly inaccurate.</a:t>
            </a:r>
            <a:endParaRPr lang="en-IN" sz="1200" dirty="0">
              <a:solidFill>
                <a:srgbClr val="58595B"/>
              </a:solidFill>
            </a:endParaRPr>
          </a:p>
        </p:txBody>
      </p:sp>
      <p:sp>
        <p:nvSpPr>
          <p:cNvPr id="13" name="Rectangle 12"/>
          <p:cNvSpPr/>
          <p:nvPr/>
        </p:nvSpPr>
        <p:spPr>
          <a:xfrm>
            <a:off x="4328522" y="4809493"/>
            <a:ext cx="1188000" cy="390319"/>
          </a:xfrm>
          <a:prstGeom prst="rect">
            <a:avLst/>
          </a:prstGeom>
          <a:solidFill>
            <a:schemeClr val="bg1">
              <a:lumMod val="95000"/>
            </a:schemeClr>
          </a:solidFill>
          <a:ln w="25400" cap="flat" cmpd="sng" algn="ctr">
            <a:noFill/>
            <a:prstDash val="soli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lvl="1" algn="ctr"/>
            <a:r>
              <a:rPr lang="en-IN" sz="1400" b="1" dirty="0" smtClean="0">
                <a:solidFill>
                  <a:srgbClr val="000000"/>
                </a:solidFill>
              </a:rPr>
              <a:t>Limitation</a:t>
            </a:r>
            <a:endParaRPr lang="en-IN" sz="1400" b="1" dirty="0">
              <a:solidFill>
                <a:srgbClr val="000000"/>
              </a:solidFill>
            </a:endParaRPr>
          </a:p>
        </p:txBody>
      </p:sp>
      <p:sp>
        <p:nvSpPr>
          <p:cNvPr id="25" name="Subtitle 15">
            <a:extLst>
              <a:ext uri="{FF2B5EF4-FFF2-40B4-BE49-F238E27FC236}">
                <a16:creationId xmlns="" xmlns:a16="http://schemas.microsoft.com/office/drawing/2014/main" id="{88DBACD9-A370-4BFF-80EC-75321EDFAA76}"/>
              </a:ext>
            </a:extLst>
          </p:cNvPr>
          <p:cNvSpPr txBox="1">
            <a:spLocks/>
          </p:cNvSpPr>
          <p:nvPr/>
        </p:nvSpPr>
        <p:spPr>
          <a:xfrm>
            <a:off x="8025063" y="1205922"/>
            <a:ext cx="3650911" cy="5026436"/>
          </a:xfrm>
          <a:prstGeom prst="rect">
            <a:avLst/>
          </a:prstGeom>
          <a:noFill/>
          <a:ln w="6350">
            <a:solidFill>
              <a:schemeClr val="bg1">
                <a:lumMod val="85000"/>
              </a:schemeClr>
            </a:solid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53975" marR="0" lvl="1" indent="0" algn="l" defTabSz="914400" rtl="0" eaLnBrk="1" fontAlgn="auto" latinLnBrk="0" hangingPunct="1">
              <a:lnSpc>
                <a:spcPct val="100000"/>
              </a:lnSpc>
              <a:spcBef>
                <a:spcPts val="600"/>
              </a:spcBef>
              <a:spcAft>
                <a:spcPts val="0"/>
              </a:spcAft>
              <a:buClrTx/>
              <a:buSzPct val="75000"/>
              <a:buFontTx/>
              <a:buNone/>
              <a:tabLst/>
              <a:defRPr/>
            </a:pPr>
            <a:endParaRPr kumimoji="0" lang="en-US" sz="1400" b="0" i="0" u="none" strike="noStrike" kern="1200" cap="none" spc="0" normalizeH="0" baseline="0" noProof="0" dirty="0">
              <a:ln>
                <a:noFill/>
              </a:ln>
              <a:solidFill>
                <a:srgbClr val="58595B"/>
              </a:solidFill>
              <a:effectLst/>
              <a:uLnTx/>
              <a:uFillTx/>
              <a:latin typeface="Calibri"/>
            </a:endParaRPr>
          </a:p>
        </p:txBody>
      </p:sp>
      <p:sp>
        <p:nvSpPr>
          <p:cNvPr id="26" name="Subtitle 15">
            <a:extLst>
              <a:ext uri="{FF2B5EF4-FFF2-40B4-BE49-F238E27FC236}">
                <a16:creationId xmlns="" xmlns:a16="http://schemas.microsoft.com/office/drawing/2014/main" id="{88DBACD9-A370-4BFF-80EC-75321EDFAA76}"/>
              </a:ext>
            </a:extLst>
          </p:cNvPr>
          <p:cNvSpPr txBox="1">
            <a:spLocks/>
          </p:cNvSpPr>
          <p:nvPr/>
        </p:nvSpPr>
        <p:spPr>
          <a:xfrm>
            <a:off x="8183113" y="2428292"/>
            <a:ext cx="3324177" cy="1184479"/>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r>
              <a:rPr lang="en-IN" sz="1200" dirty="0">
                <a:solidFill>
                  <a:srgbClr val="58595B"/>
                </a:solidFill>
              </a:rPr>
              <a:t>SHAP (</a:t>
            </a:r>
            <a:r>
              <a:rPr lang="en-IN" sz="1200" dirty="0" err="1">
                <a:solidFill>
                  <a:srgbClr val="58595B"/>
                </a:solidFill>
              </a:rPr>
              <a:t>SHapley</a:t>
            </a:r>
            <a:r>
              <a:rPr lang="en-IN" sz="1200" dirty="0">
                <a:solidFill>
                  <a:srgbClr val="58595B"/>
                </a:solidFill>
              </a:rPr>
              <a:t> Additive </a:t>
            </a:r>
            <a:r>
              <a:rPr lang="en-IN" sz="1200" dirty="0" err="1">
                <a:solidFill>
                  <a:srgbClr val="58595B"/>
                </a:solidFill>
              </a:rPr>
              <a:t>exPlanation</a:t>
            </a:r>
            <a:r>
              <a:rPr lang="en-IN" sz="1200" dirty="0">
                <a:solidFill>
                  <a:srgbClr val="58595B"/>
                </a:solidFill>
              </a:rPr>
              <a:t>) connects </a:t>
            </a:r>
            <a:r>
              <a:rPr lang="en-IN" sz="1200" b="1" dirty="0">
                <a:solidFill>
                  <a:srgbClr val="58595B"/>
                </a:solidFill>
              </a:rPr>
              <a:t>cooperative</a:t>
            </a:r>
            <a:r>
              <a:rPr lang="en-IN" sz="1200" dirty="0">
                <a:solidFill>
                  <a:srgbClr val="58595B"/>
                </a:solidFill>
              </a:rPr>
              <a:t> </a:t>
            </a:r>
            <a:r>
              <a:rPr lang="en-IN" sz="1200" b="1" dirty="0">
                <a:solidFill>
                  <a:srgbClr val="58595B"/>
                </a:solidFill>
              </a:rPr>
              <a:t>game theory</a:t>
            </a:r>
            <a:r>
              <a:rPr lang="en-IN" sz="1200" dirty="0">
                <a:solidFill>
                  <a:srgbClr val="58595B"/>
                </a:solidFill>
              </a:rPr>
              <a:t> </a:t>
            </a:r>
            <a:r>
              <a:rPr lang="en-IN" sz="1200" dirty="0" smtClean="0">
                <a:solidFill>
                  <a:srgbClr val="58595B"/>
                </a:solidFill>
              </a:rPr>
              <a:t> with </a:t>
            </a:r>
            <a:r>
              <a:rPr lang="en-IN" sz="1200" dirty="0">
                <a:solidFill>
                  <a:srgbClr val="58595B"/>
                </a:solidFill>
              </a:rPr>
              <a:t>explanation</a:t>
            </a:r>
            <a:r>
              <a:rPr lang="en-IN" sz="1200" dirty="0" smtClean="0">
                <a:solidFill>
                  <a:srgbClr val="58595B"/>
                </a:solidFill>
              </a:rPr>
              <a:t>.</a:t>
            </a:r>
            <a:endParaRPr lang="en-IN" sz="1200" b="1" dirty="0">
              <a:solidFill>
                <a:srgbClr val="58595B"/>
              </a:solidFill>
            </a:endParaRPr>
          </a:p>
          <a:p>
            <a:pPr marL="342900" lvl="0" indent="-342900">
              <a:buFont typeface="+mj-lt"/>
              <a:buAutoNum type="arabicPeriod"/>
            </a:pPr>
            <a:r>
              <a:rPr lang="en-IN" sz="1200" b="1" dirty="0" err="1">
                <a:solidFill>
                  <a:srgbClr val="58595B"/>
                </a:solidFill>
              </a:rPr>
              <a:t>TreeExplainer</a:t>
            </a:r>
            <a:r>
              <a:rPr lang="en-IN" sz="1200" dirty="0">
                <a:solidFill>
                  <a:srgbClr val="58595B"/>
                </a:solidFill>
              </a:rPr>
              <a:t> - Optimized for </a:t>
            </a:r>
            <a:r>
              <a:rPr lang="en-IN" sz="1200" dirty="0" err="1">
                <a:solidFill>
                  <a:srgbClr val="58595B"/>
                </a:solidFill>
              </a:rPr>
              <a:t>XGBoost</a:t>
            </a:r>
            <a:r>
              <a:rPr lang="en-IN" sz="1200" dirty="0">
                <a:solidFill>
                  <a:srgbClr val="58595B"/>
                </a:solidFill>
              </a:rPr>
              <a:t>, LGB</a:t>
            </a:r>
            <a:r>
              <a:rPr lang="en-IN" sz="1200" dirty="0" smtClean="0">
                <a:solidFill>
                  <a:srgbClr val="58595B"/>
                </a:solidFill>
              </a:rPr>
              <a:t>,</a:t>
            </a:r>
            <a:endParaRPr lang="en-IN" sz="1200" dirty="0">
              <a:solidFill>
                <a:srgbClr val="58595B"/>
              </a:solidFill>
            </a:endParaRPr>
          </a:p>
          <a:p>
            <a:pPr marL="342900" lvl="0" indent="-342900">
              <a:buFont typeface="+mj-lt"/>
              <a:buAutoNum type="arabicPeriod"/>
            </a:pPr>
            <a:r>
              <a:rPr lang="en-IN" sz="1200" b="1" dirty="0" err="1">
                <a:solidFill>
                  <a:srgbClr val="58595B"/>
                </a:solidFill>
              </a:rPr>
              <a:t>DeepExplainer</a:t>
            </a:r>
            <a:r>
              <a:rPr lang="en-IN" sz="1200" dirty="0">
                <a:solidFill>
                  <a:srgbClr val="58595B"/>
                </a:solidFill>
              </a:rPr>
              <a:t> - Optimized for Deep </a:t>
            </a:r>
            <a:r>
              <a:rPr lang="en-IN" sz="1200" dirty="0" smtClean="0">
                <a:solidFill>
                  <a:srgbClr val="58595B"/>
                </a:solidFill>
              </a:rPr>
              <a:t>Models</a:t>
            </a:r>
            <a:endParaRPr lang="en-IN" sz="1200" dirty="0">
              <a:solidFill>
                <a:srgbClr val="58595B"/>
              </a:solidFill>
            </a:endParaRPr>
          </a:p>
          <a:p>
            <a:pPr marL="342900" lvl="0" indent="-342900">
              <a:buFont typeface="+mj-lt"/>
              <a:buAutoNum type="arabicPeriod"/>
            </a:pPr>
            <a:r>
              <a:rPr lang="en-IN" sz="1200" b="1" dirty="0">
                <a:solidFill>
                  <a:srgbClr val="58595B"/>
                </a:solidFill>
              </a:rPr>
              <a:t>Kernel</a:t>
            </a:r>
            <a:r>
              <a:rPr lang="en-IN" sz="1200" dirty="0">
                <a:solidFill>
                  <a:srgbClr val="58595B"/>
                </a:solidFill>
              </a:rPr>
              <a:t> </a:t>
            </a:r>
            <a:r>
              <a:rPr lang="en-IN" sz="1200" b="1" dirty="0">
                <a:solidFill>
                  <a:srgbClr val="58595B"/>
                </a:solidFill>
              </a:rPr>
              <a:t>Explainer</a:t>
            </a:r>
            <a:r>
              <a:rPr lang="en-IN" sz="1200" dirty="0">
                <a:solidFill>
                  <a:srgbClr val="58595B"/>
                </a:solidFill>
              </a:rPr>
              <a:t> - Model </a:t>
            </a:r>
            <a:r>
              <a:rPr lang="en-IN" sz="1200" dirty="0" smtClean="0">
                <a:solidFill>
                  <a:srgbClr val="58595B"/>
                </a:solidFill>
              </a:rPr>
              <a:t>agnostic</a:t>
            </a:r>
            <a:endParaRPr lang="en-IN" sz="1200" dirty="0">
              <a:solidFill>
                <a:srgbClr val="58595B"/>
              </a:solidFill>
            </a:endParaRPr>
          </a:p>
        </p:txBody>
      </p:sp>
      <p:sp>
        <p:nvSpPr>
          <p:cNvPr id="27" name="Rectangle 26"/>
          <p:cNvSpPr/>
          <p:nvPr/>
        </p:nvSpPr>
        <p:spPr>
          <a:xfrm>
            <a:off x="8197078" y="1935373"/>
            <a:ext cx="918001" cy="404327"/>
          </a:xfrm>
          <a:prstGeom prst="rect">
            <a:avLst/>
          </a:prstGeom>
          <a:solidFill>
            <a:schemeClr val="bg1">
              <a:lumMod val="95000"/>
            </a:schemeClr>
          </a:solidFill>
          <a:ln w="25400" cap="flat" cmpd="sng" algn="ctr">
            <a:noFill/>
            <a:prstDash val="soli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lvl="1" algn="ctr"/>
            <a:r>
              <a:rPr lang="en-IN" sz="1400" b="1" dirty="0" smtClean="0">
                <a:solidFill>
                  <a:srgbClr val="000000"/>
                </a:solidFill>
              </a:rPr>
              <a:t>Definition</a:t>
            </a:r>
            <a:endParaRPr lang="en-IN" sz="1400" b="1" dirty="0">
              <a:solidFill>
                <a:srgbClr val="000000"/>
              </a:solidFill>
            </a:endParaRPr>
          </a:p>
        </p:txBody>
      </p:sp>
      <p:sp>
        <p:nvSpPr>
          <p:cNvPr id="28" name="Rectangle 27"/>
          <p:cNvSpPr/>
          <p:nvPr/>
        </p:nvSpPr>
        <p:spPr bwMode="auto">
          <a:xfrm>
            <a:off x="8183114" y="1390068"/>
            <a:ext cx="3324418" cy="423874"/>
          </a:xfrm>
          <a:prstGeom prst="rect">
            <a:avLst/>
          </a:prstGeom>
          <a:solidFill>
            <a:srgbClr val="0070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lt1"/>
                </a:solidFill>
              </a:rPr>
              <a:t>SHAP</a:t>
            </a:r>
            <a:endParaRPr lang="en-US" sz="1400" b="1" dirty="0">
              <a:solidFill>
                <a:schemeClr val="lt1"/>
              </a:solidFill>
            </a:endParaRPr>
          </a:p>
        </p:txBody>
      </p:sp>
      <p:sp>
        <p:nvSpPr>
          <p:cNvPr id="29" name="Subtitle 15">
            <a:extLst>
              <a:ext uri="{FF2B5EF4-FFF2-40B4-BE49-F238E27FC236}">
                <a16:creationId xmlns="" xmlns:a16="http://schemas.microsoft.com/office/drawing/2014/main" id="{88DBACD9-A370-4BFF-80EC-75321EDFAA76}"/>
              </a:ext>
            </a:extLst>
          </p:cNvPr>
          <p:cNvSpPr txBox="1">
            <a:spLocks/>
          </p:cNvSpPr>
          <p:nvPr/>
        </p:nvSpPr>
        <p:spPr>
          <a:xfrm>
            <a:off x="8329669" y="4131486"/>
            <a:ext cx="3177863" cy="678008"/>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R="0" lvl="1" defTabSz="1219170" fontAlgn="auto">
              <a:lnSpc>
                <a:spcPct val="100000"/>
              </a:lnSpc>
              <a:spcAft>
                <a:spcPts val="0"/>
              </a:spcAft>
              <a:buClrTx/>
              <a:buFont typeface="Wingdings" panose="05000000000000000000" pitchFamily="2" charset="2"/>
              <a:buChar char="v"/>
              <a:tabLst/>
              <a:defRPr/>
            </a:pPr>
            <a:r>
              <a:rPr lang="en-US" sz="1200" b="0" dirty="0" smtClean="0">
                <a:solidFill>
                  <a:srgbClr val="58595B"/>
                </a:solidFill>
              </a:rPr>
              <a:t>Model Agnostic</a:t>
            </a:r>
          </a:p>
          <a:p>
            <a:pPr marR="0" lvl="1" defTabSz="1219170" fontAlgn="auto">
              <a:lnSpc>
                <a:spcPct val="100000"/>
              </a:lnSpc>
              <a:spcAft>
                <a:spcPts val="0"/>
              </a:spcAft>
              <a:buClrTx/>
              <a:buFont typeface="Wingdings" panose="05000000000000000000" pitchFamily="2" charset="2"/>
              <a:buChar char="v"/>
              <a:tabLst/>
              <a:defRPr/>
            </a:pPr>
            <a:r>
              <a:rPr lang="en-US" sz="1200" b="0" dirty="0" smtClean="0">
                <a:solidFill>
                  <a:srgbClr val="58595B"/>
                </a:solidFill>
                <a:latin typeface="Calibri"/>
              </a:rPr>
              <a:t>Local and Global Interpretation</a:t>
            </a:r>
            <a:endParaRPr lang="en-US" sz="1200" b="0" dirty="0">
              <a:solidFill>
                <a:srgbClr val="58595B"/>
              </a:solidFill>
              <a:latin typeface="Calibri"/>
            </a:endParaRPr>
          </a:p>
        </p:txBody>
      </p:sp>
      <p:sp>
        <p:nvSpPr>
          <p:cNvPr id="30" name="Rectangle 29"/>
          <p:cNvSpPr/>
          <p:nvPr/>
        </p:nvSpPr>
        <p:spPr>
          <a:xfrm>
            <a:off x="8329669" y="3691388"/>
            <a:ext cx="1332000" cy="390319"/>
          </a:xfrm>
          <a:prstGeom prst="rect">
            <a:avLst/>
          </a:prstGeom>
          <a:solidFill>
            <a:schemeClr val="bg1">
              <a:lumMod val="95000"/>
            </a:schemeClr>
          </a:solidFill>
          <a:ln w="25400" cap="flat" cmpd="sng" algn="ctr">
            <a:noFill/>
            <a:prstDash val="soli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lvl="1" algn="ctr"/>
            <a:r>
              <a:rPr lang="en-IN" sz="1400" b="1" dirty="0" smtClean="0">
                <a:solidFill>
                  <a:srgbClr val="000000"/>
                </a:solidFill>
              </a:rPr>
              <a:t>Characteristics</a:t>
            </a:r>
            <a:endParaRPr lang="en-IN" sz="1400" b="1" dirty="0">
              <a:solidFill>
                <a:srgbClr val="000000"/>
              </a:solidFill>
            </a:endParaRPr>
          </a:p>
        </p:txBody>
      </p:sp>
      <p:sp>
        <p:nvSpPr>
          <p:cNvPr id="33" name="Subtitle 15">
            <a:extLst>
              <a:ext uri="{FF2B5EF4-FFF2-40B4-BE49-F238E27FC236}">
                <a16:creationId xmlns="" xmlns:a16="http://schemas.microsoft.com/office/drawing/2014/main" id="{88DBACD9-A370-4BFF-80EC-75321EDFAA76}"/>
              </a:ext>
            </a:extLst>
          </p:cNvPr>
          <p:cNvSpPr txBox="1">
            <a:spLocks/>
          </p:cNvSpPr>
          <p:nvPr/>
        </p:nvSpPr>
        <p:spPr>
          <a:xfrm>
            <a:off x="8183114" y="5232664"/>
            <a:ext cx="3470732" cy="456022"/>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71450" indent="-171450">
              <a:buFont typeface="Arial" panose="020B0604020202020204" pitchFamily="34" charset="0"/>
              <a:buChar char="•"/>
            </a:pPr>
            <a:r>
              <a:rPr lang="en-IN" sz="1200" dirty="0">
                <a:solidFill>
                  <a:srgbClr val="58595B"/>
                </a:solidFill>
              </a:rPr>
              <a:t>SHAP as Kernel Explainer is extremely </a:t>
            </a:r>
            <a:r>
              <a:rPr lang="en-IN" sz="1200" dirty="0" smtClean="0">
                <a:solidFill>
                  <a:srgbClr val="58595B"/>
                </a:solidFill>
              </a:rPr>
              <a:t>slow</a:t>
            </a:r>
            <a:r>
              <a:rPr lang="en-IN" sz="1200" dirty="0" smtClean="0">
                <a:solidFill>
                  <a:srgbClr val="58595B"/>
                </a:solidFill>
              </a:rPr>
              <a:t>, so</a:t>
            </a:r>
            <a:r>
              <a:rPr lang="en-IN" sz="1200" dirty="0">
                <a:solidFill>
                  <a:srgbClr val="58595B"/>
                </a:solidFill>
              </a:rPr>
              <a:t> </a:t>
            </a:r>
            <a:r>
              <a:rPr lang="en-IN" sz="1200" dirty="0" smtClean="0">
                <a:solidFill>
                  <a:srgbClr val="58595B"/>
                </a:solidFill>
              </a:rPr>
              <a:t>for </a:t>
            </a:r>
            <a:r>
              <a:rPr lang="en-IN" sz="1200" dirty="0">
                <a:solidFill>
                  <a:srgbClr val="58595B"/>
                </a:solidFill>
              </a:rPr>
              <a:t>models like SCM, KNN, etc. </a:t>
            </a:r>
            <a:r>
              <a:rPr lang="en-IN" sz="1200" dirty="0" smtClean="0">
                <a:solidFill>
                  <a:srgbClr val="58595B"/>
                </a:solidFill>
              </a:rPr>
              <a:t>using </a:t>
            </a:r>
            <a:r>
              <a:rPr lang="en-IN" sz="1200" dirty="0">
                <a:solidFill>
                  <a:srgbClr val="58595B"/>
                </a:solidFill>
              </a:rPr>
              <a:t>LIME or ELI5 will be better </a:t>
            </a:r>
            <a:r>
              <a:rPr lang="en-IN" sz="1200" dirty="0" smtClean="0">
                <a:solidFill>
                  <a:srgbClr val="58595B"/>
                </a:solidFill>
              </a:rPr>
              <a:t>choice.</a:t>
            </a:r>
            <a:endParaRPr lang="en-IN" sz="1200" dirty="0">
              <a:solidFill>
                <a:srgbClr val="58595B"/>
              </a:solidFill>
            </a:endParaRPr>
          </a:p>
        </p:txBody>
      </p:sp>
      <p:sp>
        <p:nvSpPr>
          <p:cNvPr id="34" name="Rectangle 33"/>
          <p:cNvSpPr/>
          <p:nvPr/>
        </p:nvSpPr>
        <p:spPr>
          <a:xfrm>
            <a:off x="8395010" y="4844721"/>
            <a:ext cx="1188000" cy="355091"/>
          </a:xfrm>
          <a:prstGeom prst="rect">
            <a:avLst/>
          </a:prstGeom>
          <a:solidFill>
            <a:schemeClr val="bg1">
              <a:lumMod val="95000"/>
            </a:schemeClr>
          </a:solidFill>
          <a:ln w="25400" cap="flat" cmpd="sng" algn="ctr">
            <a:noFill/>
            <a:prstDash val="soli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lvl="1" algn="ctr"/>
            <a:r>
              <a:rPr lang="en-IN" sz="1400" b="1" dirty="0" smtClean="0">
                <a:solidFill>
                  <a:srgbClr val="000000"/>
                </a:solidFill>
              </a:rPr>
              <a:t>Limitation</a:t>
            </a:r>
            <a:endParaRPr lang="en-IN" sz="1400" b="1" dirty="0">
              <a:solidFill>
                <a:srgbClr val="000000"/>
              </a:solidFill>
            </a:endParaRPr>
          </a:p>
        </p:txBody>
      </p:sp>
      <p:sp>
        <p:nvSpPr>
          <p:cNvPr id="23" name="Subtitle 15">
            <a:extLst>
              <a:ext uri="{FF2B5EF4-FFF2-40B4-BE49-F238E27FC236}">
                <a16:creationId xmlns="" xmlns:a16="http://schemas.microsoft.com/office/drawing/2014/main" id="{88DBACD9-A370-4BFF-80EC-75321EDFAA76}"/>
              </a:ext>
            </a:extLst>
          </p:cNvPr>
          <p:cNvSpPr txBox="1">
            <a:spLocks/>
          </p:cNvSpPr>
          <p:nvPr/>
        </p:nvSpPr>
        <p:spPr>
          <a:xfrm>
            <a:off x="341960" y="1219297"/>
            <a:ext cx="3588358" cy="5013062"/>
          </a:xfrm>
          <a:prstGeom prst="rect">
            <a:avLst/>
          </a:prstGeom>
          <a:noFill/>
          <a:ln w="6350">
            <a:solidFill>
              <a:schemeClr val="bg1">
                <a:lumMod val="85000"/>
              </a:schemeClr>
            </a:solid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53975" marR="0" lvl="1" indent="0" algn="l" defTabSz="914400" rtl="0" eaLnBrk="1" fontAlgn="auto" latinLnBrk="0" hangingPunct="1">
              <a:lnSpc>
                <a:spcPct val="100000"/>
              </a:lnSpc>
              <a:spcBef>
                <a:spcPts val="600"/>
              </a:spcBef>
              <a:spcAft>
                <a:spcPts val="0"/>
              </a:spcAft>
              <a:buClrTx/>
              <a:buSzPct val="75000"/>
              <a:buFontTx/>
              <a:buNone/>
              <a:tabLst/>
              <a:defRPr/>
            </a:pPr>
            <a:endParaRPr kumimoji="0" lang="en-US" sz="1400" b="0" i="0" u="none" strike="noStrike" kern="1200" cap="none" spc="0" normalizeH="0" baseline="0" noProof="0" dirty="0">
              <a:ln>
                <a:noFill/>
              </a:ln>
              <a:solidFill>
                <a:srgbClr val="58595B"/>
              </a:solidFill>
              <a:effectLst/>
              <a:uLnTx/>
              <a:uFillTx/>
              <a:latin typeface="Calibri"/>
            </a:endParaRPr>
          </a:p>
        </p:txBody>
      </p:sp>
      <p:sp>
        <p:nvSpPr>
          <p:cNvPr id="24" name="Subtitle 15">
            <a:extLst>
              <a:ext uri="{FF2B5EF4-FFF2-40B4-BE49-F238E27FC236}">
                <a16:creationId xmlns="" xmlns:a16="http://schemas.microsoft.com/office/drawing/2014/main" id="{88DBACD9-A370-4BFF-80EC-75321EDFAA76}"/>
              </a:ext>
            </a:extLst>
          </p:cNvPr>
          <p:cNvSpPr txBox="1">
            <a:spLocks/>
          </p:cNvSpPr>
          <p:nvPr/>
        </p:nvSpPr>
        <p:spPr>
          <a:xfrm>
            <a:off x="519319" y="2376868"/>
            <a:ext cx="3410997" cy="527612"/>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r>
              <a:rPr lang="en-IN" sz="1200" dirty="0" smtClean="0"/>
              <a:t>ELI5 Permutation Importance </a:t>
            </a:r>
            <a:r>
              <a:rPr lang="en-IN" sz="1200" dirty="0"/>
              <a:t>provides a way to compute feature </a:t>
            </a:r>
            <a:r>
              <a:rPr lang="en-IN" sz="1200" dirty="0" smtClean="0"/>
              <a:t>importance </a:t>
            </a:r>
            <a:r>
              <a:rPr lang="en-IN" sz="1200" dirty="0"/>
              <a:t>for any black-box estimator by measuring how score decreases when a feature is not </a:t>
            </a:r>
            <a:r>
              <a:rPr lang="en-IN" sz="1200" dirty="0" smtClean="0"/>
              <a:t>available.  It only shows the </a:t>
            </a:r>
            <a:r>
              <a:rPr lang="en-IN" sz="1200" dirty="0" smtClean="0">
                <a:solidFill>
                  <a:srgbClr val="58595B"/>
                </a:solidFill>
              </a:rPr>
              <a:t>magnitude of importance.</a:t>
            </a:r>
            <a:endParaRPr lang="en-IN" sz="1200" dirty="0">
              <a:solidFill>
                <a:srgbClr val="58595B"/>
              </a:solidFill>
            </a:endParaRPr>
          </a:p>
        </p:txBody>
      </p:sp>
      <p:sp>
        <p:nvSpPr>
          <p:cNvPr id="35" name="Rectangle 34"/>
          <p:cNvSpPr/>
          <p:nvPr/>
        </p:nvSpPr>
        <p:spPr>
          <a:xfrm>
            <a:off x="526891" y="1950725"/>
            <a:ext cx="918000" cy="390319"/>
          </a:xfrm>
          <a:prstGeom prst="rect">
            <a:avLst/>
          </a:prstGeom>
          <a:solidFill>
            <a:schemeClr val="bg1">
              <a:lumMod val="95000"/>
            </a:schemeClr>
          </a:solidFill>
          <a:ln w="25400" cap="flat" cmpd="sng" algn="ctr">
            <a:noFill/>
            <a:prstDash val="soli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lvl="1" algn="ctr"/>
            <a:r>
              <a:rPr lang="en-IN" sz="1400" b="1" dirty="0" smtClean="0">
                <a:solidFill>
                  <a:srgbClr val="000000"/>
                </a:solidFill>
              </a:rPr>
              <a:t>Definition</a:t>
            </a:r>
            <a:endParaRPr lang="en-IN" sz="1400" b="1" dirty="0">
              <a:solidFill>
                <a:srgbClr val="000000"/>
              </a:solidFill>
            </a:endParaRPr>
          </a:p>
        </p:txBody>
      </p:sp>
      <p:sp>
        <p:nvSpPr>
          <p:cNvPr id="36" name="Rectangle 35"/>
          <p:cNvSpPr/>
          <p:nvPr/>
        </p:nvSpPr>
        <p:spPr bwMode="auto">
          <a:xfrm>
            <a:off x="510501" y="1403444"/>
            <a:ext cx="3203246" cy="423873"/>
          </a:xfrm>
          <a:prstGeom prst="rect">
            <a:avLst/>
          </a:prstGeom>
          <a:solidFill>
            <a:srgbClr val="0070C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ELI5 – Permutation Importance </a:t>
            </a:r>
            <a:endParaRPr lang="en-US" sz="1400" b="1" dirty="0">
              <a:solidFill>
                <a:schemeClr val="lt1"/>
              </a:solidFill>
            </a:endParaRPr>
          </a:p>
        </p:txBody>
      </p:sp>
      <p:sp>
        <p:nvSpPr>
          <p:cNvPr id="38" name="Rectangle 37"/>
          <p:cNvSpPr/>
          <p:nvPr/>
        </p:nvSpPr>
        <p:spPr>
          <a:xfrm>
            <a:off x="584739" y="3691389"/>
            <a:ext cx="1332000" cy="390319"/>
          </a:xfrm>
          <a:prstGeom prst="rect">
            <a:avLst/>
          </a:prstGeom>
          <a:solidFill>
            <a:schemeClr val="bg1">
              <a:lumMod val="95000"/>
            </a:schemeClr>
          </a:solidFill>
          <a:ln w="25400" cap="flat" cmpd="sng" algn="ctr">
            <a:noFill/>
            <a:prstDash val="soli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lvl="1" algn="ctr"/>
            <a:r>
              <a:rPr lang="en-IN" sz="1400" b="1" dirty="0" smtClean="0">
                <a:solidFill>
                  <a:srgbClr val="000000"/>
                </a:solidFill>
              </a:rPr>
              <a:t>Characteristics</a:t>
            </a:r>
            <a:endParaRPr lang="en-IN" sz="1400" b="1" dirty="0">
              <a:solidFill>
                <a:srgbClr val="000000"/>
              </a:solidFill>
            </a:endParaRPr>
          </a:p>
        </p:txBody>
      </p:sp>
      <p:sp>
        <p:nvSpPr>
          <p:cNvPr id="39" name="Subtitle 15">
            <a:extLst>
              <a:ext uri="{FF2B5EF4-FFF2-40B4-BE49-F238E27FC236}">
                <a16:creationId xmlns="" xmlns:a16="http://schemas.microsoft.com/office/drawing/2014/main" id="{88DBACD9-A370-4BFF-80EC-75321EDFAA76}"/>
              </a:ext>
            </a:extLst>
          </p:cNvPr>
          <p:cNvSpPr txBox="1">
            <a:spLocks/>
          </p:cNvSpPr>
          <p:nvPr/>
        </p:nvSpPr>
        <p:spPr>
          <a:xfrm>
            <a:off x="526891" y="5232179"/>
            <a:ext cx="3186856" cy="456022"/>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L="171450" indent="-171450">
              <a:buFont typeface="Arial" panose="020B0604020202020204" pitchFamily="34" charset="0"/>
              <a:buChar char="•"/>
            </a:pPr>
            <a:r>
              <a:rPr lang="en-IN" sz="1200" dirty="0" smtClean="0">
                <a:solidFill>
                  <a:srgbClr val="58595B"/>
                </a:solidFill>
              </a:rPr>
              <a:t>It does not shows the direction of importance.</a:t>
            </a:r>
          </a:p>
          <a:p>
            <a:pPr marL="171450" indent="-171450">
              <a:buFont typeface="Arial" panose="020B0604020202020204" pitchFamily="34" charset="0"/>
              <a:buChar char="•"/>
            </a:pPr>
            <a:r>
              <a:rPr lang="en-IN" sz="1200" dirty="0" smtClean="0">
                <a:solidFill>
                  <a:srgbClr val="58595B"/>
                </a:solidFill>
              </a:rPr>
              <a:t>Also, it does not takes account of correlation between features into its importance.</a:t>
            </a:r>
            <a:endParaRPr lang="en-IN" sz="1200" dirty="0">
              <a:solidFill>
                <a:srgbClr val="58595B"/>
              </a:solidFill>
            </a:endParaRPr>
          </a:p>
        </p:txBody>
      </p:sp>
      <p:sp>
        <p:nvSpPr>
          <p:cNvPr id="40" name="Rectangle 39"/>
          <p:cNvSpPr/>
          <p:nvPr/>
        </p:nvSpPr>
        <p:spPr>
          <a:xfrm>
            <a:off x="510501" y="4809492"/>
            <a:ext cx="1188000" cy="390319"/>
          </a:xfrm>
          <a:prstGeom prst="rect">
            <a:avLst/>
          </a:prstGeom>
          <a:solidFill>
            <a:schemeClr val="bg1">
              <a:lumMod val="95000"/>
            </a:schemeClr>
          </a:solidFill>
          <a:ln w="25400" cap="flat" cmpd="sng" algn="ctr">
            <a:noFill/>
            <a:prstDash val="soli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lvl="1" algn="ctr"/>
            <a:r>
              <a:rPr lang="en-IN" sz="1400" b="1" dirty="0" smtClean="0">
                <a:solidFill>
                  <a:srgbClr val="000000"/>
                </a:solidFill>
              </a:rPr>
              <a:t>Limitation</a:t>
            </a:r>
            <a:endParaRPr lang="en-IN" sz="1400" b="1" dirty="0">
              <a:solidFill>
                <a:srgbClr val="000000"/>
              </a:solidFill>
            </a:endParaRPr>
          </a:p>
        </p:txBody>
      </p:sp>
      <p:sp>
        <p:nvSpPr>
          <p:cNvPr id="41" name="Subtitle 15">
            <a:extLst>
              <a:ext uri="{FF2B5EF4-FFF2-40B4-BE49-F238E27FC236}">
                <a16:creationId xmlns="" xmlns:a16="http://schemas.microsoft.com/office/drawing/2014/main" id="{88DBACD9-A370-4BFF-80EC-75321EDFAA76}"/>
              </a:ext>
            </a:extLst>
          </p:cNvPr>
          <p:cNvSpPr txBox="1">
            <a:spLocks/>
          </p:cNvSpPr>
          <p:nvPr/>
        </p:nvSpPr>
        <p:spPr>
          <a:xfrm>
            <a:off x="584739" y="4131484"/>
            <a:ext cx="2621372" cy="678008"/>
          </a:xfrm>
          <a:prstGeom prst="rect">
            <a:avLst/>
          </a:prstGeom>
          <a:noFill/>
          <a:ln w="6350">
            <a:noFill/>
            <a:miter lim="800000"/>
            <a:headEnd/>
            <a:tailEnd/>
          </a:ln>
        </p:spPr>
        <p:txBody>
          <a:bodyPr wrap="square" tIns="91440" bIns="91440">
            <a:noAutofit/>
          </a:bodyPr>
          <a:lstStyle>
            <a:defPPr>
              <a:defRPr lang="en-US"/>
            </a:defPPr>
            <a:lvl1pPr defTabSz="914400">
              <a:defRPr sz="1800"/>
            </a:lvl1pPr>
            <a:lvl2pPr marL="271780" lvl="1" indent="-271780" defTabSz="914400">
              <a:spcBef>
                <a:spcPts val="600"/>
              </a:spcBef>
              <a:buSzPct val="75000"/>
              <a:buBlip>
                <a:blip r:embed="rId2"/>
              </a:buBlip>
              <a:defRPr sz="1500" b="1">
                <a:solidFill>
                  <a:srgbClr val="0057A8"/>
                </a:solidFill>
              </a:defRPr>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marR="0" lvl="1" defTabSz="1219170" fontAlgn="auto">
              <a:lnSpc>
                <a:spcPct val="100000"/>
              </a:lnSpc>
              <a:spcAft>
                <a:spcPts val="0"/>
              </a:spcAft>
              <a:buClrTx/>
              <a:buFont typeface="Wingdings" panose="05000000000000000000" pitchFamily="2" charset="2"/>
              <a:buChar char="v"/>
              <a:tabLst/>
              <a:defRPr/>
            </a:pPr>
            <a:r>
              <a:rPr lang="en-US" sz="1200" b="0" dirty="0" smtClean="0">
                <a:solidFill>
                  <a:srgbClr val="58595B"/>
                </a:solidFill>
              </a:rPr>
              <a:t>Model Agnostic</a:t>
            </a:r>
          </a:p>
          <a:p>
            <a:pPr marR="0" lvl="1" defTabSz="1219170" fontAlgn="auto">
              <a:lnSpc>
                <a:spcPct val="100000"/>
              </a:lnSpc>
              <a:spcAft>
                <a:spcPts val="0"/>
              </a:spcAft>
              <a:buClrTx/>
              <a:buFont typeface="Wingdings" panose="05000000000000000000" pitchFamily="2" charset="2"/>
              <a:buChar char="v"/>
              <a:tabLst/>
              <a:defRPr/>
            </a:pPr>
            <a:r>
              <a:rPr lang="en-US" sz="1200" b="0" dirty="0" smtClean="0">
                <a:solidFill>
                  <a:srgbClr val="58595B"/>
                </a:solidFill>
                <a:latin typeface="Calibri"/>
              </a:rPr>
              <a:t>Global Interpretation</a:t>
            </a:r>
            <a:endParaRPr lang="en-US" sz="1200" b="0" dirty="0">
              <a:solidFill>
                <a:srgbClr val="58595B"/>
              </a:solidFill>
              <a:latin typeface="Calibri"/>
            </a:endParaRPr>
          </a:p>
        </p:txBody>
      </p:sp>
    </p:spTree>
    <p:extLst>
      <p:ext uri="{BB962C8B-B14F-4D97-AF65-F5344CB8AC3E}">
        <p14:creationId xmlns:p14="http://schemas.microsoft.com/office/powerpoint/2010/main" val="2326595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US" dirty="0" smtClean="0"/>
              <a:t>DATASET</a:t>
            </a:r>
            <a:endParaRPr lang="en-US" dirty="0"/>
          </a:p>
        </p:txBody>
      </p:sp>
    </p:spTree>
    <p:extLst>
      <p:ext uri="{BB962C8B-B14F-4D97-AF65-F5344CB8AC3E}">
        <p14:creationId xmlns:p14="http://schemas.microsoft.com/office/powerpoint/2010/main" val="2820019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348" y="444950"/>
            <a:ext cx="10972800" cy="511175"/>
          </a:xfrm>
        </p:spPr>
        <p:txBody>
          <a:bodyPr/>
          <a:lstStyle/>
          <a:p>
            <a:r>
              <a:rPr lang="en-IN" dirty="0"/>
              <a:t>Data used for local interpretation</a:t>
            </a: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604585185"/>
              </p:ext>
            </p:extLst>
          </p:nvPr>
        </p:nvGraphicFramePr>
        <p:xfrm>
          <a:off x="6950075" y="1778000"/>
          <a:ext cx="4191000" cy="3829050"/>
        </p:xfrm>
        <a:graphic>
          <a:graphicData uri="http://schemas.openxmlformats.org/presentationml/2006/ole">
            <mc:AlternateContent xmlns:mc="http://schemas.openxmlformats.org/markup-compatibility/2006">
              <mc:Choice xmlns:v="urn:schemas-microsoft-com:vml" Requires="v">
                <p:oleObj spid="_x0000_s3171" name="Worksheet" r:id="rId3" imgW="3667147" imgH="2486088" progId="Excel.Sheet.8">
                  <p:embed/>
                </p:oleObj>
              </mc:Choice>
              <mc:Fallback>
                <p:oleObj name="Worksheet" r:id="rId3" imgW="3667147" imgH="2486088" progId="Excel.Sheet.8">
                  <p:embed/>
                  <p:pic>
                    <p:nvPicPr>
                      <p:cNvPr id="0" name=""/>
                      <p:cNvPicPr/>
                      <p:nvPr/>
                    </p:nvPicPr>
                    <p:blipFill>
                      <a:blip r:embed="rId4"/>
                      <a:stretch>
                        <a:fillRect/>
                      </a:stretch>
                    </p:blipFill>
                    <p:spPr>
                      <a:xfrm>
                        <a:off x="6950075" y="1778000"/>
                        <a:ext cx="4191000" cy="38290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22196074"/>
              </p:ext>
            </p:extLst>
          </p:nvPr>
        </p:nvGraphicFramePr>
        <p:xfrm>
          <a:off x="953336" y="1766174"/>
          <a:ext cx="4189413" cy="3894137"/>
        </p:xfrm>
        <a:graphic>
          <a:graphicData uri="http://schemas.openxmlformats.org/presentationml/2006/ole">
            <mc:AlternateContent xmlns:mc="http://schemas.openxmlformats.org/markup-compatibility/2006">
              <mc:Choice xmlns:v="urn:schemas-microsoft-com:vml" Requires="v">
                <p:oleObj spid="_x0000_s3172" name="Worksheet" r:id="rId5" imgW="3667147" imgH="2486088" progId="Excel.Sheet.8">
                  <p:embed/>
                </p:oleObj>
              </mc:Choice>
              <mc:Fallback>
                <p:oleObj name="Worksheet" r:id="rId5" imgW="3667147" imgH="2486088" progId="Excel.Sheet.8">
                  <p:embed/>
                  <p:pic>
                    <p:nvPicPr>
                      <p:cNvPr id="0" name="Object 1"/>
                      <p:cNvPicPr>
                        <a:picLocks noChangeAspect="1" noChangeArrowheads="1"/>
                      </p:cNvPicPr>
                      <p:nvPr/>
                    </p:nvPicPr>
                    <p:blipFill>
                      <a:blip r:embed="rId6"/>
                      <a:srcRect/>
                      <a:stretch>
                        <a:fillRect/>
                      </a:stretch>
                    </p:blipFill>
                    <p:spPr bwMode="auto">
                      <a:xfrm>
                        <a:off x="953336" y="1766174"/>
                        <a:ext cx="4189413" cy="3894137"/>
                      </a:xfrm>
                      <a:prstGeom prst="rect">
                        <a:avLst/>
                      </a:prstGeom>
                      <a:noFill/>
                      <a:ln>
                        <a:noFill/>
                      </a:ln>
                    </p:spPr>
                  </p:pic>
                </p:oleObj>
              </mc:Fallback>
            </mc:AlternateContent>
          </a:graphicData>
        </a:graphic>
      </p:graphicFrame>
      <p:sp>
        <p:nvSpPr>
          <p:cNvPr id="7" name="TextBox 6"/>
          <p:cNvSpPr txBox="1"/>
          <p:nvPr/>
        </p:nvSpPr>
        <p:spPr>
          <a:xfrm>
            <a:off x="2692423" y="5738152"/>
            <a:ext cx="381000" cy="457200"/>
          </a:xfrm>
          <a:prstGeom prst="rect">
            <a:avLst/>
          </a:prstGeom>
        </p:spPr>
        <p:txBody>
          <a:bodyPr vert="horz" wrap="square" lIns="0" tIns="0" rIns="91440" bIns="45720" rtlCol="0">
            <a:noAutofit/>
          </a:bodyPr>
          <a:lstStyle/>
          <a:p>
            <a:r>
              <a:rPr lang="en-IN" dirty="0" smtClean="0"/>
              <a:t>(A)</a:t>
            </a:r>
          </a:p>
        </p:txBody>
      </p:sp>
      <p:sp>
        <p:nvSpPr>
          <p:cNvPr id="8" name="TextBox 7"/>
          <p:cNvSpPr txBox="1"/>
          <p:nvPr/>
        </p:nvSpPr>
        <p:spPr>
          <a:xfrm>
            <a:off x="9001891" y="5672343"/>
            <a:ext cx="381000" cy="588818"/>
          </a:xfrm>
          <a:prstGeom prst="rect">
            <a:avLst/>
          </a:prstGeom>
        </p:spPr>
        <p:txBody>
          <a:bodyPr vert="horz" wrap="square" lIns="0" tIns="0" rIns="91440" bIns="45720" rtlCol="0">
            <a:noAutofit/>
          </a:bodyPr>
          <a:lstStyle/>
          <a:p>
            <a:r>
              <a:rPr lang="en-IN" dirty="0" smtClean="0"/>
              <a:t>(B)</a:t>
            </a:r>
          </a:p>
        </p:txBody>
      </p:sp>
    </p:spTree>
    <p:extLst>
      <p:ext uri="{BB962C8B-B14F-4D97-AF65-F5344CB8AC3E}">
        <p14:creationId xmlns:p14="http://schemas.microsoft.com/office/powerpoint/2010/main" val="3559699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Absolutdata-Theme-2018-v0.9-17Sep18">
  <a:themeElements>
    <a:clrScheme name="Absolutdata">
      <a:dk1>
        <a:srgbClr val="58595B"/>
      </a:dk1>
      <a:lt1>
        <a:srgbClr val="FFFFFF"/>
      </a:lt1>
      <a:dk2>
        <a:srgbClr val="F58345"/>
      </a:dk2>
      <a:lt2>
        <a:srgbClr val="0057A8"/>
      </a:lt2>
      <a:accent1>
        <a:srgbClr val="008EA8"/>
      </a:accent1>
      <a:accent2>
        <a:srgbClr val="28A800"/>
      </a:accent2>
      <a:accent3>
        <a:srgbClr val="A80000"/>
      </a:accent3>
      <a:accent4>
        <a:srgbClr val="DF570C"/>
      </a:accent4>
      <a:accent5>
        <a:srgbClr val="FFC000"/>
      </a:accent5>
      <a:accent6>
        <a:srgbClr val="622164"/>
      </a:accent6>
      <a:hlink>
        <a:srgbClr val="646464"/>
      </a:hlink>
      <a:folHlink>
        <a:srgbClr val="55555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bsolutdata-Theme-2018-v0.9-17Sep18" id="{8372F65E-F8DB-4BFB-8406-237031D4B9F9}" vid="{68401AC7-FFA3-423E-AE9B-72DB849441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25085</TotalTime>
  <Words>895</Words>
  <Application>Microsoft Office PowerPoint</Application>
  <PresentationFormat>Custom</PresentationFormat>
  <Paragraphs>141</Paragraphs>
  <Slides>18</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1" baseType="lpstr">
      <vt:lpstr>Absolutdata-Theme-2018-v0.9-17Sep18</vt:lpstr>
      <vt:lpstr>Worksheet</vt:lpstr>
      <vt:lpstr>Microsoft Excel 97-2003 Worksheet</vt:lpstr>
      <vt:lpstr>FINAL INTERNSHIP REVIEW  AAYUSH MITTAL</vt:lpstr>
      <vt:lpstr>WALK THROUGH TIMELINE (1/2)</vt:lpstr>
      <vt:lpstr>WALK THROUGH TIMELINE (2/2)</vt:lpstr>
      <vt:lpstr>ABSTRACT</vt:lpstr>
      <vt:lpstr>HOW THIS INITIATIVE CAN HELP NAVIK PLATFORM?</vt:lpstr>
      <vt:lpstr>TYPES OF INTERPRETABILITY</vt:lpstr>
      <vt:lpstr>TECHNIQUES</vt:lpstr>
      <vt:lpstr>DATASET</vt:lpstr>
      <vt:lpstr>Data used for local interpretation</vt:lpstr>
      <vt:lpstr>LOCAL  INTERPRETATION (1/2)</vt:lpstr>
      <vt:lpstr>LOCAL  INTERPRETATION (2/2)</vt:lpstr>
      <vt:lpstr>GLOBAL INTERPRETATION (1/2)</vt:lpstr>
      <vt:lpstr>GLOBAL INTERPRETATION (2/2)</vt:lpstr>
      <vt:lpstr>WHICH TECHNIQUE SHOULD WE USE?</vt:lpstr>
      <vt:lpstr>CHALLENGES &amp; FUTURE SCOPE</vt:lpstr>
      <vt:lpstr>REFERENCES</vt:lpstr>
      <vt:lpstr>EXPERIENCE SO FAR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Kellogg’s Trade Promotion Calendar</dc:title>
  <dc:creator>Raghav Dasson</dc:creator>
  <cp:lastModifiedBy>Aayush Mittal</cp:lastModifiedBy>
  <cp:revision>1450</cp:revision>
  <dcterms:created xsi:type="dcterms:W3CDTF">2018-10-05T08:21:13Z</dcterms:created>
  <dcterms:modified xsi:type="dcterms:W3CDTF">2019-07-04T13:12:44Z</dcterms:modified>
</cp:coreProperties>
</file>