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7" r:id="rId1"/>
    <p:sldMasterId id="2147483689" r:id="rId2"/>
    <p:sldMasterId id="2147483707" r:id="rId3"/>
  </p:sldMasterIdLst>
  <p:notesMasterIdLst>
    <p:notesMasterId r:id="rId15"/>
  </p:notesMasterIdLst>
  <p:sldIdLst>
    <p:sldId id="271" r:id="rId4"/>
    <p:sldId id="264" r:id="rId5"/>
    <p:sldId id="273" r:id="rId6"/>
    <p:sldId id="266" r:id="rId7"/>
    <p:sldId id="272" r:id="rId8"/>
    <p:sldId id="265" r:id="rId9"/>
    <p:sldId id="267" r:id="rId10"/>
    <p:sldId id="274" r:id="rId11"/>
    <p:sldId id="268" r:id="rId12"/>
    <p:sldId id="269" r:id="rId13"/>
    <p:sldId id="270" r:id="rId14"/>
  </p:sldIdLst>
  <p:sldSz cx="12192000" cy="6858000"/>
  <p:notesSz cx="7102475" cy="9388475"/>
  <p:custDataLst>
    <p:tags r:id="rId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167">
          <p15:clr>
            <a:srgbClr val="A4A3A4"/>
          </p15:clr>
        </p15:guide>
        <p15:guide id="4" pos="280">
          <p15:clr>
            <a:srgbClr val="A4A3A4"/>
          </p15:clr>
        </p15:guide>
        <p15:guide id="5" pos="7398">
          <p15:clr>
            <a:srgbClr val="A4A3A4"/>
          </p15:clr>
        </p15:guide>
      </p15:sldGuideLst>
    </p:ext>
    <p:ext uri="{2D200454-40CA-4A62-9FC3-DE9A4176ACB9}">
      <p15:notesGuideLst xmlns:p15="http://schemas.microsoft.com/office/powerpoint/2012/main">
        <p15:guide id="1" orient="horz" pos="2957">
          <p15:clr>
            <a:srgbClr val="A4A3A4"/>
          </p15:clr>
        </p15:guide>
        <p15:guide id="2" orient="horz" pos="5757">
          <p15:clr>
            <a:srgbClr val="A4A3A4"/>
          </p15:clr>
        </p15:guide>
        <p15:guide id="3"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 orient="horz" pos="2167"/>
        <p:guide pos="280"/>
        <p:guide pos="739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7"/>
        <p:guide orient="horz" pos="57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6226175" y="9134475"/>
            <a:ext cx="492125" cy="165100"/>
          </a:xfrm>
          <a:prstGeom prst="rect">
            <a:avLst/>
          </a:prstGeom>
          <a:noFill/>
          <a:ln>
            <a:noFill/>
          </a:ln>
        </p:spPr>
        <p:txBody>
          <a:bodyPr spcFirstLastPara="1" wrap="square" lIns="0" tIns="0" rIns="0" bIns="0" anchor="b" anchorCtr="0">
            <a:noAutofit/>
          </a:bodyPr>
          <a:lstStyle/>
          <a:p>
            <a:pPr marL="0" marR="0" lvl="0" indent="0" algn="ctr" rtl="0">
              <a:lnSpc>
                <a:spcPct val="108000"/>
              </a:lnSpc>
              <a:spcBef>
                <a:spcPts val="0"/>
              </a:spcBef>
              <a:spcAft>
                <a:spcPts val="0"/>
              </a:spcAft>
              <a:buNone/>
            </a:pPr>
            <a:r>
              <a:rPr lang="en-US" sz="1000" b="1" i="0" u="none" strike="noStrike" cap="none">
                <a:solidFill>
                  <a:schemeClr val="dk1"/>
                </a:solidFill>
                <a:latin typeface="Arial"/>
                <a:ea typeface="Arial"/>
                <a:cs typeface="Arial"/>
                <a:sym typeface="Arial"/>
              </a:rPr>
              <a:t>Page </a:t>
            </a:r>
            <a:fld id="{00000000-1234-1234-1234-123412341234}" type="slidenum">
              <a:rPr lang="en-US" sz="1000" b="1" i="0" u="none" strike="noStrike" cap="none">
                <a:solidFill>
                  <a:schemeClr val="dk1"/>
                </a:solidFill>
                <a:latin typeface="Arial"/>
                <a:ea typeface="Arial"/>
                <a:cs typeface="Arial"/>
                <a:sym typeface="Arial"/>
              </a:rPr>
              <a:t>‹#›</a:t>
            </a:fld>
            <a:endParaRPr sz="1000" b="1" i="0" u="none" strike="noStrike" cap="none">
              <a:solidFill>
                <a:schemeClr val="dk1"/>
              </a:solidFill>
              <a:latin typeface="Arial"/>
              <a:ea typeface="Arial"/>
              <a:cs typeface="Arial"/>
              <a:sym typeface="Arial"/>
            </a:endParaRPr>
          </a:p>
        </p:txBody>
      </p:sp>
      <p:sp>
        <p:nvSpPr>
          <p:cNvPr id="4" name="Google Shape;4;n"/>
          <p:cNvSpPr/>
          <p:nvPr/>
        </p:nvSpPr>
        <p:spPr>
          <a:xfrm>
            <a:off x="3551237" y="8828088"/>
            <a:ext cx="3333448"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Presenter Name, Presenter Name, Presenter Name, and </a:t>
            </a:r>
            <a:endParaRPr/>
          </a:p>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Presenter Name</a:t>
            </a:r>
            <a:endParaRPr sz="1000" b="1" i="0" u="none" strike="noStrike" cap="none">
              <a:solidFill>
                <a:schemeClr val="dk1"/>
              </a:solidFill>
              <a:latin typeface="Arial"/>
              <a:ea typeface="Arial"/>
              <a:cs typeface="Arial"/>
              <a:sym typeface="Arial"/>
            </a:endParaRPr>
          </a:p>
        </p:txBody>
      </p:sp>
      <p:sp>
        <p:nvSpPr>
          <p:cNvPr id="5" name="Google Shape;5;n"/>
          <p:cNvSpPr/>
          <p:nvPr/>
        </p:nvSpPr>
        <p:spPr>
          <a:xfrm>
            <a:off x="3551237" y="9147175"/>
            <a:ext cx="2173547" cy="152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conf_sessionID, date</a:t>
            </a:r>
            <a:endParaRPr sz="1000" b="1" i="0" u="none" strike="noStrike" cap="none">
              <a:solidFill>
                <a:schemeClr val="dk1"/>
              </a:solidFill>
              <a:latin typeface="Arial"/>
              <a:ea typeface="Arial"/>
              <a:cs typeface="Arial"/>
              <a:sym typeface="Arial"/>
            </a:endParaRPr>
          </a:p>
        </p:txBody>
      </p:sp>
      <p:sp>
        <p:nvSpPr>
          <p:cNvPr id="6" name="Google Shape;6;n"/>
          <p:cNvSpPr txBox="1"/>
          <p:nvPr/>
        </p:nvSpPr>
        <p:spPr>
          <a:xfrm>
            <a:off x="242373" y="242060"/>
            <a:ext cx="6739453" cy="276924"/>
          </a:xfrm>
          <a:prstGeom prst="rect">
            <a:avLst/>
          </a:prstGeom>
          <a:noFill/>
          <a:ln>
            <a:noFill/>
          </a:ln>
        </p:spPr>
        <p:txBody>
          <a:bodyPr spcFirstLastPara="1" wrap="square" lIns="0" tIns="45675" rIns="91350" bIns="45675" anchor="b"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Presentation Title</a:t>
            </a:r>
            <a:endParaRPr/>
          </a:p>
        </p:txBody>
      </p:sp>
      <p:sp>
        <p:nvSpPr>
          <p:cNvPr id="7" name="Google Shape;7;n"/>
          <p:cNvSpPr txBox="1"/>
          <p:nvPr/>
        </p:nvSpPr>
        <p:spPr>
          <a:xfrm rot="-5400000">
            <a:off x="-1262294" y="2730698"/>
            <a:ext cx="3672351" cy="258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rgbClr val="CDCDCD"/>
                </a:solidFill>
                <a:latin typeface="Arial"/>
                <a:ea typeface="Arial"/>
                <a:cs typeface="Arial"/>
                <a:sym typeface="Arial"/>
              </a:rPr>
              <a:t>— NOT FOR EXTERNAL DISTRIBUTION —</a:t>
            </a:r>
            <a:endParaRPr sz="1200" b="0" i="0" u="none" strike="noStrike" cap="none">
              <a:solidFill>
                <a:srgbClr val="CDCDCD"/>
              </a:solidFill>
              <a:latin typeface="Arial"/>
              <a:ea typeface="Arial"/>
              <a:cs typeface="Arial"/>
              <a:sym typeface="Arial"/>
            </a:endParaRPr>
          </a:p>
        </p:txBody>
      </p:sp>
      <p:sp>
        <p:nvSpPr>
          <p:cNvPr id="8" name="Google Shape;8;n"/>
          <p:cNvSpPr txBox="1"/>
          <p:nvPr/>
        </p:nvSpPr>
        <p:spPr>
          <a:xfrm rot="5400000">
            <a:off x="4727343" y="2730698"/>
            <a:ext cx="3672351" cy="258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rgbClr val="CDCDCD"/>
                </a:solidFill>
                <a:latin typeface="Arial"/>
                <a:ea typeface="Arial"/>
                <a:cs typeface="Arial"/>
                <a:sym typeface="Arial"/>
              </a:rPr>
              <a:t>— NOT FOR EXTERNAL DISTRIBUTION —</a:t>
            </a:r>
            <a:endParaRPr sz="1200" b="0" i="0" u="none" strike="noStrike" cap="none">
              <a:solidFill>
                <a:srgbClr val="CDCDCD"/>
              </a:solidFill>
              <a:latin typeface="Arial"/>
              <a:ea typeface="Arial"/>
              <a:cs typeface="Arial"/>
              <a:sym typeface="Arial"/>
            </a:endParaRPr>
          </a:p>
        </p:txBody>
      </p:sp>
      <p:sp>
        <p:nvSpPr>
          <p:cNvPr id="9" name="Google Shape;9;n"/>
          <p:cNvSpPr>
            <a:spLocks noGrp="1" noRot="1" noChangeAspect="1"/>
          </p:cNvSpPr>
          <p:nvPr>
            <p:ph type="sldImg" idx="2"/>
          </p:nvPr>
        </p:nvSpPr>
        <p:spPr>
          <a:xfrm>
            <a:off x="704850" y="124728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10" name="Google Shape;10;n"/>
          <p:cNvSpPr txBox="1">
            <a:spLocks noGrp="1"/>
          </p:cNvSpPr>
          <p:nvPr>
            <p:ph type="body" idx="1"/>
          </p:nvPr>
        </p:nvSpPr>
        <p:spPr>
          <a:xfrm>
            <a:off x="242372" y="4710426"/>
            <a:ext cx="6742627" cy="4001774"/>
          </a:xfrm>
          <a:prstGeom prst="rect">
            <a:avLst/>
          </a:prstGeom>
          <a:noFill/>
          <a:ln>
            <a:noFill/>
          </a:ln>
        </p:spPr>
        <p:txBody>
          <a:bodyPr spcFirstLastPara="1" wrap="square" lIns="0" tIns="45700" rIns="0" bIns="45700" anchor="t" anchorCtr="0"/>
          <a:lstStyle>
            <a:lvl1pPr marL="457200" marR="0" lvl="0" indent="-228600" algn="l" rtl="0">
              <a:lnSpc>
                <a:spcPct val="90000"/>
              </a:lnSpc>
              <a:spcBef>
                <a:spcPts val="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3pPr>
            <a:lvl4pPr marL="1828800" marR="0" lvl="3"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4pPr>
            <a:lvl5pPr marL="2286000" marR="0" lvl="4"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20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4613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57">
          <p15:clr>
            <a:srgbClr val="F26B43"/>
          </p15:clr>
        </p15:guide>
        <p15:guide id="2" pos="2237">
          <p15:clr>
            <a:srgbClr val="F26B43"/>
          </p15:clr>
        </p15:guide>
        <p15:guide id="3" pos="152">
          <p15:clr>
            <a:srgbClr val="F26B43"/>
          </p15:clr>
        </p15:guide>
        <p15:guide id="4" pos="4400">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a:t>UPDATED 24 </a:t>
            </a:r>
            <a:r>
              <a:rPr lang="en-US" dirty="0"/>
              <a:t>April 2019</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defTabSz="947738">
              <a:spcBef>
                <a:spcPct val="0"/>
              </a:spcBef>
              <a:spcAft>
                <a:spcPct val="0"/>
              </a:spcAft>
              <a:buClrTx/>
              <a:buFontTx/>
              <a:buNone/>
            </a:pPr>
            <a:r>
              <a:rPr lang="en-US" sz="1200" kern="1200" dirty="0">
                <a:ea typeface="+mn-ea"/>
                <a:cs typeface="+mn-cs"/>
              </a:rPr>
              <a:t>Presenter's Name</a:t>
            </a:r>
          </a:p>
          <a:p>
            <a:pPr defTabSz="947738">
              <a:spcBef>
                <a:spcPct val="0"/>
              </a:spcBef>
              <a:spcAft>
                <a:spcPct val="0"/>
              </a:spcAft>
              <a:buClrTx/>
              <a:buFontTx/>
              <a:buNone/>
            </a:pPr>
            <a:r>
              <a:rPr lang="en-US" sz="1200" kern="1200" dirty="0">
                <a:ea typeface="+mn-ea"/>
                <a:cs typeface="+mn-cs"/>
              </a:rPr>
              <a:t>Presenter's Name</a:t>
            </a:r>
          </a:p>
        </p:txBody>
      </p:sp>
    </p:spTree>
    <p:extLst>
      <p:ext uri="{BB962C8B-B14F-4D97-AF65-F5344CB8AC3E}">
        <p14:creationId xmlns:p14="http://schemas.microsoft.com/office/powerpoint/2010/main" val="138045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297805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179565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338155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74869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222406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10293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329950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954328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234376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3554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photo right">
  <p:cSld name="Two column photo right">
    <p:spTree>
      <p:nvGrpSpPr>
        <p:cNvPr id="1" name="Shape 176"/>
        <p:cNvGrpSpPr/>
        <p:nvPr/>
      </p:nvGrpSpPr>
      <p:grpSpPr>
        <a:xfrm>
          <a:off x="0" y="0"/>
          <a:ext cx="0" cy="0"/>
          <a:chOff x="0" y="0"/>
          <a:chExt cx="0" cy="0"/>
        </a:xfrm>
      </p:grpSpPr>
      <p:sp>
        <p:nvSpPr>
          <p:cNvPr id="177" name="Google Shape;177;p33"/>
          <p:cNvSpPr txBox="1">
            <a:spLocks noGrp="1"/>
          </p:cNvSpPr>
          <p:nvPr>
            <p:ph type="body" idx="1"/>
          </p:nvPr>
        </p:nvSpPr>
        <p:spPr>
          <a:xfrm>
            <a:off x="460375" y="1325564"/>
            <a:ext cx="5497513"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78" name="Google Shape;178;p33"/>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
        <p:nvSpPr>
          <p:cNvPr id="179" name="Google Shape;179;p33"/>
          <p:cNvSpPr>
            <a:spLocks noGrp="1"/>
          </p:cNvSpPr>
          <p:nvPr>
            <p:ph type="pic" idx="2"/>
          </p:nvPr>
        </p:nvSpPr>
        <p:spPr>
          <a:xfrm>
            <a:off x="6237288" y="1325563"/>
            <a:ext cx="5495925" cy="4132262"/>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0" name="Google Shape;180;p33"/>
          <p:cNvSpPr txBox="1">
            <a:spLocks noGrp="1"/>
          </p:cNvSpPr>
          <p:nvPr>
            <p:ph type="body" idx="3"/>
          </p:nvPr>
        </p:nvSpPr>
        <p:spPr>
          <a:xfrm>
            <a:off x="6234113" y="5458120"/>
            <a:ext cx="5499100" cy="447784"/>
          </a:xfrm>
          <a:prstGeom prst="rect">
            <a:avLst/>
          </a:prstGeom>
          <a:noFill/>
          <a:ln>
            <a:noFill/>
          </a:ln>
        </p:spPr>
        <p:txBody>
          <a:bodyPr spcFirstLastPara="1" wrap="square" lIns="0" tIns="64000" rIns="0" bIns="0" anchor="t" anchorCtr="0"/>
          <a:lstStyle>
            <a:lvl1pPr marL="457200" marR="0" lvl="0" indent="-228600" algn="l" rtl="0">
              <a:lnSpc>
                <a:spcPct val="100000"/>
              </a:lnSpc>
              <a:spcBef>
                <a:spcPts val="600"/>
              </a:spcBef>
              <a:spcAft>
                <a:spcPts val="0"/>
              </a:spcAft>
              <a:buClr>
                <a:srgbClr val="00529B"/>
              </a:buClr>
              <a:buSzPts val="810"/>
              <a:buFont typeface="Noto Sans Symbols"/>
              <a:buNone/>
              <a:defRPr sz="900" b="0" i="0" u="none" strike="noStrike" cap="none">
                <a:solidFill>
                  <a:schemeClr val="dk1"/>
                </a:solidFill>
                <a:latin typeface="Arial"/>
                <a:ea typeface="Arial"/>
                <a:cs typeface="Arial"/>
                <a:sym typeface="Arial"/>
              </a:defRPr>
            </a:lvl1pPr>
            <a:lvl2pPr marL="914400" marR="0" lvl="1" indent="-365760" algn="l" rtl="0">
              <a:lnSpc>
                <a:spcPct val="100000"/>
              </a:lnSpc>
              <a:spcBef>
                <a:spcPts val="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sub ttl photo right">
  <p:cSld name="Two column sub ttl photo right">
    <p:spTree>
      <p:nvGrpSpPr>
        <p:cNvPr id="1" name="Shape 181"/>
        <p:cNvGrpSpPr/>
        <p:nvPr/>
      </p:nvGrpSpPr>
      <p:grpSpPr>
        <a:xfrm>
          <a:off x="0" y="0"/>
          <a:ext cx="0" cy="0"/>
          <a:chOff x="0" y="0"/>
          <a:chExt cx="0" cy="0"/>
        </a:xfrm>
      </p:grpSpPr>
      <p:sp>
        <p:nvSpPr>
          <p:cNvPr id="182" name="Google Shape;182;p34"/>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34"/>
          <p:cNvSpPr txBox="1">
            <a:spLocks noGrp="1"/>
          </p:cNvSpPr>
          <p:nvPr>
            <p:ph type="body" idx="2"/>
          </p:nvPr>
        </p:nvSpPr>
        <p:spPr>
          <a:xfrm>
            <a:off x="6234113" y="5458120"/>
            <a:ext cx="5499100" cy="447784"/>
          </a:xfrm>
          <a:prstGeom prst="rect">
            <a:avLst/>
          </a:prstGeom>
          <a:noFill/>
          <a:ln>
            <a:noFill/>
          </a:ln>
        </p:spPr>
        <p:txBody>
          <a:bodyPr spcFirstLastPara="1" wrap="square" lIns="0" tIns="64000" rIns="0" bIns="0" anchor="t" anchorCtr="0"/>
          <a:lstStyle>
            <a:lvl1pPr marL="457200" marR="0" lvl="0" indent="-228600" algn="l" rtl="0">
              <a:lnSpc>
                <a:spcPct val="100000"/>
              </a:lnSpc>
              <a:spcBef>
                <a:spcPts val="600"/>
              </a:spcBef>
              <a:spcAft>
                <a:spcPts val="0"/>
              </a:spcAft>
              <a:buClr>
                <a:srgbClr val="00529B"/>
              </a:buClr>
              <a:buSzPts val="810"/>
              <a:buFont typeface="Noto Sans Symbols"/>
              <a:buNone/>
              <a:defRPr sz="900" b="0" i="0" u="none" strike="noStrike" cap="none">
                <a:solidFill>
                  <a:schemeClr val="dk1"/>
                </a:solidFill>
                <a:latin typeface="Arial"/>
                <a:ea typeface="Arial"/>
                <a:cs typeface="Arial"/>
                <a:sym typeface="Arial"/>
              </a:defRPr>
            </a:lvl1pPr>
            <a:lvl2pPr marL="914400" marR="0" lvl="1" indent="-365760" algn="l" rtl="0">
              <a:lnSpc>
                <a:spcPct val="100000"/>
              </a:lnSpc>
              <a:spcBef>
                <a:spcPts val="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4" name="Google Shape;184;p34"/>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
        <p:nvSpPr>
          <p:cNvPr id="185" name="Google Shape;185;p34"/>
          <p:cNvSpPr>
            <a:spLocks noGrp="1"/>
          </p:cNvSpPr>
          <p:nvPr>
            <p:ph type="pic" idx="3"/>
          </p:nvPr>
        </p:nvSpPr>
        <p:spPr>
          <a:xfrm>
            <a:off x="6237288" y="1328738"/>
            <a:ext cx="5495925" cy="412908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chart left">
  <p:cSld name="Two column chart left">
    <p:spTree>
      <p:nvGrpSpPr>
        <p:cNvPr id="1" name="Shape 186"/>
        <p:cNvGrpSpPr/>
        <p:nvPr/>
      </p:nvGrpSpPr>
      <p:grpSpPr>
        <a:xfrm>
          <a:off x="0" y="0"/>
          <a:ext cx="0" cy="0"/>
          <a:chOff x="0" y="0"/>
          <a:chExt cx="0" cy="0"/>
        </a:xfrm>
      </p:grpSpPr>
      <p:sp>
        <p:nvSpPr>
          <p:cNvPr id="187" name="Google Shape;187;p35"/>
          <p:cNvSpPr txBox="1">
            <a:spLocks noGrp="1"/>
          </p:cNvSpPr>
          <p:nvPr>
            <p:ph type="body" idx="1"/>
          </p:nvPr>
        </p:nvSpPr>
        <p:spPr>
          <a:xfrm>
            <a:off x="6234113" y="1325563"/>
            <a:ext cx="5499100"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8" name="Google Shape;188;p35"/>
          <p:cNvSpPr>
            <a:spLocks noGrp="1"/>
          </p:cNvSpPr>
          <p:nvPr>
            <p:ph type="chart" idx="2"/>
          </p:nvPr>
        </p:nvSpPr>
        <p:spPr>
          <a:xfrm>
            <a:off x="460375" y="1325563"/>
            <a:ext cx="5497513"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9" name="Google Shape;189;p35"/>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sub ttl chart left">
  <p:cSld name="Two column sub ttl chart left">
    <p:spTree>
      <p:nvGrpSpPr>
        <p:cNvPr id="1" name="Shape 190"/>
        <p:cNvGrpSpPr/>
        <p:nvPr/>
      </p:nvGrpSpPr>
      <p:grpSpPr>
        <a:xfrm>
          <a:off x="0" y="0"/>
          <a:ext cx="0" cy="0"/>
          <a:chOff x="0" y="0"/>
          <a:chExt cx="0" cy="0"/>
        </a:xfrm>
      </p:grpSpPr>
      <p:sp>
        <p:nvSpPr>
          <p:cNvPr id="191" name="Google Shape;191;p36"/>
          <p:cNvSpPr txBox="1">
            <a:spLocks noGrp="1"/>
          </p:cNvSpPr>
          <p:nvPr>
            <p:ph type="body" idx="1"/>
          </p:nvPr>
        </p:nvSpPr>
        <p:spPr>
          <a:xfrm>
            <a:off x="6234113" y="1325563"/>
            <a:ext cx="5499100"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92" name="Google Shape;192;p36"/>
          <p:cNvSpPr>
            <a:spLocks noGrp="1"/>
          </p:cNvSpPr>
          <p:nvPr>
            <p:ph type="chart" idx="2"/>
          </p:nvPr>
        </p:nvSpPr>
        <p:spPr>
          <a:xfrm>
            <a:off x="460375" y="1325563"/>
            <a:ext cx="5497513"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93" name="Google Shape;193;p36"/>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vider slide">
  <p:cSld name="1_Divider slide">
    <p:spTree>
      <p:nvGrpSpPr>
        <p:cNvPr id="1" name="Shape 194"/>
        <p:cNvGrpSpPr/>
        <p:nvPr/>
      </p:nvGrpSpPr>
      <p:grpSpPr>
        <a:xfrm>
          <a:off x="0" y="0"/>
          <a:ext cx="0" cy="0"/>
          <a:chOff x="0" y="0"/>
          <a:chExt cx="0" cy="0"/>
        </a:xfrm>
      </p:grpSpPr>
      <p:pic>
        <p:nvPicPr>
          <p:cNvPr id="195" name="Google Shape;195;p37"/>
          <p:cNvPicPr preferRelativeResize="0"/>
          <p:nvPr/>
        </p:nvPicPr>
        <p:blipFill rotWithShape="1">
          <a:blip r:embed="rId2">
            <a:alphaModFix/>
          </a:blip>
          <a:srcRect/>
          <a:stretch/>
        </p:blipFill>
        <p:spPr>
          <a:xfrm>
            <a:off x="451529" y="417871"/>
            <a:ext cx="11308737" cy="5462230"/>
          </a:xfrm>
          <a:prstGeom prst="rect">
            <a:avLst/>
          </a:prstGeom>
          <a:noFill/>
          <a:ln>
            <a:noFill/>
          </a:ln>
        </p:spPr>
      </p:pic>
      <p:sp>
        <p:nvSpPr>
          <p:cNvPr id="196" name="Google Shape;196;p37"/>
          <p:cNvSpPr/>
          <p:nvPr/>
        </p:nvSpPr>
        <p:spPr>
          <a:xfrm>
            <a:off x="942494" y="933450"/>
            <a:ext cx="5575300" cy="31295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7" name="Google Shape;197;p37"/>
          <p:cNvSpPr txBox="1">
            <a:spLocks noGrp="1"/>
          </p:cNvSpPr>
          <p:nvPr>
            <p:ph type="title"/>
          </p:nvPr>
        </p:nvSpPr>
        <p:spPr>
          <a:xfrm>
            <a:off x="1272694" y="1283802"/>
            <a:ext cx="4914900" cy="24118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Divider slide">
  <p:cSld name="2_Divider slide">
    <p:spTree>
      <p:nvGrpSpPr>
        <p:cNvPr id="1" name="Shape 198"/>
        <p:cNvGrpSpPr/>
        <p:nvPr/>
      </p:nvGrpSpPr>
      <p:grpSpPr>
        <a:xfrm>
          <a:off x="0" y="0"/>
          <a:ext cx="0" cy="0"/>
          <a:chOff x="0" y="0"/>
          <a:chExt cx="0" cy="0"/>
        </a:xfrm>
      </p:grpSpPr>
      <p:pic>
        <p:nvPicPr>
          <p:cNvPr id="199" name="Google Shape;199;p38"/>
          <p:cNvPicPr preferRelativeResize="0"/>
          <p:nvPr/>
        </p:nvPicPr>
        <p:blipFill rotWithShape="1">
          <a:blip r:embed="rId2">
            <a:alphaModFix/>
          </a:blip>
          <a:srcRect/>
          <a:stretch/>
        </p:blipFill>
        <p:spPr>
          <a:xfrm>
            <a:off x="466923" y="417871"/>
            <a:ext cx="11308737" cy="5462229"/>
          </a:xfrm>
          <a:prstGeom prst="rect">
            <a:avLst/>
          </a:prstGeom>
          <a:noFill/>
          <a:ln>
            <a:noFill/>
          </a:ln>
        </p:spPr>
      </p:pic>
      <p:sp>
        <p:nvSpPr>
          <p:cNvPr id="200" name="Google Shape;200;p38"/>
          <p:cNvSpPr/>
          <p:nvPr/>
        </p:nvSpPr>
        <p:spPr>
          <a:xfrm>
            <a:off x="942494" y="933450"/>
            <a:ext cx="5575300" cy="31295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1" name="Google Shape;201;p38"/>
          <p:cNvSpPr txBox="1">
            <a:spLocks noGrp="1"/>
          </p:cNvSpPr>
          <p:nvPr>
            <p:ph type="title"/>
          </p:nvPr>
        </p:nvSpPr>
        <p:spPr>
          <a:xfrm>
            <a:off x="1256819" y="1283802"/>
            <a:ext cx="4914900" cy="24118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Divider slide">
  <p:cSld name="3_Divider slide">
    <p:spTree>
      <p:nvGrpSpPr>
        <p:cNvPr id="1" name="Shape 202"/>
        <p:cNvGrpSpPr/>
        <p:nvPr/>
      </p:nvGrpSpPr>
      <p:grpSpPr>
        <a:xfrm>
          <a:off x="0" y="0"/>
          <a:ext cx="0" cy="0"/>
          <a:chOff x="0" y="0"/>
          <a:chExt cx="0" cy="0"/>
        </a:xfrm>
      </p:grpSpPr>
      <p:sp>
        <p:nvSpPr>
          <p:cNvPr id="203" name="Google Shape;203;p39"/>
          <p:cNvSpPr/>
          <p:nvPr/>
        </p:nvSpPr>
        <p:spPr>
          <a:xfrm>
            <a:off x="451742" y="427038"/>
            <a:ext cx="11311128" cy="54530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39"/>
          <p:cNvSpPr/>
          <p:nvPr/>
        </p:nvSpPr>
        <p:spPr>
          <a:xfrm>
            <a:off x="942494" y="933450"/>
            <a:ext cx="5575300" cy="31295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5" name="Google Shape;205;p39"/>
          <p:cNvSpPr txBox="1">
            <a:spLocks noGrp="1"/>
          </p:cNvSpPr>
          <p:nvPr>
            <p:ph type="title"/>
          </p:nvPr>
        </p:nvSpPr>
        <p:spPr>
          <a:xfrm>
            <a:off x="1272694" y="1283802"/>
            <a:ext cx="4914900" cy="24118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0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solidFill>
                  <a:srgbClr val="FFFFFF"/>
                </a:solidFill>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solidFill>
                  <a:srgbClr val="FFFFFF"/>
                </a:solidFill>
                <a:latin typeface="Arial" charset="0"/>
                <a:ea typeface="Arial Unicode MS" pitchFamily="34" charset="-128"/>
                <a:cs typeface="Arial Unicode MS" pitchFamily="34" charset="-128"/>
              </a:rPr>
            </a:br>
            <a:r>
              <a:rPr lang="en-US" sz="700" kern="1200" dirty="0">
                <a:solidFill>
                  <a:srgbClr val="FFFFFF"/>
                </a:solidFill>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solidFill>
                <a:srgbClr val="FFFFFF"/>
              </a:solidFill>
              <a:ea typeface="Arial Unicode MS" pitchFamily="34" charset="-128"/>
              <a:cs typeface="Arial Unicode MS" pitchFamily="34" charset="-128"/>
            </a:endParaRPr>
          </a:p>
        </p:txBody>
      </p:sp>
    </p:spTree>
    <p:extLst>
      <p:ext uri="{BB962C8B-B14F-4D97-AF65-F5344CB8AC3E}">
        <p14:creationId xmlns:p14="http://schemas.microsoft.com/office/powerpoint/2010/main" val="109194477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latin typeface="Arial" charset="0"/>
                <a:ea typeface="Arial Unicode MS" pitchFamily="34" charset="-128"/>
                <a:cs typeface="Arial Unicode MS" pitchFamily="34" charset="-128"/>
              </a:rPr>
            </a:br>
            <a:r>
              <a:rPr lang="en-US" sz="700" kern="1200" dirty="0">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ea typeface="Arial Unicode MS" pitchFamily="34" charset="-128"/>
              <a:cs typeface="Arial Unicode MS" pitchFamily="34" charset="-128"/>
            </a:endParaRPr>
          </a:p>
        </p:txBody>
      </p:sp>
    </p:spTree>
    <p:extLst>
      <p:ext uri="{BB962C8B-B14F-4D97-AF65-F5344CB8AC3E}">
        <p14:creationId xmlns:p14="http://schemas.microsoft.com/office/powerpoint/2010/main" val="37970339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7"/>
        <p:cNvGrpSpPr/>
        <p:nvPr/>
      </p:nvGrpSpPr>
      <p:grpSpPr>
        <a:xfrm>
          <a:off x="0" y="0"/>
          <a:ext cx="0" cy="0"/>
          <a:chOff x="0" y="0"/>
          <a:chExt cx="0" cy="0"/>
        </a:xfrm>
      </p:grpSpPr>
      <p:pic>
        <p:nvPicPr>
          <p:cNvPr id="148" name="Google Shape;148;p25"/>
          <p:cNvPicPr preferRelativeResize="0"/>
          <p:nvPr/>
        </p:nvPicPr>
        <p:blipFill/>
        <p:spPr>
          <a:xfrm>
            <a:off x="1588" y="1588"/>
            <a:ext cx="1587" cy="1587"/>
          </a:xfrm>
          <a:prstGeom prst="rect">
            <a:avLst/>
          </a:prstGeom>
          <a:solidFill>
            <a:srgbClr val="FFFFFF"/>
          </a:solidFill>
          <a:ln>
            <a:noFill/>
          </a:ln>
        </p:spPr>
      </p:pic>
      <p:sp>
        <p:nvSpPr>
          <p:cNvPr id="149" name="Google Shape;149;p25"/>
          <p:cNvSpPr txBox="1">
            <a:spLocks noGrp="1"/>
          </p:cNvSpPr>
          <p:nvPr>
            <p:ph type="body" idx="1"/>
          </p:nvPr>
        </p:nvSpPr>
        <p:spPr>
          <a:xfrm>
            <a:off x="460375" y="1325564"/>
            <a:ext cx="11272838" cy="4660899"/>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50" name="Google Shape;150;p25"/>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35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06973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7408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6519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219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96921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76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2734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3711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4" name="Title 3">
            <a:extLst>
              <a:ext uri="{FF2B5EF4-FFF2-40B4-BE49-F238E27FC236}">
                <a16:creationId xmlns:a16="http://schemas.microsoft.com/office/drawing/2014/main"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53350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Content">
  <p:cSld name="Title and Subtitle Content">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460375" y="1325564"/>
            <a:ext cx="11272838" cy="4660899"/>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53" name="Google Shape;153;p26"/>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itle 3">
            <a:extLst>
              <a:ext uri="{FF2B5EF4-FFF2-40B4-BE49-F238E27FC236}">
                <a16:creationId xmlns:a16="http://schemas.microsoft.com/office/drawing/2014/main"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9469024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790229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964355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ext Placeholder 5">
            <a:extLst>
              <a:ext uri="{FF2B5EF4-FFF2-40B4-BE49-F238E27FC236}">
                <a16:creationId xmlns:a16="http://schemas.microsoft.com/office/drawing/2014/main"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4899991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595299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solidFill>
                  <a:srgbClr val="FFFFFF"/>
                </a:solidFill>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solidFill>
                  <a:srgbClr val="FFFFFF"/>
                </a:solidFill>
                <a:latin typeface="Arial" charset="0"/>
                <a:ea typeface="Arial Unicode MS" pitchFamily="34" charset="-128"/>
                <a:cs typeface="Arial Unicode MS" pitchFamily="34" charset="-128"/>
              </a:rPr>
            </a:br>
            <a:r>
              <a:rPr lang="en-US" sz="700" kern="1200" dirty="0">
                <a:solidFill>
                  <a:srgbClr val="FFFFFF"/>
                </a:solidFill>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solidFill>
                <a:srgbClr val="FFFFFF"/>
              </a:solidFill>
              <a:ea typeface="Arial Unicode MS" pitchFamily="34" charset="-128"/>
              <a:cs typeface="Arial Unicode MS" pitchFamily="34" charset="-128"/>
            </a:endParaRPr>
          </a:p>
        </p:txBody>
      </p:sp>
    </p:spTree>
    <p:extLst>
      <p:ext uri="{BB962C8B-B14F-4D97-AF65-F5344CB8AC3E}">
        <p14:creationId xmlns:p14="http://schemas.microsoft.com/office/powerpoint/2010/main" val="352414468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latin typeface="Arial" charset="0"/>
                <a:ea typeface="Arial Unicode MS" pitchFamily="34" charset="-128"/>
                <a:cs typeface="Arial Unicode MS" pitchFamily="34" charset="-128"/>
              </a:rPr>
            </a:br>
            <a:r>
              <a:rPr lang="en-US" sz="700" kern="1200" dirty="0">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ea typeface="Arial Unicode MS" pitchFamily="34" charset="-128"/>
              <a:cs typeface="Arial Unicode MS" pitchFamily="34" charset="-128"/>
            </a:endParaRPr>
          </a:p>
        </p:txBody>
      </p:sp>
    </p:spTree>
    <p:extLst>
      <p:ext uri="{BB962C8B-B14F-4D97-AF65-F5344CB8AC3E}">
        <p14:creationId xmlns:p14="http://schemas.microsoft.com/office/powerpoint/2010/main" val="313597802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433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376713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1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4"/>
        <p:cNvGrpSpPr/>
        <p:nvPr/>
      </p:nvGrpSpPr>
      <p:grpSpPr>
        <a:xfrm>
          <a:off x="0" y="0"/>
          <a:ext cx="0" cy="0"/>
          <a:chOff x="0" y="0"/>
          <a:chExt cx="0" cy="0"/>
        </a:xfrm>
      </p:grpSpPr>
      <p:pic>
        <p:nvPicPr>
          <p:cNvPr id="155" name="Google Shape;155;p27"/>
          <p:cNvPicPr preferRelativeResize="0"/>
          <p:nvPr/>
        </p:nvPicPr>
        <p:blipFill/>
        <p:spPr>
          <a:xfrm>
            <a:off x="1588" y="1588"/>
            <a:ext cx="1587" cy="1587"/>
          </a:xfrm>
          <a:prstGeom prst="rect">
            <a:avLst/>
          </a:prstGeom>
          <a:solidFill>
            <a:srgbClr val="FFFFFF"/>
          </a:solidFill>
          <a:ln>
            <a:noFill/>
          </a:ln>
        </p:spPr>
      </p:pic>
      <p:sp>
        <p:nvSpPr>
          <p:cNvPr id="156" name="Google Shape;156;p27"/>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203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729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35225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61272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45257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1281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4" name="Title 3">
            <a:extLst>
              <a:ext uri="{FF2B5EF4-FFF2-40B4-BE49-F238E27FC236}">
                <a16:creationId xmlns:a16="http://schemas.microsoft.com/office/drawing/2014/main"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338779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itle 3">
            <a:extLst>
              <a:ext uri="{FF2B5EF4-FFF2-40B4-BE49-F238E27FC236}">
                <a16:creationId xmlns:a16="http://schemas.microsoft.com/office/drawing/2014/main"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8359175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2128559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13564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57"/>
        <p:cNvGrpSpPr/>
        <p:nvPr/>
      </p:nvGrpSpPr>
      <p:grpSpPr>
        <a:xfrm>
          <a:off x="0" y="0"/>
          <a:ext cx="0" cy="0"/>
          <a:chOff x="0" y="0"/>
          <a:chExt cx="0" cy="0"/>
        </a:xfrm>
      </p:grpSpPr>
      <p:sp>
        <p:nvSpPr>
          <p:cNvPr id="158" name="Google Shape;158;p28"/>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59" name="Google Shape;159;p28"/>
          <p:cNvSpPr txBox="1">
            <a:spLocks noGrp="1"/>
          </p:cNvSpPr>
          <p:nvPr>
            <p:ph type="body" idx="2"/>
          </p:nvPr>
        </p:nvSpPr>
        <p:spPr>
          <a:xfrm>
            <a:off x="6234113" y="1325563"/>
            <a:ext cx="5499100"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0" name="Google Shape;160;p28"/>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ext Placeholder 5">
            <a:extLst>
              <a:ext uri="{FF2B5EF4-FFF2-40B4-BE49-F238E27FC236}">
                <a16:creationId xmlns:a16="http://schemas.microsoft.com/office/drawing/2014/main"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3520784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420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 chart right">
  <p:cSld name="Two column chart right">
    <p:spTree>
      <p:nvGrpSpPr>
        <p:cNvPr id="1" name="Shape 161"/>
        <p:cNvGrpSpPr/>
        <p:nvPr/>
      </p:nvGrpSpPr>
      <p:grpSpPr>
        <a:xfrm>
          <a:off x="0" y="0"/>
          <a:ext cx="0" cy="0"/>
          <a:chOff x="0" y="0"/>
          <a:chExt cx="0" cy="0"/>
        </a:xfrm>
      </p:grpSpPr>
      <p:pic>
        <p:nvPicPr>
          <p:cNvPr id="162" name="Google Shape;162;p29"/>
          <p:cNvPicPr preferRelativeResize="0"/>
          <p:nvPr/>
        </p:nvPicPr>
        <p:blipFill/>
        <p:spPr>
          <a:xfrm>
            <a:off x="1588" y="1588"/>
            <a:ext cx="1587" cy="1587"/>
          </a:xfrm>
          <a:prstGeom prst="rect">
            <a:avLst/>
          </a:prstGeom>
          <a:solidFill>
            <a:srgbClr val="FFFFFF"/>
          </a:solidFill>
          <a:ln>
            <a:noFill/>
          </a:ln>
        </p:spPr>
      </p:pic>
      <p:sp>
        <p:nvSpPr>
          <p:cNvPr id="163" name="Google Shape;163;p29"/>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4" name="Google Shape;164;p29"/>
          <p:cNvSpPr>
            <a:spLocks noGrp="1"/>
          </p:cNvSpPr>
          <p:nvPr>
            <p:ph type="chart" idx="2"/>
          </p:nvPr>
        </p:nvSpPr>
        <p:spPr>
          <a:xfrm>
            <a:off x="6234113" y="1325563"/>
            <a:ext cx="5499100"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p29"/>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sub ttl chart right">
  <p:cSld name="Two column sub ttl chart right">
    <p:spTree>
      <p:nvGrpSpPr>
        <p:cNvPr id="1" name="Shape 166"/>
        <p:cNvGrpSpPr/>
        <p:nvPr/>
      </p:nvGrpSpPr>
      <p:grpSpPr>
        <a:xfrm>
          <a:off x="0" y="0"/>
          <a:ext cx="0" cy="0"/>
          <a:chOff x="0" y="0"/>
          <a:chExt cx="0" cy="0"/>
        </a:xfrm>
      </p:grpSpPr>
      <p:sp>
        <p:nvSpPr>
          <p:cNvPr id="167" name="Google Shape;167;p30"/>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8" name="Google Shape;168;p30"/>
          <p:cNvSpPr>
            <a:spLocks noGrp="1"/>
          </p:cNvSpPr>
          <p:nvPr>
            <p:ph type="chart" idx="2"/>
          </p:nvPr>
        </p:nvSpPr>
        <p:spPr>
          <a:xfrm>
            <a:off x="6234113" y="1325563"/>
            <a:ext cx="5499100"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9" name="Google Shape;169;p30"/>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70"/>
        <p:cNvGrpSpPr/>
        <p:nvPr/>
      </p:nvGrpSpPr>
      <p:grpSpPr>
        <a:xfrm>
          <a:off x="0" y="0"/>
          <a:ext cx="0" cy="0"/>
          <a:chOff x="0" y="0"/>
          <a:chExt cx="0" cy="0"/>
        </a:xfrm>
      </p:grpSpPr>
      <p:sp>
        <p:nvSpPr>
          <p:cNvPr id="171" name="Google Shape;171;p31"/>
          <p:cNvSpPr txBox="1">
            <a:spLocks noGrp="1"/>
          </p:cNvSpPr>
          <p:nvPr>
            <p:ph type="body" idx="1"/>
          </p:nvPr>
        </p:nvSpPr>
        <p:spPr>
          <a:xfrm>
            <a:off x="460375" y="1325564"/>
            <a:ext cx="5497513"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p31"/>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3929">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sub ttl graphics right">
  <p:cSld name="Two column sub ttl graphics right">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75" name="Google Shape;175;p32"/>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3"/>
          <p:cNvPicPr preferRelativeResize="0"/>
          <p:nvPr/>
        </p:nvPicPr>
        <p:blipFill/>
        <p:spPr>
          <a:xfrm>
            <a:off x="1588" y="1588"/>
            <a:ext cx="1587" cy="1587"/>
          </a:xfrm>
          <a:prstGeom prst="rect">
            <a:avLst/>
          </a:prstGeom>
          <a:solidFill>
            <a:srgbClr val="FFFFFF"/>
          </a:solidFill>
          <a:ln>
            <a:noFill/>
          </a:ln>
        </p:spPr>
      </p:pic>
      <p:sp>
        <p:nvSpPr>
          <p:cNvPr id="134" name="Google Shape;134;p23"/>
          <p:cNvSpPr txBox="1"/>
          <p:nvPr/>
        </p:nvSpPr>
        <p:spPr>
          <a:xfrm>
            <a:off x="450681" y="6444296"/>
            <a:ext cx="4797425" cy="9874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fld id="{00000000-1234-1234-1234-123412341234}" type="slidenum">
              <a:rPr lang="en-US" sz="7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CONFIDENTIAL AND PROPRIETARY   I   © 2018 Gartner, Inc. and/or its affiliates. All rights reserved.</a:t>
            </a:r>
            <a:endParaRPr/>
          </a:p>
        </p:txBody>
      </p:sp>
      <p:sp>
        <p:nvSpPr>
          <p:cNvPr id="135" name="Google Shape;135;p23"/>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
        <p:nvSpPr>
          <p:cNvPr id="136" name="Google Shape;136;p23"/>
          <p:cNvSpPr txBox="1">
            <a:spLocks noGrp="1"/>
          </p:cNvSpPr>
          <p:nvPr>
            <p:ph type="body" idx="1"/>
          </p:nvPr>
        </p:nvSpPr>
        <p:spPr>
          <a:xfrm>
            <a:off x="460375" y="1325564"/>
            <a:ext cx="11272838"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grpSp>
        <p:nvGrpSpPr>
          <p:cNvPr id="137" name="Google Shape;137;p23"/>
          <p:cNvGrpSpPr/>
          <p:nvPr/>
        </p:nvGrpSpPr>
        <p:grpSpPr>
          <a:xfrm>
            <a:off x="10339130" y="6210300"/>
            <a:ext cx="1405195" cy="316169"/>
            <a:chOff x="3020" y="3469"/>
            <a:chExt cx="1440" cy="326"/>
          </a:xfrm>
        </p:grpSpPr>
        <p:sp>
          <p:nvSpPr>
            <p:cNvPr id="138" name="Google Shape;138;p23"/>
            <p:cNvSpPr/>
            <p:nvPr/>
          </p:nvSpPr>
          <p:spPr>
            <a:xfrm>
              <a:off x="4322" y="3576"/>
              <a:ext cx="132" cy="211"/>
            </a:xfrm>
            <a:custGeom>
              <a:avLst/>
              <a:gdLst/>
              <a:ahLst/>
              <a:cxnLst/>
              <a:rect l="l" t="t" r="r" b="b"/>
              <a:pathLst>
                <a:path w="132" h="212" extrusionOk="0">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9" name="Google Shape;139;p23"/>
            <p:cNvSpPr/>
            <p:nvPr/>
          </p:nvSpPr>
          <p:spPr>
            <a:xfrm>
              <a:off x="3860" y="3570"/>
              <a:ext cx="194" cy="217"/>
            </a:xfrm>
            <a:custGeom>
              <a:avLst/>
              <a:gdLst/>
              <a:ahLst/>
              <a:cxnLst/>
              <a:rect l="l" t="t" r="r" b="b"/>
              <a:pathLst>
                <a:path w="194" h="218" extrusionOk="0">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0" name="Google Shape;140;p23"/>
            <p:cNvSpPr/>
            <p:nvPr/>
          </p:nvSpPr>
          <p:spPr>
            <a:xfrm>
              <a:off x="3720" y="3515"/>
              <a:ext cx="114" cy="276"/>
            </a:xfrm>
            <a:custGeom>
              <a:avLst/>
              <a:gdLst/>
              <a:ahLst/>
              <a:cxnLst/>
              <a:rect l="l" t="t" r="r" b="b"/>
              <a:pathLst>
                <a:path w="114" h="276" extrusionOk="0">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1" name="Google Shape;141;p23"/>
            <p:cNvSpPr/>
            <p:nvPr/>
          </p:nvSpPr>
          <p:spPr>
            <a:xfrm>
              <a:off x="3574" y="3576"/>
              <a:ext cx="126" cy="211"/>
            </a:xfrm>
            <a:custGeom>
              <a:avLst/>
              <a:gdLst/>
              <a:ahLst/>
              <a:cxnLst/>
              <a:rect l="l" t="t" r="r" b="b"/>
              <a:pathLst>
                <a:path w="126" h="212" extrusionOk="0">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2" name="Google Shape;142;p23"/>
            <p:cNvSpPr/>
            <p:nvPr/>
          </p:nvSpPr>
          <p:spPr>
            <a:xfrm>
              <a:off x="3020" y="3469"/>
              <a:ext cx="294" cy="326"/>
            </a:xfrm>
            <a:custGeom>
              <a:avLst/>
              <a:gdLst/>
              <a:ahLst/>
              <a:cxnLst/>
              <a:rect l="l" t="t" r="r" b="b"/>
              <a:pathLst>
                <a:path w="294" h="326" extrusionOk="0">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3" name="Google Shape;143;p23"/>
            <p:cNvSpPr/>
            <p:nvPr/>
          </p:nvSpPr>
          <p:spPr>
            <a:xfrm>
              <a:off x="4080" y="3570"/>
              <a:ext cx="216" cy="223"/>
            </a:xfrm>
            <a:custGeom>
              <a:avLst/>
              <a:gdLst/>
              <a:ahLst/>
              <a:cxnLst/>
              <a:rect l="l" t="t" r="r" b="b"/>
              <a:pathLst>
                <a:path w="216" h="224" extrusionOk="0">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4" name="Google Shape;144;p23"/>
            <p:cNvSpPr/>
            <p:nvPr/>
          </p:nvSpPr>
          <p:spPr>
            <a:xfrm>
              <a:off x="3342" y="3570"/>
              <a:ext cx="196" cy="223"/>
            </a:xfrm>
            <a:custGeom>
              <a:avLst/>
              <a:gdLst/>
              <a:ahLst/>
              <a:cxnLst/>
              <a:rect l="l" t="t" r="r" b="b"/>
              <a:pathLst>
                <a:path w="196" h="224" extrusionOk="0">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5" name="Google Shape;145;p23"/>
            <p:cNvSpPr/>
            <p:nvPr/>
          </p:nvSpPr>
          <p:spPr>
            <a:xfrm>
              <a:off x="4402" y="3735"/>
              <a:ext cx="58" cy="56"/>
            </a:xfrm>
            <a:custGeom>
              <a:avLst/>
              <a:gdLst/>
              <a:ahLst/>
              <a:cxnLst/>
              <a:rect l="l" t="t" r="r" b="b"/>
              <a:pathLst>
                <a:path w="58" h="56" extrusionOk="0">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391">
          <p15:clr>
            <a:srgbClr val="5ACBF0"/>
          </p15:clr>
        </p15:guide>
        <p15:guide id="2" pos="290">
          <p15:clr>
            <a:srgbClr val="5ACBF0"/>
          </p15:clr>
        </p15:guide>
        <p15:guide id="3" orient="horz" pos="4109">
          <p15:clr>
            <a:srgbClr val="5ACBF0"/>
          </p15:clr>
        </p15:guide>
        <p15:guide id="4" orient="horz" pos="3704">
          <p15:clr>
            <a:srgbClr val="5ACBF0"/>
          </p15:clr>
        </p15:guide>
        <p15:guide id="5" orient="horz" pos="4057">
          <p15:clr>
            <a:srgbClr val="5ACBF0"/>
          </p15:clr>
        </p15:guide>
        <p15:guide id="6" orient="horz" pos="722">
          <p15:clr>
            <a:srgbClr val="5ACBF0"/>
          </p15:clr>
        </p15:guide>
        <p15:guide id="7" orient="horz" pos="837">
          <p15:clr>
            <a:srgbClr val="5ACBF0"/>
          </p15:clr>
        </p15:guide>
        <p15:guide id="8" pos="3929">
          <p15:clr>
            <a:srgbClr val="5ACBF0"/>
          </p15:clr>
        </p15:guide>
        <p15:guide id="9" pos="375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buClrTx/>
              <a:buFontTx/>
              <a:buNone/>
              <a:tabLst>
                <a:tab pos="228600" algn="l"/>
              </a:tabLst>
            </a:pPr>
            <a:fld id="{1CE9EA8B-DBE7-492B-893F-AD13AC039ED7}" type="slidenum">
              <a:rPr lang="en-US" sz="700" kern="1200" smtClean="0">
                <a:solidFill>
                  <a:srgbClr val="6E7878"/>
                </a:solidFill>
                <a:ea typeface="+mn-ea"/>
                <a:cs typeface="+mn-cs"/>
              </a:rPr>
              <a:pPr marL="228600" indent="-228600">
                <a:buClrTx/>
                <a:buFontTx/>
                <a:buNone/>
                <a:tabLst>
                  <a:tab pos="228600" algn="l"/>
                </a:tabLst>
              </a:pPr>
              <a:t>‹#›</a:t>
            </a:fld>
            <a:r>
              <a:rPr lang="en-US" sz="700" kern="1200" dirty="0">
                <a:solidFill>
                  <a:srgbClr val="6E7878"/>
                </a:solidFill>
                <a:ea typeface="+mn-ea"/>
                <a:cs typeface="+mn-cs"/>
              </a:rPr>
              <a:t>	© 2019 Gartner, Inc. and/or its affiliates. All rights reserved. Gartner is a registered trademark of Gartner, Inc. or its affiliates. Version 8.2  Last updated 29 June 2019</a:t>
            </a:r>
          </a:p>
          <a:p>
            <a:pPr>
              <a:buClrTx/>
              <a:buFontTx/>
              <a:buNone/>
              <a:tabLst>
                <a:tab pos="228600" algn="l"/>
              </a:tabLst>
            </a:pPr>
            <a:r>
              <a:rPr lang="en-US" sz="700" kern="1200" dirty="0">
                <a:solidFill>
                  <a:srgbClr val="6E7878"/>
                </a:solidFill>
                <a:ea typeface="+mn-ea"/>
                <a:cs typeface="+mn-cs"/>
              </a:rPr>
              <a:t>	</a:t>
            </a:r>
            <a:r>
              <a:rPr lang="en-US" sz="700" b="1" kern="1200" dirty="0">
                <a:solidFill>
                  <a:srgbClr val="6E7878"/>
                </a:solidFill>
                <a:ea typeface="+mn-ea"/>
                <a:cs typeface="+mn-cs"/>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indent="-228600">
              <a:buClrTx/>
              <a:buFontTx/>
              <a:buNone/>
              <a:tabLst>
                <a:tab pos="228600" algn="l"/>
              </a:tabLst>
              <a:defRPr/>
            </a:pPr>
            <a:fld id="{C8715055-8345-8347-8008-CD9D51621ED9}" type="slidenum">
              <a:rPr lang="en-US" sz="1000" kern="1200" smtClean="0">
                <a:ea typeface="+mn-ea"/>
                <a:cs typeface="+mn-cs"/>
              </a:rPr>
              <a:pPr marL="228600" indent="-228600">
                <a:buClrTx/>
                <a:buFontTx/>
                <a:buNone/>
                <a:tabLst>
                  <a:tab pos="228600" algn="l"/>
                </a:tabLst>
                <a:defRPr/>
              </a:pPr>
              <a:t>‹#›</a:t>
            </a:fld>
            <a:r>
              <a:rPr lang="en-US" sz="700" kern="1200" dirty="0">
                <a:ea typeface="+mn-ea"/>
                <a:cs typeface="+mn-cs"/>
              </a:rPr>
              <a:t>	© 2019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indent="-228600">
              <a:buClrTx/>
              <a:buFontTx/>
              <a:buNone/>
              <a:tabLst>
                <a:tab pos="228600" algn="l"/>
              </a:tabLst>
              <a:defRPr/>
            </a:pPr>
            <a:r>
              <a:rPr lang="en-US" sz="700" b="1" kern="1200" dirty="0">
                <a:ea typeface="+mn-ea"/>
                <a:cs typeface="+mn-cs"/>
              </a:rPr>
              <a:t>RESTRICTED DISTRIBUTION</a:t>
            </a:r>
          </a:p>
        </p:txBody>
      </p:sp>
    </p:spTree>
    <p:extLst>
      <p:ext uri="{BB962C8B-B14F-4D97-AF65-F5344CB8AC3E}">
        <p14:creationId xmlns:p14="http://schemas.microsoft.com/office/powerpoint/2010/main" val="18007230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buClrTx/>
              <a:buFontTx/>
              <a:buNone/>
              <a:tabLst>
                <a:tab pos="228600" algn="l"/>
              </a:tabLst>
            </a:pPr>
            <a:fld id="{1CE9EA8B-DBE7-492B-893F-AD13AC039ED7}" type="slidenum">
              <a:rPr lang="en-US" sz="700" kern="1200" smtClean="0">
                <a:solidFill>
                  <a:srgbClr val="6E7878"/>
                </a:solidFill>
                <a:ea typeface="+mn-ea"/>
                <a:cs typeface="+mn-cs"/>
              </a:rPr>
              <a:pPr marL="228600" indent="-228600">
                <a:buClrTx/>
                <a:buFontTx/>
                <a:buNone/>
                <a:tabLst>
                  <a:tab pos="228600" algn="l"/>
                </a:tabLst>
              </a:pPr>
              <a:t>‹#›</a:t>
            </a:fld>
            <a:r>
              <a:rPr lang="en-US" sz="700" kern="1200" dirty="0">
                <a:solidFill>
                  <a:srgbClr val="6E7878"/>
                </a:solidFill>
                <a:ea typeface="+mn-ea"/>
                <a:cs typeface="+mn-cs"/>
              </a:rPr>
              <a:t>	© 2019 Gartner, Inc. and/or its affiliates. All rights reserved. Gartner is a registered trademark of Gartner, Inc. or its affiliates. Version 8.2  Last updated 29 June 2019</a:t>
            </a:r>
          </a:p>
          <a:p>
            <a:pPr>
              <a:buClrTx/>
              <a:buFontTx/>
              <a:buNone/>
              <a:tabLst>
                <a:tab pos="228600" algn="l"/>
              </a:tabLst>
            </a:pPr>
            <a:r>
              <a:rPr lang="en-US" sz="700" kern="1200" dirty="0">
                <a:solidFill>
                  <a:srgbClr val="6E7878"/>
                </a:solidFill>
                <a:ea typeface="+mn-ea"/>
                <a:cs typeface="+mn-cs"/>
              </a:rPr>
              <a:t>	</a:t>
            </a:r>
            <a:r>
              <a:rPr lang="en-US" sz="700" b="1" kern="1200" dirty="0">
                <a:solidFill>
                  <a:srgbClr val="6E7878"/>
                </a:solidFill>
                <a:ea typeface="+mn-ea"/>
                <a:cs typeface="+mn-cs"/>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indent="-228600">
              <a:buClrTx/>
              <a:buFontTx/>
              <a:buNone/>
              <a:tabLst>
                <a:tab pos="228600" algn="l"/>
              </a:tabLst>
              <a:defRPr/>
            </a:pPr>
            <a:fld id="{C8715055-8345-8347-8008-CD9D51621ED9}" type="slidenum">
              <a:rPr lang="en-US" sz="1000" kern="1200" smtClean="0">
                <a:ea typeface="+mn-ea"/>
                <a:cs typeface="+mn-cs"/>
              </a:rPr>
              <a:pPr marL="228600" indent="-228600">
                <a:buClrTx/>
                <a:buFontTx/>
                <a:buNone/>
                <a:tabLst>
                  <a:tab pos="228600" algn="l"/>
                </a:tabLst>
                <a:defRPr/>
              </a:pPr>
              <a:t>‹#›</a:t>
            </a:fld>
            <a:r>
              <a:rPr lang="en-US" sz="700" kern="1200" dirty="0">
                <a:ea typeface="+mn-ea"/>
                <a:cs typeface="+mn-cs"/>
              </a:rPr>
              <a:t>	© 2019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indent="-228600">
              <a:buClrTx/>
              <a:buFontTx/>
              <a:buNone/>
              <a:tabLst>
                <a:tab pos="228600" algn="l"/>
              </a:tabLst>
              <a:defRPr/>
            </a:pPr>
            <a:r>
              <a:rPr lang="en-US" sz="700" b="1" kern="1200" dirty="0">
                <a:ea typeface="+mn-ea"/>
                <a:cs typeface="+mn-cs"/>
              </a:rPr>
              <a:t>RESTRICTED DISTRIBUTION</a:t>
            </a:r>
          </a:p>
        </p:txBody>
      </p:sp>
    </p:spTree>
    <p:extLst>
      <p:ext uri="{BB962C8B-B14F-4D97-AF65-F5344CB8AC3E}">
        <p14:creationId xmlns:p14="http://schemas.microsoft.com/office/powerpoint/2010/main" val="56302046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1.xml"/><Relationship Id="rId7" Type="http://schemas.openxmlformats.org/officeDocument/2006/relationships/image" Target="../media/image6.emf"/><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oleObject" Target="../embeddings/oleObject7.bin"/><Relationship Id="rId5" Type="http://schemas.openxmlformats.org/officeDocument/2006/relationships/notesSlide" Target="../notesSlides/notesSlide10.xml"/><Relationship Id="rId4"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6.emf"/><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oleObject" Target="../embeddings/oleObject8.bin"/><Relationship Id="rId5" Type="http://schemas.openxmlformats.org/officeDocument/2006/relationships/notesSlide" Target="../notesSlides/notesSlide11.xml"/><Relationship Id="rId4"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3.bin"/><Relationship Id="rId5" Type="http://schemas.openxmlformats.org/officeDocument/2006/relationships/notesSlide" Target="../notesSlides/notesSlide4.xml"/><Relationship Id="rId4"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22.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5.bin"/><Relationship Id="rId5" Type="http://schemas.openxmlformats.org/officeDocument/2006/relationships/notesSlide" Target="../notesSlides/notesSlide7.xml"/><Relationship Id="rId4"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7.xml"/><Relationship Id="rId7" Type="http://schemas.openxmlformats.org/officeDocument/2006/relationships/image" Target="../media/image6.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5.bin"/><Relationship Id="rId11" Type="http://schemas.openxmlformats.org/officeDocument/2006/relationships/image" Target="../media/image13.PNG"/><Relationship Id="rId5" Type="http://schemas.openxmlformats.org/officeDocument/2006/relationships/notesSlide" Target="../notesSlides/notesSlide8.xml"/><Relationship Id="rId10" Type="http://schemas.openxmlformats.org/officeDocument/2006/relationships/image" Target="../media/image12.PNG"/><Relationship Id="rId4" Type="http://schemas.openxmlformats.org/officeDocument/2006/relationships/slideLayout" Target="../slideLayouts/slideLayout22.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6.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6.bin"/><Relationship Id="rId5" Type="http://schemas.openxmlformats.org/officeDocument/2006/relationships/notesSlide" Target="../notesSlides/notesSlide9.xml"/><Relationship Id="rId4"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8832186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6"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17" name="Text Placeholder 16">
            <a:extLst>
              <a:ext uri="{FF2B5EF4-FFF2-40B4-BE49-F238E27FC236}">
                <a16:creationId xmlns:a16="http://schemas.microsoft.com/office/drawing/2014/main" id="{A3428AF8-38A0-D84C-B8D4-2593673F7A91}"/>
              </a:ext>
            </a:extLst>
          </p:cNvPr>
          <p:cNvSpPr>
            <a:spLocks noGrp="1"/>
          </p:cNvSpPr>
          <p:nvPr>
            <p:ph type="body" sz="quarter" idx="10"/>
          </p:nvPr>
        </p:nvSpPr>
        <p:spPr>
          <a:xfrm>
            <a:off x="2166861" y="3804785"/>
            <a:ext cx="4545024" cy="830997"/>
          </a:xfrm>
        </p:spPr>
        <p:txBody>
          <a:bodyPr/>
          <a:lstStyle/>
          <a:p>
            <a:r>
              <a:rPr lang="en-US" dirty="0"/>
              <a:t>Name: Aayush Mittal</a:t>
            </a:r>
          </a:p>
          <a:p>
            <a:r>
              <a:rPr lang="en-US" dirty="0"/>
              <a:t>Institute Name: IIT Kharagpur</a:t>
            </a:r>
          </a:p>
          <a:p>
            <a:r>
              <a:rPr lang="en-US" dirty="0"/>
              <a:t>Roll No.: 17MI10001</a:t>
            </a:r>
          </a:p>
        </p:txBody>
      </p:sp>
      <p:sp>
        <p:nvSpPr>
          <p:cNvPr id="16" name="Title 15">
            <a:extLst>
              <a:ext uri="{FF2B5EF4-FFF2-40B4-BE49-F238E27FC236}">
                <a16:creationId xmlns:a16="http://schemas.microsoft.com/office/drawing/2014/main" id="{77133B80-E582-B745-8051-E2504DFBDF7A}"/>
              </a:ext>
            </a:extLst>
          </p:cNvPr>
          <p:cNvSpPr>
            <a:spLocks noGrp="1"/>
          </p:cNvSpPr>
          <p:nvPr>
            <p:ph type="ctrTitle"/>
          </p:nvPr>
        </p:nvSpPr>
        <p:spPr/>
        <p:txBody>
          <a:bodyPr/>
          <a:lstStyle/>
          <a:p>
            <a:r>
              <a:rPr lang="en-US" dirty="0">
                <a:solidFill>
                  <a:schemeClr val="tx1"/>
                </a:solidFill>
              </a:rPr>
              <a:t>Gartner </a:t>
            </a:r>
            <a:r>
              <a:rPr lang="en-US" dirty="0" err="1">
                <a:solidFill>
                  <a:schemeClr val="tx1"/>
                </a:solidFill>
              </a:rPr>
              <a:t>HackElite</a:t>
            </a:r>
            <a:r>
              <a:rPr lang="en-US" dirty="0">
                <a:solidFill>
                  <a:schemeClr val="tx1"/>
                </a:solidFill>
              </a:rPr>
              <a:t> Submission</a:t>
            </a:r>
            <a:endParaRPr lang="en-US" dirty="0"/>
          </a:p>
        </p:txBody>
      </p:sp>
    </p:spTree>
    <p:extLst>
      <p:ext uri="{BB962C8B-B14F-4D97-AF65-F5344CB8AC3E}">
        <p14:creationId xmlns:p14="http://schemas.microsoft.com/office/powerpoint/2010/main" val="709662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53685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9"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Which months are most important for client engagement for driving higher retention?</a:t>
            </a:r>
          </a:p>
        </p:txBody>
      </p:sp>
      <p:sp>
        <p:nvSpPr>
          <p:cNvPr id="9" name="Content Placeholder 2">
            <a:extLst>
              <a:ext uri="{FF2B5EF4-FFF2-40B4-BE49-F238E27FC236}">
                <a16:creationId xmlns:a16="http://schemas.microsoft.com/office/drawing/2014/main"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i="1" dirty="0">
              <a:solidFill>
                <a:srgbClr val="A7AFAF"/>
              </a:solidFill>
            </a:endParaRPr>
          </a:p>
        </p:txBody>
      </p:sp>
      <p:pic>
        <p:nvPicPr>
          <p:cNvPr id="6" name="Picture 5">
            <a:extLst>
              <a:ext uri="{FF2B5EF4-FFF2-40B4-BE49-F238E27FC236}">
                <a16:creationId xmlns:a16="http://schemas.microsoft.com/office/drawing/2014/main" id="{CD41AD54-4B64-46D5-AD9E-84AED50B130F}"/>
              </a:ext>
            </a:extLst>
          </p:cNvPr>
          <p:cNvPicPr>
            <a:picLocks noChangeAspect="1"/>
          </p:cNvPicPr>
          <p:nvPr/>
        </p:nvPicPr>
        <p:blipFill>
          <a:blip r:embed="rId8"/>
          <a:stretch>
            <a:fillRect/>
          </a:stretch>
        </p:blipFill>
        <p:spPr>
          <a:xfrm>
            <a:off x="10448742" y="167951"/>
            <a:ext cx="1476073" cy="5994083"/>
          </a:xfrm>
          <a:prstGeom prst="rect">
            <a:avLst/>
          </a:prstGeom>
        </p:spPr>
      </p:pic>
      <p:sp>
        <p:nvSpPr>
          <p:cNvPr id="7" name="Rectangle 6">
            <a:extLst>
              <a:ext uri="{FF2B5EF4-FFF2-40B4-BE49-F238E27FC236}">
                <a16:creationId xmlns:a16="http://schemas.microsoft.com/office/drawing/2014/main" id="{1EE80B0E-D677-473E-B7CF-A47BDA52D542}"/>
              </a:ext>
            </a:extLst>
          </p:cNvPr>
          <p:cNvSpPr/>
          <p:nvPr/>
        </p:nvSpPr>
        <p:spPr>
          <a:xfrm>
            <a:off x="652371" y="1627886"/>
            <a:ext cx="9275400" cy="2031325"/>
          </a:xfrm>
          <a:prstGeom prst="rect">
            <a:avLst/>
          </a:prstGeom>
        </p:spPr>
        <p:txBody>
          <a:bodyPr wrap="square">
            <a:spAutoFit/>
          </a:bodyPr>
          <a:lstStyle/>
          <a:p>
            <a:r>
              <a:rPr lang="en-US" i="1" dirty="0">
                <a:solidFill>
                  <a:schemeClr val="tx1"/>
                </a:solidFill>
                <a:latin typeface="+mn-lt"/>
              </a:rPr>
              <a:t>Month one has proven to be the most important to influence client retention. The variables of time period one have the maximum feature importance and hence have a direct impact on customer retention.  Specific attention must be paid towards circulating concise documents amongst the clients and regular updates must be maintained through phone calls to increase retentions. Therefore at Gartner, we must invest more resources and time to capture clients early on.</a:t>
            </a:r>
            <a:endParaRPr lang="en-US" dirty="0">
              <a:solidFill>
                <a:schemeClr val="tx1"/>
              </a:solidFill>
              <a:latin typeface="+mn-lt"/>
            </a:endParaRPr>
          </a:p>
          <a:p>
            <a:r>
              <a:rPr lang="en-US" i="1" dirty="0">
                <a:solidFill>
                  <a:schemeClr val="tx1"/>
                </a:solidFill>
                <a:latin typeface="+mn-lt"/>
              </a:rPr>
              <a:t>Following this, the next months of importance are the fourth and eight month as the Activities 5 and 7 turn out to be of importance in these months and hence must be taken care of. The conferences conducted later down the line play an essential role in influencing the behavior of the customers. One on one conversations are necessary to build strong long term relations.</a:t>
            </a:r>
            <a:endParaRPr lang="en-US" dirty="0">
              <a:solidFill>
                <a:schemeClr val="tx1"/>
              </a:solidFill>
              <a:latin typeface="+mn-lt"/>
            </a:endParaRPr>
          </a:p>
        </p:txBody>
      </p:sp>
    </p:spTree>
    <p:extLst>
      <p:ext uri="{BB962C8B-B14F-4D97-AF65-F5344CB8AC3E}">
        <p14:creationId xmlns:p14="http://schemas.microsoft.com/office/powerpoint/2010/main" val="40066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06605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3"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a:xfrm>
            <a:off x="457993" y="366713"/>
            <a:ext cx="11276013" cy="1359056"/>
          </a:xfrm>
        </p:spPr>
        <p:txBody>
          <a:bodyPr/>
          <a:lstStyle/>
          <a:p>
            <a:pPr fontAlgn="base"/>
            <a:r>
              <a:rPr lang="en-US" dirty="0"/>
              <a:t>What activities should service associate recommend in first month to drive higher engagement in subsequent months?				</a:t>
            </a:r>
          </a:p>
        </p:txBody>
      </p:sp>
      <p:sp>
        <p:nvSpPr>
          <p:cNvPr id="6" name="TextBox 5">
            <a:extLst>
              <a:ext uri="{FF2B5EF4-FFF2-40B4-BE49-F238E27FC236}">
                <a16:creationId xmlns:a16="http://schemas.microsoft.com/office/drawing/2014/main" id="{FD59FD3C-259B-4C81-9083-EED18AF19838}"/>
              </a:ext>
            </a:extLst>
          </p:cNvPr>
          <p:cNvSpPr txBox="1"/>
          <p:nvPr/>
        </p:nvSpPr>
        <p:spPr>
          <a:xfrm>
            <a:off x="457993" y="1893194"/>
            <a:ext cx="10746627" cy="3323987"/>
          </a:xfrm>
          <a:prstGeom prst="rect">
            <a:avLst/>
          </a:prstGeom>
          <a:noFill/>
        </p:spPr>
        <p:txBody>
          <a:bodyPr wrap="square" lIns="0" rtlCol="0">
            <a:spAutoFit/>
          </a:bodyPr>
          <a:lstStyle/>
          <a:p>
            <a:r>
              <a:rPr lang="en-IN" dirty="0"/>
              <a:t>We have observed that the No. of documents read by the client (Activity 1) in the period zero is the most important and information rich predictor. From the observed trend we conclude that higher number of documents read initially contributes positively towards customer retention. </a:t>
            </a:r>
          </a:p>
          <a:p>
            <a:r>
              <a:rPr lang="en-IN" dirty="0"/>
              <a:t>Hence, the Gartner team must focus on primarily ensuring that documents are prepared in a concise and client-friendly manner and circulated well.</a:t>
            </a:r>
          </a:p>
          <a:p>
            <a:endParaRPr lang="en-IN" dirty="0"/>
          </a:p>
          <a:p>
            <a:r>
              <a:rPr lang="en-IN" dirty="0"/>
              <a:t>Secondly, we have observed that the extent of Activity 4 (Calls by Gartner) plays an essential role in the first month. Hence proper follow up and support through calls must be ensured to establish a firm channel of communication. This builds trust and also develops a sense of confidence for the client.</a:t>
            </a:r>
          </a:p>
          <a:p>
            <a:endParaRPr lang="en-IN" dirty="0"/>
          </a:p>
          <a:p>
            <a:r>
              <a:rPr lang="en-IN" dirty="0"/>
              <a:t>Lastly, the number of queries generated affects the client retention rate. Hence, Gartner must take marketing moves to increase queries and try and convert as many queries as possible. </a:t>
            </a:r>
          </a:p>
          <a:p>
            <a:endParaRPr lang="en-IN" dirty="0"/>
          </a:p>
          <a:p>
            <a:endParaRPr lang="en-IN" dirty="0"/>
          </a:p>
          <a:p>
            <a:endParaRPr lang="en-IN" dirty="0"/>
          </a:p>
        </p:txBody>
      </p:sp>
    </p:spTree>
    <p:extLst>
      <p:ext uri="{BB962C8B-B14F-4D97-AF65-F5344CB8AC3E}">
        <p14:creationId xmlns:p14="http://schemas.microsoft.com/office/powerpoint/2010/main" val="363531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70953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3"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Recommendations</a:t>
            </a:r>
          </a:p>
        </p:txBody>
      </p:sp>
      <p:sp>
        <p:nvSpPr>
          <p:cNvPr id="9" name="Content Placeholder 2">
            <a:extLst>
              <a:ext uri="{FF2B5EF4-FFF2-40B4-BE49-F238E27FC236}">
                <a16:creationId xmlns:a16="http://schemas.microsoft.com/office/drawing/2014/main"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dirty="0"/>
              <a:t>Activity 1 Time Period 0 </a:t>
            </a:r>
            <a:r>
              <a:rPr lang="en-US" sz="1400" i="1" dirty="0"/>
              <a:t>has been the most important feature in the dataset, as per the </a:t>
            </a:r>
            <a:r>
              <a:rPr lang="en-US" sz="1400" i="1" dirty="0" err="1"/>
              <a:t>TreeExplainer</a:t>
            </a:r>
            <a:r>
              <a:rPr lang="en-US" sz="1400" i="1" dirty="0"/>
              <a:t> algorithm of SHAP (Shapley additive explanations). Hence, more effort must be put in to make the documentation user-friendly, precise and clear too get customer on board early on. Also number of documents usage especially on the starting month of contract is a key feature. Hence a proper supply of documents to clients must be ensured by the company. </a:t>
            </a:r>
          </a:p>
          <a:p>
            <a:pPr marL="0" indent="0">
              <a:buFont typeface="Arial" panose="020B0604020202020204" pitchFamily="34" charset="0"/>
              <a:buNone/>
            </a:pPr>
            <a:r>
              <a:rPr lang="en-US" sz="1400" i="1" dirty="0"/>
              <a:t>Rate of retention is high for the clients whose contracts start in December; this is reflected by the high importance associated with the </a:t>
            </a:r>
            <a:r>
              <a:rPr lang="en-US" sz="1400" b="1" i="1" dirty="0" err="1"/>
              <a:t>month_Dec</a:t>
            </a:r>
            <a:r>
              <a:rPr lang="en-US" sz="1400" b="1" i="1" dirty="0"/>
              <a:t> </a:t>
            </a:r>
            <a:r>
              <a:rPr lang="en-US" sz="1400" i="1" dirty="0"/>
              <a:t>feature. Hence, assigning more attention to capture new clients in December can turn out to be highly beneficial for Gartner.</a:t>
            </a:r>
          </a:p>
          <a:p>
            <a:pPr marL="0" indent="0">
              <a:buFont typeface="Arial" panose="020B0604020202020204" pitchFamily="34" charset="0"/>
              <a:buNone/>
            </a:pPr>
            <a:r>
              <a:rPr lang="en-US" sz="1400" b="1" i="1" dirty="0"/>
              <a:t>Activity 4 Time Period 0</a:t>
            </a:r>
            <a:r>
              <a:rPr lang="en-US" sz="1400" i="1" dirty="0"/>
              <a:t> is another one important feature. Number of calls by Gartner service desk to help clients especially in the initial month of subscription must have a sufficient high value for client retention. This is a key feature which show the responsive and helping nature of the company to its clients</a:t>
            </a:r>
          </a:p>
          <a:p>
            <a:pPr marL="0" indent="0">
              <a:buFont typeface="Arial" panose="020B0604020202020204" pitchFamily="34" charset="0"/>
              <a:buNone/>
            </a:pPr>
            <a:r>
              <a:rPr lang="en-US" sz="1400" b="1" i="1" dirty="0"/>
              <a:t>Flag 2 </a:t>
            </a:r>
            <a:r>
              <a:rPr lang="en-US" sz="1400" i="1" dirty="0"/>
              <a:t>as interpreted by SHAP plot shows lower value have overall positive impact on client retention and higher have negative impact. So company should focus on why higher service category clients have a negative impact on retention and to improve the situation as flag two have a high SHAP value.</a:t>
            </a:r>
            <a:r>
              <a:rPr lang="en-US" sz="1400" i="1" dirty="0">
                <a:solidFill>
                  <a:schemeClr val="tx1">
                    <a:lumMod val="65000"/>
                    <a:lumOff val="35000"/>
                  </a:schemeClr>
                </a:solidFill>
              </a:rPr>
              <a:t>  </a:t>
            </a:r>
          </a:p>
          <a:p>
            <a:pPr marL="0" indent="0">
              <a:buFont typeface="Arial" panose="020B0604020202020204" pitchFamily="34" charset="0"/>
              <a:buNone/>
            </a:pPr>
            <a:endParaRPr lang="en-US" sz="1400" i="1" dirty="0">
              <a:solidFill>
                <a:srgbClr val="A7AFAF"/>
              </a:solidFill>
            </a:endParaRPr>
          </a:p>
          <a:p>
            <a:pPr marL="0" indent="0">
              <a:buFont typeface="Arial" panose="020B0604020202020204" pitchFamily="34" charset="0"/>
              <a:buNone/>
            </a:pPr>
            <a:endParaRPr lang="en-US" sz="1400" i="1" dirty="0">
              <a:solidFill>
                <a:srgbClr val="A7AFAF"/>
              </a:solidFill>
            </a:endParaRPr>
          </a:p>
        </p:txBody>
      </p:sp>
    </p:spTree>
    <p:extLst>
      <p:ext uri="{BB962C8B-B14F-4D97-AF65-F5344CB8AC3E}">
        <p14:creationId xmlns:p14="http://schemas.microsoft.com/office/powerpoint/2010/main" val="42633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4" name="think-cell Slide" r:id="rId6" imgW="395" imgH="394" progId="TCLayout.ActiveDocument.1">
                  <p:embed/>
                </p:oleObj>
              </mc:Choice>
              <mc:Fallback>
                <p:oleObj name="think-cell Slide" r:id="rId6" imgW="395" imgH="39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Recommendations</a:t>
            </a:r>
          </a:p>
        </p:txBody>
      </p:sp>
      <p:pic>
        <p:nvPicPr>
          <p:cNvPr id="8" name="Picture 7">
            <a:extLst>
              <a:ext uri="{FF2B5EF4-FFF2-40B4-BE49-F238E27FC236}">
                <a16:creationId xmlns:a16="http://schemas.microsoft.com/office/drawing/2014/main" id="{5A95830E-0B64-4B13-A45C-630A2F64727A}"/>
              </a:ext>
            </a:extLst>
          </p:cNvPr>
          <p:cNvPicPr>
            <a:picLocks noChangeAspect="1"/>
          </p:cNvPicPr>
          <p:nvPr/>
        </p:nvPicPr>
        <p:blipFill>
          <a:blip r:embed="rId8"/>
          <a:stretch>
            <a:fillRect/>
          </a:stretch>
        </p:blipFill>
        <p:spPr>
          <a:xfrm>
            <a:off x="3309986" y="1240972"/>
            <a:ext cx="5570439" cy="3775542"/>
          </a:xfrm>
          <a:prstGeom prst="rect">
            <a:avLst/>
          </a:prstGeom>
        </p:spPr>
      </p:pic>
      <p:sp>
        <p:nvSpPr>
          <p:cNvPr id="12" name="TextBox 11">
            <a:extLst>
              <a:ext uri="{FF2B5EF4-FFF2-40B4-BE49-F238E27FC236}">
                <a16:creationId xmlns:a16="http://schemas.microsoft.com/office/drawing/2014/main" id="{A996573B-2458-4B5D-8E0D-894E459B5D2F}"/>
              </a:ext>
            </a:extLst>
          </p:cNvPr>
          <p:cNvSpPr txBox="1"/>
          <p:nvPr/>
        </p:nvSpPr>
        <p:spPr>
          <a:xfrm>
            <a:off x="5116286" y="5082359"/>
            <a:ext cx="2842726" cy="307777"/>
          </a:xfrm>
          <a:prstGeom prst="rect">
            <a:avLst/>
          </a:prstGeom>
          <a:noFill/>
        </p:spPr>
        <p:txBody>
          <a:bodyPr wrap="square" lIns="0" rtlCol="0">
            <a:spAutoFit/>
          </a:bodyPr>
          <a:lstStyle/>
          <a:p>
            <a:r>
              <a:rPr lang="en-IN" dirty="0"/>
              <a:t>Figure 1 (SHAP Summary Plot)</a:t>
            </a:r>
          </a:p>
        </p:txBody>
      </p:sp>
    </p:spTree>
    <p:extLst>
      <p:ext uri="{BB962C8B-B14F-4D97-AF65-F5344CB8AC3E}">
        <p14:creationId xmlns:p14="http://schemas.microsoft.com/office/powerpoint/2010/main" val="389618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4"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sym typeface="Arial Black" panose="020B0A04020102020204" pitchFamily="34" charset="0"/>
            </a:endParaRPr>
          </a:p>
        </p:txBody>
      </p:sp>
      <p:sp>
        <p:nvSpPr>
          <p:cNvPr id="2" name="Title 1"/>
          <p:cNvSpPr>
            <a:spLocks noGrp="1"/>
          </p:cNvSpPr>
          <p:nvPr>
            <p:ph type="title"/>
          </p:nvPr>
        </p:nvSpPr>
        <p:spPr/>
        <p:txBody>
          <a:bodyPr/>
          <a:lstStyle/>
          <a:p>
            <a:r>
              <a:rPr lang="en-US" dirty="0"/>
              <a:t>Analysis and Feature Engineering</a:t>
            </a:r>
          </a:p>
        </p:txBody>
      </p:sp>
      <p:sp>
        <p:nvSpPr>
          <p:cNvPr id="9" name="Content Placeholder 2">
            <a:extLst>
              <a:ext uri="{FF2B5EF4-FFF2-40B4-BE49-F238E27FC236}">
                <a16:creationId xmlns:a16="http://schemas.microsoft.com/office/drawing/2014/main"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a:t>I assume that the companies that joined earlier have a smaller company ID. This interpretation reflects that older clients have higher chances of retention. This is observed by the decrease in the F1 score on dropping the company ID variable. Analysis plots for the same are provided </a:t>
            </a:r>
            <a:r>
              <a:rPr lang="en-US" sz="1200" i="1" dirty="0"/>
              <a:t>(Figure 2). </a:t>
            </a:r>
            <a:r>
              <a:rPr lang="en-US" sz="1400" i="1" dirty="0"/>
              <a:t>I also normalize the value of Company ID as it was a very high numerical value compared to other features.</a:t>
            </a:r>
          </a:p>
          <a:p>
            <a:pPr marL="0" indent="0">
              <a:buFont typeface="Arial" panose="020B0604020202020204" pitchFamily="34" charset="0"/>
              <a:buNone/>
            </a:pPr>
            <a:r>
              <a:rPr lang="en-US" sz="1400" i="1" dirty="0"/>
              <a:t>I encoded Flag 4 into three different values. I encoded No:0, Unknown:0.998 and Yes : 1. The ratio of no/yes was around 1/500 on the overall training dataset, so I placed value of unknown as (1-1/500).</a:t>
            </a:r>
          </a:p>
          <a:p>
            <a:pPr marL="0" indent="0">
              <a:buNone/>
            </a:pPr>
            <a:r>
              <a:rPr lang="en-IN" sz="1400" dirty="0"/>
              <a:t>Cardinal features such as Flag 6 and Flag 1 have been one hot encoded.</a:t>
            </a:r>
          </a:p>
          <a:p>
            <a:pPr marL="0" indent="0">
              <a:buNone/>
            </a:pPr>
            <a:r>
              <a:rPr lang="en-IN" sz="1400" dirty="0"/>
              <a:t>Client Retention Flag, Flag 1 and Flag 3 were mapped to appropriate numerical values.</a:t>
            </a:r>
          </a:p>
          <a:p>
            <a:pPr marL="0" indent="0">
              <a:buNone/>
            </a:pPr>
            <a:r>
              <a:rPr lang="en-IN" sz="1400" dirty="0"/>
              <a:t>Apart from these existing features Activity 1 for all Time Period was having a major impact on Client retention, I added features as difference between each consecutive Time Period as new features. For e.g. Activity 1 diff 0 = Activity 1 Time period 1 – Activity 1 Time Period 0, etc. These features will capture the net decline and increase in Activity for all 12 months. Importance of these features were also very high as shown in figure 3. So, I decided to keep them in my model.</a:t>
            </a:r>
          </a:p>
          <a:p>
            <a:pPr marL="0" indent="0">
              <a:buNone/>
            </a:pPr>
            <a:r>
              <a:rPr lang="en-IN" sz="1400" dirty="0"/>
              <a:t>I also added mean of all 8 different Activities across 12 months as new features for </a:t>
            </a:r>
            <a:r>
              <a:rPr lang="en-IN" sz="1400" dirty="0" err="1"/>
              <a:t>eg.</a:t>
            </a:r>
            <a:r>
              <a:rPr lang="en-IN" sz="1400" dirty="0"/>
              <a:t> A1_mean, A2_mean, etc. These mean values represent the whole activity as a one feature instead of 12 different features across different months.</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US" sz="1400" i="1" dirty="0"/>
          </a:p>
          <a:p>
            <a:pPr marL="0" indent="0">
              <a:buFont typeface="Arial" panose="020B0604020202020204" pitchFamily="34" charset="0"/>
              <a:buNone/>
            </a:pPr>
            <a:endParaRPr lang="en-US" sz="1400" i="1" dirty="0">
              <a:solidFill>
                <a:srgbClr val="A7AFAF"/>
              </a:solidFill>
            </a:endParaRPr>
          </a:p>
        </p:txBody>
      </p:sp>
    </p:spTree>
    <p:extLst>
      <p:ext uri="{BB962C8B-B14F-4D97-AF65-F5344CB8AC3E}">
        <p14:creationId xmlns:p14="http://schemas.microsoft.com/office/powerpoint/2010/main" val="381325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5" name="think-cell Slide" r:id="rId6" imgW="395" imgH="394" progId="TCLayout.ActiveDocument.1">
                  <p:embed/>
                </p:oleObj>
              </mc:Choice>
              <mc:Fallback>
                <p:oleObj name="think-cell Slide" r:id="rId6" imgW="395" imgH="39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sym typeface="Arial Black" panose="020B0A04020102020204" pitchFamily="34" charset="0"/>
            </a:endParaRPr>
          </a:p>
        </p:txBody>
      </p:sp>
      <p:sp>
        <p:nvSpPr>
          <p:cNvPr id="2" name="Title 1"/>
          <p:cNvSpPr>
            <a:spLocks noGrp="1"/>
          </p:cNvSpPr>
          <p:nvPr>
            <p:ph type="title"/>
          </p:nvPr>
        </p:nvSpPr>
        <p:spPr/>
        <p:txBody>
          <a:bodyPr/>
          <a:lstStyle/>
          <a:p>
            <a:r>
              <a:rPr lang="en-US" dirty="0"/>
              <a:t>Analysis and Feature Engineering</a:t>
            </a:r>
          </a:p>
        </p:txBody>
      </p:sp>
      <p:pic>
        <p:nvPicPr>
          <p:cNvPr id="6" name="Picture 5">
            <a:extLst>
              <a:ext uri="{FF2B5EF4-FFF2-40B4-BE49-F238E27FC236}">
                <a16:creationId xmlns:a16="http://schemas.microsoft.com/office/drawing/2014/main" id="{256A8C02-2B05-4508-B15B-437FE542D52B}"/>
              </a:ext>
            </a:extLst>
          </p:cNvPr>
          <p:cNvPicPr>
            <a:picLocks noChangeAspect="1"/>
          </p:cNvPicPr>
          <p:nvPr/>
        </p:nvPicPr>
        <p:blipFill>
          <a:blip r:embed="rId8"/>
          <a:stretch>
            <a:fillRect/>
          </a:stretch>
        </p:blipFill>
        <p:spPr>
          <a:xfrm>
            <a:off x="1356582" y="1585794"/>
            <a:ext cx="3600960" cy="3406084"/>
          </a:xfrm>
          <a:prstGeom prst="rect">
            <a:avLst/>
          </a:prstGeom>
        </p:spPr>
      </p:pic>
      <p:pic>
        <p:nvPicPr>
          <p:cNvPr id="8" name="Picture 7">
            <a:extLst>
              <a:ext uri="{FF2B5EF4-FFF2-40B4-BE49-F238E27FC236}">
                <a16:creationId xmlns:a16="http://schemas.microsoft.com/office/drawing/2014/main" id="{7F8FD73C-0395-45E0-A90C-31D83B6A5A9E}"/>
              </a:ext>
            </a:extLst>
          </p:cNvPr>
          <p:cNvPicPr>
            <a:picLocks noChangeAspect="1"/>
          </p:cNvPicPr>
          <p:nvPr/>
        </p:nvPicPr>
        <p:blipFill>
          <a:blip r:embed="rId9"/>
          <a:stretch>
            <a:fillRect/>
          </a:stretch>
        </p:blipFill>
        <p:spPr>
          <a:xfrm>
            <a:off x="6625714" y="1118463"/>
            <a:ext cx="4209704" cy="3873182"/>
          </a:xfrm>
          <a:prstGeom prst="rect">
            <a:avLst/>
          </a:prstGeom>
        </p:spPr>
      </p:pic>
      <p:sp>
        <p:nvSpPr>
          <p:cNvPr id="10" name="TextBox 9">
            <a:extLst>
              <a:ext uri="{FF2B5EF4-FFF2-40B4-BE49-F238E27FC236}">
                <a16:creationId xmlns:a16="http://schemas.microsoft.com/office/drawing/2014/main" id="{04013F63-3D62-401B-A72C-6C6D63C1B7C5}"/>
              </a:ext>
            </a:extLst>
          </p:cNvPr>
          <p:cNvSpPr txBox="1"/>
          <p:nvPr/>
        </p:nvSpPr>
        <p:spPr>
          <a:xfrm>
            <a:off x="2363631" y="5118317"/>
            <a:ext cx="2593911" cy="307777"/>
          </a:xfrm>
          <a:prstGeom prst="rect">
            <a:avLst/>
          </a:prstGeom>
          <a:noFill/>
        </p:spPr>
        <p:txBody>
          <a:bodyPr wrap="square" lIns="0" rtlCol="0">
            <a:spAutoFit/>
          </a:bodyPr>
          <a:lstStyle/>
          <a:p>
            <a:r>
              <a:rPr lang="en-IN" dirty="0"/>
              <a:t>Figure 2 (</a:t>
            </a:r>
            <a:r>
              <a:rPr lang="en-IN" dirty="0" err="1"/>
              <a:t>sns.lmplot</a:t>
            </a:r>
            <a:r>
              <a:rPr lang="en-IN" dirty="0"/>
              <a:t>)</a:t>
            </a:r>
          </a:p>
        </p:txBody>
      </p:sp>
      <p:sp>
        <p:nvSpPr>
          <p:cNvPr id="11" name="TextBox 10">
            <a:extLst>
              <a:ext uri="{FF2B5EF4-FFF2-40B4-BE49-F238E27FC236}">
                <a16:creationId xmlns:a16="http://schemas.microsoft.com/office/drawing/2014/main" id="{74FE61AB-322A-4BA7-98D5-FC0E1457B19C}"/>
              </a:ext>
            </a:extLst>
          </p:cNvPr>
          <p:cNvSpPr txBox="1"/>
          <p:nvPr/>
        </p:nvSpPr>
        <p:spPr>
          <a:xfrm>
            <a:off x="7728857" y="5118316"/>
            <a:ext cx="2593911" cy="307777"/>
          </a:xfrm>
          <a:prstGeom prst="rect">
            <a:avLst/>
          </a:prstGeom>
          <a:noFill/>
        </p:spPr>
        <p:txBody>
          <a:bodyPr wrap="square" lIns="0" rtlCol="0">
            <a:spAutoFit/>
          </a:bodyPr>
          <a:lstStyle/>
          <a:p>
            <a:r>
              <a:rPr lang="en-IN" dirty="0"/>
              <a:t>Figure 3 (SHAP Summary Plot)</a:t>
            </a:r>
          </a:p>
        </p:txBody>
      </p:sp>
    </p:spTree>
    <p:extLst>
      <p:ext uri="{BB962C8B-B14F-4D97-AF65-F5344CB8AC3E}">
        <p14:creationId xmlns:p14="http://schemas.microsoft.com/office/powerpoint/2010/main" val="352539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24474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2"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Approach for building model Structure</a:t>
            </a:r>
          </a:p>
        </p:txBody>
      </p:sp>
      <p:sp>
        <p:nvSpPr>
          <p:cNvPr id="9" name="Content Placeholder 2">
            <a:extLst>
              <a:ext uri="{FF2B5EF4-FFF2-40B4-BE49-F238E27FC236}">
                <a16:creationId xmlns:a16="http://schemas.microsoft.com/office/drawing/2014/main"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a:t>I have used </a:t>
            </a:r>
            <a:r>
              <a:rPr lang="en-US" sz="1400" b="1" i="1" dirty="0" err="1"/>
              <a:t>LightGBM</a:t>
            </a:r>
            <a:r>
              <a:rPr lang="en-US" sz="1400" i="1" dirty="0"/>
              <a:t> which a gradient boosting framework that uses tree based learning algorithms as my model.</a:t>
            </a:r>
          </a:p>
          <a:p>
            <a:pPr marL="0" indent="0">
              <a:buNone/>
            </a:pPr>
            <a:r>
              <a:rPr lang="en-US" sz="1400" i="1" dirty="0"/>
              <a:t>I also applied ANN, SVM, Random Forest, </a:t>
            </a:r>
            <a:r>
              <a:rPr lang="en-US" sz="1400" i="1" dirty="0" err="1"/>
              <a:t>Adaboost</a:t>
            </a:r>
            <a:r>
              <a:rPr lang="en-US" sz="1400" i="1" dirty="0"/>
              <a:t> models but it was </a:t>
            </a:r>
            <a:r>
              <a:rPr lang="en-US" sz="1400" i="1" dirty="0" err="1"/>
              <a:t>LightGBM</a:t>
            </a:r>
            <a:r>
              <a:rPr lang="en-US" sz="1400" i="1" dirty="0"/>
              <a:t> that out performed all the models as it uses more regularized model to control overfitting, uses sparse matrices, and also uses improved data structures for better processor cache utilization which makes it and hence give better performance. I used did hyperparameter tuning in my </a:t>
            </a:r>
            <a:r>
              <a:rPr lang="en-US" sz="1400" i="1" dirty="0" err="1"/>
              <a:t>LightGBM</a:t>
            </a:r>
            <a:r>
              <a:rPr lang="en-US" sz="1400" i="1" dirty="0"/>
              <a:t> which further helped me increased the f1 score a bit more. </a:t>
            </a:r>
          </a:p>
          <a:p>
            <a:pPr marL="0" indent="0">
              <a:buFont typeface="Arial" panose="020B0604020202020204" pitchFamily="34" charset="0"/>
              <a:buNone/>
            </a:pPr>
            <a:r>
              <a:rPr lang="en-US" sz="1400" i="1" dirty="0"/>
              <a:t>Accuracy – 0.995550</a:t>
            </a:r>
          </a:p>
          <a:p>
            <a:pPr marL="0" indent="0">
              <a:buFont typeface="Arial" panose="020B0604020202020204" pitchFamily="34" charset="0"/>
              <a:buNone/>
            </a:pPr>
            <a:r>
              <a:rPr lang="en-US" sz="1400" i="1" dirty="0"/>
              <a:t>Sensitivity – 0.997082</a:t>
            </a:r>
          </a:p>
          <a:p>
            <a:pPr marL="0" indent="0">
              <a:buFont typeface="Arial" panose="020B0604020202020204" pitchFamily="34" charset="0"/>
              <a:buNone/>
            </a:pPr>
            <a:r>
              <a:rPr lang="en-US" sz="1400" i="1" dirty="0"/>
              <a:t>Specificity – 0.991910</a:t>
            </a:r>
          </a:p>
        </p:txBody>
      </p:sp>
    </p:spTree>
    <p:extLst>
      <p:ext uri="{BB962C8B-B14F-4D97-AF65-F5344CB8AC3E}">
        <p14:creationId xmlns:p14="http://schemas.microsoft.com/office/powerpoint/2010/main" val="108463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65733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8"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a:xfrm>
            <a:off x="559836" y="426753"/>
            <a:ext cx="11276013" cy="443198"/>
          </a:xfrm>
        </p:spPr>
        <p:txBody>
          <a:bodyPr/>
          <a:lstStyle/>
          <a:p>
            <a:r>
              <a:rPr lang="en-US" dirty="0"/>
              <a:t>What are the most important activities that will impact client retention? </a:t>
            </a:r>
          </a:p>
        </p:txBody>
      </p:sp>
      <p:sp>
        <p:nvSpPr>
          <p:cNvPr id="9" name="Content Placeholder 2">
            <a:extLst>
              <a:ext uri="{FF2B5EF4-FFF2-40B4-BE49-F238E27FC236}">
                <a16:creationId xmlns:a16="http://schemas.microsoft.com/office/drawing/2014/main"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a:t>The most important activity is the document usage of client. Focusing in particular on document can be a key solution on client retention. We have seen that throughout 12 months Activity 1 has been a crucial feature in our model for the target variable and that is in a positive way. More the document usage more the chances of client retention.</a:t>
            </a:r>
          </a:p>
          <a:p>
            <a:pPr marL="0" indent="0">
              <a:buFont typeface="Arial" panose="020B0604020202020204" pitchFamily="34" charset="0"/>
              <a:buNone/>
            </a:pPr>
            <a:r>
              <a:rPr lang="en-US" sz="1400" i="1" dirty="0"/>
              <a:t>After Activity 1, Activity 4 is the most important feature. Having frequent number of calls for service help can make sure the engagement as well as trust for Gartner. Activity 4 especially in initial months is a big factor of client retention.</a:t>
            </a:r>
          </a:p>
          <a:p>
            <a:pPr marL="0" indent="0">
              <a:buFont typeface="Arial" panose="020B0604020202020204" pitchFamily="34" charset="0"/>
              <a:buNone/>
            </a:pPr>
            <a:r>
              <a:rPr lang="en-US" sz="1400" i="1" dirty="0"/>
              <a:t>Then comes Activity 3 and Activity 2. Gartner must maintain the usability of its social platform to engage the clients and also keep them updated with all the ongoing services. Also a proper enquiry generated in respective months is a key feature for client retention.</a:t>
            </a:r>
          </a:p>
          <a:p>
            <a:pPr marL="0" indent="0">
              <a:buFont typeface="Arial" panose="020B0604020202020204" pitchFamily="34" charset="0"/>
              <a:buNone/>
            </a:pPr>
            <a:endParaRPr lang="en-US" sz="1400" i="1" dirty="0">
              <a:solidFill>
                <a:srgbClr val="A7AFAF"/>
              </a:solidFill>
            </a:endParaRPr>
          </a:p>
        </p:txBody>
      </p:sp>
    </p:spTree>
    <p:extLst>
      <p:ext uri="{BB962C8B-B14F-4D97-AF65-F5344CB8AC3E}">
        <p14:creationId xmlns:p14="http://schemas.microsoft.com/office/powerpoint/2010/main" val="282604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8" name="think-cell Slide" r:id="rId6" imgW="395" imgH="394" progId="TCLayout.ActiveDocument.1">
                  <p:embed/>
                </p:oleObj>
              </mc:Choice>
              <mc:Fallback>
                <p:oleObj name="think-cell Slide" r:id="rId6" imgW="395" imgH="39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a:xfrm>
            <a:off x="559836" y="426753"/>
            <a:ext cx="11276013" cy="443198"/>
          </a:xfrm>
        </p:spPr>
        <p:txBody>
          <a:bodyPr/>
          <a:lstStyle/>
          <a:p>
            <a:r>
              <a:rPr lang="en-US" dirty="0"/>
              <a:t>What are the most important activities that will impact client retention? </a:t>
            </a:r>
          </a:p>
        </p:txBody>
      </p:sp>
      <p:pic>
        <p:nvPicPr>
          <p:cNvPr id="6" name="Picture 5">
            <a:extLst>
              <a:ext uri="{FF2B5EF4-FFF2-40B4-BE49-F238E27FC236}">
                <a16:creationId xmlns:a16="http://schemas.microsoft.com/office/drawing/2014/main" id="{4FA6878D-0AA4-4F88-8BAC-17FE74DBA00B}"/>
              </a:ext>
            </a:extLst>
          </p:cNvPr>
          <p:cNvPicPr>
            <a:picLocks noChangeAspect="1"/>
          </p:cNvPicPr>
          <p:nvPr/>
        </p:nvPicPr>
        <p:blipFill>
          <a:blip r:embed="rId8"/>
          <a:stretch>
            <a:fillRect/>
          </a:stretch>
        </p:blipFill>
        <p:spPr>
          <a:xfrm>
            <a:off x="2401360" y="1554519"/>
            <a:ext cx="3276465" cy="2256818"/>
          </a:xfrm>
          <a:prstGeom prst="rect">
            <a:avLst/>
          </a:prstGeom>
        </p:spPr>
      </p:pic>
      <p:pic>
        <p:nvPicPr>
          <p:cNvPr id="8" name="Picture 7">
            <a:extLst>
              <a:ext uri="{FF2B5EF4-FFF2-40B4-BE49-F238E27FC236}">
                <a16:creationId xmlns:a16="http://schemas.microsoft.com/office/drawing/2014/main" id="{E4D85C26-1CEF-41B5-AD5F-B441027FF3A5}"/>
              </a:ext>
            </a:extLst>
          </p:cNvPr>
          <p:cNvPicPr>
            <a:picLocks noChangeAspect="1"/>
          </p:cNvPicPr>
          <p:nvPr/>
        </p:nvPicPr>
        <p:blipFill>
          <a:blip r:embed="rId9"/>
          <a:stretch>
            <a:fillRect/>
          </a:stretch>
        </p:blipFill>
        <p:spPr>
          <a:xfrm>
            <a:off x="6514177" y="1554519"/>
            <a:ext cx="3446606" cy="2122028"/>
          </a:xfrm>
          <a:prstGeom prst="rect">
            <a:avLst/>
          </a:prstGeom>
        </p:spPr>
      </p:pic>
      <p:pic>
        <p:nvPicPr>
          <p:cNvPr id="11" name="Picture 10">
            <a:extLst>
              <a:ext uri="{FF2B5EF4-FFF2-40B4-BE49-F238E27FC236}">
                <a16:creationId xmlns:a16="http://schemas.microsoft.com/office/drawing/2014/main" id="{B2F1447F-C16C-4DAD-A735-EED48CEF91F7}"/>
              </a:ext>
            </a:extLst>
          </p:cNvPr>
          <p:cNvPicPr>
            <a:picLocks noChangeAspect="1"/>
          </p:cNvPicPr>
          <p:nvPr/>
        </p:nvPicPr>
        <p:blipFill>
          <a:blip r:embed="rId10"/>
          <a:stretch>
            <a:fillRect/>
          </a:stretch>
        </p:blipFill>
        <p:spPr>
          <a:xfrm>
            <a:off x="6599248" y="3886012"/>
            <a:ext cx="3276464" cy="2122028"/>
          </a:xfrm>
          <a:prstGeom prst="rect">
            <a:avLst/>
          </a:prstGeom>
        </p:spPr>
      </p:pic>
      <p:pic>
        <p:nvPicPr>
          <p:cNvPr id="13" name="Picture 12">
            <a:extLst>
              <a:ext uri="{FF2B5EF4-FFF2-40B4-BE49-F238E27FC236}">
                <a16:creationId xmlns:a16="http://schemas.microsoft.com/office/drawing/2014/main" id="{4F53FA13-A2EA-4237-A174-56510863EE8B}"/>
              </a:ext>
            </a:extLst>
          </p:cNvPr>
          <p:cNvPicPr>
            <a:picLocks noChangeAspect="1"/>
          </p:cNvPicPr>
          <p:nvPr/>
        </p:nvPicPr>
        <p:blipFill>
          <a:blip r:embed="rId11"/>
          <a:stretch>
            <a:fillRect/>
          </a:stretch>
        </p:blipFill>
        <p:spPr>
          <a:xfrm>
            <a:off x="2401361" y="3941040"/>
            <a:ext cx="3276464" cy="2011973"/>
          </a:xfrm>
          <a:prstGeom prst="rect">
            <a:avLst/>
          </a:prstGeom>
        </p:spPr>
      </p:pic>
      <p:sp>
        <p:nvSpPr>
          <p:cNvPr id="14" name="TextBox 13">
            <a:extLst>
              <a:ext uri="{FF2B5EF4-FFF2-40B4-BE49-F238E27FC236}">
                <a16:creationId xmlns:a16="http://schemas.microsoft.com/office/drawing/2014/main" id="{6C676E8E-5E15-4311-B350-94F51D1576E9}"/>
              </a:ext>
            </a:extLst>
          </p:cNvPr>
          <p:cNvSpPr txBox="1"/>
          <p:nvPr/>
        </p:nvSpPr>
        <p:spPr>
          <a:xfrm>
            <a:off x="141660" y="1554519"/>
            <a:ext cx="1841524" cy="738664"/>
          </a:xfrm>
          <a:prstGeom prst="rect">
            <a:avLst/>
          </a:prstGeom>
          <a:noFill/>
        </p:spPr>
        <p:txBody>
          <a:bodyPr wrap="square" lIns="0" rtlCol="0">
            <a:spAutoFit/>
          </a:bodyPr>
          <a:lstStyle/>
          <a:p>
            <a:r>
              <a:rPr lang="en-IN" b="1" dirty="0"/>
              <a:t>SHAP Dependence plot of top important Activities</a:t>
            </a:r>
          </a:p>
        </p:txBody>
      </p:sp>
    </p:spTree>
    <p:extLst>
      <p:ext uri="{BB962C8B-B14F-4D97-AF65-F5344CB8AC3E}">
        <p14:creationId xmlns:p14="http://schemas.microsoft.com/office/powerpoint/2010/main" val="210348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912204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6"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What should be the order of these activities in client contract life cycle?</a:t>
            </a:r>
          </a:p>
        </p:txBody>
      </p:sp>
      <p:sp>
        <p:nvSpPr>
          <p:cNvPr id="9" name="Content Placeholder 2">
            <a:extLst>
              <a:ext uri="{FF2B5EF4-FFF2-40B4-BE49-F238E27FC236}">
                <a16:creationId xmlns:a16="http://schemas.microsoft.com/office/drawing/2014/main"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t>Activity one (No. of documents read by the client) , in the initial phase, is the most important activity in the activity cycle as this depicts the seriousness of the customer. Activity 4 (No. of call by Gartner) falls next in line as this helps Gartner keep the client in loop and harness maximum potential. The increasing involvement of the client results queries, this helps us understand the involvement of the customer in the consecutive time. As the queries are generated, clients tend to discuss the same on the social media platforms of Gartner. This is consequently followed by a series of conferences and symposiums which helps clients understand the issue on a broad perspective.</a:t>
            </a:r>
          </a:p>
          <a:p>
            <a:pPr marL="0" indent="0">
              <a:buNone/>
            </a:pPr>
            <a:r>
              <a:rPr lang="en-US" sz="1400" i="1" dirty="0"/>
              <a:t>This is followed by a phase of detailed 1:1 meetings with the Gartner consultants, this increases specifically in the mid-year period. Finally the clients share their testimonials of their experience with Gartner, sowing the seeds for the next endeavor.</a:t>
            </a:r>
          </a:p>
          <a:p>
            <a:pPr marL="0" indent="0">
              <a:buFont typeface="Arial" panose="020B0604020202020204" pitchFamily="34" charset="0"/>
              <a:buNone/>
            </a:pPr>
            <a:endParaRPr lang="en-US" sz="1400" i="1" dirty="0">
              <a:solidFill>
                <a:srgbClr val="A7AFAF"/>
              </a:solidFill>
            </a:endParaRPr>
          </a:p>
          <a:p>
            <a:pPr marL="0" indent="0">
              <a:buFont typeface="Arial" panose="020B0604020202020204" pitchFamily="34" charset="0"/>
              <a:buNone/>
            </a:pPr>
            <a:endParaRPr lang="en-US" sz="1400" i="1" dirty="0">
              <a:solidFill>
                <a:srgbClr val="A7AFAF"/>
              </a:solidFill>
            </a:endParaRPr>
          </a:p>
        </p:txBody>
      </p:sp>
    </p:spTree>
    <p:extLst>
      <p:ext uri="{BB962C8B-B14F-4D97-AF65-F5344CB8AC3E}">
        <p14:creationId xmlns:p14="http://schemas.microsoft.com/office/powerpoint/2010/main" val="4785405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H9zqfs0DG6b7mcLqY4x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heme/theme1.xml><?xml version="1.0" encoding="utf-8"?>
<a:theme xmlns:a="http://schemas.openxmlformats.org/drawingml/2006/main" name="In progress 2017_Gartner_16x9_template_FINAL">
  <a:themeElements>
    <a:clrScheme name="CorpMrktg-2015b">
      <a:dk1>
        <a:srgbClr val="000000"/>
      </a:dk1>
      <a:lt1>
        <a:srgbClr val="FFFFFF"/>
      </a:lt1>
      <a:dk2>
        <a:srgbClr val="FFFFFF"/>
      </a:dk2>
      <a:lt2>
        <a:srgbClr val="00A5E3"/>
      </a:lt2>
      <a:accent1>
        <a:srgbClr val="00529B"/>
      </a:accent1>
      <a:accent2>
        <a:srgbClr val="46A33F"/>
      </a:accent2>
      <a:accent3>
        <a:srgbClr val="E2A800"/>
      </a:accent3>
      <a:accent4>
        <a:srgbClr val="00254C"/>
      </a:accent4>
      <a:accent5>
        <a:srgbClr val="BFBFBF"/>
      </a:accent5>
      <a:accent6>
        <a:srgbClr val="AC0000"/>
      </a:accent6>
      <a:hlink>
        <a:srgbClr val="00529B"/>
      </a:hlink>
      <a:folHlink>
        <a:srgbClr val="5612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3.xml><?xml version="1.0" encoding="utf-8"?>
<a:theme xmlns:a="http://schemas.openxmlformats.org/drawingml/2006/main" name="1_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4.xml><?xml version="1.0" encoding="utf-8"?>
<a:theme xmlns:a="http://schemas.openxmlformats.org/drawingml/2006/main" name="Office Theme">
  <a:themeElements>
    <a:clrScheme name="RIG-2015a">
      <a:dk1>
        <a:srgbClr val="000000"/>
      </a:dk1>
      <a:lt1>
        <a:srgbClr val="FFFFFF"/>
      </a:lt1>
      <a:dk2>
        <a:srgbClr val="FFFFFF"/>
      </a:dk2>
      <a:lt2>
        <a:srgbClr val="6E96D5"/>
      </a:lt2>
      <a:accent1>
        <a:srgbClr val="00529B"/>
      </a:accent1>
      <a:accent2>
        <a:srgbClr val="46A33F"/>
      </a:accent2>
      <a:accent3>
        <a:srgbClr val="E5550D"/>
      </a:accent3>
      <a:accent4>
        <a:srgbClr val="6E96D5"/>
      </a:accent4>
      <a:accent5>
        <a:srgbClr val="CDCDCD"/>
      </a:accent5>
      <a:accent6>
        <a:srgbClr val="AC0000"/>
      </a:accent6>
      <a:hlink>
        <a:srgbClr val="6E96D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1292</Words>
  <Application>Microsoft Office PowerPoint</Application>
  <PresentationFormat>Widescreen</PresentationFormat>
  <Paragraphs>53</Paragraphs>
  <Slides>11</Slides>
  <Notes>11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0" baseType="lpstr">
      <vt:lpstr>Arial</vt:lpstr>
      <vt:lpstr>Arial Black</vt:lpstr>
      <vt:lpstr>Noto Sans Symbols</vt:lpstr>
      <vt:lpstr>Times</vt:lpstr>
      <vt:lpstr>Times New Roman</vt:lpstr>
      <vt:lpstr>In progress 2017_Gartner_16x9_template_FINAL</vt:lpstr>
      <vt:lpstr>White bkgrnd master</vt:lpstr>
      <vt:lpstr>1_White bkgrnd master</vt:lpstr>
      <vt:lpstr>think-cell Slide</vt:lpstr>
      <vt:lpstr>Gartner HackElite Submission</vt:lpstr>
      <vt:lpstr>Recommendations</vt:lpstr>
      <vt:lpstr>Recommendations</vt:lpstr>
      <vt:lpstr>Analysis and Feature Engineering</vt:lpstr>
      <vt:lpstr>Analysis and Feature Engineering</vt:lpstr>
      <vt:lpstr>Approach for building model Structure</vt:lpstr>
      <vt:lpstr>What are the most important activities that will impact client retention? </vt:lpstr>
      <vt:lpstr>What are the most important activities that will impact client retention? </vt:lpstr>
      <vt:lpstr>What should be the order of these activities in client contract life cycle?</vt:lpstr>
      <vt:lpstr>Which months are most important for client engagement for driving higher retention?</vt:lpstr>
      <vt:lpstr>What activities should service associate recommend in first month to drive higher engagement in subsequent months?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Gartner Hackelite Submission Template</dc:title>
  <dc:creator>Modi,Madhur</dc:creator>
  <cp:lastModifiedBy>Aayush Mittal</cp:lastModifiedBy>
  <cp:revision>47</cp:revision>
  <dcterms:modified xsi:type="dcterms:W3CDTF">2019-09-01T18:15:56Z</dcterms:modified>
</cp:coreProperties>
</file>