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3" r:id="rId5"/>
    <p:sldId id="261" r:id="rId6"/>
    <p:sldId id="265" r:id="rId7"/>
    <p:sldId id="266" r:id="rId8"/>
    <p:sldId id="267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645FB9-48D9-BB60-920A-D8ACAACB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E0EC3-7E69-7366-5814-2A29B08B33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DC4DE-ADA1-4539-9B04-B15C997EC22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1C1D-5F55-1D40-5659-734B3ABFD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B515B-2C8F-93AC-ABED-183A864D1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BC82C-F26C-462C-B3CE-6ACA9592E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03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BA799-1AFB-4354-98A9-61492A53973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3A51A-9E70-4D91-8A3E-6A0A8CE0E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7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11C8-54ED-1E0A-8027-10DADE05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5" y="3917407"/>
            <a:ext cx="6580909" cy="1272601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979DF-7314-8D1A-BCB6-1B2CFCF0B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54" y="5387284"/>
            <a:ext cx="6580909" cy="7344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ECEB-26A2-822B-8467-1C2B539C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20225" y="6469418"/>
            <a:ext cx="1091561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5BEEA6C-9776-41E5-B010-9088BDDF7B73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ED56-3A8C-EA4C-FD82-48BE21E9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86" y="6459675"/>
            <a:ext cx="9322458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Aayush Tirmalle | Artificial Intelligence in Programming | Prof. </a:t>
            </a:r>
            <a:r>
              <a:rPr lang="en-IN" dirty="0" err="1"/>
              <a:t>Dr.</a:t>
            </a:r>
            <a:r>
              <a:rPr lang="en-IN" dirty="0"/>
              <a:t> Artur </a:t>
            </a:r>
            <a:r>
              <a:rPr lang="en-IN" dirty="0" err="1"/>
              <a:t>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500A-3DD3-548F-9C68-C2C65DC6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798" y="6459675"/>
            <a:ext cx="117971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no. - </a:t>
            </a:r>
            <a:fld id="{DB982CC0-B014-4802-A903-AA4F4C0254D8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 descr="A red circle with a picture of a person in a robe and a building with a tower and text&#10;&#10;Description automatically generated">
            <a:extLst>
              <a:ext uri="{FF2B5EF4-FFF2-40B4-BE49-F238E27FC236}">
                <a16:creationId xmlns:a16="http://schemas.microsoft.com/office/drawing/2014/main" id="{AE5FC7B4-1B65-9E96-7A6A-4216222FD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28" y="23457"/>
            <a:ext cx="2859972" cy="1504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741A68-D142-7199-8AA7-F481C039C499}"/>
              </a:ext>
            </a:extLst>
          </p:cNvPr>
          <p:cNvCxnSpPr/>
          <p:nvPr userDrawn="1"/>
        </p:nvCxnSpPr>
        <p:spPr>
          <a:xfrm>
            <a:off x="-27709" y="6459675"/>
            <a:ext cx="122197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9ECB6-924D-A16E-B96A-D9763E8973D5}"/>
              </a:ext>
            </a:extLst>
          </p:cNvPr>
          <p:cNvCxnSpPr>
            <a:stCxn id="6" idx="1"/>
            <a:endCxn id="6" idx="1"/>
          </p:cNvCxnSpPr>
          <p:nvPr userDrawn="1"/>
        </p:nvCxnSpPr>
        <p:spPr>
          <a:xfrm>
            <a:off x="10518798" y="664223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58656D-D2CC-1A5A-E96A-33EBE8D97B19}"/>
              </a:ext>
            </a:extLst>
          </p:cNvPr>
          <p:cNvCxnSpPr>
            <a:cxnSpLocks/>
          </p:cNvCxnSpPr>
          <p:nvPr userDrawn="1"/>
        </p:nvCxnSpPr>
        <p:spPr>
          <a:xfrm>
            <a:off x="10518798" y="6558099"/>
            <a:ext cx="0" cy="18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C6FF9-607A-5555-95BB-E346B709315E}"/>
              </a:ext>
            </a:extLst>
          </p:cNvPr>
          <p:cNvCxnSpPr>
            <a:cxnSpLocks/>
          </p:cNvCxnSpPr>
          <p:nvPr userDrawn="1"/>
        </p:nvCxnSpPr>
        <p:spPr>
          <a:xfrm>
            <a:off x="9420225" y="6558099"/>
            <a:ext cx="0" cy="18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0B22-3F79-7B25-B912-4ED93135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5E39D-4F02-5C3D-3D22-835D2EA5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CF5D-5705-21D2-639F-241C5A67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593044-A497-4FB0-959B-2740DF3F0904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F553-80AF-8F54-67A2-F022DBC2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2A08-9453-E983-59B8-2D4A265B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2BFC8-BBB4-8BBC-76C1-3E7C976EA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F4397-66A4-D6CF-3405-CC27EA84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C424-9475-90F1-3FFF-641EA31E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CD8B5-F73D-4F7A-820B-9B781C4223CC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E655-8E17-2F95-D4C6-71AF905C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61E8-0EC6-326D-4845-EA979309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2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583D-4384-28C7-AB09-0F1CB44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FE89-7492-5DA4-BA27-32C7824E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17CB-A118-720D-D779-2CFC2FD5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02732" y="6492875"/>
            <a:ext cx="108758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F92BEBD-3362-4B01-8370-42008396FA01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D24B-006A-2F96-1E67-A4B4D9A9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" y="6492875"/>
            <a:ext cx="9307829" cy="365125"/>
          </a:xfrm>
        </p:spPr>
        <p:txBody>
          <a:bodyPr/>
          <a:lstStyle/>
          <a:p>
            <a:r>
              <a:rPr lang="en-IN" dirty="0"/>
              <a:t>Aayush Tirmalle | Artificial Intelligence in Programming | Prof. </a:t>
            </a:r>
            <a:r>
              <a:rPr lang="en-IN" dirty="0" err="1"/>
              <a:t>Dr.</a:t>
            </a:r>
            <a:r>
              <a:rPr lang="en-IN" dirty="0"/>
              <a:t> Artur </a:t>
            </a:r>
            <a:r>
              <a:rPr lang="en-IN" dirty="0" err="1"/>
              <a:t>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D59E-8076-34FB-3F7E-39C726EA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0314" y="6492875"/>
            <a:ext cx="1179716" cy="365125"/>
          </a:xfrm>
        </p:spPr>
        <p:txBody>
          <a:bodyPr/>
          <a:lstStyle/>
          <a:p>
            <a:r>
              <a:rPr lang="en-IN" dirty="0"/>
              <a:t>Page no. </a:t>
            </a:r>
            <a:fld id="{DB982CC0-B014-4802-A903-AA4F4C0254D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4DD0-50E9-89D3-2BAD-33523E07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9ED97-5B12-CC2F-A138-C99AF9AE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19B1-38F1-D89C-D533-DF0BEE67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01997-FE13-4395-A554-129D67219314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DC6F-162D-F985-6A3D-5B060F19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D2BF-4956-8077-5F45-40681E00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3F82-CBA6-41BF-16A3-9953E184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DAA3-9862-6929-9B83-D729FA2B8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8AD18-5E2C-37C8-1290-63B20CCC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8042-A687-6F6D-31D6-DD262C2E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B7404D-93B6-4716-B6B8-A1D43FF6EBA8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D87C-D42F-B5D3-7970-24AB847B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C99D-59D8-80CD-561A-2E41D01A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323-C17D-49DA-7307-8787C087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F089-0E7F-AD1F-3C71-88A3BE14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6721-982B-9483-41AD-DFA74104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CDEBE-13EE-809B-EA22-B5C1F6CE2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86968-A296-7467-1119-93A50FDE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91F2C-B0A2-171F-3E5E-22BA5F60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B29241-3368-4B49-9EF5-C9B19C917DE3}" type="datetime1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34C9E-7A9D-8255-5E36-937A2CA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AA34B-5497-E480-4C70-25A8DC45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C2A0-6AE7-93F4-EEEE-C3E17C5C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11E08-CC83-63DA-FE3F-A8FBE11E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9BB2F2-F351-4FF0-AED0-F88409E4EA8D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34E72-C95C-EAFA-EC07-2342B2C3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8CC2-7A8D-980F-F459-69A9F138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9BC08-57E6-93FE-35BC-1F72594E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3F9689-EBD4-4631-94CF-6236D613C1CE}" type="datetime1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2C877-B839-AAF3-2B1D-F5576D9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DC00A-4F82-6997-D8ED-E984AF88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E16-7B37-9DD6-09A0-E5876CAD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7A44-B164-0AAB-A7D1-3512F154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EDCA-7A70-28C9-4AB0-753608A4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B9B0-59DE-2AFE-9C4D-21B62852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D3862-74EC-4A56-82E2-B7AE029A3E6D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89FA-10A2-C68B-449C-ACFE63A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4BB9D-458C-F9CC-B29C-D50CE2AE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8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695A-AC34-ED06-BDCF-1D1B0B47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5098-312E-B4E6-BF01-DE24B679D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E956-B6CC-46E8-F389-E08ED3ED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85A5-D56E-A6AE-291A-C29621ED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ECB68-31EE-4C82-92E8-8A27A26B2332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B4FA9-05B9-BAB2-2500-715F397C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4B9B1-7B09-EA91-D300-4ABF32F7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CC0-B014-4802-A903-AA4F4C025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48265-0180-9516-63F7-A99B2C7C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548F-6815-498A-8287-5FAF59CE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CCD1-A14B-8658-BDA1-2A4366BB9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6374" y="6462520"/>
            <a:ext cx="1043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449E04-29B4-485E-B821-3C1EBA7B67BB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4408-EA82-D8C3-7B6F-5B651927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974" y="6464875"/>
            <a:ext cx="9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Aayush Tirmalle | Artificial Intelligence in Programming | Prof. </a:t>
            </a:r>
            <a:r>
              <a:rPr lang="en-IN" dirty="0" err="1"/>
              <a:t>Dr.</a:t>
            </a:r>
            <a:r>
              <a:rPr lang="en-IN" dirty="0"/>
              <a:t> Artur </a:t>
            </a:r>
            <a:r>
              <a:rPr lang="en-IN" dirty="0" err="1"/>
              <a:t>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893D-697C-FD96-ECE0-A20E3B77F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0314" y="6463068"/>
            <a:ext cx="1179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No. </a:t>
            </a:r>
            <a:fld id="{DB982CC0-B014-4802-A903-AA4F4C0254D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D6D1EA-3697-F871-7EFB-804513A878AD}"/>
              </a:ext>
            </a:extLst>
          </p:cNvPr>
          <p:cNvCxnSpPr/>
          <p:nvPr userDrawn="1"/>
        </p:nvCxnSpPr>
        <p:spPr>
          <a:xfrm>
            <a:off x="0" y="646487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F49D5-DF46-6DEC-299B-177422F971E2}"/>
              </a:ext>
            </a:extLst>
          </p:cNvPr>
          <p:cNvCxnSpPr>
            <a:cxnSpLocks/>
          </p:cNvCxnSpPr>
          <p:nvPr userDrawn="1"/>
        </p:nvCxnSpPr>
        <p:spPr>
          <a:xfrm>
            <a:off x="10490314" y="6563325"/>
            <a:ext cx="0" cy="182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027EDA-9E80-792A-0241-C331746F2354}"/>
              </a:ext>
            </a:extLst>
          </p:cNvPr>
          <p:cNvCxnSpPr>
            <a:cxnSpLocks/>
          </p:cNvCxnSpPr>
          <p:nvPr userDrawn="1"/>
        </p:nvCxnSpPr>
        <p:spPr>
          <a:xfrm>
            <a:off x="9446374" y="6560725"/>
            <a:ext cx="0" cy="18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5A0-0D41-57B6-8E56-B80FC2A5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714" y="2328367"/>
            <a:ext cx="7476230" cy="127260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Master's Thesis Proposal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D653-188F-24EC-6177-64BA18D4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6B29-F191-4621-BE1D-E16CA2D1F3AE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14E4-4194-48B2-B28F-5BB697DC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Aayush Tirmalle | Artificial Intelligence in Programming | Prof. </a:t>
            </a:r>
            <a:r>
              <a:rPr lang="en-IN" dirty="0" err="1"/>
              <a:t>Dr.</a:t>
            </a:r>
            <a:r>
              <a:rPr lang="en-IN" dirty="0"/>
              <a:t> Artur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7D1FBB5-A4C4-9EB0-D6BF-0C2D2654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235" y="4068861"/>
            <a:ext cx="6580909" cy="1822273"/>
          </a:xfrm>
        </p:spPr>
        <p:txBody>
          <a:bodyPr>
            <a:normAutofit/>
          </a:bodyPr>
          <a:lstStyle/>
          <a:p>
            <a:r>
              <a:rPr lang="en-US" dirty="0"/>
              <a:t>Supervisor</a:t>
            </a:r>
            <a:br>
              <a:rPr lang="en-US" dirty="0"/>
            </a:br>
            <a:r>
              <a:rPr lang="en-IN" dirty="0"/>
              <a:t>Prof. </a:t>
            </a:r>
            <a:r>
              <a:rPr lang="en-IN" dirty="0" err="1"/>
              <a:t>Dr.</a:t>
            </a:r>
            <a:r>
              <a:rPr lang="en-IN" dirty="0"/>
              <a:t> Artur</a:t>
            </a:r>
            <a:br>
              <a:rPr lang="en-IN" dirty="0"/>
            </a:br>
            <a:br>
              <a:rPr lang="en-IN" dirty="0"/>
            </a:br>
            <a:r>
              <a:rPr lang="en-IN" dirty="0"/>
              <a:t>Guided By –</a:t>
            </a:r>
            <a:br>
              <a:rPr lang="en-IN" dirty="0"/>
            </a:br>
            <a:r>
              <a:rPr lang="en-IN" dirty="0" err="1"/>
              <a:t>Guoyang</a:t>
            </a:r>
            <a:r>
              <a:rPr lang="en-IN" dirty="0"/>
              <a:t> Weng</a:t>
            </a:r>
          </a:p>
        </p:txBody>
      </p:sp>
    </p:spTree>
    <p:extLst>
      <p:ext uri="{BB962C8B-B14F-4D97-AF65-F5344CB8AC3E}">
        <p14:creationId xmlns:p14="http://schemas.microsoft.com/office/powerpoint/2010/main" val="7116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51B9-C053-B271-FA33-0E281274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49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Open for feedbacks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for your time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D65E8-1EF0-C351-2B50-1EE11E60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2485-6CD4-C55A-2D5C-397568AE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AE27-0226-5F5E-F338-6337891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76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9547-B643-EB35-13EF-15D0FDF3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754A-ACE9-1DED-97DE-D02EC16E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project is rooted in the field of </a:t>
            </a:r>
            <a:r>
              <a:rPr lang="en-US" sz="2400" b="1" dirty="0"/>
              <a:t>Automated Software Engineering</a:t>
            </a:r>
            <a:r>
              <a:rPr lang="en-US" sz="2400" dirty="0"/>
              <a:t>, with a specific emphasis on Automated Code Defect Identification and Fixing. This domain aims to streamline the debugging process by reducing manual effort and increasing accuracy in detecting and resolving software bugs.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A8FF-D973-F7F3-A6E4-4D266B29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677-D067-4634-811C-F5590451D1B7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6B2D-6C4F-3416-D8CE-575741D1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AFD3-D1DD-1AA3-024B-B0F3A3E2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E896-0568-3408-5A76-01A35A1B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4685-AEEC-39B8-EC13-1867431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Debugging and fixing software defects is one of the most time-consuming tasks in software development, often requiring significant manual effort and expertise. Existing Automated Program Repair (APR) systems leverage Large Language Models (LLMs) such as GPT-4, but their performance can be limited by inefficiencies in two critical areas:</a:t>
            </a:r>
          </a:p>
          <a:p>
            <a:pPr lvl="1"/>
            <a:r>
              <a:rPr lang="en-US" sz="2200" dirty="0"/>
              <a:t> Bug Localization: Many systems fail to pinpoint the exact sections of code responsible for errors. This results in LLMs being tasked with analyzing entire codebases, leading to reduced efficiency and suboptimal fixes. </a:t>
            </a:r>
          </a:p>
          <a:p>
            <a:pPr lvl="1"/>
            <a:r>
              <a:rPr lang="en-US" sz="2200" dirty="0"/>
              <a:t>Context Understanding: LLMs struggle to handle long sequences of code effectively, which impairs their ability to provide accurate and robust bug fixes. </a:t>
            </a: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9D3-0E17-E707-2CBE-FE4E6EE2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B5B6-137E-59A5-1885-D8F281E5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88C5-9630-3267-9A30-0093668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84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E4A4-C70A-22AC-99C4-4C2C31C5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664"/>
            <a:ext cx="10515600" cy="275282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Working Title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Enhancing Automatic Bug Fixing by Integrating Spectral Analysis and Reinforcement Learning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3E33-5AB1-85C1-50A8-296DA52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EBB4-6368-9A6A-5774-68B029E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887A-A849-BDC6-F4E1-1C5E4530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4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912-4022-6500-BB01-267EA1A5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9DB1714-35AD-53A4-AA24-F794361E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57" y="1690688"/>
            <a:ext cx="4031886" cy="4501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9E1B-D78A-BCCF-C240-1E847C07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00FD-B3B8-F31A-7D57-3D139726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4EBC-9457-BC7B-7745-12566D0C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0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A04D-3204-14DF-BE94-0FD8641E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32BD-7573-041F-DF65-4B46BEB0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analysis is a technique that evaluates the behavior of a program by analyzing execution patterns and identifying irregularities.</a:t>
            </a:r>
          </a:p>
          <a:p>
            <a:r>
              <a:rPr lang="en-US" dirty="0"/>
              <a:t>In this project, it is going to be used - </a:t>
            </a:r>
            <a:endParaRPr lang="en-IN" dirty="0"/>
          </a:p>
          <a:p>
            <a:pPr lvl="1"/>
            <a:r>
              <a:rPr lang="en-US" dirty="0"/>
              <a:t>To Detect and highlight critical code sections</a:t>
            </a:r>
          </a:p>
          <a:p>
            <a:pPr lvl="1"/>
            <a:r>
              <a:rPr lang="en-US" dirty="0"/>
              <a:t>Provides an initial, preprocessed dataset for reinforcement learning, improving overall accuracy and efficiency.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5504-949F-35E0-852E-67157E65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18-12-2024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A776-5B2A-78E4-C955-B008AB0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3FAA-5A51-5105-97E0-303E93D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5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96FE-03E6-8134-3641-2045794A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E26D-90DB-ABE9-B930-E67F067F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a machine learning approach where an agent learns to make decisions by receiving rewards or penalties.</a:t>
            </a:r>
          </a:p>
          <a:p>
            <a:r>
              <a:rPr lang="en-US" dirty="0"/>
              <a:t>In this project, it is going to be used - </a:t>
            </a:r>
          </a:p>
          <a:p>
            <a:pPr lvl="1"/>
            <a:r>
              <a:rPr lang="en-US" dirty="0"/>
              <a:t>Prioritizes specific code regions most likely to include bugs, narrowing the scope for fixes.</a:t>
            </a:r>
          </a:p>
          <a:p>
            <a:pPr lvl="1"/>
            <a:r>
              <a:rPr lang="en-US" dirty="0"/>
              <a:t>Acts as an intermediary step, preparing data for the Multi-Stage Bug Fixer (MBF)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1DDA-5A66-69DB-5449-3AB03662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18-12-2024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43E1-E01A-9B02-4290-AB75D7E8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C4CC-5BAC-A9A3-7548-A5E717A5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A958-E156-61F6-6789-2A3C140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Multi-Stage Bug Fixer (MBF)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942-2943-E1E6-F570-8735F324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Explanation Generation and Voting</a:t>
            </a:r>
          </a:p>
          <a:p>
            <a:pPr lvl="1"/>
            <a:r>
              <a:rPr lang="en-US" dirty="0"/>
              <a:t>Model generates multiple hypotheses about fault location and explanation</a:t>
            </a:r>
          </a:p>
          <a:p>
            <a:pPr lvl="1"/>
            <a:r>
              <a:rPr lang="en-US" dirty="0"/>
              <a:t>Model votes on these explanations to select most likely 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Phase 2: Bug fix Generation and Voting</a:t>
            </a:r>
          </a:p>
          <a:p>
            <a:pPr lvl="1"/>
            <a:r>
              <a:rPr lang="en-US" dirty="0"/>
              <a:t>Based on chosen explanation, model generates multiple bug fix proposals.</a:t>
            </a:r>
          </a:p>
          <a:p>
            <a:pPr lvl="1"/>
            <a:r>
              <a:rPr lang="en-US" dirty="0"/>
              <a:t>Model votes on these proposals and the highest rated proposal is elected as the final solution.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E679-18CC-2E30-7B36-19532884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18-12-2024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4FDA-EE92-BF45-DB6E-4285F0E1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F1C0-FB9F-89B9-465F-EBEF3449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07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0479-1926-C196-50BC-2BE9069F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258-4BA6-F5A1-2705-0E91C85A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 focuses on combining </a:t>
            </a:r>
            <a:r>
              <a:rPr lang="en-US" sz="2400" b="1" dirty="0"/>
              <a:t>Spectral Analysis</a:t>
            </a:r>
            <a:r>
              <a:rPr lang="en-US" sz="2400" dirty="0"/>
              <a:t>, </a:t>
            </a:r>
            <a:r>
              <a:rPr lang="en-US" sz="2400" b="1" dirty="0"/>
              <a:t>Reinforcement Learning (RL</a:t>
            </a:r>
            <a:r>
              <a:rPr lang="en-US" sz="2400" dirty="0"/>
              <a:t>), and fine-tuned Large Language Models (LLMs) to enhance automated program repair. </a:t>
            </a:r>
          </a:p>
          <a:p>
            <a:r>
              <a:rPr lang="en-US" sz="2400" dirty="0"/>
              <a:t>The process begins with </a:t>
            </a:r>
            <a:r>
              <a:rPr lang="en-US" sz="2400" b="1" dirty="0"/>
              <a:t>spectral analysis</a:t>
            </a:r>
            <a:r>
              <a:rPr lang="en-US" sz="2400" dirty="0"/>
              <a:t>, which identifies and highlights the critical parts of the code. </a:t>
            </a:r>
          </a:p>
          <a:p>
            <a:r>
              <a:rPr lang="en-US" sz="2400" dirty="0"/>
              <a:t>Followed by </a:t>
            </a:r>
            <a:r>
              <a:rPr lang="en-US" sz="2400" b="1" dirty="0"/>
              <a:t>reinforcement learning</a:t>
            </a:r>
            <a:r>
              <a:rPr lang="en-US" sz="2400" dirty="0"/>
              <a:t>, where an RL agent iteratively refines the fault localization process by selecting the specific code regions that are most likely to include the bug. </a:t>
            </a:r>
          </a:p>
          <a:p>
            <a:r>
              <a:rPr lang="en-US" sz="2400" dirty="0"/>
              <a:t>Finally, The </a:t>
            </a:r>
            <a:r>
              <a:rPr lang="en-US" sz="2400" b="1" dirty="0"/>
              <a:t>Multi-Stage Bug Fixer (MBF) </a:t>
            </a:r>
            <a:r>
              <a:rPr lang="en-US" sz="2400" dirty="0"/>
              <a:t>systematically generates and evaluates potential solutions, delivering reliable and maintainable fixes for identified issues. This structured approach ensures an accurate and efficient automated pipeline for detecting and resolving software bugs.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A5BA-B533-9E5B-B48D-D00AA744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EBD-3362-4B01-8370-42008396FA01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EA71-8D7A-3387-AB8F-159B4B49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Aayush Tirmalle | Artificial Intelligence in Programming | Prof. Dr. Artur Andrezejak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E4CF-166E-D0AF-9227-E6EB76D3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no. </a:t>
            </a:r>
            <a:fld id="{DB982CC0-B014-4802-A903-AA4F4C0254D8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22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709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Master's Thesis Proposal</vt:lpstr>
      <vt:lpstr>Domain</vt:lpstr>
      <vt:lpstr>Problem Statement</vt:lpstr>
      <vt:lpstr>Working Title   Enhancing Automatic Bug Fixing by Integrating Spectral Analysis and Reinforcement Learning</vt:lpstr>
      <vt:lpstr>Proposed Solution</vt:lpstr>
      <vt:lpstr>Spectral Analysis</vt:lpstr>
      <vt:lpstr>Reinforcement Learning (RL)</vt:lpstr>
      <vt:lpstr>Multi-Stage Bug Fixer (MBF)</vt:lpstr>
      <vt:lpstr>Summarize</vt:lpstr>
      <vt:lpstr> Open for feedbacks  Thank you for your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Tirmalle, Aayush Manoj</dc:creator>
  <cp:lastModifiedBy>Tirmalle, Aayush Manoj</cp:lastModifiedBy>
  <cp:revision>7</cp:revision>
  <dcterms:created xsi:type="dcterms:W3CDTF">2024-11-13T11:49:44Z</dcterms:created>
  <dcterms:modified xsi:type="dcterms:W3CDTF">2024-12-18T14:09:11Z</dcterms:modified>
</cp:coreProperties>
</file>