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7CC0-54AE-42CC-A7B8-B511BA676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Classification and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7E303-6AA6-4261-805E-CAE6887C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-</a:t>
            </a:r>
          </a:p>
          <a:p>
            <a:r>
              <a:rPr lang="en-US" dirty="0"/>
              <a:t>Ayushya Verma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04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6BAC-81BF-4099-BF04-2E7BD034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7F5204-A430-4BA8-A148-5E99FD266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8731" y="2618581"/>
            <a:ext cx="3810000" cy="2695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224D7-E6CB-4A44-BED2-AA45DEE9C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0956" y="2613819"/>
            <a:ext cx="3876675" cy="2705100"/>
          </a:xfrm>
        </p:spPr>
      </p:pic>
    </p:spTree>
    <p:extLst>
      <p:ext uri="{BB962C8B-B14F-4D97-AF65-F5344CB8AC3E}">
        <p14:creationId xmlns:p14="http://schemas.microsoft.com/office/powerpoint/2010/main" val="37434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A84-96BD-4A7B-9D2C-8E830243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AB7064-99DE-4693-A87D-D8F41E64CB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119" y="2609056"/>
            <a:ext cx="3705225" cy="27146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9DBD2A-2138-402D-929B-120E7C1A9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056" y="2594769"/>
            <a:ext cx="3800475" cy="2743200"/>
          </a:xfrm>
        </p:spPr>
      </p:pic>
    </p:spTree>
    <p:extLst>
      <p:ext uri="{BB962C8B-B14F-4D97-AF65-F5344CB8AC3E}">
        <p14:creationId xmlns:p14="http://schemas.microsoft.com/office/powerpoint/2010/main" val="36096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BA373F-F086-4159-9293-8B60A2C1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t test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915358-ABD5-4F76-94A1-6ADF73513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337034"/>
              </p:ext>
            </p:extLst>
          </p:nvPr>
        </p:nvGraphicFramePr>
        <p:xfrm>
          <a:off x="685800" y="2141538"/>
          <a:ext cx="10131423" cy="3200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611355081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620109142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23301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Feature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T-Static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2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Texture mean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10.86720108000000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4.05863605e-25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fractal dimension mean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-0.30571113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0.7599368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8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Area se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15.6093429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5.89552139e-46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5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Concave point se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6.24615734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8.26017617e-10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Radius worst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29.33908156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8.48229192e-116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9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Area worst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25.7215903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2.8288477e-97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4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7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D939-CD41-4558-B31F-F8562C8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0" dirty="0">
                <a:effectLst/>
                <a:latin typeface="+mn-lt"/>
              </a:rPr>
              <a:t>ML methodology</a:t>
            </a:r>
            <a:r>
              <a:rPr lang="en-IN" sz="4400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8756-10BF-4301-A9C1-FA53B8B7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Data manipulation: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skLearn's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LabelEncoder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was used to convert the categorical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dependent variable (M or B) of the diagnosis column to a numeric data type.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Train Test Split: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skLearn’s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train_test_split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was used to split the dataset into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training and test sets. 40% of the data was reserved for testing purposes. The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dataset was stratified in order to preserve the proportion of target as in the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original dataset, in the train and test datasets as well.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Feature Scaling: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skLearn’s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RobustScaler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was used to scale the features of the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dataset. The centering and scaling statistics of this scaler are based on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percentiles and are therefore not influenced by a few number of very large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marginal outliers.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Training and Testing: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The scaled dataset was then trained and tested using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Logistic Regression, SVC, Decision Tree and Random Forest algorithms.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Hyperparameter tuning: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Each model’s parameters were tuned using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 err="1">
                <a:effectLst/>
                <a:latin typeface="Arial" panose="020B0604020202020204" pitchFamily="34" charset="0"/>
              </a:rPr>
              <a:t>GridSearchCV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in order to improve the model performance.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Custom Thresholding: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Finally, a custom threshold was set instead of the</a:t>
            </a:r>
            <a:br>
              <a:rPr lang="en-US" sz="1700" b="0" i="0" dirty="0">
                <a:effectLst/>
                <a:latin typeface="Arial" panose="020B0604020202020204" pitchFamily="34" charset="0"/>
              </a:rPr>
            </a:br>
            <a:r>
              <a:rPr lang="en-US" sz="1700" b="0" i="0" dirty="0">
                <a:effectLst/>
                <a:latin typeface="Arial" panose="020B0604020202020204" pitchFamily="34" charset="0"/>
              </a:rPr>
              <a:t>default 0.5 threshold value, to try and improve the model performance further</a:t>
            </a:r>
            <a:r>
              <a:rPr lang="en-US" sz="1700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1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8F67-8908-4C4A-8D03-90E90E81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ml results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B84654-16D4-41CB-913B-50A433408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98766"/>
              </p:ext>
            </p:extLst>
          </p:nvPr>
        </p:nvGraphicFramePr>
        <p:xfrm>
          <a:off x="685800" y="2141538"/>
          <a:ext cx="10131424" cy="3754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1110952336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9356085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422387454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87402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Penalty</a:t>
                      </a: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b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Best C: 0.591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FN:1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5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SVC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0.07100000000000001</a:t>
                      </a:r>
                      <a:br>
                        <a:rPr lang="en-IN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kernel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IN" sz="15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linear</a:t>
                      </a:r>
                      <a:endParaRPr lang="en-IN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9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FN:5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0.4</a:t>
                      </a:r>
                      <a:b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0.06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9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FN:6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sv-S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min_samples_split: 3 n_estimators</a:t>
                      </a:r>
                      <a:r>
                        <a:rPr lang="sv-SE" b="0" dirty="0">
                          <a:solidFill>
                            <a:schemeClr val="tx1"/>
                          </a:solidFill>
                        </a:rPr>
                        <a:t> : 100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FN:2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FP:4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2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5380DA-76E9-496D-AF45-3D7BDD34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3469" y="1775535"/>
            <a:ext cx="4200525" cy="371007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75B524-B900-42B1-8B0B-E7A167828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7119" y="1775535"/>
            <a:ext cx="4324350" cy="32909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35D2C-566B-43D7-A676-34BC2E91EE28}"/>
              </a:ext>
            </a:extLst>
          </p:cNvPr>
          <p:cNvSpPr txBox="1"/>
          <p:nvPr/>
        </p:nvSpPr>
        <p:spPr>
          <a:xfrm>
            <a:off x="1083469" y="683581"/>
            <a:ext cx="939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AUC score for the Logistic regression model is 0.9980 and it has a</a:t>
            </a:r>
            <a:b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minimum number of misclassifications for the positive class.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6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8E3D8-33AC-469E-8AAB-5DE12AD21B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8900" y="2141538"/>
            <a:ext cx="3649662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0CB0-9116-4040-AC5F-E7CBF97DB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1800" b="1" i="0" dirty="0">
                <a:effectLst/>
                <a:latin typeface="TimesNewRoman"/>
              </a:rPr>
              <a:t>A threshold of 0.42</a:t>
            </a:r>
            <a:br>
              <a:rPr lang="en-US" sz="1800" b="1" i="0" dirty="0">
                <a:effectLst/>
                <a:latin typeface="TimesNewRoman"/>
              </a:rPr>
            </a:br>
            <a:r>
              <a:rPr lang="en-US" sz="1800" b="1" i="0" dirty="0">
                <a:effectLst/>
                <a:latin typeface="TimesNewRoman"/>
              </a:rPr>
              <a:t>was chosen for</a:t>
            </a:r>
            <a:br>
              <a:rPr lang="en-US" sz="1800" b="1" i="0" dirty="0">
                <a:effectLst/>
                <a:latin typeface="TimesNewRoman"/>
              </a:rPr>
            </a:br>
            <a:r>
              <a:rPr lang="en-US" sz="1800" b="1" i="0" dirty="0">
                <a:effectLst/>
                <a:latin typeface="TimesNewRoman"/>
              </a:rPr>
              <a:t>maximum recall.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12A-09A7-4C74-896C-EF784EA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TimesNewRoman"/>
              </a:rPr>
              <a:t>Conclusion</a:t>
            </a:r>
            <a:r>
              <a:rPr lang="en-IN" sz="40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B5EB40-8647-42E3-B957-35985356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</a:rPr>
              <a:t>Among </a:t>
            </a:r>
            <a:r>
              <a:rPr lang="en-US" sz="1800" b="0" i="0" dirty="0" err="1">
                <a:effectLst/>
              </a:rPr>
              <a:t>allthe</a:t>
            </a:r>
            <a:r>
              <a:rPr lang="en-US" sz="1800" b="0" i="0" dirty="0">
                <a:effectLst/>
              </a:rPr>
              <a:t> algorithms tried out, the Logistic Regression and Support Vector Classifier gave maximum accuracies and minimum misclassifications for the positive class</a:t>
            </a:r>
            <a:r>
              <a:rPr lang="en-US" dirty="0"/>
              <a:t> </a:t>
            </a:r>
          </a:p>
          <a:p>
            <a:r>
              <a:rPr lang="en-US" sz="1800" b="0" i="0" dirty="0">
                <a:effectLst/>
              </a:rPr>
              <a:t>The goal was to maximize recall values so as to avoid misclassifications of FN type</a:t>
            </a:r>
            <a:r>
              <a:rPr lang="en-US" dirty="0"/>
              <a:t> </a:t>
            </a:r>
          </a:p>
          <a:p>
            <a:r>
              <a:rPr lang="en-US" sz="1800" b="0" i="0" dirty="0">
                <a:effectLst/>
              </a:rPr>
              <a:t>Both the models performed exceedingly well. The recall scores were 0.99 and 0.96 for </a:t>
            </a:r>
            <a:r>
              <a:rPr lang="en-US" sz="1800" b="0" i="0" dirty="0" err="1">
                <a:effectLst/>
              </a:rPr>
              <a:t>Logisitc</a:t>
            </a:r>
            <a:r>
              <a:rPr lang="en-US" sz="1800" b="0" i="0" dirty="0">
                <a:effectLst/>
              </a:rPr>
              <a:t> Regression and SVC respectively.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5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55BA2-D8D5-4EBE-B451-0652C22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7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E46354-15E8-4F67-B714-5CFB323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FE89E5-12AB-45CE-9595-744E0858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</a:rPr>
              <a:t>Breast cancer (BC) is one of the most common cancers among women in the world today.</a:t>
            </a:r>
            <a:r>
              <a:rPr lang="en-US" dirty="0"/>
              <a:t> </a:t>
            </a:r>
          </a:p>
          <a:p>
            <a:r>
              <a:rPr lang="en-US" sz="1800" b="0" i="0" dirty="0">
                <a:effectLst/>
              </a:rPr>
              <a:t>A correct diagnosis of BC and classification of tumors into malignant or benign groups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8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28FAA9-9F76-4DF1-9290-6347CD21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125" dirty="0">
                <a:latin typeface="Arial"/>
                <a:cs typeface="Arial"/>
              </a:rPr>
              <a:t>Data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93AAA-915A-41AD-8033-6755F4022C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</a:rPr>
              <a:t>Obtained from Kaggle. It contains 596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rows and 32 columns of tumor shape and specification</a:t>
            </a:r>
          </a:p>
          <a:p>
            <a:r>
              <a:rPr lang="en-US" dirty="0"/>
              <a:t>The tumor is classified as malignant or benign</a:t>
            </a:r>
            <a:endParaRPr lang="en-US" sz="1800" b="0" i="0" dirty="0">
              <a:effectLst/>
            </a:endParaRPr>
          </a:p>
          <a:p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b="0" i="0" dirty="0">
              <a:effectLst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D667CA-1ED5-449C-83BF-664ED59308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6619" y="2375694"/>
            <a:ext cx="4705350" cy="3545712"/>
          </a:xfrm>
        </p:spPr>
      </p:pic>
    </p:spTree>
    <p:extLst>
      <p:ext uri="{BB962C8B-B14F-4D97-AF65-F5344CB8AC3E}">
        <p14:creationId xmlns:p14="http://schemas.microsoft.com/office/powerpoint/2010/main" val="34331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5F89-D0CC-4990-8BA0-834E3C42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6F43-66C7-4B23-8313-44A571422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</a:rPr>
              <a:t>• tumor radius (mean of distances from center to points on the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perimeter)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texture (standard deviation of gray-scale values)</a:t>
            </a:r>
            <a:br>
              <a:rPr lang="en-US" sz="1800" b="1" i="0" dirty="0">
                <a:effectLst/>
              </a:rPr>
            </a:br>
            <a:r>
              <a:rPr lang="en-US" sz="1800" b="0" i="0" dirty="0">
                <a:effectLst/>
              </a:rPr>
              <a:t>• area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smoothness (Local variation in radius lengths)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compactness (perimeter2 / area — 1.0)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concavity (severity of concave portions of the contour)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concave points (number of concave portions of the contour)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symmetry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• fractal dimension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CD76-63AE-4A87-AD38-B6297D0BA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The mean, standard error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and “worst” or largest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(mean of the three largest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values) of these features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were computed for each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image, resulting in 30</a:t>
            </a:r>
            <a:b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</a:br>
            <a:r>
              <a:rPr lang="en-US" sz="1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NewRoman"/>
              </a:rPr>
              <a:t>features.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06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D50700-38E3-4599-B5D3-452F5E7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804"/>
            <a:ext cx="10131425" cy="943992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TimesNewRoman"/>
              </a:rPr>
              <a:t>Violin plots for all the means</a:t>
            </a:r>
            <a:r>
              <a:rPr lang="en-US" sz="44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1BC529-61E0-4667-B605-5B9738D5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4" y="2141538"/>
            <a:ext cx="10067276" cy="3649662"/>
          </a:xfrm>
        </p:spPr>
      </p:pic>
    </p:spTree>
    <p:extLst>
      <p:ext uri="{BB962C8B-B14F-4D97-AF65-F5344CB8AC3E}">
        <p14:creationId xmlns:p14="http://schemas.microsoft.com/office/powerpoint/2010/main" val="554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0FA5-4985-4014-B074-2FCBAA1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TimesNewRoman"/>
              </a:rPr>
              <a:t>Violin plots for all the standard errors</a:t>
            </a:r>
            <a:r>
              <a:rPr lang="en-US" sz="32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6153E-17D0-4E28-AF20-930DB3C0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41537"/>
            <a:ext cx="10058183" cy="4028443"/>
          </a:xfrm>
        </p:spPr>
      </p:pic>
    </p:spTree>
    <p:extLst>
      <p:ext uri="{BB962C8B-B14F-4D97-AF65-F5344CB8AC3E}">
        <p14:creationId xmlns:p14="http://schemas.microsoft.com/office/powerpoint/2010/main" val="419463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9BDD-C9B5-47A1-A733-CFB4ED72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TimesNewRoman"/>
              </a:rPr>
              <a:t>Violin plots for  all the worst dimensions</a:t>
            </a:r>
            <a:r>
              <a:rPr lang="en-US" sz="28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42337-EF50-45DC-84DB-3D104F430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41538"/>
            <a:ext cx="10131425" cy="4106862"/>
          </a:xfrm>
        </p:spPr>
      </p:pic>
    </p:spTree>
    <p:extLst>
      <p:ext uri="{BB962C8B-B14F-4D97-AF65-F5344CB8AC3E}">
        <p14:creationId xmlns:p14="http://schemas.microsoft.com/office/powerpoint/2010/main" val="315753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C2CE59D-07C2-4444-805C-7A067D4B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876068"/>
            <a:ext cx="101314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Multi collinearity check via correlation matrix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33BFBA-E180-4438-A2F2-B2B1C6C34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62470"/>
            <a:ext cx="10131423" cy="5060272"/>
          </a:xfrm>
        </p:spPr>
      </p:pic>
    </p:spTree>
    <p:extLst>
      <p:ext uri="{BB962C8B-B14F-4D97-AF65-F5344CB8AC3E}">
        <p14:creationId xmlns:p14="http://schemas.microsoft.com/office/powerpoint/2010/main" val="53807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74E81-19D4-4091-B8C7-B308911E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F7E552-5F0F-4A40-ABD8-10638B4CB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8256" y="2604294"/>
            <a:ext cx="3790950" cy="27241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618766-19AA-41A3-89AE-2929F5C80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2844" y="2618581"/>
            <a:ext cx="4152900" cy="2695575"/>
          </a:xfrm>
        </p:spPr>
      </p:pic>
    </p:spTree>
    <p:extLst>
      <p:ext uri="{BB962C8B-B14F-4D97-AF65-F5344CB8AC3E}">
        <p14:creationId xmlns:p14="http://schemas.microsoft.com/office/powerpoint/2010/main" val="385804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{B2B78E31-BE48-4119-83DA-43B9325BC56B}tf03457452</Template>
  <TotalTime>182</TotalTime>
  <Words>701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TimesNewRoman</vt:lpstr>
      <vt:lpstr>Celestial</vt:lpstr>
      <vt:lpstr>Breast Cancer Classification and Prediction</vt:lpstr>
      <vt:lpstr>Info</vt:lpstr>
      <vt:lpstr>Data</vt:lpstr>
      <vt:lpstr>DATA DESCRIPTION</vt:lpstr>
      <vt:lpstr>Violin plots for all the means  </vt:lpstr>
      <vt:lpstr>Violin plots for all the standard errors  </vt:lpstr>
      <vt:lpstr>Violin plots for  all the worst dimensions  </vt:lpstr>
      <vt:lpstr>Multi collinearity check via correlation matrix  </vt:lpstr>
      <vt:lpstr>PowerPoint Presentation</vt:lpstr>
      <vt:lpstr>PowerPoint Presentation</vt:lpstr>
      <vt:lpstr>PowerPoint Presentation</vt:lpstr>
      <vt:lpstr>Statistical analysis: t test</vt:lpstr>
      <vt:lpstr>ML methodology </vt:lpstr>
      <vt:lpstr>Summary of ml results</vt:lpstr>
      <vt:lpstr>PowerPoint Presentation</vt:lpstr>
      <vt:lpstr>PowerPoint Presentation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Classification and Prediction</dc:title>
  <dc:creator>Ayushya Verma</dc:creator>
  <cp:lastModifiedBy>Ayushya Verma</cp:lastModifiedBy>
  <cp:revision>4</cp:revision>
  <dcterms:created xsi:type="dcterms:W3CDTF">2021-08-25T12:56:20Z</dcterms:created>
  <dcterms:modified xsi:type="dcterms:W3CDTF">2021-08-25T17:07:43Z</dcterms:modified>
</cp:coreProperties>
</file>