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3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74" r:id="rId6"/>
    <p:sldId id="277" r:id="rId7"/>
    <p:sldId id="260" r:id="rId8"/>
    <p:sldId id="262" r:id="rId9"/>
    <p:sldId id="279" r:id="rId10"/>
    <p:sldId id="266" r:id="rId11"/>
    <p:sldId id="267" r:id="rId12"/>
    <p:sldId id="268" r:id="rId13"/>
    <p:sldId id="269" r:id="rId14"/>
    <p:sldId id="271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7B4610-5F68-BB89-2D3A-AAAF8B6985BB}" name="FARHAN M F M it23422070" initials="Fi" userId="S::it23422070@my.sliit.lk::b7e1415a-d101-405b-8ecc-8b60a21fb175" providerId="AD"/>
  <p188:author id="{4B6174EF-6E2A-335C-2031-9EF56CA31DA0}" name="HANA S M F it23255142" initials="Hi" userId="S::it23255142@my.sliit.lk::e0f9735c-eda8-45f3-a9d4-dc9af5f21ee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821" autoAdjust="0"/>
  </p:normalViewPr>
  <p:slideViewPr>
    <p:cSldViewPr snapToGrid="0">
      <p:cViewPr varScale="1">
        <p:scale>
          <a:sx n="50" d="100"/>
          <a:sy n="50" d="100"/>
        </p:scale>
        <p:origin x="121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ysliit-my.sharepoint.com/personal/it23151710_my_sliit_lk/Documents/Presentation_Pi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ysliit-my.sharepoint.com/personal/it23151710_my_sliit_lk/Documents/Presentation_Pi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mysliit-my.sharepoint.com/personal/it23151710_my_sliit_lk/Documents/Presentation_Pi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Current security posture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843673498826892"/>
          <c:y val="0.21426259846379561"/>
          <c:w val="0.52282169207336471"/>
          <c:h val="0.71276870490374789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Sheet1!$B$1:$C$1</c:f>
              <c:strCache>
                <c:ptCount val="1"/>
                <c:pt idx="0">
                  <c:v>Series 1 Column1</c:v>
                </c:pt>
              </c:strCache>
            </c:strRef>
          </c:tx>
          <c:spPr>
            <a:solidFill>
              <a:schemeClr val="accent2">
                <a:shade val="76000"/>
                <a:alpha val="50196"/>
              </a:schemeClr>
            </a:solidFill>
            <a:ln w="25400">
              <a:solidFill>
                <a:schemeClr val="accent2">
                  <a:shade val="76000"/>
                </a:schemeClr>
              </a:solidFill>
              <a:prstDash val="solid"/>
            </a:ln>
            <a:effectLst/>
          </c:spPr>
          <c:cat>
            <c:strRef>
              <c:f>Sheet1!$A$2:$A$7</c:f>
              <c:strCache>
                <c:ptCount val="6"/>
                <c:pt idx="0">
                  <c:v>Supplier Security</c:v>
                </c:pt>
                <c:pt idx="1">
                  <c:v>Risk Management</c:v>
                </c:pt>
                <c:pt idx="2">
                  <c:v>Governance</c:v>
                </c:pt>
                <c:pt idx="3">
                  <c:v>technical safe guards</c:v>
                </c:pt>
                <c:pt idx="4">
                  <c:v>training</c:v>
                </c:pt>
                <c:pt idx="5">
                  <c:v>incident management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3C-43AA-8DEE-FD98F49285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>
                <a:tint val="77000"/>
                <a:alpha val="50196"/>
              </a:schemeClr>
            </a:solidFill>
            <a:ln w="25400">
              <a:solidFill>
                <a:schemeClr val="accent2">
                  <a:tint val="77000"/>
                </a:schemeClr>
              </a:solidFill>
              <a:prstDash val="sysDot"/>
            </a:ln>
            <a:effectLst/>
          </c:spPr>
          <c:cat>
            <c:strRef>
              <c:f>Sheet1!$A$2:$A$7</c:f>
              <c:strCache>
                <c:ptCount val="6"/>
                <c:pt idx="0">
                  <c:v>Supplier Security</c:v>
                </c:pt>
                <c:pt idx="1">
                  <c:v>Risk Management</c:v>
                </c:pt>
                <c:pt idx="2">
                  <c:v>Governance</c:v>
                </c:pt>
                <c:pt idx="3">
                  <c:v>technical safe guards</c:v>
                </c:pt>
                <c:pt idx="4">
                  <c:v>training</c:v>
                </c:pt>
                <c:pt idx="5">
                  <c:v>incident management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3C-43AA-8DEE-FD98F49285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8022144"/>
        <c:axId val="2008021664"/>
      </c:radarChart>
      <c:catAx>
        <c:axId val="200802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021664"/>
        <c:crosses val="autoZero"/>
        <c:auto val="1"/>
        <c:lblAlgn val="ctr"/>
        <c:lblOffset val="100"/>
        <c:noMultiLvlLbl val="0"/>
      </c:catAx>
      <c:valAx>
        <c:axId val="200802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02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  <a:alpha val="85000"/>
              </a:schemeClr>
            </a:solidFill>
            <a:ln w="19050">
              <a:solidFill>
                <a:schemeClr val="lt1"/>
              </a:solidFill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MFA</c:v>
                </c:pt>
                <c:pt idx="1">
                  <c:v>Patch SLA</c:v>
                </c:pt>
                <c:pt idx="2">
                  <c:v>MTTD</c:v>
                </c:pt>
                <c:pt idx="3">
                  <c:v>MTTR</c:v>
                </c:pt>
                <c:pt idx="4">
                  <c:v>Training</c:v>
                </c:pt>
                <c:pt idx="5">
                  <c:v>Phishing fail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96</c:v>
                </c:pt>
                <c:pt idx="1">
                  <c:v>96</c:v>
                </c:pt>
                <c:pt idx="2">
                  <c:v>23</c:v>
                </c:pt>
                <c:pt idx="3">
                  <c:v>44</c:v>
                </c:pt>
                <c:pt idx="4">
                  <c:v>96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85-4181-ABE6-31D42B878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83684032"/>
        <c:axId val="1983683552"/>
      </c:barChart>
      <c:catAx>
        <c:axId val="198368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683552"/>
        <c:crosses val="autoZero"/>
        <c:auto val="1"/>
        <c:lblAlgn val="ctr"/>
        <c:lblOffset val="100"/>
        <c:noMultiLvlLbl val="0"/>
      </c:catAx>
      <c:valAx>
        <c:axId val="1983683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68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  <a:alpha val="85000"/>
              </a:schemeClr>
            </a:solidFill>
            <a:ln w="19050">
              <a:solidFill>
                <a:schemeClr val="lt1"/>
              </a:solidFill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MFA</c:v>
                </c:pt>
                <c:pt idx="1">
                  <c:v>Patch SLA</c:v>
                </c:pt>
                <c:pt idx="2">
                  <c:v>MTTD</c:v>
                </c:pt>
                <c:pt idx="3">
                  <c:v>MTTR</c:v>
                </c:pt>
                <c:pt idx="4">
                  <c:v>Training</c:v>
                </c:pt>
                <c:pt idx="5">
                  <c:v>Phishing fail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96</c:v>
                </c:pt>
                <c:pt idx="1">
                  <c:v>96</c:v>
                </c:pt>
                <c:pt idx="2">
                  <c:v>23</c:v>
                </c:pt>
                <c:pt idx="3">
                  <c:v>44</c:v>
                </c:pt>
                <c:pt idx="4">
                  <c:v>96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35-4333-A6F8-E230583BD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83684032"/>
        <c:axId val="1983683552"/>
      </c:barChart>
      <c:catAx>
        <c:axId val="198368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683552"/>
        <c:crosses val="autoZero"/>
        <c:auto val="1"/>
        <c:lblAlgn val="ctr"/>
        <c:lblOffset val="100"/>
        <c:noMultiLvlLbl val="0"/>
      </c:catAx>
      <c:valAx>
        <c:axId val="1983683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68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  <a:alpha val="85000"/>
              </a:schemeClr>
            </a:solidFill>
            <a:ln w="19050">
              <a:solidFill>
                <a:schemeClr val="lt1"/>
              </a:solidFill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MFA</c:v>
                </c:pt>
                <c:pt idx="1">
                  <c:v>Patch SLA</c:v>
                </c:pt>
                <c:pt idx="2">
                  <c:v>MTTD</c:v>
                </c:pt>
                <c:pt idx="3">
                  <c:v>MTTR</c:v>
                </c:pt>
                <c:pt idx="4">
                  <c:v>Training</c:v>
                </c:pt>
                <c:pt idx="5">
                  <c:v>Phishing fail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96</c:v>
                </c:pt>
                <c:pt idx="1">
                  <c:v>96</c:v>
                </c:pt>
                <c:pt idx="2">
                  <c:v>23</c:v>
                </c:pt>
                <c:pt idx="3">
                  <c:v>44</c:v>
                </c:pt>
                <c:pt idx="4">
                  <c:v>96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14-45D0-88F3-86C7FA4AF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83684032"/>
        <c:axId val="1983683552"/>
      </c:barChart>
      <c:catAx>
        <c:axId val="198368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683552"/>
        <c:crosses val="autoZero"/>
        <c:auto val="1"/>
        <c:lblAlgn val="ctr"/>
        <c:lblOffset val="100"/>
        <c:noMultiLvlLbl val="0"/>
      </c:catAx>
      <c:valAx>
        <c:axId val="1983683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68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Current security posture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843673498826892"/>
          <c:y val="0.21426259846379561"/>
          <c:w val="0.52282169207336471"/>
          <c:h val="0.71276870490374789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Sheet1!$B$1:$C$1</c:f>
              <c:strCache>
                <c:ptCount val="1"/>
                <c:pt idx="0">
                  <c:v>Series 1 Column1</c:v>
                </c:pt>
              </c:strCache>
            </c:strRef>
          </c:tx>
          <c:spPr>
            <a:solidFill>
              <a:schemeClr val="accent2">
                <a:shade val="76000"/>
                <a:alpha val="50196"/>
              </a:schemeClr>
            </a:solidFill>
            <a:ln w="25400">
              <a:solidFill>
                <a:schemeClr val="accent2">
                  <a:shade val="76000"/>
                </a:schemeClr>
              </a:solidFill>
              <a:prstDash val="solid"/>
            </a:ln>
            <a:effectLst/>
          </c:spPr>
          <c:cat>
            <c:strRef>
              <c:f>Sheet1!$A$2:$A$7</c:f>
              <c:strCache>
                <c:ptCount val="6"/>
                <c:pt idx="0">
                  <c:v>Supplier Security</c:v>
                </c:pt>
                <c:pt idx="1">
                  <c:v>Risk Management</c:v>
                </c:pt>
                <c:pt idx="2">
                  <c:v>Governance</c:v>
                </c:pt>
                <c:pt idx="3">
                  <c:v>technical safe guards</c:v>
                </c:pt>
                <c:pt idx="4">
                  <c:v>training</c:v>
                </c:pt>
                <c:pt idx="5">
                  <c:v>incident management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E6-4AC5-9D61-494B4826EA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>
                <a:tint val="77000"/>
                <a:alpha val="50196"/>
              </a:schemeClr>
            </a:solidFill>
            <a:ln w="25400">
              <a:solidFill>
                <a:schemeClr val="accent2">
                  <a:tint val="77000"/>
                </a:schemeClr>
              </a:solidFill>
              <a:prstDash val="sysDot"/>
            </a:ln>
            <a:effectLst/>
          </c:spPr>
          <c:cat>
            <c:strRef>
              <c:f>Sheet1!$A$2:$A$7</c:f>
              <c:strCache>
                <c:ptCount val="6"/>
                <c:pt idx="0">
                  <c:v>Supplier Security</c:v>
                </c:pt>
                <c:pt idx="1">
                  <c:v>Risk Management</c:v>
                </c:pt>
                <c:pt idx="2">
                  <c:v>Governance</c:v>
                </c:pt>
                <c:pt idx="3">
                  <c:v>technical safe guards</c:v>
                </c:pt>
                <c:pt idx="4">
                  <c:v>training</c:v>
                </c:pt>
                <c:pt idx="5">
                  <c:v>incident management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E6-4AC5-9D61-494B4826EA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8022144"/>
        <c:axId val="2008021664"/>
      </c:radarChart>
      <c:catAx>
        <c:axId val="200802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021664"/>
        <c:crosses val="autoZero"/>
        <c:auto val="1"/>
        <c:lblAlgn val="ctr"/>
        <c:lblOffset val="100"/>
        <c:noMultiLvlLbl val="0"/>
      </c:catAx>
      <c:valAx>
        <c:axId val="200802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02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EA-4E0C-9048-7E1036C9DD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EA-4E0C-9048-7E1036C9DD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EA-4E0C-9048-7E1036C9DD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8EA-4E0C-9048-7E1036C9DD92}"/>
              </c:ext>
            </c:extLst>
          </c:dPt>
          <c:cat>
            <c:strRef>
              <c:f>Sheet1!$A$2:$A$5</c:f>
              <c:strCache>
                <c:ptCount val="3"/>
                <c:pt idx="0">
                  <c:v>Conformant</c:v>
                </c:pt>
                <c:pt idx="1">
                  <c:v>Partially Conformant</c:v>
                </c:pt>
                <c:pt idx="2">
                  <c:v>Non-Conformant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0.01</c:v>
                </c:pt>
                <c:pt idx="1">
                  <c:v>0.14000000000000001</c:v>
                </c:pt>
                <c:pt idx="2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8EA-4E0C-9048-7E1036C9D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 conformant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Organizational controls</c:v>
                </c:pt>
                <c:pt idx="1">
                  <c:v>People controls</c:v>
                </c:pt>
                <c:pt idx="2">
                  <c:v>physical controls</c:v>
                </c:pt>
                <c:pt idx="3">
                  <c:v>technical controls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AF-4012-BC0B-DA34A33F32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partial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Organizational controls</c:v>
                </c:pt>
                <c:pt idx="1">
                  <c:v>People controls</c:v>
                </c:pt>
                <c:pt idx="2">
                  <c:v>physical controls</c:v>
                </c:pt>
                <c:pt idx="3">
                  <c:v>technical controls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AF-4012-BC0B-DA34A33F32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conformant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Organizational controls</c:v>
                </c:pt>
                <c:pt idx="1">
                  <c:v>People controls</c:v>
                </c:pt>
                <c:pt idx="2">
                  <c:v>physical controls</c:v>
                </c:pt>
                <c:pt idx="3">
                  <c:v>technical controls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BAF-4012-BC0B-DA34A33F32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22261280"/>
        <c:axId val="622262720"/>
      </c:barChart>
      <c:catAx>
        <c:axId val="622261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262720"/>
        <c:crosses val="autoZero"/>
        <c:auto val="1"/>
        <c:lblAlgn val="ctr"/>
        <c:lblOffset val="100"/>
        <c:noMultiLvlLbl val="0"/>
      </c:catAx>
      <c:valAx>
        <c:axId val="622262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226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F9-485F-8A0F-70A883EF50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F9-485F-8A0F-70A883EF50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F9-485F-8A0F-70A883EF50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F9-485F-8A0F-70A883EF5052}"/>
              </c:ext>
            </c:extLst>
          </c:dPt>
          <c:cat>
            <c:strRef>
              <c:f>Sheet1!$A$2:$A$5</c:f>
              <c:strCache>
                <c:ptCount val="3"/>
                <c:pt idx="0">
                  <c:v>Conformant</c:v>
                </c:pt>
                <c:pt idx="1">
                  <c:v>Partially Conformant</c:v>
                </c:pt>
                <c:pt idx="2">
                  <c:v>Non-Conformant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0.01</c:v>
                </c:pt>
                <c:pt idx="1">
                  <c:v>0.14000000000000001</c:v>
                </c:pt>
                <c:pt idx="2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D-4EA2-9E22-58857D3A1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 conformant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Organizational controls</c:v>
                </c:pt>
                <c:pt idx="1">
                  <c:v>People controls</c:v>
                </c:pt>
                <c:pt idx="2">
                  <c:v>physical controls</c:v>
                </c:pt>
                <c:pt idx="3">
                  <c:v>technical controls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17-4AA5-86BA-F2E2B23D3E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partial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Organizational controls</c:v>
                </c:pt>
                <c:pt idx="1">
                  <c:v>People controls</c:v>
                </c:pt>
                <c:pt idx="2">
                  <c:v>physical controls</c:v>
                </c:pt>
                <c:pt idx="3">
                  <c:v>technical controls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17-4AA5-86BA-F2E2B23D3E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conformant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Organizational controls</c:v>
                </c:pt>
                <c:pt idx="1">
                  <c:v>People controls</c:v>
                </c:pt>
                <c:pt idx="2">
                  <c:v>physical controls</c:v>
                </c:pt>
                <c:pt idx="3">
                  <c:v>technical controls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7117-4AA5-86BA-F2E2B23D3E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22261280"/>
        <c:axId val="622262720"/>
      </c:barChart>
      <c:catAx>
        <c:axId val="622261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262720"/>
        <c:crosses val="autoZero"/>
        <c:auto val="1"/>
        <c:lblAlgn val="ctr"/>
        <c:lblOffset val="100"/>
        <c:noMultiLvlLbl val="0"/>
      </c:catAx>
      <c:valAx>
        <c:axId val="622262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226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Current security posture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843673498826892"/>
          <c:y val="0.21426259846379561"/>
          <c:w val="0.52282169207336471"/>
          <c:h val="0.71276870490374789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Sheet1!$B$1:$C$1</c:f>
              <c:strCache>
                <c:ptCount val="1"/>
                <c:pt idx="0">
                  <c:v>Series 1 Column1</c:v>
                </c:pt>
              </c:strCache>
            </c:strRef>
          </c:tx>
          <c:spPr>
            <a:solidFill>
              <a:schemeClr val="accent2">
                <a:shade val="76000"/>
                <a:alpha val="50196"/>
              </a:schemeClr>
            </a:solidFill>
            <a:ln w="25400">
              <a:solidFill>
                <a:schemeClr val="accent2">
                  <a:shade val="76000"/>
                </a:schemeClr>
              </a:solidFill>
              <a:prstDash val="solid"/>
            </a:ln>
            <a:effectLst/>
          </c:spPr>
          <c:cat>
            <c:strRef>
              <c:f>Sheet1!$A$2:$A$7</c:f>
              <c:strCache>
                <c:ptCount val="6"/>
                <c:pt idx="0">
                  <c:v>Supplier Security</c:v>
                </c:pt>
                <c:pt idx="1">
                  <c:v>Risk Management</c:v>
                </c:pt>
                <c:pt idx="2">
                  <c:v>Governance</c:v>
                </c:pt>
                <c:pt idx="3">
                  <c:v>technical safe guards</c:v>
                </c:pt>
                <c:pt idx="4">
                  <c:v>training</c:v>
                </c:pt>
                <c:pt idx="5">
                  <c:v>incident management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31-461C-A447-40D6849825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>
                <a:tint val="77000"/>
                <a:alpha val="50196"/>
              </a:schemeClr>
            </a:solidFill>
            <a:ln w="25400">
              <a:solidFill>
                <a:schemeClr val="accent2">
                  <a:tint val="77000"/>
                </a:schemeClr>
              </a:solidFill>
              <a:prstDash val="sysDot"/>
            </a:ln>
            <a:effectLst/>
          </c:spPr>
          <c:cat>
            <c:strRef>
              <c:f>Sheet1!$A$2:$A$7</c:f>
              <c:strCache>
                <c:ptCount val="6"/>
                <c:pt idx="0">
                  <c:v>Supplier Security</c:v>
                </c:pt>
                <c:pt idx="1">
                  <c:v>Risk Management</c:v>
                </c:pt>
                <c:pt idx="2">
                  <c:v>Governance</c:v>
                </c:pt>
                <c:pt idx="3">
                  <c:v>technical safe guards</c:v>
                </c:pt>
                <c:pt idx="4">
                  <c:v>training</c:v>
                </c:pt>
                <c:pt idx="5">
                  <c:v>incident management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31-461C-A447-40D6849825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8022144"/>
        <c:axId val="2008021664"/>
      </c:radarChart>
      <c:catAx>
        <c:axId val="200802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021664"/>
        <c:crosses val="autoZero"/>
        <c:auto val="1"/>
        <c:lblAlgn val="ctr"/>
        <c:lblOffset val="100"/>
        <c:noMultiLvlLbl val="0"/>
      </c:catAx>
      <c:valAx>
        <c:axId val="200802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02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CF-4E49-B6BA-90016EE5BA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CF-4E49-B6BA-90016EE5BA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CF-4E49-B6BA-90016EE5BA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CF-4E49-B6BA-90016EE5BAEC}"/>
              </c:ext>
            </c:extLst>
          </c:dPt>
          <c:cat>
            <c:strRef>
              <c:f>Sheet1!$A$2:$A$5</c:f>
              <c:strCache>
                <c:ptCount val="3"/>
                <c:pt idx="0">
                  <c:v>Conformant</c:v>
                </c:pt>
                <c:pt idx="1">
                  <c:v>Partially Conformant</c:v>
                </c:pt>
                <c:pt idx="2">
                  <c:v>Non-Conformant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0.01</c:v>
                </c:pt>
                <c:pt idx="1">
                  <c:v>0.14000000000000001</c:v>
                </c:pt>
                <c:pt idx="2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3CF-4E49-B6BA-90016EE5B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 conformant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Organizational controls</c:v>
                </c:pt>
                <c:pt idx="1">
                  <c:v>People controls</c:v>
                </c:pt>
                <c:pt idx="2">
                  <c:v>physical controls</c:v>
                </c:pt>
                <c:pt idx="3">
                  <c:v>technical controls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4C-4264-B730-A8ABD7D8E6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partial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Organizational controls</c:v>
                </c:pt>
                <c:pt idx="1">
                  <c:v>People controls</c:v>
                </c:pt>
                <c:pt idx="2">
                  <c:v>physical controls</c:v>
                </c:pt>
                <c:pt idx="3">
                  <c:v>technical controls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4C-4264-B730-A8ABD7D8E6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conformant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Organizational controls</c:v>
                </c:pt>
                <c:pt idx="1">
                  <c:v>People controls</c:v>
                </c:pt>
                <c:pt idx="2">
                  <c:v>physical controls</c:v>
                </c:pt>
                <c:pt idx="3">
                  <c:v>technical controls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274C-4264-B730-A8ABD7D8E6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22261280"/>
        <c:axId val="622262720"/>
      </c:barChart>
      <c:catAx>
        <c:axId val="622261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262720"/>
        <c:crosses val="autoZero"/>
        <c:auto val="1"/>
        <c:lblAlgn val="ctr"/>
        <c:lblOffset val="100"/>
        <c:noMultiLvlLbl val="0"/>
      </c:catAx>
      <c:valAx>
        <c:axId val="622262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226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6588B7-29F1-4B0D-BB7F-017537D348D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A62AF1D-D35D-4061-87AC-BD63F2C0EF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R1: Customer DB – Weak access control</a:t>
          </a:r>
        </a:p>
      </dgm:t>
    </dgm:pt>
    <dgm:pt modelId="{43C2F085-01DD-4693-B007-47B74C9E7F2A}" type="parTrans" cxnId="{8B932569-B997-40C1-82E7-11DCF35FFA63}">
      <dgm:prSet/>
      <dgm:spPr/>
      <dgm:t>
        <a:bodyPr/>
        <a:lstStyle/>
        <a:p>
          <a:endParaRPr lang="en-US"/>
        </a:p>
      </dgm:t>
    </dgm:pt>
    <dgm:pt modelId="{FB40D230-3497-49BA-A898-87E2C91B5BE7}" type="sibTrans" cxnId="{8B932569-B997-40C1-82E7-11DCF35FFA63}">
      <dgm:prSet/>
      <dgm:spPr/>
      <dgm:t>
        <a:bodyPr/>
        <a:lstStyle/>
        <a:p>
          <a:endParaRPr lang="en-US"/>
        </a:p>
      </dgm:t>
    </dgm:pt>
    <dgm:pt modelId="{0D0555DC-165C-4A7E-83FD-6D77D0B3B5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R2: Payment Systems – Weak monitoring</a:t>
          </a:r>
        </a:p>
      </dgm:t>
    </dgm:pt>
    <dgm:pt modelId="{4DBB0474-803B-400D-B15B-73CE0CA30A93}" type="parTrans" cxnId="{7ADF34EE-E9C6-4C7C-B97C-8ECA37F3EED3}">
      <dgm:prSet/>
      <dgm:spPr/>
      <dgm:t>
        <a:bodyPr/>
        <a:lstStyle/>
        <a:p>
          <a:endParaRPr lang="en-US"/>
        </a:p>
      </dgm:t>
    </dgm:pt>
    <dgm:pt modelId="{03F1F694-9021-4627-B565-78C5FDF16117}" type="sibTrans" cxnId="{7ADF34EE-E9C6-4C7C-B97C-8ECA37F3EED3}">
      <dgm:prSet/>
      <dgm:spPr/>
      <dgm:t>
        <a:bodyPr/>
        <a:lstStyle/>
        <a:p>
          <a:endParaRPr lang="en-US"/>
        </a:p>
      </dgm:t>
    </dgm:pt>
    <dgm:pt modelId="{16068EEB-8659-4A6B-931E-A83535F638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R3: Vendor Portal – Weak KYC</a:t>
          </a:r>
        </a:p>
      </dgm:t>
    </dgm:pt>
    <dgm:pt modelId="{D08FCCD0-6968-4AA3-B2B3-928C5AA5E254}" type="parTrans" cxnId="{85DC9D63-B656-492A-B3F7-C802ED4E9610}">
      <dgm:prSet/>
      <dgm:spPr/>
      <dgm:t>
        <a:bodyPr/>
        <a:lstStyle/>
        <a:p>
          <a:endParaRPr lang="en-US"/>
        </a:p>
      </dgm:t>
    </dgm:pt>
    <dgm:pt modelId="{800A3E6B-FFB0-47E2-9EFB-D51CD0B52221}" type="sibTrans" cxnId="{85DC9D63-B656-492A-B3F7-C802ED4E9610}">
      <dgm:prSet/>
      <dgm:spPr/>
      <dgm:t>
        <a:bodyPr/>
        <a:lstStyle/>
        <a:p>
          <a:endParaRPr lang="en-US"/>
        </a:p>
      </dgm:t>
    </dgm:pt>
    <dgm:pt modelId="{C36D9CB8-AF5D-4125-9396-978F31A69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R4: Logistics – Ransomware risk</a:t>
          </a:r>
        </a:p>
      </dgm:t>
    </dgm:pt>
    <dgm:pt modelId="{A8955851-3730-48BF-9092-922035297120}" type="parTrans" cxnId="{4DC386FF-B9F8-47A8-ADDE-12B33AEABCFB}">
      <dgm:prSet/>
      <dgm:spPr/>
      <dgm:t>
        <a:bodyPr/>
        <a:lstStyle/>
        <a:p>
          <a:endParaRPr lang="en-US"/>
        </a:p>
      </dgm:t>
    </dgm:pt>
    <dgm:pt modelId="{0E5CD932-ED71-4E2A-A2AE-F0FADDC4CB4F}" type="sibTrans" cxnId="{4DC386FF-B9F8-47A8-ADDE-12B33AEABCFB}">
      <dgm:prSet/>
      <dgm:spPr/>
      <dgm:t>
        <a:bodyPr/>
        <a:lstStyle/>
        <a:p>
          <a:endParaRPr lang="en-US"/>
        </a:p>
      </dgm:t>
    </dgm:pt>
    <dgm:pt modelId="{9C3A879F-EC13-471B-87D7-1058197B79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R5: Employee Data – Insider misuse</a:t>
          </a:r>
        </a:p>
      </dgm:t>
    </dgm:pt>
    <dgm:pt modelId="{9AFC800F-67CB-49B5-B4A6-F4AB21AB0F3D}" type="parTrans" cxnId="{E73B500A-2D66-4076-828B-91DD5DA9D3DD}">
      <dgm:prSet/>
      <dgm:spPr/>
      <dgm:t>
        <a:bodyPr/>
        <a:lstStyle/>
        <a:p>
          <a:endParaRPr lang="en-US"/>
        </a:p>
      </dgm:t>
    </dgm:pt>
    <dgm:pt modelId="{B47127F9-EE1E-438C-A8E8-D8E2ACECCE19}" type="sibTrans" cxnId="{E73B500A-2D66-4076-828B-91DD5DA9D3DD}">
      <dgm:prSet/>
      <dgm:spPr/>
      <dgm:t>
        <a:bodyPr/>
        <a:lstStyle/>
        <a:p>
          <a:endParaRPr lang="en-US"/>
        </a:p>
      </dgm:t>
    </dgm:pt>
    <dgm:pt modelId="{2DAE73D9-747B-4F1D-9C8B-481C89E13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R6: AWS Cloud – DoS/misconfigurations</a:t>
          </a:r>
        </a:p>
      </dgm:t>
    </dgm:pt>
    <dgm:pt modelId="{584FC8B6-A796-47CF-8A3F-E9892E00E48D}" type="parTrans" cxnId="{4B1CABDD-8873-41C5-B129-BAB97774A4D9}">
      <dgm:prSet/>
      <dgm:spPr/>
      <dgm:t>
        <a:bodyPr/>
        <a:lstStyle/>
        <a:p>
          <a:endParaRPr lang="en-US"/>
        </a:p>
      </dgm:t>
    </dgm:pt>
    <dgm:pt modelId="{F85B99E6-0237-4658-85BC-E57E04FB6750}" type="sibTrans" cxnId="{4B1CABDD-8873-41C5-B129-BAB97774A4D9}">
      <dgm:prSet/>
      <dgm:spPr/>
      <dgm:t>
        <a:bodyPr/>
        <a:lstStyle/>
        <a:p>
          <a:endParaRPr lang="en-US"/>
        </a:p>
      </dgm:t>
    </dgm:pt>
    <dgm:pt modelId="{DA24D577-B60C-4F24-867C-3F7757054B58}" type="pres">
      <dgm:prSet presAssocID="{816588B7-29F1-4B0D-BB7F-017537D348D5}" presName="root" presStyleCnt="0">
        <dgm:presLayoutVars>
          <dgm:dir/>
          <dgm:resizeHandles val="exact"/>
        </dgm:presLayoutVars>
      </dgm:prSet>
      <dgm:spPr/>
    </dgm:pt>
    <dgm:pt modelId="{1ACFA259-FE10-44F8-A6BB-A958AE1F9584}" type="pres">
      <dgm:prSet presAssocID="{0A62AF1D-D35D-4061-87AC-BD63F2C0EF0D}" presName="compNode" presStyleCnt="0"/>
      <dgm:spPr/>
    </dgm:pt>
    <dgm:pt modelId="{297B02FF-C90F-4FD0-BB4A-27259D7B2150}" type="pres">
      <dgm:prSet presAssocID="{0A62AF1D-D35D-4061-87AC-BD63F2C0EF0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25D36B-732A-4544-AEFD-B4EECCD416B0}" type="pres">
      <dgm:prSet presAssocID="{0A62AF1D-D35D-4061-87AC-BD63F2C0EF0D}" presName="spaceRect" presStyleCnt="0"/>
      <dgm:spPr/>
    </dgm:pt>
    <dgm:pt modelId="{47A82A7D-6FEC-4E59-B8A5-A1B9D6305164}" type="pres">
      <dgm:prSet presAssocID="{0A62AF1D-D35D-4061-87AC-BD63F2C0EF0D}" presName="textRect" presStyleLbl="revTx" presStyleIdx="0" presStyleCnt="6">
        <dgm:presLayoutVars>
          <dgm:chMax val="1"/>
          <dgm:chPref val="1"/>
        </dgm:presLayoutVars>
      </dgm:prSet>
      <dgm:spPr/>
    </dgm:pt>
    <dgm:pt modelId="{0CBD3631-1203-4CFD-9291-C3CC0FBD4EDD}" type="pres">
      <dgm:prSet presAssocID="{FB40D230-3497-49BA-A898-87E2C91B5BE7}" presName="sibTrans" presStyleCnt="0"/>
      <dgm:spPr/>
    </dgm:pt>
    <dgm:pt modelId="{CC999BC7-3BB2-4B42-9698-562B520396A2}" type="pres">
      <dgm:prSet presAssocID="{0D0555DC-165C-4A7E-83FD-6D77D0B3B5CA}" presName="compNode" presStyleCnt="0"/>
      <dgm:spPr/>
    </dgm:pt>
    <dgm:pt modelId="{8CD293C0-C072-4837-AABD-0455F038687A}" type="pres">
      <dgm:prSet presAssocID="{0D0555DC-165C-4A7E-83FD-6D77D0B3B5C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AE26595-0BF9-4D9C-91EC-C130A77BDD8C}" type="pres">
      <dgm:prSet presAssocID="{0D0555DC-165C-4A7E-83FD-6D77D0B3B5CA}" presName="spaceRect" presStyleCnt="0"/>
      <dgm:spPr/>
    </dgm:pt>
    <dgm:pt modelId="{CFD34E55-55F6-4FF6-A9EB-4C81521D1493}" type="pres">
      <dgm:prSet presAssocID="{0D0555DC-165C-4A7E-83FD-6D77D0B3B5CA}" presName="textRect" presStyleLbl="revTx" presStyleIdx="1" presStyleCnt="6">
        <dgm:presLayoutVars>
          <dgm:chMax val="1"/>
          <dgm:chPref val="1"/>
        </dgm:presLayoutVars>
      </dgm:prSet>
      <dgm:spPr/>
    </dgm:pt>
    <dgm:pt modelId="{9230E958-B64F-4C0D-8A08-18B52E59A448}" type="pres">
      <dgm:prSet presAssocID="{03F1F694-9021-4627-B565-78C5FDF16117}" presName="sibTrans" presStyleCnt="0"/>
      <dgm:spPr/>
    </dgm:pt>
    <dgm:pt modelId="{537221CA-3784-4887-BC06-12B22DBA953C}" type="pres">
      <dgm:prSet presAssocID="{16068EEB-8659-4A6B-931E-A83535F6380C}" presName="compNode" presStyleCnt="0"/>
      <dgm:spPr/>
    </dgm:pt>
    <dgm:pt modelId="{A48E4F99-6F2D-4232-86D2-44C14E0F3A6D}" type="pres">
      <dgm:prSet presAssocID="{16068EEB-8659-4A6B-931E-A83535F6380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7280C2C6-DEE3-4A59-95E9-E8CB50E68BEF}" type="pres">
      <dgm:prSet presAssocID="{16068EEB-8659-4A6B-931E-A83535F6380C}" presName="spaceRect" presStyleCnt="0"/>
      <dgm:spPr/>
    </dgm:pt>
    <dgm:pt modelId="{6E910ED0-9F58-48CC-9F51-E36A80E9AA5C}" type="pres">
      <dgm:prSet presAssocID="{16068EEB-8659-4A6B-931E-A83535F6380C}" presName="textRect" presStyleLbl="revTx" presStyleIdx="2" presStyleCnt="6">
        <dgm:presLayoutVars>
          <dgm:chMax val="1"/>
          <dgm:chPref val="1"/>
        </dgm:presLayoutVars>
      </dgm:prSet>
      <dgm:spPr/>
    </dgm:pt>
    <dgm:pt modelId="{D4CC0386-AD61-4919-B733-27E7DE35E33D}" type="pres">
      <dgm:prSet presAssocID="{800A3E6B-FFB0-47E2-9EFB-D51CD0B52221}" presName="sibTrans" presStyleCnt="0"/>
      <dgm:spPr/>
    </dgm:pt>
    <dgm:pt modelId="{8B6FDC18-AD74-47FE-A098-8FD9F0397EFB}" type="pres">
      <dgm:prSet presAssocID="{C36D9CB8-AF5D-4125-9396-978F31A6977A}" presName="compNode" presStyleCnt="0"/>
      <dgm:spPr/>
    </dgm:pt>
    <dgm:pt modelId="{37911FB7-6D1E-4484-9442-7B7130BEB57E}" type="pres">
      <dgm:prSet presAssocID="{C36D9CB8-AF5D-4125-9396-978F31A6977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9D701AF3-D754-43AD-81EC-5E1EA0ED48F2}" type="pres">
      <dgm:prSet presAssocID="{C36D9CB8-AF5D-4125-9396-978F31A6977A}" presName="spaceRect" presStyleCnt="0"/>
      <dgm:spPr/>
    </dgm:pt>
    <dgm:pt modelId="{E3FF2020-9529-46AD-9CD9-040DD2DB8B31}" type="pres">
      <dgm:prSet presAssocID="{C36D9CB8-AF5D-4125-9396-978F31A6977A}" presName="textRect" presStyleLbl="revTx" presStyleIdx="3" presStyleCnt="6">
        <dgm:presLayoutVars>
          <dgm:chMax val="1"/>
          <dgm:chPref val="1"/>
        </dgm:presLayoutVars>
      </dgm:prSet>
      <dgm:spPr/>
    </dgm:pt>
    <dgm:pt modelId="{51852596-2C73-435D-9CAD-19845564FCB6}" type="pres">
      <dgm:prSet presAssocID="{0E5CD932-ED71-4E2A-A2AE-F0FADDC4CB4F}" presName="sibTrans" presStyleCnt="0"/>
      <dgm:spPr/>
    </dgm:pt>
    <dgm:pt modelId="{BB5DF0EE-B74B-4141-A640-433F797DF00C}" type="pres">
      <dgm:prSet presAssocID="{9C3A879F-EC13-471B-87D7-1058197B79FD}" presName="compNode" presStyleCnt="0"/>
      <dgm:spPr/>
    </dgm:pt>
    <dgm:pt modelId="{34B3BABE-ACE4-4286-8A33-87F0FE8721C0}" type="pres">
      <dgm:prSet presAssocID="{9C3A879F-EC13-471B-87D7-1058197B79F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F13C7038-F0BA-4B91-84C3-CDEB5756DEAC}" type="pres">
      <dgm:prSet presAssocID="{9C3A879F-EC13-471B-87D7-1058197B79FD}" presName="spaceRect" presStyleCnt="0"/>
      <dgm:spPr/>
    </dgm:pt>
    <dgm:pt modelId="{ADD33236-8C4D-436B-ABA6-D12CC30E150D}" type="pres">
      <dgm:prSet presAssocID="{9C3A879F-EC13-471B-87D7-1058197B79FD}" presName="textRect" presStyleLbl="revTx" presStyleIdx="4" presStyleCnt="6">
        <dgm:presLayoutVars>
          <dgm:chMax val="1"/>
          <dgm:chPref val="1"/>
        </dgm:presLayoutVars>
      </dgm:prSet>
      <dgm:spPr/>
    </dgm:pt>
    <dgm:pt modelId="{01206C4E-20F8-4122-8DA2-01950BBB26CB}" type="pres">
      <dgm:prSet presAssocID="{B47127F9-EE1E-438C-A8E8-D8E2ACECCE19}" presName="sibTrans" presStyleCnt="0"/>
      <dgm:spPr/>
    </dgm:pt>
    <dgm:pt modelId="{401F047D-3F51-4548-A79B-7CBF9C4CA1B6}" type="pres">
      <dgm:prSet presAssocID="{2DAE73D9-747B-4F1D-9C8B-481C89E135D6}" presName="compNode" presStyleCnt="0"/>
      <dgm:spPr/>
    </dgm:pt>
    <dgm:pt modelId="{F148A4CB-A147-485B-A575-ECD574D9F37E}" type="pres">
      <dgm:prSet presAssocID="{2DAE73D9-747B-4F1D-9C8B-481C89E135D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296642B-1C11-489A-9A92-C7C647018CCF}" type="pres">
      <dgm:prSet presAssocID="{2DAE73D9-747B-4F1D-9C8B-481C89E135D6}" presName="spaceRect" presStyleCnt="0"/>
      <dgm:spPr/>
    </dgm:pt>
    <dgm:pt modelId="{6821AD29-9A9E-4877-A6A1-EE80F2A16B64}" type="pres">
      <dgm:prSet presAssocID="{2DAE73D9-747B-4F1D-9C8B-481C89E135D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73B500A-2D66-4076-828B-91DD5DA9D3DD}" srcId="{816588B7-29F1-4B0D-BB7F-017537D348D5}" destId="{9C3A879F-EC13-471B-87D7-1058197B79FD}" srcOrd="4" destOrd="0" parTransId="{9AFC800F-67CB-49B5-B4A6-F4AB21AB0F3D}" sibTransId="{B47127F9-EE1E-438C-A8E8-D8E2ACECCE19}"/>
    <dgm:cxn modelId="{5619502E-2632-4FB6-9310-D8F8D276692B}" type="presOf" srcId="{816588B7-29F1-4B0D-BB7F-017537D348D5}" destId="{DA24D577-B60C-4F24-867C-3F7757054B58}" srcOrd="0" destOrd="0" presId="urn:microsoft.com/office/officeart/2018/2/layout/IconLabelList"/>
    <dgm:cxn modelId="{FDD2A237-E1B7-492D-9264-5F19C92254BC}" type="presOf" srcId="{0D0555DC-165C-4A7E-83FD-6D77D0B3B5CA}" destId="{CFD34E55-55F6-4FF6-A9EB-4C81521D1493}" srcOrd="0" destOrd="0" presId="urn:microsoft.com/office/officeart/2018/2/layout/IconLabelList"/>
    <dgm:cxn modelId="{85DC9D63-B656-492A-B3F7-C802ED4E9610}" srcId="{816588B7-29F1-4B0D-BB7F-017537D348D5}" destId="{16068EEB-8659-4A6B-931E-A83535F6380C}" srcOrd="2" destOrd="0" parTransId="{D08FCCD0-6968-4AA3-B2B3-928C5AA5E254}" sibTransId="{800A3E6B-FFB0-47E2-9EFB-D51CD0B52221}"/>
    <dgm:cxn modelId="{8B932569-B997-40C1-82E7-11DCF35FFA63}" srcId="{816588B7-29F1-4B0D-BB7F-017537D348D5}" destId="{0A62AF1D-D35D-4061-87AC-BD63F2C0EF0D}" srcOrd="0" destOrd="0" parTransId="{43C2F085-01DD-4693-B007-47B74C9E7F2A}" sibTransId="{FB40D230-3497-49BA-A898-87E2C91B5BE7}"/>
    <dgm:cxn modelId="{3B313452-05D0-4DE6-9DFB-0336E1B5BC28}" type="presOf" srcId="{2DAE73D9-747B-4F1D-9C8B-481C89E135D6}" destId="{6821AD29-9A9E-4877-A6A1-EE80F2A16B64}" srcOrd="0" destOrd="0" presId="urn:microsoft.com/office/officeart/2018/2/layout/IconLabelList"/>
    <dgm:cxn modelId="{C15F5486-D97D-4448-BBE1-9F0F54B0950D}" type="presOf" srcId="{16068EEB-8659-4A6B-931E-A83535F6380C}" destId="{6E910ED0-9F58-48CC-9F51-E36A80E9AA5C}" srcOrd="0" destOrd="0" presId="urn:microsoft.com/office/officeart/2018/2/layout/IconLabelList"/>
    <dgm:cxn modelId="{6256CC92-92CD-470A-A64C-E6229D973840}" type="presOf" srcId="{C36D9CB8-AF5D-4125-9396-978F31A6977A}" destId="{E3FF2020-9529-46AD-9CD9-040DD2DB8B31}" srcOrd="0" destOrd="0" presId="urn:microsoft.com/office/officeart/2018/2/layout/IconLabelList"/>
    <dgm:cxn modelId="{FFCC42A5-0E48-4629-8965-88A52A0F61C6}" type="presOf" srcId="{0A62AF1D-D35D-4061-87AC-BD63F2C0EF0D}" destId="{47A82A7D-6FEC-4E59-B8A5-A1B9D6305164}" srcOrd="0" destOrd="0" presId="urn:microsoft.com/office/officeart/2018/2/layout/IconLabelList"/>
    <dgm:cxn modelId="{4B1CABDD-8873-41C5-B129-BAB97774A4D9}" srcId="{816588B7-29F1-4B0D-BB7F-017537D348D5}" destId="{2DAE73D9-747B-4F1D-9C8B-481C89E135D6}" srcOrd="5" destOrd="0" parTransId="{584FC8B6-A796-47CF-8A3F-E9892E00E48D}" sibTransId="{F85B99E6-0237-4658-85BC-E57E04FB6750}"/>
    <dgm:cxn modelId="{35F5ADE8-16A0-49C4-B451-847DB15D5366}" type="presOf" srcId="{9C3A879F-EC13-471B-87D7-1058197B79FD}" destId="{ADD33236-8C4D-436B-ABA6-D12CC30E150D}" srcOrd="0" destOrd="0" presId="urn:microsoft.com/office/officeart/2018/2/layout/IconLabelList"/>
    <dgm:cxn modelId="{7ADF34EE-E9C6-4C7C-B97C-8ECA37F3EED3}" srcId="{816588B7-29F1-4B0D-BB7F-017537D348D5}" destId="{0D0555DC-165C-4A7E-83FD-6D77D0B3B5CA}" srcOrd="1" destOrd="0" parTransId="{4DBB0474-803B-400D-B15B-73CE0CA30A93}" sibTransId="{03F1F694-9021-4627-B565-78C5FDF16117}"/>
    <dgm:cxn modelId="{4DC386FF-B9F8-47A8-ADDE-12B33AEABCFB}" srcId="{816588B7-29F1-4B0D-BB7F-017537D348D5}" destId="{C36D9CB8-AF5D-4125-9396-978F31A6977A}" srcOrd="3" destOrd="0" parTransId="{A8955851-3730-48BF-9092-922035297120}" sibTransId="{0E5CD932-ED71-4E2A-A2AE-F0FADDC4CB4F}"/>
    <dgm:cxn modelId="{A7833130-E33D-47BE-A58E-C787933B91F4}" type="presParOf" srcId="{DA24D577-B60C-4F24-867C-3F7757054B58}" destId="{1ACFA259-FE10-44F8-A6BB-A958AE1F9584}" srcOrd="0" destOrd="0" presId="urn:microsoft.com/office/officeart/2018/2/layout/IconLabelList"/>
    <dgm:cxn modelId="{0AE3AC0D-1015-4848-93D6-26D0F2CA0E27}" type="presParOf" srcId="{1ACFA259-FE10-44F8-A6BB-A958AE1F9584}" destId="{297B02FF-C90F-4FD0-BB4A-27259D7B2150}" srcOrd="0" destOrd="0" presId="urn:microsoft.com/office/officeart/2018/2/layout/IconLabelList"/>
    <dgm:cxn modelId="{02AC9525-C317-488E-BB30-4E95AFD5951E}" type="presParOf" srcId="{1ACFA259-FE10-44F8-A6BB-A958AE1F9584}" destId="{8325D36B-732A-4544-AEFD-B4EECCD416B0}" srcOrd="1" destOrd="0" presId="urn:microsoft.com/office/officeart/2018/2/layout/IconLabelList"/>
    <dgm:cxn modelId="{4DD79964-4C14-49A6-ACF1-851FCE84A6E5}" type="presParOf" srcId="{1ACFA259-FE10-44F8-A6BB-A958AE1F9584}" destId="{47A82A7D-6FEC-4E59-B8A5-A1B9D6305164}" srcOrd="2" destOrd="0" presId="urn:microsoft.com/office/officeart/2018/2/layout/IconLabelList"/>
    <dgm:cxn modelId="{E99971CA-AC08-4D6C-85DD-FBC5BB8F7ACF}" type="presParOf" srcId="{DA24D577-B60C-4F24-867C-3F7757054B58}" destId="{0CBD3631-1203-4CFD-9291-C3CC0FBD4EDD}" srcOrd="1" destOrd="0" presId="urn:microsoft.com/office/officeart/2018/2/layout/IconLabelList"/>
    <dgm:cxn modelId="{9934F918-28E2-49E1-AFCF-D2F8001532E6}" type="presParOf" srcId="{DA24D577-B60C-4F24-867C-3F7757054B58}" destId="{CC999BC7-3BB2-4B42-9698-562B520396A2}" srcOrd="2" destOrd="0" presId="urn:microsoft.com/office/officeart/2018/2/layout/IconLabelList"/>
    <dgm:cxn modelId="{D496E52D-F7AF-4A60-A422-227AC12308E9}" type="presParOf" srcId="{CC999BC7-3BB2-4B42-9698-562B520396A2}" destId="{8CD293C0-C072-4837-AABD-0455F038687A}" srcOrd="0" destOrd="0" presId="urn:microsoft.com/office/officeart/2018/2/layout/IconLabelList"/>
    <dgm:cxn modelId="{C6D1AF3B-34EF-40CF-AC66-D5A3F56041B0}" type="presParOf" srcId="{CC999BC7-3BB2-4B42-9698-562B520396A2}" destId="{9AE26595-0BF9-4D9C-91EC-C130A77BDD8C}" srcOrd="1" destOrd="0" presId="urn:microsoft.com/office/officeart/2018/2/layout/IconLabelList"/>
    <dgm:cxn modelId="{9CBCFABB-2D4A-44B9-AA46-D455BE4DDE46}" type="presParOf" srcId="{CC999BC7-3BB2-4B42-9698-562B520396A2}" destId="{CFD34E55-55F6-4FF6-A9EB-4C81521D1493}" srcOrd="2" destOrd="0" presId="urn:microsoft.com/office/officeart/2018/2/layout/IconLabelList"/>
    <dgm:cxn modelId="{2FF4E6B6-4B23-4B81-A88E-B819A583D378}" type="presParOf" srcId="{DA24D577-B60C-4F24-867C-3F7757054B58}" destId="{9230E958-B64F-4C0D-8A08-18B52E59A448}" srcOrd="3" destOrd="0" presId="urn:microsoft.com/office/officeart/2018/2/layout/IconLabelList"/>
    <dgm:cxn modelId="{CF6C5C7C-34F7-477A-B36D-3BBFD4D56F33}" type="presParOf" srcId="{DA24D577-B60C-4F24-867C-3F7757054B58}" destId="{537221CA-3784-4887-BC06-12B22DBA953C}" srcOrd="4" destOrd="0" presId="urn:microsoft.com/office/officeart/2018/2/layout/IconLabelList"/>
    <dgm:cxn modelId="{6BE235B8-A595-4724-A277-3165B8F0015A}" type="presParOf" srcId="{537221CA-3784-4887-BC06-12B22DBA953C}" destId="{A48E4F99-6F2D-4232-86D2-44C14E0F3A6D}" srcOrd="0" destOrd="0" presId="urn:microsoft.com/office/officeart/2018/2/layout/IconLabelList"/>
    <dgm:cxn modelId="{2F57EEB4-E97A-477A-A9ED-108EF5AB0F9F}" type="presParOf" srcId="{537221CA-3784-4887-BC06-12B22DBA953C}" destId="{7280C2C6-DEE3-4A59-95E9-E8CB50E68BEF}" srcOrd="1" destOrd="0" presId="urn:microsoft.com/office/officeart/2018/2/layout/IconLabelList"/>
    <dgm:cxn modelId="{1C9CA552-D6F2-4FF7-9298-38FEFF190665}" type="presParOf" srcId="{537221CA-3784-4887-BC06-12B22DBA953C}" destId="{6E910ED0-9F58-48CC-9F51-E36A80E9AA5C}" srcOrd="2" destOrd="0" presId="urn:microsoft.com/office/officeart/2018/2/layout/IconLabelList"/>
    <dgm:cxn modelId="{2CDDCFAB-E81B-4F16-80FA-D15B352B5538}" type="presParOf" srcId="{DA24D577-B60C-4F24-867C-3F7757054B58}" destId="{D4CC0386-AD61-4919-B733-27E7DE35E33D}" srcOrd="5" destOrd="0" presId="urn:microsoft.com/office/officeart/2018/2/layout/IconLabelList"/>
    <dgm:cxn modelId="{488D1663-65DB-4FDC-9B5E-A28ABE428395}" type="presParOf" srcId="{DA24D577-B60C-4F24-867C-3F7757054B58}" destId="{8B6FDC18-AD74-47FE-A098-8FD9F0397EFB}" srcOrd="6" destOrd="0" presId="urn:microsoft.com/office/officeart/2018/2/layout/IconLabelList"/>
    <dgm:cxn modelId="{D17197D3-ED1E-4A4C-8B3C-2CFE90AA1A45}" type="presParOf" srcId="{8B6FDC18-AD74-47FE-A098-8FD9F0397EFB}" destId="{37911FB7-6D1E-4484-9442-7B7130BEB57E}" srcOrd="0" destOrd="0" presId="urn:microsoft.com/office/officeart/2018/2/layout/IconLabelList"/>
    <dgm:cxn modelId="{41868ED1-B85A-449A-8D4D-D861853A1762}" type="presParOf" srcId="{8B6FDC18-AD74-47FE-A098-8FD9F0397EFB}" destId="{9D701AF3-D754-43AD-81EC-5E1EA0ED48F2}" srcOrd="1" destOrd="0" presId="urn:microsoft.com/office/officeart/2018/2/layout/IconLabelList"/>
    <dgm:cxn modelId="{F99211B6-7DA2-4176-8AC4-C26304F293E8}" type="presParOf" srcId="{8B6FDC18-AD74-47FE-A098-8FD9F0397EFB}" destId="{E3FF2020-9529-46AD-9CD9-040DD2DB8B31}" srcOrd="2" destOrd="0" presId="urn:microsoft.com/office/officeart/2018/2/layout/IconLabelList"/>
    <dgm:cxn modelId="{CCEFAA87-C2D1-4175-A95B-E24E4712EED8}" type="presParOf" srcId="{DA24D577-B60C-4F24-867C-3F7757054B58}" destId="{51852596-2C73-435D-9CAD-19845564FCB6}" srcOrd="7" destOrd="0" presId="urn:microsoft.com/office/officeart/2018/2/layout/IconLabelList"/>
    <dgm:cxn modelId="{E64E14DD-B5AD-4F77-A765-E2429FE0F5C5}" type="presParOf" srcId="{DA24D577-B60C-4F24-867C-3F7757054B58}" destId="{BB5DF0EE-B74B-4141-A640-433F797DF00C}" srcOrd="8" destOrd="0" presId="urn:microsoft.com/office/officeart/2018/2/layout/IconLabelList"/>
    <dgm:cxn modelId="{61971008-51C1-41A1-AD35-A67DBFCDA753}" type="presParOf" srcId="{BB5DF0EE-B74B-4141-A640-433F797DF00C}" destId="{34B3BABE-ACE4-4286-8A33-87F0FE8721C0}" srcOrd="0" destOrd="0" presId="urn:microsoft.com/office/officeart/2018/2/layout/IconLabelList"/>
    <dgm:cxn modelId="{DDBF12A6-7319-4356-902A-F732CDFAD902}" type="presParOf" srcId="{BB5DF0EE-B74B-4141-A640-433F797DF00C}" destId="{F13C7038-F0BA-4B91-84C3-CDEB5756DEAC}" srcOrd="1" destOrd="0" presId="urn:microsoft.com/office/officeart/2018/2/layout/IconLabelList"/>
    <dgm:cxn modelId="{8DD9A29F-D167-4147-B747-AD85DC368F3B}" type="presParOf" srcId="{BB5DF0EE-B74B-4141-A640-433F797DF00C}" destId="{ADD33236-8C4D-436B-ABA6-D12CC30E150D}" srcOrd="2" destOrd="0" presId="urn:microsoft.com/office/officeart/2018/2/layout/IconLabelList"/>
    <dgm:cxn modelId="{E5F4B71B-E028-4F7E-9533-9BC6FA29D65B}" type="presParOf" srcId="{DA24D577-B60C-4F24-867C-3F7757054B58}" destId="{01206C4E-20F8-4122-8DA2-01950BBB26CB}" srcOrd="9" destOrd="0" presId="urn:microsoft.com/office/officeart/2018/2/layout/IconLabelList"/>
    <dgm:cxn modelId="{E85E8EC2-7F52-4295-91E4-95DBFEB536A7}" type="presParOf" srcId="{DA24D577-B60C-4F24-867C-3F7757054B58}" destId="{401F047D-3F51-4548-A79B-7CBF9C4CA1B6}" srcOrd="10" destOrd="0" presId="urn:microsoft.com/office/officeart/2018/2/layout/IconLabelList"/>
    <dgm:cxn modelId="{E55CBDF5-412B-4884-845A-10162E927FBE}" type="presParOf" srcId="{401F047D-3F51-4548-A79B-7CBF9C4CA1B6}" destId="{F148A4CB-A147-485B-A575-ECD574D9F37E}" srcOrd="0" destOrd="0" presId="urn:microsoft.com/office/officeart/2018/2/layout/IconLabelList"/>
    <dgm:cxn modelId="{D156994F-DA3D-41C0-8071-D57EEBC1F77F}" type="presParOf" srcId="{401F047D-3F51-4548-A79B-7CBF9C4CA1B6}" destId="{C296642B-1C11-489A-9A92-C7C647018CCF}" srcOrd="1" destOrd="0" presId="urn:microsoft.com/office/officeart/2018/2/layout/IconLabelList"/>
    <dgm:cxn modelId="{35A2FE11-E3A4-4CF6-BC16-A695AAB963F7}" type="presParOf" srcId="{401F047D-3F51-4548-A79B-7CBF9C4CA1B6}" destId="{6821AD29-9A9E-4877-A6A1-EE80F2A16B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6588B7-29F1-4B0D-BB7F-017537D348D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A62AF1D-D35D-4061-87AC-BD63F2C0EF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R1: Customer DB – Weak access control</a:t>
          </a:r>
        </a:p>
      </dgm:t>
    </dgm:pt>
    <dgm:pt modelId="{43C2F085-01DD-4693-B007-47B74C9E7F2A}" type="parTrans" cxnId="{8B932569-B997-40C1-82E7-11DCF35FFA63}">
      <dgm:prSet/>
      <dgm:spPr/>
      <dgm:t>
        <a:bodyPr/>
        <a:lstStyle/>
        <a:p>
          <a:endParaRPr lang="en-US"/>
        </a:p>
      </dgm:t>
    </dgm:pt>
    <dgm:pt modelId="{FB40D230-3497-49BA-A898-87E2C91B5BE7}" type="sibTrans" cxnId="{8B932569-B997-40C1-82E7-11DCF35FFA63}">
      <dgm:prSet/>
      <dgm:spPr/>
      <dgm:t>
        <a:bodyPr/>
        <a:lstStyle/>
        <a:p>
          <a:endParaRPr lang="en-US"/>
        </a:p>
      </dgm:t>
    </dgm:pt>
    <dgm:pt modelId="{0D0555DC-165C-4A7E-83FD-6D77D0B3B5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R2: Payment Systems – Weak monitoring</a:t>
          </a:r>
        </a:p>
      </dgm:t>
    </dgm:pt>
    <dgm:pt modelId="{4DBB0474-803B-400D-B15B-73CE0CA30A93}" type="parTrans" cxnId="{7ADF34EE-E9C6-4C7C-B97C-8ECA37F3EED3}">
      <dgm:prSet/>
      <dgm:spPr/>
      <dgm:t>
        <a:bodyPr/>
        <a:lstStyle/>
        <a:p>
          <a:endParaRPr lang="en-US"/>
        </a:p>
      </dgm:t>
    </dgm:pt>
    <dgm:pt modelId="{03F1F694-9021-4627-B565-78C5FDF16117}" type="sibTrans" cxnId="{7ADF34EE-E9C6-4C7C-B97C-8ECA37F3EED3}">
      <dgm:prSet/>
      <dgm:spPr/>
      <dgm:t>
        <a:bodyPr/>
        <a:lstStyle/>
        <a:p>
          <a:endParaRPr lang="en-US"/>
        </a:p>
      </dgm:t>
    </dgm:pt>
    <dgm:pt modelId="{16068EEB-8659-4A6B-931E-A83535F638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R3: Vendor Portal – Weak KYC</a:t>
          </a:r>
        </a:p>
      </dgm:t>
    </dgm:pt>
    <dgm:pt modelId="{D08FCCD0-6968-4AA3-B2B3-928C5AA5E254}" type="parTrans" cxnId="{85DC9D63-B656-492A-B3F7-C802ED4E9610}">
      <dgm:prSet/>
      <dgm:spPr/>
      <dgm:t>
        <a:bodyPr/>
        <a:lstStyle/>
        <a:p>
          <a:endParaRPr lang="en-US"/>
        </a:p>
      </dgm:t>
    </dgm:pt>
    <dgm:pt modelId="{800A3E6B-FFB0-47E2-9EFB-D51CD0B52221}" type="sibTrans" cxnId="{85DC9D63-B656-492A-B3F7-C802ED4E9610}">
      <dgm:prSet/>
      <dgm:spPr/>
      <dgm:t>
        <a:bodyPr/>
        <a:lstStyle/>
        <a:p>
          <a:endParaRPr lang="en-US"/>
        </a:p>
      </dgm:t>
    </dgm:pt>
    <dgm:pt modelId="{C36D9CB8-AF5D-4125-9396-978F31A69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R4: Logistics – Ransomware risk</a:t>
          </a:r>
        </a:p>
      </dgm:t>
    </dgm:pt>
    <dgm:pt modelId="{A8955851-3730-48BF-9092-922035297120}" type="parTrans" cxnId="{4DC386FF-B9F8-47A8-ADDE-12B33AEABCFB}">
      <dgm:prSet/>
      <dgm:spPr/>
      <dgm:t>
        <a:bodyPr/>
        <a:lstStyle/>
        <a:p>
          <a:endParaRPr lang="en-US"/>
        </a:p>
      </dgm:t>
    </dgm:pt>
    <dgm:pt modelId="{0E5CD932-ED71-4E2A-A2AE-F0FADDC4CB4F}" type="sibTrans" cxnId="{4DC386FF-B9F8-47A8-ADDE-12B33AEABCFB}">
      <dgm:prSet/>
      <dgm:spPr/>
      <dgm:t>
        <a:bodyPr/>
        <a:lstStyle/>
        <a:p>
          <a:endParaRPr lang="en-US"/>
        </a:p>
      </dgm:t>
    </dgm:pt>
    <dgm:pt modelId="{9C3A879F-EC13-471B-87D7-1058197B79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R5: Employee Data – Insider misuse</a:t>
          </a:r>
        </a:p>
      </dgm:t>
    </dgm:pt>
    <dgm:pt modelId="{9AFC800F-67CB-49B5-B4A6-F4AB21AB0F3D}" type="parTrans" cxnId="{E73B500A-2D66-4076-828B-91DD5DA9D3DD}">
      <dgm:prSet/>
      <dgm:spPr/>
      <dgm:t>
        <a:bodyPr/>
        <a:lstStyle/>
        <a:p>
          <a:endParaRPr lang="en-US"/>
        </a:p>
      </dgm:t>
    </dgm:pt>
    <dgm:pt modelId="{B47127F9-EE1E-438C-A8E8-D8E2ACECCE19}" type="sibTrans" cxnId="{E73B500A-2D66-4076-828B-91DD5DA9D3DD}">
      <dgm:prSet/>
      <dgm:spPr/>
      <dgm:t>
        <a:bodyPr/>
        <a:lstStyle/>
        <a:p>
          <a:endParaRPr lang="en-US"/>
        </a:p>
      </dgm:t>
    </dgm:pt>
    <dgm:pt modelId="{2DAE73D9-747B-4F1D-9C8B-481C89E13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R6: AWS Cloud – DoS/misconfigurations</a:t>
          </a:r>
        </a:p>
      </dgm:t>
    </dgm:pt>
    <dgm:pt modelId="{584FC8B6-A796-47CF-8A3F-E9892E00E48D}" type="parTrans" cxnId="{4B1CABDD-8873-41C5-B129-BAB97774A4D9}">
      <dgm:prSet/>
      <dgm:spPr/>
      <dgm:t>
        <a:bodyPr/>
        <a:lstStyle/>
        <a:p>
          <a:endParaRPr lang="en-US"/>
        </a:p>
      </dgm:t>
    </dgm:pt>
    <dgm:pt modelId="{F85B99E6-0237-4658-85BC-E57E04FB6750}" type="sibTrans" cxnId="{4B1CABDD-8873-41C5-B129-BAB97774A4D9}">
      <dgm:prSet/>
      <dgm:spPr/>
      <dgm:t>
        <a:bodyPr/>
        <a:lstStyle/>
        <a:p>
          <a:endParaRPr lang="en-US"/>
        </a:p>
      </dgm:t>
    </dgm:pt>
    <dgm:pt modelId="{DA24D577-B60C-4F24-867C-3F7757054B58}" type="pres">
      <dgm:prSet presAssocID="{816588B7-29F1-4B0D-BB7F-017537D348D5}" presName="root" presStyleCnt="0">
        <dgm:presLayoutVars>
          <dgm:dir/>
          <dgm:resizeHandles val="exact"/>
        </dgm:presLayoutVars>
      </dgm:prSet>
      <dgm:spPr/>
    </dgm:pt>
    <dgm:pt modelId="{1ACFA259-FE10-44F8-A6BB-A958AE1F9584}" type="pres">
      <dgm:prSet presAssocID="{0A62AF1D-D35D-4061-87AC-BD63F2C0EF0D}" presName="compNode" presStyleCnt="0"/>
      <dgm:spPr/>
    </dgm:pt>
    <dgm:pt modelId="{297B02FF-C90F-4FD0-BB4A-27259D7B2150}" type="pres">
      <dgm:prSet presAssocID="{0A62AF1D-D35D-4061-87AC-BD63F2C0EF0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25D36B-732A-4544-AEFD-B4EECCD416B0}" type="pres">
      <dgm:prSet presAssocID="{0A62AF1D-D35D-4061-87AC-BD63F2C0EF0D}" presName="spaceRect" presStyleCnt="0"/>
      <dgm:spPr/>
    </dgm:pt>
    <dgm:pt modelId="{47A82A7D-6FEC-4E59-B8A5-A1B9D6305164}" type="pres">
      <dgm:prSet presAssocID="{0A62AF1D-D35D-4061-87AC-BD63F2C0EF0D}" presName="textRect" presStyleLbl="revTx" presStyleIdx="0" presStyleCnt="6">
        <dgm:presLayoutVars>
          <dgm:chMax val="1"/>
          <dgm:chPref val="1"/>
        </dgm:presLayoutVars>
      </dgm:prSet>
      <dgm:spPr/>
    </dgm:pt>
    <dgm:pt modelId="{0CBD3631-1203-4CFD-9291-C3CC0FBD4EDD}" type="pres">
      <dgm:prSet presAssocID="{FB40D230-3497-49BA-A898-87E2C91B5BE7}" presName="sibTrans" presStyleCnt="0"/>
      <dgm:spPr/>
    </dgm:pt>
    <dgm:pt modelId="{CC999BC7-3BB2-4B42-9698-562B520396A2}" type="pres">
      <dgm:prSet presAssocID="{0D0555DC-165C-4A7E-83FD-6D77D0B3B5CA}" presName="compNode" presStyleCnt="0"/>
      <dgm:spPr/>
    </dgm:pt>
    <dgm:pt modelId="{8CD293C0-C072-4837-AABD-0455F038687A}" type="pres">
      <dgm:prSet presAssocID="{0D0555DC-165C-4A7E-83FD-6D77D0B3B5C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AE26595-0BF9-4D9C-91EC-C130A77BDD8C}" type="pres">
      <dgm:prSet presAssocID="{0D0555DC-165C-4A7E-83FD-6D77D0B3B5CA}" presName="spaceRect" presStyleCnt="0"/>
      <dgm:spPr/>
    </dgm:pt>
    <dgm:pt modelId="{CFD34E55-55F6-4FF6-A9EB-4C81521D1493}" type="pres">
      <dgm:prSet presAssocID="{0D0555DC-165C-4A7E-83FD-6D77D0B3B5CA}" presName="textRect" presStyleLbl="revTx" presStyleIdx="1" presStyleCnt="6">
        <dgm:presLayoutVars>
          <dgm:chMax val="1"/>
          <dgm:chPref val="1"/>
        </dgm:presLayoutVars>
      </dgm:prSet>
      <dgm:spPr/>
    </dgm:pt>
    <dgm:pt modelId="{9230E958-B64F-4C0D-8A08-18B52E59A448}" type="pres">
      <dgm:prSet presAssocID="{03F1F694-9021-4627-B565-78C5FDF16117}" presName="sibTrans" presStyleCnt="0"/>
      <dgm:spPr/>
    </dgm:pt>
    <dgm:pt modelId="{537221CA-3784-4887-BC06-12B22DBA953C}" type="pres">
      <dgm:prSet presAssocID="{16068EEB-8659-4A6B-931E-A83535F6380C}" presName="compNode" presStyleCnt="0"/>
      <dgm:spPr/>
    </dgm:pt>
    <dgm:pt modelId="{A48E4F99-6F2D-4232-86D2-44C14E0F3A6D}" type="pres">
      <dgm:prSet presAssocID="{16068EEB-8659-4A6B-931E-A83535F6380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7280C2C6-DEE3-4A59-95E9-E8CB50E68BEF}" type="pres">
      <dgm:prSet presAssocID="{16068EEB-8659-4A6B-931E-A83535F6380C}" presName="spaceRect" presStyleCnt="0"/>
      <dgm:spPr/>
    </dgm:pt>
    <dgm:pt modelId="{6E910ED0-9F58-48CC-9F51-E36A80E9AA5C}" type="pres">
      <dgm:prSet presAssocID="{16068EEB-8659-4A6B-931E-A83535F6380C}" presName="textRect" presStyleLbl="revTx" presStyleIdx="2" presStyleCnt="6">
        <dgm:presLayoutVars>
          <dgm:chMax val="1"/>
          <dgm:chPref val="1"/>
        </dgm:presLayoutVars>
      </dgm:prSet>
      <dgm:spPr/>
    </dgm:pt>
    <dgm:pt modelId="{D4CC0386-AD61-4919-B733-27E7DE35E33D}" type="pres">
      <dgm:prSet presAssocID="{800A3E6B-FFB0-47E2-9EFB-D51CD0B52221}" presName="sibTrans" presStyleCnt="0"/>
      <dgm:spPr/>
    </dgm:pt>
    <dgm:pt modelId="{8B6FDC18-AD74-47FE-A098-8FD9F0397EFB}" type="pres">
      <dgm:prSet presAssocID="{C36D9CB8-AF5D-4125-9396-978F31A6977A}" presName="compNode" presStyleCnt="0"/>
      <dgm:spPr/>
    </dgm:pt>
    <dgm:pt modelId="{37911FB7-6D1E-4484-9442-7B7130BEB57E}" type="pres">
      <dgm:prSet presAssocID="{C36D9CB8-AF5D-4125-9396-978F31A6977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9D701AF3-D754-43AD-81EC-5E1EA0ED48F2}" type="pres">
      <dgm:prSet presAssocID="{C36D9CB8-AF5D-4125-9396-978F31A6977A}" presName="spaceRect" presStyleCnt="0"/>
      <dgm:spPr/>
    </dgm:pt>
    <dgm:pt modelId="{E3FF2020-9529-46AD-9CD9-040DD2DB8B31}" type="pres">
      <dgm:prSet presAssocID="{C36D9CB8-AF5D-4125-9396-978F31A6977A}" presName="textRect" presStyleLbl="revTx" presStyleIdx="3" presStyleCnt="6">
        <dgm:presLayoutVars>
          <dgm:chMax val="1"/>
          <dgm:chPref val="1"/>
        </dgm:presLayoutVars>
      </dgm:prSet>
      <dgm:spPr/>
    </dgm:pt>
    <dgm:pt modelId="{51852596-2C73-435D-9CAD-19845564FCB6}" type="pres">
      <dgm:prSet presAssocID="{0E5CD932-ED71-4E2A-A2AE-F0FADDC4CB4F}" presName="sibTrans" presStyleCnt="0"/>
      <dgm:spPr/>
    </dgm:pt>
    <dgm:pt modelId="{BB5DF0EE-B74B-4141-A640-433F797DF00C}" type="pres">
      <dgm:prSet presAssocID="{9C3A879F-EC13-471B-87D7-1058197B79FD}" presName="compNode" presStyleCnt="0"/>
      <dgm:spPr/>
    </dgm:pt>
    <dgm:pt modelId="{34B3BABE-ACE4-4286-8A33-87F0FE8721C0}" type="pres">
      <dgm:prSet presAssocID="{9C3A879F-EC13-471B-87D7-1058197B79F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F13C7038-F0BA-4B91-84C3-CDEB5756DEAC}" type="pres">
      <dgm:prSet presAssocID="{9C3A879F-EC13-471B-87D7-1058197B79FD}" presName="spaceRect" presStyleCnt="0"/>
      <dgm:spPr/>
    </dgm:pt>
    <dgm:pt modelId="{ADD33236-8C4D-436B-ABA6-D12CC30E150D}" type="pres">
      <dgm:prSet presAssocID="{9C3A879F-EC13-471B-87D7-1058197B79FD}" presName="textRect" presStyleLbl="revTx" presStyleIdx="4" presStyleCnt="6">
        <dgm:presLayoutVars>
          <dgm:chMax val="1"/>
          <dgm:chPref val="1"/>
        </dgm:presLayoutVars>
      </dgm:prSet>
      <dgm:spPr/>
    </dgm:pt>
    <dgm:pt modelId="{01206C4E-20F8-4122-8DA2-01950BBB26CB}" type="pres">
      <dgm:prSet presAssocID="{B47127F9-EE1E-438C-A8E8-D8E2ACECCE19}" presName="sibTrans" presStyleCnt="0"/>
      <dgm:spPr/>
    </dgm:pt>
    <dgm:pt modelId="{401F047D-3F51-4548-A79B-7CBF9C4CA1B6}" type="pres">
      <dgm:prSet presAssocID="{2DAE73D9-747B-4F1D-9C8B-481C89E135D6}" presName="compNode" presStyleCnt="0"/>
      <dgm:spPr/>
    </dgm:pt>
    <dgm:pt modelId="{F148A4CB-A147-485B-A575-ECD574D9F37E}" type="pres">
      <dgm:prSet presAssocID="{2DAE73D9-747B-4F1D-9C8B-481C89E135D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296642B-1C11-489A-9A92-C7C647018CCF}" type="pres">
      <dgm:prSet presAssocID="{2DAE73D9-747B-4F1D-9C8B-481C89E135D6}" presName="spaceRect" presStyleCnt="0"/>
      <dgm:spPr/>
    </dgm:pt>
    <dgm:pt modelId="{6821AD29-9A9E-4877-A6A1-EE80F2A16B64}" type="pres">
      <dgm:prSet presAssocID="{2DAE73D9-747B-4F1D-9C8B-481C89E135D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73B500A-2D66-4076-828B-91DD5DA9D3DD}" srcId="{816588B7-29F1-4B0D-BB7F-017537D348D5}" destId="{9C3A879F-EC13-471B-87D7-1058197B79FD}" srcOrd="4" destOrd="0" parTransId="{9AFC800F-67CB-49B5-B4A6-F4AB21AB0F3D}" sibTransId="{B47127F9-EE1E-438C-A8E8-D8E2ACECCE19}"/>
    <dgm:cxn modelId="{5619502E-2632-4FB6-9310-D8F8D276692B}" type="presOf" srcId="{816588B7-29F1-4B0D-BB7F-017537D348D5}" destId="{DA24D577-B60C-4F24-867C-3F7757054B58}" srcOrd="0" destOrd="0" presId="urn:microsoft.com/office/officeart/2018/2/layout/IconLabelList"/>
    <dgm:cxn modelId="{FDD2A237-E1B7-492D-9264-5F19C92254BC}" type="presOf" srcId="{0D0555DC-165C-4A7E-83FD-6D77D0B3B5CA}" destId="{CFD34E55-55F6-4FF6-A9EB-4C81521D1493}" srcOrd="0" destOrd="0" presId="urn:microsoft.com/office/officeart/2018/2/layout/IconLabelList"/>
    <dgm:cxn modelId="{85DC9D63-B656-492A-B3F7-C802ED4E9610}" srcId="{816588B7-29F1-4B0D-BB7F-017537D348D5}" destId="{16068EEB-8659-4A6B-931E-A83535F6380C}" srcOrd="2" destOrd="0" parTransId="{D08FCCD0-6968-4AA3-B2B3-928C5AA5E254}" sibTransId="{800A3E6B-FFB0-47E2-9EFB-D51CD0B52221}"/>
    <dgm:cxn modelId="{8B932569-B997-40C1-82E7-11DCF35FFA63}" srcId="{816588B7-29F1-4B0D-BB7F-017537D348D5}" destId="{0A62AF1D-D35D-4061-87AC-BD63F2C0EF0D}" srcOrd="0" destOrd="0" parTransId="{43C2F085-01DD-4693-B007-47B74C9E7F2A}" sibTransId="{FB40D230-3497-49BA-A898-87E2C91B5BE7}"/>
    <dgm:cxn modelId="{3B313452-05D0-4DE6-9DFB-0336E1B5BC28}" type="presOf" srcId="{2DAE73D9-747B-4F1D-9C8B-481C89E135D6}" destId="{6821AD29-9A9E-4877-A6A1-EE80F2A16B64}" srcOrd="0" destOrd="0" presId="urn:microsoft.com/office/officeart/2018/2/layout/IconLabelList"/>
    <dgm:cxn modelId="{C15F5486-D97D-4448-BBE1-9F0F54B0950D}" type="presOf" srcId="{16068EEB-8659-4A6B-931E-A83535F6380C}" destId="{6E910ED0-9F58-48CC-9F51-E36A80E9AA5C}" srcOrd="0" destOrd="0" presId="urn:microsoft.com/office/officeart/2018/2/layout/IconLabelList"/>
    <dgm:cxn modelId="{6256CC92-92CD-470A-A64C-E6229D973840}" type="presOf" srcId="{C36D9CB8-AF5D-4125-9396-978F31A6977A}" destId="{E3FF2020-9529-46AD-9CD9-040DD2DB8B31}" srcOrd="0" destOrd="0" presId="urn:microsoft.com/office/officeart/2018/2/layout/IconLabelList"/>
    <dgm:cxn modelId="{FFCC42A5-0E48-4629-8965-88A52A0F61C6}" type="presOf" srcId="{0A62AF1D-D35D-4061-87AC-BD63F2C0EF0D}" destId="{47A82A7D-6FEC-4E59-B8A5-A1B9D6305164}" srcOrd="0" destOrd="0" presId="urn:microsoft.com/office/officeart/2018/2/layout/IconLabelList"/>
    <dgm:cxn modelId="{4B1CABDD-8873-41C5-B129-BAB97774A4D9}" srcId="{816588B7-29F1-4B0D-BB7F-017537D348D5}" destId="{2DAE73D9-747B-4F1D-9C8B-481C89E135D6}" srcOrd="5" destOrd="0" parTransId="{584FC8B6-A796-47CF-8A3F-E9892E00E48D}" sibTransId="{F85B99E6-0237-4658-85BC-E57E04FB6750}"/>
    <dgm:cxn modelId="{35F5ADE8-16A0-49C4-B451-847DB15D5366}" type="presOf" srcId="{9C3A879F-EC13-471B-87D7-1058197B79FD}" destId="{ADD33236-8C4D-436B-ABA6-D12CC30E150D}" srcOrd="0" destOrd="0" presId="urn:microsoft.com/office/officeart/2018/2/layout/IconLabelList"/>
    <dgm:cxn modelId="{7ADF34EE-E9C6-4C7C-B97C-8ECA37F3EED3}" srcId="{816588B7-29F1-4B0D-BB7F-017537D348D5}" destId="{0D0555DC-165C-4A7E-83FD-6D77D0B3B5CA}" srcOrd="1" destOrd="0" parTransId="{4DBB0474-803B-400D-B15B-73CE0CA30A93}" sibTransId="{03F1F694-9021-4627-B565-78C5FDF16117}"/>
    <dgm:cxn modelId="{4DC386FF-B9F8-47A8-ADDE-12B33AEABCFB}" srcId="{816588B7-29F1-4B0D-BB7F-017537D348D5}" destId="{C36D9CB8-AF5D-4125-9396-978F31A6977A}" srcOrd="3" destOrd="0" parTransId="{A8955851-3730-48BF-9092-922035297120}" sibTransId="{0E5CD932-ED71-4E2A-A2AE-F0FADDC4CB4F}"/>
    <dgm:cxn modelId="{A7833130-E33D-47BE-A58E-C787933B91F4}" type="presParOf" srcId="{DA24D577-B60C-4F24-867C-3F7757054B58}" destId="{1ACFA259-FE10-44F8-A6BB-A958AE1F9584}" srcOrd="0" destOrd="0" presId="urn:microsoft.com/office/officeart/2018/2/layout/IconLabelList"/>
    <dgm:cxn modelId="{0AE3AC0D-1015-4848-93D6-26D0F2CA0E27}" type="presParOf" srcId="{1ACFA259-FE10-44F8-A6BB-A958AE1F9584}" destId="{297B02FF-C90F-4FD0-BB4A-27259D7B2150}" srcOrd="0" destOrd="0" presId="urn:microsoft.com/office/officeart/2018/2/layout/IconLabelList"/>
    <dgm:cxn modelId="{02AC9525-C317-488E-BB30-4E95AFD5951E}" type="presParOf" srcId="{1ACFA259-FE10-44F8-A6BB-A958AE1F9584}" destId="{8325D36B-732A-4544-AEFD-B4EECCD416B0}" srcOrd="1" destOrd="0" presId="urn:microsoft.com/office/officeart/2018/2/layout/IconLabelList"/>
    <dgm:cxn modelId="{4DD79964-4C14-49A6-ACF1-851FCE84A6E5}" type="presParOf" srcId="{1ACFA259-FE10-44F8-A6BB-A958AE1F9584}" destId="{47A82A7D-6FEC-4E59-B8A5-A1B9D6305164}" srcOrd="2" destOrd="0" presId="urn:microsoft.com/office/officeart/2018/2/layout/IconLabelList"/>
    <dgm:cxn modelId="{E99971CA-AC08-4D6C-85DD-FBC5BB8F7ACF}" type="presParOf" srcId="{DA24D577-B60C-4F24-867C-3F7757054B58}" destId="{0CBD3631-1203-4CFD-9291-C3CC0FBD4EDD}" srcOrd="1" destOrd="0" presId="urn:microsoft.com/office/officeart/2018/2/layout/IconLabelList"/>
    <dgm:cxn modelId="{9934F918-28E2-49E1-AFCF-D2F8001532E6}" type="presParOf" srcId="{DA24D577-B60C-4F24-867C-3F7757054B58}" destId="{CC999BC7-3BB2-4B42-9698-562B520396A2}" srcOrd="2" destOrd="0" presId="urn:microsoft.com/office/officeart/2018/2/layout/IconLabelList"/>
    <dgm:cxn modelId="{D496E52D-F7AF-4A60-A422-227AC12308E9}" type="presParOf" srcId="{CC999BC7-3BB2-4B42-9698-562B520396A2}" destId="{8CD293C0-C072-4837-AABD-0455F038687A}" srcOrd="0" destOrd="0" presId="urn:microsoft.com/office/officeart/2018/2/layout/IconLabelList"/>
    <dgm:cxn modelId="{C6D1AF3B-34EF-40CF-AC66-D5A3F56041B0}" type="presParOf" srcId="{CC999BC7-3BB2-4B42-9698-562B520396A2}" destId="{9AE26595-0BF9-4D9C-91EC-C130A77BDD8C}" srcOrd="1" destOrd="0" presId="urn:microsoft.com/office/officeart/2018/2/layout/IconLabelList"/>
    <dgm:cxn modelId="{9CBCFABB-2D4A-44B9-AA46-D455BE4DDE46}" type="presParOf" srcId="{CC999BC7-3BB2-4B42-9698-562B520396A2}" destId="{CFD34E55-55F6-4FF6-A9EB-4C81521D1493}" srcOrd="2" destOrd="0" presId="urn:microsoft.com/office/officeart/2018/2/layout/IconLabelList"/>
    <dgm:cxn modelId="{2FF4E6B6-4B23-4B81-A88E-B819A583D378}" type="presParOf" srcId="{DA24D577-B60C-4F24-867C-3F7757054B58}" destId="{9230E958-B64F-4C0D-8A08-18B52E59A448}" srcOrd="3" destOrd="0" presId="urn:microsoft.com/office/officeart/2018/2/layout/IconLabelList"/>
    <dgm:cxn modelId="{CF6C5C7C-34F7-477A-B36D-3BBFD4D56F33}" type="presParOf" srcId="{DA24D577-B60C-4F24-867C-3F7757054B58}" destId="{537221CA-3784-4887-BC06-12B22DBA953C}" srcOrd="4" destOrd="0" presId="urn:microsoft.com/office/officeart/2018/2/layout/IconLabelList"/>
    <dgm:cxn modelId="{6BE235B8-A595-4724-A277-3165B8F0015A}" type="presParOf" srcId="{537221CA-3784-4887-BC06-12B22DBA953C}" destId="{A48E4F99-6F2D-4232-86D2-44C14E0F3A6D}" srcOrd="0" destOrd="0" presId="urn:microsoft.com/office/officeart/2018/2/layout/IconLabelList"/>
    <dgm:cxn modelId="{2F57EEB4-E97A-477A-A9ED-108EF5AB0F9F}" type="presParOf" srcId="{537221CA-3784-4887-BC06-12B22DBA953C}" destId="{7280C2C6-DEE3-4A59-95E9-E8CB50E68BEF}" srcOrd="1" destOrd="0" presId="urn:microsoft.com/office/officeart/2018/2/layout/IconLabelList"/>
    <dgm:cxn modelId="{1C9CA552-D6F2-4FF7-9298-38FEFF190665}" type="presParOf" srcId="{537221CA-3784-4887-BC06-12B22DBA953C}" destId="{6E910ED0-9F58-48CC-9F51-E36A80E9AA5C}" srcOrd="2" destOrd="0" presId="urn:microsoft.com/office/officeart/2018/2/layout/IconLabelList"/>
    <dgm:cxn modelId="{2CDDCFAB-E81B-4F16-80FA-D15B352B5538}" type="presParOf" srcId="{DA24D577-B60C-4F24-867C-3F7757054B58}" destId="{D4CC0386-AD61-4919-B733-27E7DE35E33D}" srcOrd="5" destOrd="0" presId="urn:microsoft.com/office/officeart/2018/2/layout/IconLabelList"/>
    <dgm:cxn modelId="{488D1663-65DB-4FDC-9B5E-A28ABE428395}" type="presParOf" srcId="{DA24D577-B60C-4F24-867C-3F7757054B58}" destId="{8B6FDC18-AD74-47FE-A098-8FD9F0397EFB}" srcOrd="6" destOrd="0" presId="urn:microsoft.com/office/officeart/2018/2/layout/IconLabelList"/>
    <dgm:cxn modelId="{D17197D3-ED1E-4A4C-8B3C-2CFE90AA1A45}" type="presParOf" srcId="{8B6FDC18-AD74-47FE-A098-8FD9F0397EFB}" destId="{37911FB7-6D1E-4484-9442-7B7130BEB57E}" srcOrd="0" destOrd="0" presId="urn:microsoft.com/office/officeart/2018/2/layout/IconLabelList"/>
    <dgm:cxn modelId="{41868ED1-B85A-449A-8D4D-D861853A1762}" type="presParOf" srcId="{8B6FDC18-AD74-47FE-A098-8FD9F0397EFB}" destId="{9D701AF3-D754-43AD-81EC-5E1EA0ED48F2}" srcOrd="1" destOrd="0" presId="urn:microsoft.com/office/officeart/2018/2/layout/IconLabelList"/>
    <dgm:cxn modelId="{F99211B6-7DA2-4176-8AC4-C26304F293E8}" type="presParOf" srcId="{8B6FDC18-AD74-47FE-A098-8FD9F0397EFB}" destId="{E3FF2020-9529-46AD-9CD9-040DD2DB8B31}" srcOrd="2" destOrd="0" presId="urn:microsoft.com/office/officeart/2018/2/layout/IconLabelList"/>
    <dgm:cxn modelId="{CCEFAA87-C2D1-4175-A95B-E24E4712EED8}" type="presParOf" srcId="{DA24D577-B60C-4F24-867C-3F7757054B58}" destId="{51852596-2C73-435D-9CAD-19845564FCB6}" srcOrd="7" destOrd="0" presId="urn:microsoft.com/office/officeart/2018/2/layout/IconLabelList"/>
    <dgm:cxn modelId="{E64E14DD-B5AD-4F77-A765-E2429FE0F5C5}" type="presParOf" srcId="{DA24D577-B60C-4F24-867C-3F7757054B58}" destId="{BB5DF0EE-B74B-4141-A640-433F797DF00C}" srcOrd="8" destOrd="0" presId="urn:microsoft.com/office/officeart/2018/2/layout/IconLabelList"/>
    <dgm:cxn modelId="{61971008-51C1-41A1-AD35-A67DBFCDA753}" type="presParOf" srcId="{BB5DF0EE-B74B-4141-A640-433F797DF00C}" destId="{34B3BABE-ACE4-4286-8A33-87F0FE8721C0}" srcOrd="0" destOrd="0" presId="urn:microsoft.com/office/officeart/2018/2/layout/IconLabelList"/>
    <dgm:cxn modelId="{DDBF12A6-7319-4356-902A-F732CDFAD902}" type="presParOf" srcId="{BB5DF0EE-B74B-4141-A640-433F797DF00C}" destId="{F13C7038-F0BA-4B91-84C3-CDEB5756DEAC}" srcOrd="1" destOrd="0" presId="urn:microsoft.com/office/officeart/2018/2/layout/IconLabelList"/>
    <dgm:cxn modelId="{8DD9A29F-D167-4147-B747-AD85DC368F3B}" type="presParOf" srcId="{BB5DF0EE-B74B-4141-A640-433F797DF00C}" destId="{ADD33236-8C4D-436B-ABA6-D12CC30E150D}" srcOrd="2" destOrd="0" presId="urn:microsoft.com/office/officeart/2018/2/layout/IconLabelList"/>
    <dgm:cxn modelId="{E5F4B71B-E028-4F7E-9533-9BC6FA29D65B}" type="presParOf" srcId="{DA24D577-B60C-4F24-867C-3F7757054B58}" destId="{01206C4E-20F8-4122-8DA2-01950BBB26CB}" srcOrd="9" destOrd="0" presId="urn:microsoft.com/office/officeart/2018/2/layout/IconLabelList"/>
    <dgm:cxn modelId="{E85E8EC2-7F52-4295-91E4-95DBFEB536A7}" type="presParOf" srcId="{DA24D577-B60C-4F24-867C-3F7757054B58}" destId="{401F047D-3F51-4548-A79B-7CBF9C4CA1B6}" srcOrd="10" destOrd="0" presId="urn:microsoft.com/office/officeart/2018/2/layout/IconLabelList"/>
    <dgm:cxn modelId="{E55CBDF5-412B-4884-845A-10162E927FBE}" type="presParOf" srcId="{401F047D-3F51-4548-A79B-7CBF9C4CA1B6}" destId="{F148A4CB-A147-485B-A575-ECD574D9F37E}" srcOrd="0" destOrd="0" presId="urn:microsoft.com/office/officeart/2018/2/layout/IconLabelList"/>
    <dgm:cxn modelId="{D156994F-DA3D-41C0-8071-D57EEBC1F77F}" type="presParOf" srcId="{401F047D-3F51-4548-A79B-7CBF9C4CA1B6}" destId="{C296642B-1C11-489A-9A92-C7C647018CCF}" srcOrd="1" destOrd="0" presId="urn:microsoft.com/office/officeart/2018/2/layout/IconLabelList"/>
    <dgm:cxn modelId="{35A2FE11-E3A4-4CF6-BC16-A695AAB963F7}" type="presParOf" srcId="{401F047D-3F51-4548-A79B-7CBF9C4CA1B6}" destId="{6821AD29-9A9E-4877-A6A1-EE80F2A16B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D7B3D5-325E-433D-91D7-E1D1C288D148}" type="doc">
      <dgm:prSet loTypeId="urn:microsoft.com/office/officeart/2005/8/layout/cycle8" loCatId="cycle" qsTypeId="urn:microsoft.com/office/officeart/2005/8/quickstyle/3d4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05B0F6B8-0136-4E99-9479-F94129085BB2}">
      <dgm:prSet phldrT="[Text]" phldr="0"/>
      <dgm:spPr/>
      <dgm:t>
        <a:bodyPr/>
        <a:lstStyle/>
        <a:p>
          <a:r>
            <a:rPr lang="en-US"/>
            <a:t>Plan</a:t>
          </a:r>
        </a:p>
      </dgm:t>
    </dgm:pt>
    <dgm:pt modelId="{7417042E-3CB7-4C49-BDA4-4B2A1174F998}" type="parTrans" cxnId="{191EA59A-36CF-47B4-A0D7-C066A99AA860}">
      <dgm:prSet/>
      <dgm:spPr/>
      <dgm:t>
        <a:bodyPr/>
        <a:lstStyle/>
        <a:p>
          <a:endParaRPr lang="en-US"/>
        </a:p>
      </dgm:t>
    </dgm:pt>
    <dgm:pt modelId="{130FE1DF-F5CF-4BBE-A7B9-D5F05A5DA7BC}" type="sibTrans" cxnId="{191EA59A-36CF-47B4-A0D7-C066A99AA860}">
      <dgm:prSet/>
      <dgm:spPr/>
      <dgm:t>
        <a:bodyPr/>
        <a:lstStyle/>
        <a:p>
          <a:endParaRPr lang="en-US"/>
        </a:p>
      </dgm:t>
    </dgm:pt>
    <dgm:pt modelId="{0339E356-01ED-470C-8E83-1D90EA94F8C9}">
      <dgm:prSet phldrT="[Text]" phldr="0"/>
      <dgm:spPr/>
      <dgm:t>
        <a:bodyPr/>
        <a:lstStyle/>
        <a:p>
          <a:r>
            <a:rPr lang="en-US"/>
            <a:t>Check</a:t>
          </a:r>
        </a:p>
      </dgm:t>
    </dgm:pt>
    <dgm:pt modelId="{CF731CCD-4EA9-4B32-AA2F-858B3CAE5450}" type="parTrans" cxnId="{78CE431F-EDB7-4F16-ACE3-2266B113049E}">
      <dgm:prSet/>
      <dgm:spPr/>
      <dgm:t>
        <a:bodyPr/>
        <a:lstStyle/>
        <a:p>
          <a:endParaRPr lang="en-US"/>
        </a:p>
      </dgm:t>
    </dgm:pt>
    <dgm:pt modelId="{98260DD9-DA3E-42D9-AC7F-87E848E9A247}" type="sibTrans" cxnId="{78CE431F-EDB7-4F16-ACE3-2266B113049E}">
      <dgm:prSet/>
      <dgm:spPr/>
      <dgm:t>
        <a:bodyPr/>
        <a:lstStyle/>
        <a:p>
          <a:endParaRPr lang="en-US"/>
        </a:p>
      </dgm:t>
    </dgm:pt>
    <dgm:pt modelId="{0B991148-F210-4832-9E87-2700FA2F7B67}">
      <dgm:prSet phldrT="[Text]" phldr="0"/>
      <dgm:spPr/>
      <dgm:t>
        <a:bodyPr/>
        <a:lstStyle/>
        <a:p>
          <a:r>
            <a:rPr lang="en-US"/>
            <a:t>Act</a:t>
          </a:r>
        </a:p>
      </dgm:t>
    </dgm:pt>
    <dgm:pt modelId="{3CC5A161-4C29-4C0A-A3CB-9802B71C0862}" type="parTrans" cxnId="{09819AAB-91C9-48A1-A8F5-3BDC2792915A}">
      <dgm:prSet/>
      <dgm:spPr/>
      <dgm:t>
        <a:bodyPr/>
        <a:lstStyle/>
        <a:p>
          <a:endParaRPr lang="en-US"/>
        </a:p>
      </dgm:t>
    </dgm:pt>
    <dgm:pt modelId="{F3491DE9-8381-4FE2-B8E7-05B542B192C1}" type="sibTrans" cxnId="{09819AAB-91C9-48A1-A8F5-3BDC2792915A}">
      <dgm:prSet/>
      <dgm:spPr/>
      <dgm:t>
        <a:bodyPr/>
        <a:lstStyle/>
        <a:p>
          <a:endParaRPr lang="en-US"/>
        </a:p>
      </dgm:t>
    </dgm:pt>
    <dgm:pt modelId="{01A442A9-2C96-4F8E-AEB2-8998B544B3FA}">
      <dgm:prSet phldrT="[Text]" phldr="0"/>
      <dgm:spPr/>
      <dgm:t>
        <a:bodyPr/>
        <a:lstStyle/>
        <a:p>
          <a:r>
            <a:rPr lang="en-US"/>
            <a:t>Do</a:t>
          </a:r>
        </a:p>
      </dgm:t>
    </dgm:pt>
    <dgm:pt modelId="{0B5CAB24-1662-4A43-B0F4-50566E859E85}" type="parTrans" cxnId="{57C58950-E1ED-44CF-97D9-AEC4F963A00B}">
      <dgm:prSet/>
      <dgm:spPr/>
      <dgm:t>
        <a:bodyPr/>
        <a:lstStyle/>
        <a:p>
          <a:endParaRPr lang="en-US"/>
        </a:p>
      </dgm:t>
    </dgm:pt>
    <dgm:pt modelId="{F8E02E69-701E-4CCF-83EE-3B8F9C4408CD}" type="sibTrans" cxnId="{57C58950-E1ED-44CF-97D9-AEC4F963A00B}">
      <dgm:prSet/>
      <dgm:spPr/>
      <dgm:t>
        <a:bodyPr/>
        <a:lstStyle/>
        <a:p>
          <a:endParaRPr lang="en-US"/>
        </a:p>
      </dgm:t>
    </dgm:pt>
    <dgm:pt modelId="{582C70E4-82F5-49CA-B2CC-A89DD884D150}" type="pres">
      <dgm:prSet presAssocID="{BBD7B3D5-325E-433D-91D7-E1D1C288D148}" presName="compositeShape" presStyleCnt="0">
        <dgm:presLayoutVars>
          <dgm:chMax val="7"/>
          <dgm:dir val="rev"/>
          <dgm:resizeHandles val="exact"/>
        </dgm:presLayoutVars>
      </dgm:prSet>
      <dgm:spPr/>
    </dgm:pt>
    <dgm:pt modelId="{1BE7F6EE-95CC-4CE6-9FE3-A4780B65432E}" type="pres">
      <dgm:prSet presAssocID="{BBD7B3D5-325E-433D-91D7-E1D1C288D148}" presName="wedge1" presStyleLbl="node1" presStyleIdx="0" presStyleCnt="4"/>
      <dgm:spPr/>
    </dgm:pt>
    <dgm:pt modelId="{98B55A1C-F515-40FB-8018-63A8BA5AB05C}" type="pres">
      <dgm:prSet presAssocID="{BBD7B3D5-325E-433D-91D7-E1D1C288D148}" presName="dummy1a" presStyleCnt="0"/>
      <dgm:spPr/>
    </dgm:pt>
    <dgm:pt modelId="{5E885822-14A6-4FCF-BE8F-8A87704A580B}" type="pres">
      <dgm:prSet presAssocID="{BBD7B3D5-325E-433D-91D7-E1D1C288D148}" presName="dummy1b" presStyleCnt="0"/>
      <dgm:spPr/>
    </dgm:pt>
    <dgm:pt modelId="{454684E2-4DDE-4271-943A-FB98FB6976F1}" type="pres">
      <dgm:prSet presAssocID="{BBD7B3D5-325E-433D-91D7-E1D1C288D148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E60C513-2945-46A6-A84C-1683A035574C}" type="pres">
      <dgm:prSet presAssocID="{BBD7B3D5-325E-433D-91D7-E1D1C288D148}" presName="wedge2" presStyleLbl="node1" presStyleIdx="1" presStyleCnt="4"/>
      <dgm:spPr/>
    </dgm:pt>
    <dgm:pt modelId="{4CEC1C25-AFE8-4662-87FB-9DFD51A734C3}" type="pres">
      <dgm:prSet presAssocID="{BBD7B3D5-325E-433D-91D7-E1D1C288D148}" presName="dummy2a" presStyleCnt="0"/>
      <dgm:spPr/>
    </dgm:pt>
    <dgm:pt modelId="{56DDC952-84C5-42CE-AADD-461887AD08FC}" type="pres">
      <dgm:prSet presAssocID="{BBD7B3D5-325E-433D-91D7-E1D1C288D148}" presName="dummy2b" presStyleCnt="0"/>
      <dgm:spPr/>
    </dgm:pt>
    <dgm:pt modelId="{44F057A5-6E01-4FA2-9775-10D16B9BC2A6}" type="pres">
      <dgm:prSet presAssocID="{BBD7B3D5-325E-433D-91D7-E1D1C288D148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C453DB4-291A-4F59-838E-1B8AC98FEE08}" type="pres">
      <dgm:prSet presAssocID="{BBD7B3D5-325E-433D-91D7-E1D1C288D148}" presName="wedge3" presStyleLbl="node1" presStyleIdx="2" presStyleCnt="4"/>
      <dgm:spPr/>
    </dgm:pt>
    <dgm:pt modelId="{FDA95B7A-A291-4FA5-AC40-CEB933EDF1FD}" type="pres">
      <dgm:prSet presAssocID="{BBD7B3D5-325E-433D-91D7-E1D1C288D148}" presName="dummy3a" presStyleCnt="0"/>
      <dgm:spPr/>
    </dgm:pt>
    <dgm:pt modelId="{4C7E38F6-2175-4ACB-8627-A4567995B781}" type="pres">
      <dgm:prSet presAssocID="{BBD7B3D5-325E-433D-91D7-E1D1C288D148}" presName="dummy3b" presStyleCnt="0"/>
      <dgm:spPr/>
    </dgm:pt>
    <dgm:pt modelId="{2A0B7B79-35A0-44BA-BE19-EDE933FAFED0}" type="pres">
      <dgm:prSet presAssocID="{BBD7B3D5-325E-433D-91D7-E1D1C288D148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79380E3-9EB4-4E34-87D5-47D341294D85}" type="pres">
      <dgm:prSet presAssocID="{BBD7B3D5-325E-433D-91D7-E1D1C288D148}" presName="wedge4" presStyleLbl="node1" presStyleIdx="3" presStyleCnt="4"/>
      <dgm:spPr/>
    </dgm:pt>
    <dgm:pt modelId="{F17ABADE-CE51-4218-9F82-FB7B17B18FC2}" type="pres">
      <dgm:prSet presAssocID="{BBD7B3D5-325E-433D-91D7-E1D1C288D148}" presName="dummy4a" presStyleCnt="0"/>
      <dgm:spPr/>
    </dgm:pt>
    <dgm:pt modelId="{A8B62F1C-1BAD-48CD-AA33-5D7C7240E475}" type="pres">
      <dgm:prSet presAssocID="{BBD7B3D5-325E-433D-91D7-E1D1C288D148}" presName="dummy4b" presStyleCnt="0"/>
      <dgm:spPr/>
    </dgm:pt>
    <dgm:pt modelId="{481ADA25-C788-413C-B2D5-5FA2A612DDBA}" type="pres">
      <dgm:prSet presAssocID="{BBD7B3D5-325E-433D-91D7-E1D1C288D148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DC20344-BD2B-4A0B-BCC9-CC142057D8B9}" type="pres">
      <dgm:prSet presAssocID="{130FE1DF-F5CF-4BBE-A7B9-D5F05A5DA7BC}" presName="arrowWedge1" presStyleLbl="fgSibTrans2D1" presStyleIdx="0" presStyleCnt="4"/>
      <dgm:spPr/>
    </dgm:pt>
    <dgm:pt modelId="{30AE01C2-883D-43ED-8D1D-AADA69B2E239}" type="pres">
      <dgm:prSet presAssocID="{F8E02E69-701E-4CCF-83EE-3B8F9C4408CD}" presName="arrowWedge2" presStyleLbl="fgSibTrans2D1" presStyleIdx="1" presStyleCnt="4"/>
      <dgm:spPr/>
    </dgm:pt>
    <dgm:pt modelId="{53C72B75-FB9C-4A98-B395-AED9BF56AA10}" type="pres">
      <dgm:prSet presAssocID="{98260DD9-DA3E-42D9-AC7F-87E848E9A247}" presName="arrowWedge3" presStyleLbl="fgSibTrans2D1" presStyleIdx="2" presStyleCnt="4"/>
      <dgm:spPr/>
    </dgm:pt>
    <dgm:pt modelId="{73773BDA-321B-468B-B0B8-576ED4C9512C}" type="pres">
      <dgm:prSet presAssocID="{F3491DE9-8381-4FE2-B8E7-05B542B192C1}" presName="arrowWedge4" presStyleLbl="fgSibTrans2D1" presStyleIdx="3" presStyleCnt="4"/>
      <dgm:spPr/>
    </dgm:pt>
  </dgm:ptLst>
  <dgm:cxnLst>
    <dgm:cxn modelId="{78CE431F-EDB7-4F16-ACE3-2266B113049E}" srcId="{BBD7B3D5-325E-433D-91D7-E1D1C288D148}" destId="{0339E356-01ED-470C-8E83-1D90EA94F8C9}" srcOrd="2" destOrd="0" parTransId="{CF731CCD-4EA9-4B32-AA2F-858B3CAE5450}" sibTransId="{98260DD9-DA3E-42D9-AC7F-87E848E9A247}"/>
    <dgm:cxn modelId="{14BA862D-764E-439B-903C-54DE422118B4}" type="presOf" srcId="{0339E356-01ED-470C-8E83-1D90EA94F8C9}" destId="{44F057A5-6E01-4FA2-9775-10D16B9BC2A6}" srcOrd="1" destOrd="0" presId="urn:microsoft.com/office/officeart/2005/8/layout/cycle8"/>
    <dgm:cxn modelId="{8466C630-737E-4298-9BC7-0745AF447CD4}" type="presOf" srcId="{01A442A9-2C96-4F8E-AEB2-8998B544B3FA}" destId="{2A0B7B79-35A0-44BA-BE19-EDE933FAFED0}" srcOrd="1" destOrd="0" presId="urn:microsoft.com/office/officeart/2005/8/layout/cycle8"/>
    <dgm:cxn modelId="{957C895E-9C27-4390-BB96-FD605AF63ADE}" type="presOf" srcId="{05B0F6B8-0136-4E99-9479-F94129085BB2}" destId="{481ADA25-C788-413C-B2D5-5FA2A612DDBA}" srcOrd="1" destOrd="0" presId="urn:microsoft.com/office/officeart/2005/8/layout/cycle8"/>
    <dgm:cxn modelId="{AEE8FB64-FFE8-4BBC-B98F-2D51E89EF24A}" type="presOf" srcId="{0B991148-F210-4832-9E87-2700FA2F7B67}" destId="{1BE7F6EE-95CC-4CE6-9FE3-A4780B65432E}" srcOrd="0" destOrd="0" presId="urn:microsoft.com/office/officeart/2005/8/layout/cycle8"/>
    <dgm:cxn modelId="{50CA3169-B357-4E31-AC62-BC3CD6685759}" type="presOf" srcId="{01A442A9-2C96-4F8E-AEB2-8998B544B3FA}" destId="{AC453DB4-291A-4F59-838E-1B8AC98FEE08}" srcOrd="0" destOrd="0" presId="urn:microsoft.com/office/officeart/2005/8/layout/cycle8"/>
    <dgm:cxn modelId="{57C58950-E1ED-44CF-97D9-AEC4F963A00B}" srcId="{BBD7B3D5-325E-433D-91D7-E1D1C288D148}" destId="{01A442A9-2C96-4F8E-AEB2-8998B544B3FA}" srcOrd="1" destOrd="0" parTransId="{0B5CAB24-1662-4A43-B0F4-50566E859E85}" sibTransId="{F8E02E69-701E-4CCF-83EE-3B8F9C4408CD}"/>
    <dgm:cxn modelId="{BC3AA151-595F-471C-82BD-63B2CE2E8D91}" type="presOf" srcId="{0B991148-F210-4832-9E87-2700FA2F7B67}" destId="{454684E2-4DDE-4271-943A-FB98FB6976F1}" srcOrd="1" destOrd="0" presId="urn:microsoft.com/office/officeart/2005/8/layout/cycle8"/>
    <dgm:cxn modelId="{E6BB1E80-A8ED-494C-96AC-A80FA18A7010}" type="presOf" srcId="{0339E356-01ED-470C-8E83-1D90EA94F8C9}" destId="{AE60C513-2945-46A6-A84C-1683A035574C}" srcOrd="0" destOrd="0" presId="urn:microsoft.com/office/officeart/2005/8/layout/cycle8"/>
    <dgm:cxn modelId="{191EA59A-36CF-47B4-A0D7-C066A99AA860}" srcId="{BBD7B3D5-325E-433D-91D7-E1D1C288D148}" destId="{05B0F6B8-0136-4E99-9479-F94129085BB2}" srcOrd="0" destOrd="0" parTransId="{7417042E-3CB7-4C49-BDA4-4B2A1174F998}" sibTransId="{130FE1DF-F5CF-4BBE-A7B9-D5F05A5DA7BC}"/>
    <dgm:cxn modelId="{0B8E23A3-E629-4345-8D38-FE35A88CAB74}" type="presOf" srcId="{05B0F6B8-0136-4E99-9479-F94129085BB2}" destId="{679380E3-9EB4-4E34-87D5-47D341294D85}" srcOrd="0" destOrd="0" presId="urn:microsoft.com/office/officeart/2005/8/layout/cycle8"/>
    <dgm:cxn modelId="{09819AAB-91C9-48A1-A8F5-3BDC2792915A}" srcId="{BBD7B3D5-325E-433D-91D7-E1D1C288D148}" destId="{0B991148-F210-4832-9E87-2700FA2F7B67}" srcOrd="3" destOrd="0" parTransId="{3CC5A161-4C29-4C0A-A3CB-9802B71C0862}" sibTransId="{F3491DE9-8381-4FE2-B8E7-05B542B192C1}"/>
    <dgm:cxn modelId="{3BA827C2-609E-42A4-9B30-01FD7C3E5988}" type="presOf" srcId="{BBD7B3D5-325E-433D-91D7-E1D1C288D148}" destId="{582C70E4-82F5-49CA-B2CC-A89DD884D150}" srcOrd="0" destOrd="0" presId="urn:microsoft.com/office/officeart/2005/8/layout/cycle8"/>
    <dgm:cxn modelId="{9480C02E-94BC-45F3-9746-A47B4D40B99A}" type="presParOf" srcId="{582C70E4-82F5-49CA-B2CC-A89DD884D150}" destId="{1BE7F6EE-95CC-4CE6-9FE3-A4780B65432E}" srcOrd="0" destOrd="0" presId="urn:microsoft.com/office/officeart/2005/8/layout/cycle8"/>
    <dgm:cxn modelId="{C3B47BD9-DF8A-47DD-B7C6-940C5B24B8D5}" type="presParOf" srcId="{582C70E4-82F5-49CA-B2CC-A89DD884D150}" destId="{98B55A1C-F515-40FB-8018-63A8BA5AB05C}" srcOrd="1" destOrd="0" presId="urn:microsoft.com/office/officeart/2005/8/layout/cycle8"/>
    <dgm:cxn modelId="{352BB8D1-1969-4B07-88FC-978931FD7C2C}" type="presParOf" srcId="{582C70E4-82F5-49CA-B2CC-A89DD884D150}" destId="{5E885822-14A6-4FCF-BE8F-8A87704A580B}" srcOrd="2" destOrd="0" presId="urn:microsoft.com/office/officeart/2005/8/layout/cycle8"/>
    <dgm:cxn modelId="{383526C7-F686-4C9B-87FA-141555DB70D3}" type="presParOf" srcId="{582C70E4-82F5-49CA-B2CC-A89DD884D150}" destId="{454684E2-4DDE-4271-943A-FB98FB6976F1}" srcOrd="3" destOrd="0" presId="urn:microsoft.com/office/officeart/2005/8/layout/cycle8"/>
    <dgm:cxn modelId="{1D4BC15E-FEF8-4625-8E4B-4A86E41BCEE3}" type="presParOf" srcId="{582C70E4-82F5-49CA-B2CC-A89DD884D150}" destId="{AE60C513-2945-46A6-A84C-1683A035574C}" srcOrd="4" destOrd="0" presId="urn:microsoft.com/office/officeart/2005/8/layout/cycle8"/>
    <dgm:cxn modelId="{49D59538-352C-4EC2-B5CC-4F81B6F2C802}" type="presParOf" srcId="{582C70E4-82F5-49CA-B2CC-A89DD884D150}" destId="{4CEC1C25-AFE8-4662-87FB-9DFD51A734C3}" srcOrd="5" destOrd="0" presId="urn:microsoft.com/office/officeart/2005/8/layout/cycle8"/>
    <dgm:cxn modelId="{8315EED6-2024-4508-A62D-627CAFF3B651}" type="presParOf" srcId="{582C70E4-82F5-49CA-B2CC-A89DD884D150}" destId="{56DDC952-84C5-42CE-AADD-461887AD08FC}" srcOrd="6" destOrd="0" presId="urn:microsoft.com/office/officeart/2005/8/layout/cycle8"/>
    <dgm:cxn modelId="{F32468FF-A0F3-49A1-AE8B-55A405DADF10}" type="presParOf" srcId="{582C70E4-82F5-49CA-B2CC-A89DD884D150}" destId="{44F057A5-6E01-4FA2-9775-10D16B9BC2A6}" srcOrd="7" destOrd="0" presId="urn:microsoft.com/office/officeart/2005/8/layout/cycle8"/>
    <dgm:cxn modelId="{525ADE8C-09AC-47E8-AB9C-E1150B49DF93}" type="presParOf" srcId="{582C70E4-82F5-49CA-B2CC-A89DD884D150}" destId="{AC453DB4-291A-4F59-838E-1B8AC98FEE08}" srcOrd="8" destOrd="0" presId="urn:microsoft.com/office/officeart/2005/8/layout/cycle8"/>
    <dgm:cxn modelId="{B1B34954-D50A-4B59-AA91-1C69346419FB}" type="presParOf" srcId="{582C70E4-82F5-49CA-B2CC-A89DD884D150}" destId="{FDA95B7A-A291-4FA5-AC40-CEB933EDF1FD}" srcOrd="9" destOrd="0" presId="urn:microsoft.com/office/officeart/2005/8/layout/cycle8"/>
    <dgm:cxn modelId="{9E505665-1F8C-4B31-BFAE-8E16BDE2CFFF}" type="presParOf" srcId="{582C70E4-82F5-49CA-B2CC-A89DD884D150}" destId="{4C7E38F6-2175-4ACB-8627-A4567995B781}" srcOrd="10" destOrd="0" presId="urn:microsoft.com/office/officeart/2005/8/layout/cycle8"/>
    <dgm:cxn modelId="{E0CEDA37-D7F6-45BC-B992-6E297F30832D}" type="presParOf" srcId="{582C70E4-82F5-49CA-B2CC-A89DD884D150}" destId="{2A0B7B79-35A0-44BA-BE19-EDE933FAFED0}" srcOrd="11" destOrd="0" presId="urn:microsoft.com/office/officeart/2005/8/layout/cycle8"/>
    <dgm:cxn modelId="{78277141-22E5-4CEC-BB5A-529166B877FF}" type="presParOf" srcId="{582C70E4-82F5-49CA-B2CC-A89DD884D150}" destId="{679380E3-9EB4-4E34-87D5-47D341294D85}" srcOrd="12" destOrd="0" presId="urn:microsoft.com/office/officeart/2005/8/layout/cycle8"/>
    <dgm:cxn modelId="{D69FBC5E-BDB1-4982-A23F-D3EA41E57AB3}" type="presParOf" srcId="{582C70E4-82F5-49CA-B2CC-A89DD884D150}" destId="{F17ABADE-CE51-4218-9F82-FB7B17B18FC2}" srcOrd="13" destOrd="0" presId="urn:microsoft.com/office/officeart/2005/8/layout/cycle8"/>
    <dgm:cxn modelId="{C12B55B4-E116-4A44-B70B-BAF771EED8AD}" type="presParOf" srcId="{582C70E4-82F5-49CA-B2CC-A89DD884D150}" destId="{A8B62F1C-1BAD-48CD-AA33-5D7C7240E475}" srcOrd="14" destOrd="0" presId="urn:microsoft.com/office/officeart/2005/8/layout/cycle8"/>
    <dgm:cxn modelId="{F5BD727B-30B6-4391-A4FC-8A886C5F7FC2}" type="presParOf" srcId="{582C70E4-82F5-49CA-B2CC-A89DD884D150}" destId="{481ADA25-C788-413C-B2D5-5FA2A612DDBA}" srcOrd="15" destOrd="0" presId="urn:microsoft.com/office/officeart/2005/8/layout/cycle8"/>
    <dgm:cxn modelId="{A0B1EE28-BEC7-4349-9E9A-E01E0B781CD0}" type="presParOf" srcId="{582C70E4-82F5-49CA-B2CC-A89DD884D150}" destId="{3DC20344-BD2B-4A0B-BCC9-CC142057D8B9}" srcOrd="16" destOrd="0" presId="urn:microsoft.com/office/officeart/2005/8/layout/cycle8"/>
    <dgm:cxn modelId="{934E4E1B-6480-4B41-90EA-3E79D950E739}" type="presParOf" srcId="{582C70E4-82F5-49CA-B2CC-A89DD884D150}" destId="{30AE01C2-883D-43ED-8D1D-AADA69B2E239}" srcOrd="17" destOrd="0" presId="urn:microsoft.com/office/officeart/2005/8/layout/cycle8"/>
    <dgm:cxn modelId="{93645C7E-B9F2-4CC5-96C4-9379BA8ABD82}" type="presParOf" srcId="{582C70E4-82F5-49CA-B2CC-A89DD884D150}" destId="{53C72B75-FB9C-4A98-B395-AED9BF56AA10}" srcOrd="18" destOrd="0" presId="urn:microsoft.com/office/officeart/2005/8/layout/cycle8"/>
    <dgm:cxn modelId="{4507D4E3-1042-412D-B558-A164E5988899}" type="presParOf" srcId="{582C70E4-82F5-49CA-B2CC-A89DD884D150}" destId="{73773BDA-321B-468B-B0B8-576ED4C9512C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D7B3D5-325E-433D-91D7-E1D1C288D148}" type="doc">
      <dgm:prSet loTypeId="urn:microsoft.com/office/officeart/2005/8/layout/cycle8" loCatId="cycle" qsTypeId="urn:microsoft.com/office/officeart/2005/8/quickstyle/3d4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05B0F6B8-0136-4E99-9479-F94129085BB2}">
      <dgm:prSet phldrT="[Text]" phldr="0"/>
      <dgm:spPr/>
      <dgm:t>
        <a:bodyPr/>
        <a:lstStyle/>
        <a:p>
          <a:r>
            <a:rPr lang="en-US"/>
            <a:t>Plan</a:t>
          </a:r>
        </a:p>
      </dgm:t>
    </dgm:pt>
    <dgm:pt modelId="{7417042E-3CB7-4C49-BDA4-4B2A1174F998}" type="parTrans" cxnId="{191EA59A-36CF-47B4-A0D7-C066A99AA860}">
      <dgm:prSet/>
      <dgm:spPr/>
      <dgm:t>
        <a:bodyPr/>
        <a:lstStyle/>
        <a:p>
          <a:endParaRPr lang="en-US"/>
        </a:p>
      </dgm:t>
    </dgm:pt>
    <dgm:pt modelId="{130FE1DF-F5CF-4BBE-A7B9-D5F05A5DA7BC}" type="sibTrans" cxnId="{191EA59A-36CF-47B4-A0D7-C066A99AA860}">
      <dgm:prSet/>
      <dgm:spPr/>
      <dgm:t>
        <a:bodyPr/>
        <a:lstStyle/>
        <a:p>
          <a:endParaRPr lang="en-US"/>
        </a:p>
      </dgm:t>
    </dgm:pt>
    <dgm:pt modelId="{0339E356-01ED-470C-8E83-1D90EA94F8C9}">
      <dgm:prSet phldrT="[Text]" phldr="0"/>
      <dgm:spPr/>
      <dgm:t>
        <a:bodyPr/>
        <a:lstStyle/>
        <a:p>
          <a:r>
            <a:rPr lang="en-US"/>
            <a:t>Check</a:t>
          </a:r>
        </a:p>
      </dgm:t>
    </dgm:pt>
    <dgm:pt modelId="{CF731CCD-4EA9-4B32-AA2F-858B3CAE5450}" type="parTrans" cxnId="{78CE431F-EDB7-4F16-ACE3-2266B113049E}">
      <dgm:prSet/>
      <dgm:spPr/>
      <dgm:t>
        <a:bodyPr/>
        <a:lstStyle/>
        <a:p>
          <a:endParaRPr lang="en-US"/>
        </a:p>
      </dgm:t>
    </dgm:pt>
    <dgm:pt modelId="{98260DD9-DA3E-42D9-AC7F-87E848E9A247}" type="sibTrans" cxnId="{78CE431F-EDB7-4F16-ACE3-2266B113049E}">
      <dgm:prSet/>
      <dgm:spPr/>
      <dgm:t>
        <a:bodyPr/>
        <a:lstStyle/>
        <a:p>
          <a:endParaRPr lang="en-US"/>
        </a:p>
      </dgm:t>
    </dgm:pt>
    <dgm:pt modelId="{0B991148-F210-4832-9E87-2700FA2F7B67}">
      <dgm:prSet phldrT="[Text]" phldr="0"/>
      <dgm:spPr/>
      <dgm:t>
        <a:bodyPr/>
        <a:lstStyle/>
        <a:p>
          <a:r>
            <a:rPr lang="en-US"/>
            <a:t>Act</a:t>
          </a:r>
        </a:p>
      </dgm:t>
    </dgm:pt>
    <dgm:pt modelId="{3CC5A161-4C29-4C0A-A3CB-9802B71C0862}" type="parTrans" cxnId="{09819AAB-91C9-48A1-A8F5-3BDC2792915A}">
      <dgm:prSet/>
      <dgm:spPr/>
      <dgm:t>
        <a:bodyPr/>
        <a:lstStyle/>
        <a:p>
          <a:endParaRPr lang="en-US"/>
        </a:p>
      </dgm:t>
    </dgm:pt>
    <dgm:pt modelId="{F3491DE9-8381-4FE2-B8E7-05B542B192C1}" type="sibTrans" cxnId="{09819AAB-91C9-48A1-A8F5-3BDC2792915A}">
      <dgm:prSet/>
      <dgm:spPr/>
      <dgm:t>
        <a:bodyPr/>
        <a:lstStyle/>
        <a:p>
          <a:endParaRPr lang="en-US"/>
        </a:p>
      </dgm:t>
    </dgm:pt>
    <dgm:pt modelId="{01A442A9-2C96-4F8E-AEB2-8998B544B3FA}">
      <dgm:prSet phldrT="[Text]" phldr="0"/>
      <dgm:spPr/>
      <dgm:t>
        <a:bodyPr/>
        <a:lstStyle/>
        <a:p>
          <a:r>
            <a:rPr lang="en-US"/>
            <a:t>Do</a:t>
          </a:r>
        </a:p>
      </dgm:t>
    </dgm:pt>
    <dgm:pt modelId="{0B5CAB24-1662-4A43-B0F4-50566E859E85}" type="parTrans" cxnId="{57C58950-E1ED-44CF-97D9-AEC4F963A00B}">
      <dgm:prSet/>
      <dgm:spPr/>
      <dgm:t>
        <a:bodyPr/>
        <a:lstStyle/>
        <a:p>
          <a:endParaRPr lang="en-US"/>
        </a:p>
      </dgm:t>
    </dgm:pt>
    <dgm:pt modelId="{F8E02E69-701E-4CCF-83EE-3B8F9C4408CD}" type="sibTrans" cxnId="{57C58950-E1ED-44CF-97D9-AEC4F963A00B}">
      <dgm:prSet/>
      <dgm:spPr/>
      <dgm:t>
        <a:bodyPr/>
        <a:lstStyle/>
        <a:p>
          <a:endParaRPr lang="en-US"/>
        </a:p>
      </dgm:t>
    </dgm:pt>
    <dgm:pt modelId="{582C70E4-82F5-49CA-B2CC-A89DD884D150}" type="pres">
      <dgm:prSet presAssocID="{BBD7B3D5-325E-433D-91D7-E1D1C288D148}" presName="compositeShape" presStyleCnt="0">
        <dgm:presLayoutVars>
          <dgm:chMax val="7"/>
          <dgm:dir val="rev"/>
          <dgm:resizeHandles val="exact"/>
        </dgm:presLayoutVars>
      </dgm:prSet>
      <dgm:spPr/>
    </dgm:pt>
    <dgm:pt modelId="{1BE7F6EE-95CC-4CE6-9FE3-A4780B65432E}" type="pres">
      <dgm:prSet presAssocID="{BBD7B3D5-325E-433D-91D7-E1D1C288D148}" presName="wedge1" presStyleLbl="node1" presStyleIdx="0" presStyleCnt="4"/>
      <dgm:spPr/>
    </dgm:pt>
    <dgm:pt modelId="{98B55A1C-F515-40FB-8018-63A8BA5AB05C}" type="pres">
      <dgm:prSet presAssocID="{BBD7B3D5-325E-433D-91D7-E1D1C288D148}" presName="dummy1a" presStyleCnt="0"/>
      <dgm:spPr/>
    </dgm:pt>
    <dgm:pt modelId="{5E885822-14A6-4FCF-BE8F-8A87704A580B}" type="pres">
      <dgm:prSet presAssocID="{BBD7B3D5-325E-433D-91D7-E1D1C288D148}" presName="dummy1b" presStyleCnt="0"/>
      <dgm:spPr/>
    </dgm:pt>
    <dgm:pt modelId="{454684E2-4DDE-4271-943A-FB98FB6976F1}" type="pres">
      <dgm:prSet presAssocID="{BBD7B3D5-325E-433D-91D7-E1D1C288D148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E60C513-2945-46A6-A84C-1683A035574C}" type="pres">
      <dgm:prSet presAssocID="{BBD7B3D5-325E-433D-91D7-E1D1C288D148}" presName="wedge2" presStyleLbl="node1" presStyleIdx="1" presStyleCnt="4"/>
      <dgm:spPr/>
    </dgm:pt>
    <dgm:pt modelId="{4CEC1C25-AFE8-4662-87FB-9DFD51A734C3}" type="pres">
      <dgm:prSet presAssocID="{BBD7B3D5-325E-433D-91D7-E1D1C288D148}" presName="dummy2a" presStyleCnt="0"/>
      <dgm:spPr/>
    </dgm:pt>
    <dgm:pt modelId="{56DDC952-84C5-42CE-AADD-461887AD08FC}" type="pres">
      <dgm:prSet presAssocID="{BBD7B3D5-325E-433D-91D7-E1D1C288D148}" presName="dummy2b" presStyleCnt="0"/>
      <dgm:spPr/>
    </dgm:pt>
    <dgm:pt modelId="{44F057A5-6E01-4FA2-9775-10D16B9BC2A6}" type="pres">
      <dgm:prSet presAssocID="{BBD7B3D5-325E-433D-91D7-E1D1C288D148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C453DB4-291A-4F59-838E-1B8AC98FEE08}" type="pres">
      <dgm:prSet presAssocID="{BBD7B3D5-325E-433D-91D7-E1D1C288D148}" presName="wedge3" presStyleLbl="node1" presStyleIdx="2" presStyleCnt="4"/>
      <dgm:spPr/>
    </dgm:pt>
    <dgm:pt modelId="{FDA95B7A-A291-4FA5-AC40-CEB933EDF1FD}" type="pres">
      <dgm:prSet presAssocID="{BBD7B3D5-325E-433D-91D7-E1D1C288D148}" presName="dummy3a" presStyleCnt="0"/>
      <dgm:spPr/>
    </dgm:pt>
    <dgm:pt modelId="{4C7E38F6-2175-4ACB-8627-A4567995B781}" type="pres">
      <dgm:prSet presAssocID="{BBD7B3D5-325E-433D-91D7-E1D1C288D148}" presName="dummy3b" presStyleCnt="0"/>
      <dgm:spPr/>
    </dgm:pt>
    <dgm:pt modelId="{2A0B7B79-35A0-44BA-BE19-EDE933FAFED0}" type="pres">
      <dgm:prSet presAssocID="{BBD7B3D5-325E-433D-91D7-E1D1C288D148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79380E3-9EB4-4E34-87D5-47D341294D85}" type="pres">
      <dgm:prSet presAssocID="{BBD7B3D5-325E-433D-91D7-E1D1C288D148}" presName="wedge4" presStyleLbl="node1" presStyleIdx="3" presStyleCnt="4"/>
      <dgm:spPr/>
    </dgm:pt>
    <dgm:pt modelId="{F17ABADE-CE51-4218-9F82-FB7B17B18FC2}" type="pres">
      <dgm:prSet presAssocID="{BBD7B3D5-325E-433D-91D7-E1D1C288D148}" presName="dummy4a" presStyleCnt="0"/>
      <dgm:spPr/>
    </dgm:pt>
    <dgm:pt modelId="{A8B62F1C-1BAD-48CD-AA33-5D7C7240E475}" type="pres">
      <dgm:prSet presAssocID="{BBD7B3D5-325E-433D-91D7-E1D1C288D148}" presName="dummy4b" presStyleCnt="0"/>
      <dgm:spPr/>
    </dgm:pt>
    <dgm:pt modelId="{481ADA25-C788-413C-B2D5-5FA2A612DDBA}" type="pres">
      <dgm:prSet presAssocID="{BBD7B3D5-325E-433D-91D7-E1D1C288D148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DC20344-BD2B-4A0B-BCC9-CC142057D8B9}" type="pres">
      <dgm:prSet presAssocID="{130FE1DF-F5CF-4BBE-A7B9-D5F05A5DA7BC}" presName="arrowWedge1" presStyleLbl="fgSibTrans2D1" presStyleIdx="0" presStyleCnt="4"/>
      <dgm:spPr/>
    </dgm:pt>
    <dgm:pt modelId="{30AE01C2-883D-43ED-8D1D-AADA69B2E239}" type="pres">
      <dgm:prSet presAssocID="{F8E02E69-701E-4CCF-83EE-3B8F9C4408CD}" presName="arrowWedge2" presStyleLbl="fgSibTrans2D1" presStyleIdx="1" presStyleCnt="4"/>
      <dgm:spPr/>
    </dgm:pt>
    <dgm:pt modelId="{53C72B75-FB9C-4A98-B395-AED9BF56AA10}" type="pres">
      <dgm:prSet presAssocID="{98260DD9-DA3E-42D9-AC7F-87E848E9A247}" presName="arrowWedge3" presStyleLbl="fgSibTrans2D1" presStyleIdx="2" presStyleCnt="4"/>
      <dgm:spPr/>
    </dgm:pt>
    <dgm:pt modelId="{73773BDA-321B-468B-B0B8-576ED4C9512C}" type="pres">
      <dgm:prSet presAssocID="{F3491DE9-8381-4FE2-B8E7-05B542B192C1}" presName="arrowWedge4" presStyleLbl="fgSibTrans2D1" presStyleIdx="3" presStyleCnt="4"/>
      <dgm:spPr/>
    </dgm:pt>
  </dgm:ptLst>
  <dgm:cxnLst>
    <dgm:cxn modelId="{78CE431F-EDB7-4F16-ACE3-2266B113049E}" srcId="{BBD7B3D5-325E-433D-91D7-E1D1C288D148}" destId="{0339E356-01ED-470C-8E83-1D90EA94F8C9}" srcOrd="2" destOrd="0" parTransId="{CF731CCD-4EA9-4B32-AA2F-858B3CAE5450}" sibTransId="{98260DD9-DA3E-42D9-AC7F-87E848E9A247}"/>
    <dgm:cxn modelId="{14BA862D-764E-439B-903C-54DE422118B4}" type="presOf" srcId="{0339E356-01ED-470C-8E83-1D90EA94F8C9}" destId="{44F057A5-6E01-4FA2-9775-10D16B9BC2A6}" srcOrd="1" destOrd="0" presId="urn:microsoft.com/office/officeart/2005/8/layout/cycle8"/>
    <dgm:cxn modelId="{8466C630-737E-4298-9BC7-0745AF447CD4}" type="presOf" srcId="{01A442A9-2C96-4F8E-AEB2-8998B544B3FA}" destId="{2A0B7B79-35A0-44BA-BE19-EDE933FAFED0}" srcOrd="1" destOrd="0" presId="urn:microsoft.com/office/officeart/2005/8/layout/cycle8"/>
    <dgm:cxn modelId="{957C895E-9C27-4390-BB96-FD605AF63ADE}" type="presOf" srcId="{05B0F6B8-0136-4E99-9479-F94129085BB2}" destId="{481ADA25-C788-413C-B2D5-5FA2A612DDBA}" srcOrd="1" destOrd="0" presId="urn:microsoft.com/office/officeart/2005/8/layout/cycle8"/>
    <dgm:cxn modelId="{AEE8FB64-FFE8-4BBC-B98F-2D51E89EF24A}" type="presOf" srcId="{0B991148-F210-4832-9E87-2700FA2F7B67}" destId="{1BE7F6EE-95CC-4CE6-9FE3-A4780B65432E}" srcOrd="0" destOrd="0" presId="urn:microsoft.com/office/officeart/2005/8/layout/cycle8"/>
    <dgm:cxn modelId="{50CA3169-B357-4E31-AC62-BC3CD6685759}" type="presOf" srcId="{01A442A9-2C96-4F8E-AEB2-8998B544B3FA}" destId="{AC453DB4-291A-4F59-838E-1B8AC98FEE08}" srcOrd="0" destOrd="0" presId="urn:microsoft.com/office/officeart/2005/8/layout/cycle8"/>
    <dgm:cxn modelId="{57C58950-E1ED-44CF-97D9-AEC4F963A00B}" srcId="{BBD7B3D5-325E-433D-91D7-E1D1C288D148}" destId="{01A442A9-2C96-4F8E-AEB2-8998B544B3FA}" srcOrd="1" destOrd="0" parTransId="{0B5CAB24-1662-4A43-B0F4-50566E859E85}" sibTransId="{F8E02E69-701E-4CCF-83EE-3B8F9C4408CD}"/>
    <dgm:cxn modelId="{BC3AA151-595F-471C-82BD-63B2CE2E8D91}" type="presOf" srcId="{0B991148-F210-4832-9E87-2700FA2F7B67}" destId="{454684E2-4DDE-4271-943A-FB98FB6976F1}" srcOrd="1" destOrd="0" presId="urn:microsoft.com/office/officeart/2005/8/layout/cycle8"/>
    <dgm:cxn modelId="{E6BB1E80-A8ED-494C-96AC-A80FA18A7010}" type="presOf" srcId="{0339E356-01ED-470C-8E83-1D90EA94F8C9}" destId="{AE60C513-2945-46A6-A84C-1683A035574C}" srcOrd="0" destOrd="0" presId="urn:microsoft.com/office/officeart/2005/8/layout/cycle8"/>
    <dgm:cxn modelId="{191EA59A-36CF-47B4-A0D7-C066A99AA860}" srcId="{BBD7B3D5-325E-433D-91D7-E1D1C288D148}" destId="{05B0F6B8-0136-4E99-9479-F94129085BB2}" srcOrd="0" destOrd="0" parTransId="{7417042E-3CB7-4C49-BDA4-4B2A1174F998}" sibTransId="{130FE1DF-F5CF-4BBE-A7B9-D5F05A5DA7BC}"/>
    <dgm:cxn modelId="{0B8E23A3-E629-4345-8D38-FE35A88CAB74}" type="presOf" srcId="{05B0F6B8-0136-4E99-9479-F94129085BB2}" destId="{679380E3-9EB4-4E34-87D5-47D341294D85}" srcOrd="0" destOrd="0" presId="urn:microsoft.com/office/officeart/2005/8/layout/cycle8"/>
    <dgm:cxn modelId="{09819AAB-91C9-48A1-A8F5-3BDC2792915A}" srcId="{BBD7B3D5-325E-433D-91D7-E1D1C288D148}" destId="{0B991148-F210-4832-9E87-2700FA2F7B67}" srcOrd="3" destOrd="0" parTransId="{3CC5A161-4C29-4C0A-A3CB-9802B71C0862}" sibTransId="{F3491DE9-8381-4FE2-B8E7-05B542B192C1}"/>
    <dgm:cxn modelId="{3BA827C2-609E-42A4-9B30-01FD7C3E5988}" type="presOf" srcId="{BBD7B3D5-325E-433D-91D7-E1D1C288D148}" destId="{582C70E4-82F5-49CA-B2CC-A89DD884D150}" srcOrd="0" destOrd="0" presId="urn:microsoft.com/office/officeart/2005/8/layout/cycle8"/>
    <dgm:cxn modelId="{9480C02E-94BC-45F3-9746-A47B4D40B99A}" type="presParOf" srcId="{582C70E4-82F5-49CA-B2CC-A89DD884D150}" destId="{1BE7F6EE-95CC-4CE6-9FE3-A4780B65432E}" srcOrd="0" destOrd="0" presId="urn:microsoft.com/office/officeart/2005/8/layout/cycle8"/>
    <dgm:cxn modelId="{C3B47BD9-DF8A-47DD-B7C6-940C5B24B8D5}" type="presParOf" srcId="{582C70E4-82F5-49CA-B2CC-A89DD884D150}" destId="{98B55A1C-F515-40FB-8018-63A8BA5AB05C}" srcOrd="1" destOrd="0" presId="urn:microsoft.com/office/officeart/2005/8/layout/cycle8"/>
    <dgm:cxn modelId="{352BB8D1-1969-4B07-88FC-978931FD7C2C}" type="presParOf" srcId="{582C70E4-82F5-49CA-B2CC-A89DD884D150}" destId="{5E885822-14A6-4FCF-BE8F-8A87704A580B}" srcOrd="2" destOrd="0" presId="urn:microsoft.com/office/officeart/2005/8/layout/cycle8"/>
    <dgm:cxn modelId="{383526C7-F686-4C9B-87FA-141555DB70D3}" type="presParOf" srcId="{582C70E4-82F5-49CA-B2CC-A89DD884D150}" destId="{454684E2-4DDE-4271-943A-FB98FB6976F1}" srcOrd="3" destOrd="0" presId="urn:microsoft.com/office/officeart/2005/8/layout/cycle8"/>
    <dgm:cxn modelId="{1D4BC15E-FEF8-4625-8E4B-4A86E41BCEE3}" type="presParOf" srcId="{582C70E4-82F5-49CA-B2CC-A89DD884D150}" destId="{AE60C513-2945-46A6-A84C-1683A035574C}" srcOrd="4" destOrd="0" presId="urn:microsoft.com/office/officeart/2005/8/layout/cycle8"/>
    <dgm:cxn modelId="{49D59538-352C-4EC2-B5CC-4F81B6F2C802}" type="presParOf" srcId="{582C70E4-82F5-49CA-B2CC-A89DD884D150}" destId="{4CEC1C25-AFE8-4662-87FB-9DFD51A734C3}" srcOrd="5" destOrd="0" presId="urn:microsoft.com/office/officeart/2005/8/layout/cycle8"/>
    <dgm:cxn modelId="{8315EED6-2024-4508-A62D-627CAFF3B651}" type="presParOf" srcId="{582C70E4-82F5-49CA-B2CC-A89DD884D150}" destId="{56DDC952-84C5-42CE-AADD-461887AD08FC}" srcOrd="6" destOrd="0" presId="urn:microsoft.com/office/officeart/2005/8/layout/cycle8"/>
    <dgm:cxn modelId="{F32468FF-A0F3-49A1-AE8B-55A405DADF10}" type="presParOf" srcId="{582C70E4-82F5-49CA-B2CC-A89DD884D150}" destId="{44F057A5-6E01-4FA2-9775-10D16B9BC2A6}" srcOrd="7" destOrd="0" presId="urn:microsoft.com/office/officeart/2005/8/layout/cycle8"/>
    <dgm:cxn modelId="{525ADE8C-09AC-47E8-AB9C-E1150B49DF93}" type="presParOf" srcId="{582C70E4-82F5-49CA-B2CC-A89DD884D150}" destId="{AC453DB4-291A-4F59-838E-1B8AC98FEE08}" srcOrd="8" destOrd="0" presId="urn:microsoft.com/office/officeart/2005/8/layout/cycle8"/>
    <dgm:cxn modelId="{B1B34954-D50A-4B59-AA91-1C69346419FB}" type="presParOf" srcId="{582C70E4-82F5-49CA-B2CC-A89DD884D150}" destId="{FDA95B7A-A291-4FA5-AC40-CEB933EDF1FD}" srcOrd="9" destOrd="0" presId="urn:microsoft.com/office/officeart/2005/8/layout/cycle8"/>
    <dgm:cxn modelId="{9E505665-1F8C-4B31-BFAE-8E16BDE2CFFF}" type="presParOf" srcId="{582C70E4-82F5-49CA-B2CC-A89DD884D150}" destId="{4C7E38F6-2175-4ACB-8627-A4567995B781}" srcOrd="10" destOrd="0" presId="urn:microsoft.com/office/officeart/2005/8/layout/cycle8"/>
    <dgm:cxn modelId="{E0CEDA37-D7F6-45BC-B992-6E297F30832D}" type="presParOf" srcId="{582C70E4-82F5-49CA-B2CC-A89DD884D150}" destId="{2A0B7B79-35A0-44BA-BE19-EDE933FAFED0}" srcOrd="11" destOrd="0" presId="urn:microsoft.com/office/officeart/2005/8/layout/cycle8"/>
    <dgm:cxn modelId="{78277141-22E5-4CEC-BB5A-529166B877FF}" type="presParOf" srcId="{582C70E4-82F5-49CA-B2CC-A89DD884D150}" destId="{679380E3-9EB4-4E34-87D5-47D341294D85}" srcOrd="12" destOrd="0" presId="urn:microsoft.com/office/officeart/2005/8/layout/cycle8"/>
    <dgm:cxn modelId="{D69FBC5E-BDB1-4982-A23F-D3EA41E57AB3}" type="presParOf" srcId="{582C70E4-82F5-49CA-B2CC-A89DD884D150}" destId="{F17ABADE-CE51-4218-9F82-FB7B17B18FC2}" srcOrd="13" destOrd="0" presId="urn:microsoft.com/office/officeart/2005/8/layout/cycle8"/>
    <dgm:cxn modelId="{C12B55B4-E116-4A44-B70B-BAF771EED8AD}" type="presParOf" srcId="{582C70E4-82F5-49CA-B2CC-A89DD884D150}" destId="{A8B62F1C-1BAD-48CD-AA33-5D7C7240E475}" srcOrd="14" destOrd="0" presId="urn:microsoft.com/office/officeart/2005/8/layout/cycle8"/>
    <dgm:cxn modelId="{F5BD727B-30B6-4391-A4FC-8A886C5F7FC2}" type="presParOf" srcId="{582C70E4-82F5-49CA-B2CC-A89DD884D150}" destId="{481ADA25-C788-413C-B2D5-5FA2A612DDBA}" srcOrd="15" destOrd="0" presId="urn:microsoft.com/office/officeart/2005/8/layout/cycle8"/>
    <dgm:cxn modelId="{A0B1EE28-BEC7-4349-9E9A-E01E0B781CD0}" type="presParOf" srcId="{582C70E4-82F5-49CA-B2CC-A89DD884D150}" destId="{3DC20344-BD2B-4A0B-BCC9-CC142057D8B9}" srcOrd="16" destOrd="0" presId="urn:microsoft.com/office/officeart/2005/8/layout/cycle8"/>
    <dgm:cxn modelId="{934E4E1B-6480-4B41-90EA-3E79D950E739}" type="presParOf" srcId="{582C70E4-82F5-49CA-B2CC-A89DD884D150}" destId="{30AE01C2-883D-43ED-8D1D-AADA69B2E239}" srcOrd="17" destOrd="0" presId="urn:microsoft.com/office/officeart/2005/8/layout/cycle8"/>
    <dgm:cxn modelId="{93645C7E-B9F2-4CC5-96C4-9379BA8ABD82}" type="presParOf" srcId="{582C70E4-82F5-49CA-B2CC-A89DD884D150}" destId="{53C72B75-FB9C-4A98-B395-AED9BF56AA10}" srcOrd="18" destOrd="0" presId="urn:microsoft.com/office/officeart/2005/8/layout/cycle8"/>
    <dgm:cxn modelId="{4507D4E3-1042-412D-B558-A164E5988899}" type="presParOf" srcId="{582C70E4-82F5-49CA-B2CC-A89DD884D150}" destId="{73773BDA-321B-468B-B0B8-576ED4C9512C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6588B7-29F1-4B0D-BB7F-017537D348D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A62AF1D-D35D-4061-87AC-BD63F2C0EF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R1: Customer DB – Weak access control</a:t>
          </a:r>
        </a:p>
      </dgm:t>
    </dgm:pt>
    <dgm:pt modelId="{43C2F085-01DD-4693-B007-47B74C9E7F2A}" type="parTrans" cxnId="{8B932569-B997-40C1-82E7-11DCF35FFA63}">
      <dgm:prSet/>
      <dgm:spPr/>
      <dgm:t>
        <a:bodyPr/>
        <a:lstStyle/>
        <a:p>
          <a:endParaRPr lang="en-US"/>
        </a:p>
      </dgm:t>
    </dgm:pt>
    <dgm:pt modelId="{FB40D230-3497-49BA-A898-87E2C91B5BE7}" type="sibTrans" cxnId="{8B932569-B997-40C1-82E7-11DCF35FFA63}">
      <dgm:prSet/>
      <dgm:spPr/>
      <dgm:t>
        <a:bodyPr/>
        <a:lstStyle/>
        <a:p>
          <a:endParaRPr lang="en-US"/>
        </a:p>
      </dgm:t>
    </dgm:pt>
    <dgm:pt modelId="{0D0555DC-165C-4A7E-83FD-6D77D0B3B5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R2: Payment Systems – Weak monitoring</a:t>
          </a:r>
        </a:p>
      </dgm:t>
    </dgm:pt>
    <dgm:pt modelId="{4DBB0474-803B-400D-B15B-73CE0CA30A93}" type="parTrans" cxnId="{7ADF34EE-E9C6-4C7C-B97C-8ECA37F3EED3}">
      <dgm:prSet/>
      <dgm:spPr/>
      <dgm:t>
        <a:bodyPr/>
        <a:lstStyle/>
        <a:p>
          <a:endParaRPr lang="en-US"/>
        </a:p>
      </dgm:t>
    </dgm:pt>
    <dgm:pt modelId="{03F1F694-9021-4627-B565-78C5FDF16117}" type="sibTrans" cxnId="{7ADF34EE-E9C6-4C7C-B97C-8ECA37F3EED3}">
      <dgm:prSet/>
      <dgm:spPr/>
      <dgm:t>
        <a:bodyPr/>
        <a:lstStyle/>
        <a:p>
          <a:endParaRPr lang="en-US"/>
        </a:p>
      </dgm:t>
    </dgm:pt>
    <dgm:pt modelId="{16068EEB-8659-4A6B-931E-A83535F638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R3: Vendor Portal – Weak KYC</a:t>
          </a:r>
        </a:p>
      </dgm:t>
    </dgm:pt>
    <dgm:pt modelId="{D08FCCD0-6968-4AA3-B2B3-928C5AA5E254}" type="parTrans" cxnId="{85DC9D63-B656-492A-B3F7-C802ED4E9610}">
      <dgm:prSet/>
      <dgm:spPr/>
      <dgm:t>
        <a:bodyPr/>
        <a:lstStyle/>
        <a:p>
          <a:endParaRPr lang="en-US"/>
        </a:p>
      </dgm:t>
    </dgm:pt>
    <dgm:pt modelId="{800A3E6B-FFB0-47E2-9EFB-D51CD0B52221}" type="sibTrans" cxnId="{85DC9D63-B656-492A-B3F7-C802ED4E9610}">
      <dgm:prSet/>
      <dgm:spPr/>
      <dgm:t>
        <a:bodyPr/>
        <a:lstStyle/>
        <a:p>
          <a:endParaRPr lang="en-US"/>
        </a:p>
      </dgm:t>
    </dgm:pt>
    <dgm:pt modelId="{C36D9CB8-AF5D-4125-9396-978F31A69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R4: Logistics – Ransomware risk</a:t>
          </a:r>
        </a:p>
      </dgm:t>
    </dgm:pt>
    <dgm:pt modelId="{A8955851-3730-48BF-9092-922035297120}" type="parTrans" cxnId="{4DC386FF-B9F8-47A8-ADDE-12B33AEABCFB}">
      <dgm:prSet/>
      <dgm:spPr/>
      <dgm:t>
        <a:bodyPr/>
        <a:lstStyle/>
        <a:p>
          <a:endParaRPr lang="en-US"/>
        </a:p>
      </dgm:t>
    </dgm:pt>
    <dgm:pt modelId="{0E5CD932-ED71-4E2A-A2AE-F0FADDC4CB4F}" type="sibTrans" cxnId="{4DC386FF-B9F8-47A8-ADDE-12B33AEABCFB}">
      <dgm:prSet/>
      <dgm:spPr/>
      <dgm:t>
        <a:bodyPr/>
        <a:lstStyle/>
        <a:p>
          <a:endParaRPr lang="en-US"/>
        </a:p>
      </dgm:t>
    </dgm:pt>
    <dgm:pt modelId="{9C3A879F-EC13-471B-87D7-1058197B79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R5: Employee Data – Insider misuse</a:t>
          </a:r>
        </a:p>
      </dgm:t>
    </dgm:pt>
    <dgm:pt modelId="{9AFC800F-67CB-49B5-B4A6-F4AB21AB0F3D}" type="parTrans" cxnId="{E73B500A-2D66-4076-828B-91DD5DA9D3DD}">
      <dgm:prSet/>
      <dgm:spPr/>
      <dgm:t>
        <a:bodyPr/>
        <a:lstStyle/>
        <a:p>
          <a:endParaRPr lang="en-US"/>
        </a:p>
      </dgm:t>
    </dgm:pt>
    <dgm:pt modelId="{B47127F9-EE1E-438C-A8E8-D8E2ACECCE19}" type="sibTrans" cxnId="{E73B500A-2D66-4076-828B-91DD5DA9D3DD}">
      <dgm:prSet/>
      <dgm:spPr/>
      <dgm:t>
        <a:bodyPr/>
        <a:lstStyle/>
        <a:p>
          <a:endParaRPr lang="en-US"/>
        </a:p>
      </dgm:t>
    </dgm:pt>
    <dgm:pt modelId="{2DAE73D9-747B-4F1D-9C8B-481C89E13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R6: AWS Cloud – DoS/misconfigurations</a:t>
          </a:r>
        </a:p>
      </dgm:t>
    </dgm:pt>
    <dgm:pt modelId="{584FC8B6-A796-47CF-8A3F-E9892E00E48D}" type="parTrans" cxnId="{4B1CABDD-8873-41C5-B129-BAB97774A4D9}">
      <dgm:prSet/>
      <dgm:spPr/>
      <dgm:t>
        <a:bodyPr/>
        <a:lstStyle/>
        <a:p>
          <a:endParaRPr lang="en-US"/>
        </a:p>
      </dgm:t>
    </dgm:pt>
    <dgm:pt modelId="{F85B99E6-0237-4658-85BC-E57E04FB6750}" type="sibTrans" cxnId="{4B1CABDD-8873-41C5-B129-BAB97774A4D9}">
      <dgm:prSet/>
      <dgm:spPr/>
      <dgm:t>
        <a:bodyPr/>
        <a:lstStyle/>
        <a:p>
          <a:endParaRPr lang="en-US"/>
        </a:p>
      </dgm:t>
    </dgm:pt>
    <dgm:pt modelId="{DA24D577-B60C-4F24-867C-3F7757054B58}" type="pres">
      <dgm:prSet presAssocID="{816588B7-29F1-4B0D-BB7F-017537D348D5}" presName="root" presStyleCnt="0">
        <dgm:presLayoutVars>
          <dgm:dir/>
          <dgm:resizeHandles val="exact"/>
        </dgm:presLayoutVars>
      </dgm:prSet>
      <dgm:spPr/>
    </dgm:pt>
    <dgm:pt modelId="{1ACFA259-FE10-44F8-A6BB-A958AE1F9584}" type="pres">
      <dgm:prSet presAssocID="{0A62AF1D-D35D-4061-87AC-BD63F2C0EF0D}" presName="compNode" presStyleCnt="0"/>
      <dgm:spPr/>
    </dgm:pt>
    <dgm:pt modelId="{297B02FF-C90F-4FD0-BB4A-27259D7B2150}" type="pres">
      <dgm:prSet presAssocID="{0A62AF1D-D35D-4061-87AC-BD63F2C0EF0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25D36B-732A-4544-AEFD-B4EECCD416B0}" type="pres">
      <dgm:prSet presAssocID="{0A62AF1D-D35D-4061-87AC-BD63F2C0EF0D}" presName="spaceRect" presStyleCnt="0"/>
      <dgm:spPr/>
    </dgm:pt>
    <dgm:pt modelId="{47A82A7D-6FEC-4E59-B8A5-A1B9D6305164}" type="pres">
      <dgm:prSet presAssocID="{0A62AF1D-D35D-4061-87AC-BD63F2C0EF0D}" presName="textRect" presStyleLbl="revTx" presStyleIdx="0" presStyleCnt="6">
        <dgm:presLayoutVars>
          <dgm:chMax val="1"/>
          <dgm:chPref val="1"/>
        </dgm:presLayoutVars>
      </dgm:prSet>
      <dgm:spPr/>
    </dgm:pt>
    <dgm:pt modelId="{0CBD3631-1203-4CFD-9291-C3CC0FBD4EDD}" type="pres">
      <dgm:prSet presAssocID="{FB40D230-3497-49BA-A898-87E2C91B5BE7}" presName="sibTrans" presStyleCnt="0"/>
      <dgm:spPr/>
    </dgm:pt>
    <dgm:pt modelId="{CC999BC7-3BB2-4B42-9698-562B520396A2}" type="pres">
      <dgm:prSet presAssocID="{0D0555DC-165C-4A7E-83FD-6D77D0B3B5CA}" presName="compNode" presStyleCnt="0"/>
      <dgm:spPr/>
    </dgm:pt>
    <dgm:pt modelId="{8CD293C0-C072-4837-AABD-0455F038687A}" type="pres">
      <dgm:prSet presAssocID="{0D0555DC-165C-4A7E-83FD-6D77D0B3B5C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AE26595-0BF9-4D9C-91EC-C130A77BDD8C}" type="pres">
      <dgm:prSet presAssocID="{0D0555DC-165C-4A7E-83FD-6D77D0B3B5CA}" presName="spaceRect" presStyleCnt="0"/>
      <dgm:spPr/>
    </dgm:pt>
    <dgm:pt modelId="{CFD34E55-55F6-4FF6-A9EB-4C81521D1493}" type="pres">
      <dgm:prSet presAssocID="{0D0555DC-165C-4A7E-83FD-6D77D0B3B5CA}" presName="textRect" presStyleLbl="revTx" presStyleIdx="1" presStyleCnt="6">
        <dgm:presLayoutVars>
          <dgm:chMax val="1"/>
          <dgm:chPref val="1"/>
        </dgm:presLayoutVars>
      </dgm:prSet>
      <dgm:spPr/>
    </dgm:pt>
    <dgm:pt modelId="{9230E958-B64F-4C0D-8A08-18B52E59A448}" type="pres">
      <dgm:prSet presAssocID="{03F1F694-9021-4627-B565-78C5FDF16117}" presName="sibTrans" presStyleCnt="0"/>
      <dgm:spPr/>
    </dgm:pt>
    <dgm:pt modelId="{537221CA-3784-4887-BC06-12B22DBA953C}" type="pres">
      <dgm:prSet presAssocID="{16068EEB-8659-4A6B-931E-A83535F6380C}" presName="compNode" presStyleCnt="0"/>
      <dgm:spPr/>
    </dgm:pt>
    <dgm:pt modelId="{A48E4F99-6F2D-4232-86D2-44C14E0F3A6D}" type="pres">
      <dgm:prSet presAssocID="{16068EEB-8659-4A6B-931E-A83535F6380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7280C2C6-DEE3-4A59-95E9-E8CB50E68BEF}" type="pres">
      <dgm:prSet presAssocID="{16068EEB-8659-4A6B-931E-A83535F6380C}" presName="spaceRect" presStyleCnt="0"/>
      <dgm:spPr/>
    </dgm:pt>
    <dgm:pt modelId="{6E910ED0-9F58-48CC-9F51-E36A80E9AA5C}" type="pres">
      <dgm:prSet presAssocID="{16068EEB-8659-4A6B-931E-A83535F6380C}" presName="textRect" presStyleLbl="revTx" presStyleIdx="2" presStyleCnt="6">
        <dgm:presLayoutVars>
          <dgm:chMax val="1"/>
          <dgm:chPref val="1"/>
        </dgm:presLayoutVars>
      </dgm:prSet>
      <dgm:spPr/>
    </dgm:pt>
    <dgm:pt modelId="{D4CC0386-AD61-4919-B733-27E7DE35E33D}" type="pres">
      <dgm:prSet presAssocID="{800A3E6B-FFB0-47E2-9EFB-D51CD0B52221}" presName="sibTrans" presStyleCnt="0"/>
      <dgm:spPr/>
    </dgm:pt>
    <dgm:pt modelId="{8B6FDC18-AD74-47FE-A098-8FD9F0397EFB}" type="pres">
      <dgm:prSet presAssocID="{C36D9CB8-AF5D-4125-9396-978F31A6977A}" presName="compNode" presStyleCnt="0"/>
      <dgm:spPr/>
    </dgm:pt>
    <dgm:pt modelId="{37911FB7-6D1E-4484-9442-7B7130BEB57E}" type="pres">
      <dgm:prSet presAssocID="{C36D9CB8-AF5D-4125-9396-978F31A6977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9D701AF3-D754-43AD-81EC-5E1EA0ED48F2}" type="pres">
      <dgm:prSet presAssocID="{C36D9CB8-AF5D-4125-9396-978F31A6977A}" presName="spaceRect" presStyleCnt="0"/>
      <dgm:spPr/>
    </dgm:pt>
    <dgm:pt modelId="{E3FF2020-9529-46AD-9CD9-040DD2DB8B31}" type="pres">
      <dgm:prSet presAssocID="{C36D9CB8-AF5D-4125-9396-978F31A6977A}" presName="textRect" presStyleLbl="revTx" presStyleIdx="3" presStyleCnt="6">
        <dgm:presLayoutVars>
          <dgm:chMax val="1"/>
          <dgm:chPref val="1"/>
        </dgm:presLayoutVars>
      </dgm:prSet>
      <dgm:spPr/>
    </dgm:pt>
    <dgm:pt modelId="{51852596-2C73-435D-9CAD-19845564FCB6}" type="pres">
      <dgm:prSet presAssocID="{0E5CD932-ED71-4E2A-A2AE-F0FADDC4CB4F}" presName="sibTrans" presStyleCnt="0"/>
      <dgm:spPr/>
    </dgm:pt>
    <dgm:pt modelId="{BB5DF0EE-B74B-4141-A640-433F797DF00C}" type="pres">
      <dgm:prSet presAssocID="{9C3A879F-EC13-471B-87D7-1058197B79FD}" presName="compNode" presStyleCnt="0"/>
      <dgm:spPr/>
    </dgm:pt>
    <dgm:pt modelId="{34B3BABE-ACE4-4286-8A33-87F0FE8721C0}" type="pres">
      <dgm:prSet presAssocID="{9C3A879F-EC13-471B-87D7-1058197B79F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F13C7038-F0BA-4B91-84C3-CDEB5756DEAC}" type="pres">
      <dgm:prSet presAssocID="{9C3A879F-EC13-471B-87D7-1058197B79FD}" presName="spaceRect" presStyleCnt="0"/>
      <dgm:spPr/>
    </dgm:pt>
    <dgm:pt modelId="{ADD33236-8C4D-436B-ABA6-D12CC30E150D}" type="pres">
      <dgm:prSet presAssocID="{9C3A879F-EC13-471B-87D7-1058197B79FD}" presName="textRect" presStyleLbl="revTx" presStyleIdx="4" presStyleCnt="6">
        <dgm:presLayoutVars>
          <dgm:chMax val="1"/>
          <dgm:chPref val="1"/>
        </dgm:presLayoutVars>
      </dgm:prSet>
      <dgm:spPr/>
    </dgm:pt>
    <dgm:pt modelId="{01206C4E-20F8-4122-8DA2-01950BBB26CB}" type="pres">
      <dgm:prSet presAssocID="{B47127F9-EE1E-438C-A8E8-D8E2ACECCE19}" presName="sibTrans" presStyleCnt="0"/>
      <dgm:spPr/>
    </dgm:pt>
    <dgm:pt modelId="{401F047D-3F51-4548-A79B-7CBF9C4CA1B6}" type="pres">
      <dgm:prSet presAssocID="{2DAE73D9-747B-4F1D-9C8B-481C89E135D6}" presName="compNode" presStyleCnt="0"/>
      <dgm:spPr/>
    </dgm:pt>
    <dgm:pt modelId="{F148A4CB-A147-485B-A575-ECD574D9F37E}" type="pres">
      <dgm:prSet presAssocID="{2DAE73D9-747B-4F1D-9C8B-481C89E135D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296642B-1C11-489A-9A92-C7C647018CCF}" type="pres">
      <dgm:prSet presAssocID="{2DAE73D9-747B-4F1D-9C8B-481C89E135D6}" presName="spaceRect" presStyleCnt="0"/>
      <dgm:spPr/>
    </dgm:pt>
    <dgm:pt modelId="{6821AD29-9A9E-4877-A6A1-EE80F2A16B64}" type="pres">
      <dgm:prSet presAssocID="{2DAE73D9-747B-4F1D-9C8B-481C89E135D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73B500A-2D66-4076-828B-91DD5DA9D3DD}" srcId="{816588B7-29F1-4B0D-BB7F-017537D348D5}" destId="{9C3A879F-EC13-471B-87D7-1058197B79FD}" srcOrd="4" destOrd="0" parTransId="{9AFC800F-67CB-49B5-B4A6-F4AB21AB0F3D}" sibTransId="{B47127F9-EE1E-438C-A8E8-D8E2ACECCE19}"/>
    <dgm:cxn modelId="{5619502E-2632-4FB6-9310-D8F8D276692B}" type="presOf" srcId="{816588B7-29F1-4B0D-BB7F-017537D348D5}" destId="{DA24D577-B60C-4F24-867C-3F7757054B58}" srcOrd="0" destOrd="0" presId="urn:microsoft.com/office/officeart/2018/2/layout/IconLabelList"/>
    <dgm:cxn modelId="{FDD2A237-E1B7-492D-9264-5F19C92254BC}" type="presOf" srcId="{0D0555DC-165C-4A7E-83FD-6D77D0B3B5CA}" destId="{CFD34E55-55F6-4FF6-A9EB-4C81521D1493}" srcOrd="0" destOrd="0" presId="urn:microsoft.com/office/officeart/2018/2/layout/IconLabelList"/>
    <dgm:cxn modelId="{85DC9D63-B656-492A-B3F7-C802ED4E9610}" srcId="{816588B7-29F1-4B0D-BB7F-017537D348D5}" destId="{16068EEB-8659-4A6B-931E-A83535F6380C}" srcOrd="2" destOrd="0" parTransId="{D08FCCD0-6968-4AA3-B2B3-928C5AA5E254}" sibTransId="{800A3E6B-FFB0-47E2-9EFB-D51CD0B52221}"/>
    <dgm:cxn modelId="{8B932569-B997-40C1-82E7-11DCF35FFA63}" srcId="{816588B7-29F1-4B0D-BB7F-017537D348D5}" destId="{0A62AF1D-D35D-4061-87AC-BD63F2C0EF0D}" srcOrd="0" destOrd="0" parTransId="{43C2F085-01DD-4693-B007-47B74C9E7F2A}" sibTransId="{FB40D230-3497-49BA-A898-87E2C91B5BE7}"/>
    <dgm:cxn modelId="{3B313452-05D0-4DE6-9DFB-0336E1B5BC28}" type="presOf" srcId="{2DAE73D9-747B-4F1D-9C8B-481C89E135D6}" destId="{6821AD29-9A9E-4877-A6A1-EE80F2A16B64}" srcOrd="0" destOrd="0" presId="urn:microsoft.com/office/officeart/2018/2/layout/IconLabelList"/>
    <dgm:cxn modelId="{C15F5486-D97D-4448-BBE1-9F0F54B0950D}" type="presOf" srcId="{16068EEB-8659-4A6B-931E-A83535F6380C}" destId="{6E910ED0-9F58-48CC-9F51-E36A80E9AA5C}" srcOrd="0" destOrd="0" presId="urn:microsoft.com/office/officeart/2018/2/layout/IconLabelList"/>
    <dgm:cxn modelId="{6256CC92-92CD-470A-A64C-E6229D973840}" type="presOf" srcId="{C36D9CB8-AF5D-4125-9396-978F31A6977A}" destId="{E3FF2020-9529-46AD-9CD9-040DD2DB8B31}" srcOrd="0" destOrd="0" presId="urn:microsoft.com/office/officeart/2018/2/layout/IconLabelList"/>
    <dgm:cxn modelId="{FFCC42A5-0E48-4629-8965-88A52A0F61C6}" type="presOf" srcId="{0A62AF1D-D35D-4061-87AC-BD63F2C0EF0D}" destId="{47A82A7D-6FEC-4E59-B8A5-A1B9D6305164}" srcOrd="0" destOrd="0" presId="urn:microsoft.com/office/officeart/2018/2/layout/IconLabelList"/>
    <dgm:cxn modelId="{4B1CABDD-8873-41C5-B129-BAB97774A4D9}" srcId="{816588B7-29F1-4B0D-BB7F-017537D348D5}" destId="{2DAE73D9-747B-4F1D-9C8B-481C89E135D6}" srcOrd="5" destOrd="0" parTransId="{584FC8B6-A796-47CF-8A3F-E9892E00E48D}" sibTransId="{F85B99E6-0237-4658-85BC-E57E04FB6750}"/>
    <dgm:cxn modelId="{35F5ADE8-16A0-49C4-B451-847DB15D5366}" type="presOf" srcId="{9C3A879F-EC13-471B-87D7-1058197B79FD}" destId="{ADD33236-8C4D-436B-ABA6-D12CC30E150D}" srcOrd="0" destOrd="0" presId="urn:microsoft.com/office/officeart/2018/2/layout/IconLabelList"/>
    <dgm:cxn modelId="{7ADF34EE-E9C6-4C7C-B97C-8ECA37F3EED3}" srcId="{816588B7-29F1-4B0D-BB7F-017537D348D5}" destId="{0D0555DC-165C-4A7E-83FD-6D77D0B3B5CA}" srcOrd="1" destOrd="0" parTransId="{4DBB0474-803B-400D-B15B-73CE0CA30A93}" sibTransId="{03F1F694-9021-4627-B565-78C5FDF16117}"/>
    <dgm:cxn modelId="{4DC386FF-B9F8-47A8-ADDE-12B33AEABCFB}" srcId="{816588B7-29F1-4B0D-BB7F-017537D348D5}" destId="{C36D9CB8-AF5D-4125-9396-978F31A6977A}" srcOrd="3" destOrd="0" parTransId="{A8955851-3730-48BF-9092-922035297120}" sibTransId="{0E5CD932-ED71-4E2A-A2AE-F0FADDC4CB4F}"/>
    <dgm:cxn modelId="{A7833130-E33D-47BE-A58E-C787933B91F4}" type="presParOf" srcId="{DA24D577-B60C-4F24-867C-3F7757054B58}" destId="{1ACFA259-FE10-44F8-A6BB-A958AE1F9584}" srcOrd="0" destOrd="0" presId="urn:microsoft.com/office/officeart/2018/2/layout/IconLabelList"/>
    <dgm:cxn modelId="{0AE3AC0D-1015-4848-93D6-26D0F2CA0E27}" type="presParOf" srcId="{1ACFA259-FE10-44F8-A6BB-A958AE1F9584}" destId="{297B02FF-C90F-4FD0-BB4A-27259D7B2150}" srcOrd="0" destOrd="0" presId="urn:microsoft.com/office/officeart/2018/2/layout/IconLabelList"/>
    <dgm:cxn modelId="{02AC9525-C317-488E-BB30-4E95AFD5951E}" type="presParOf" srcId="{1ACFA259-FE10-44F8-A6BB-A958AE1F9584}" destId="{8325D36B-732A-4544-AEFD-B4EECCD416B0}" srcOrd="1" destOrd="0" presId="urn:microsoft.com/office/officeart/2018/2/layout/IconLabelList"/>
    <dgm:cxn modelId="{4DD79964-4C14-49A6-ACF1-851FCE84A6E5}" type="presParOf" srcId="{1ACFA259-FE10-44F8-A6BB-A958AE1F9584}" destId="{47A82A7D-6FEC-4E59-B8A5-A1B9D6305164}" srcOrd="2" destOrd="0" presId="urn:microsoft.com/office/officeart/2018/2/layout/IconLabelList"/>
    <dgm:cxn modelId="{E99971CA-AC08-4D6C-85DD-FBC5BB8F7ACF}" type="presParOf" srcId="{DA24D577-B60C-4F24-867C-3F7757054B58}" destId="{0CBD3631-1203-4CFD-9291-C3CC0FBD4EDD}" srcOrd="1" destOrd="0" presId="urn:microsoft.com/office/officeart/2018/2/layout/IconLabelList"/>
    <dgm:cxn modelId="{9934F918-28E2-49E1-AFCF-D2F8001532E6}" type="presParOf" srcId="{DA24D577-B60C-4F24-867C-3F7757054B58}" destId="{CC999BC7-3BB2-4B42-9698-562B520396A2}" srcOrd="2" destOrd="0" presId="urn:microsoft.com/office/officeart/2018/2/layout/IconLabelList"/>
    <dgm:cxn modelId="{D496E52D-F7AF-4A60-A422-227AC12308E9}" type="presParOf" srcId="{CC999BC7-3BB2-4B42-9698-562B520396A2}" destId="{8CD293C0-C072-4837-AABD-0455F038687A}" srcOrd="0" destOrd="0" presId="urn:microsoft.com/office/officeart/2018/2/layout/IconLabelList"/>
    <dgm:cxn modelId="{C6D1AF3B-34EF-40CF-AC66-D5A3F56041B0}" type="presParOf" srcId="{CC999BC7-3BB2-4B42-9698-562B520396A2}" destId="{9AE26595-0BF9-4D9C-91EC-C130A77BDD8C}" srcOrd="1" destOrd="0" presId="urn:microsoft.com/office/officeart/2018/2/layout/IconLabelList"/>
    <dgm:cxn modelId="{9CBCFABB-2D4A-44B9-AA46-D455BE4DDE46}" type="presParOf" srcId="{CC999BC7-3BB2-4B42-9698-562B520396A2}" destId="{CFD34E55-55F6-4FF6-A9EB-4C81521D1493}" srcOrd="2" destOrd="0" presId="urn:microsoft.com/office/officeart/2018/2/layout/IconLabelList"/>
    <dgm:cxn modelId="{2FF4E6B6-4B23-4B81-A88E-B819A583D378}" type="presParOf" srcId="{DA24D577-B60C-4F24-867C-3F7757054B58}" destId="{9230E958-B64F-4C0D-8A08-18B52E59A448}" srcOrd="3" destOrd="0" presId="urn:microsoft.com/office/officeart/2018/2/layout/IconLabelList"/>
    <dgm:cxn modelId="{CF6C5C7C-34F7-477A-B36D-3BBFD4D56F33}" type="presParOf" srcId="{DA24D577-B60C-4F24-867C-3F7757054B58}" destId="{537221CA-3784-4887-BC06-12B22DBA953C}" srcOrd="4" destOrd="0" presId="urn:microsoft.com/office/officeart/2018/2/layout/IconLabelList"/>
    <dgm:cxn modelId="{6BE235B8-A595-4724-A277-3165B8F0015A}" type="presParOf" srcId="{537221CA-3784-4887-BC06-12B22DBA953C}" destId="{A48E4F99-6F2D-4232-86D2-44C14E0F3A6D}" srcOrd="0" destOrd="0" presId="urn:microsoft.com/office/officeart/2018/2/layout/IconLabelList"/>
    <dgm:cxn modelId="{2F57EEB4-E97A-477A-A9ED-108EF5AB0F9F}" type="presParOf" srcId="{537221CA-3784-4887-BC06-12B22DBA953C}" destId="{7280C2C6-DEE3-4A59-95E9-E8CB50E68BEF}" srcOrd="1" destOrd="0" presId="urn:microsoft.com/office/officeart/2018/2/layout/IconLabelList"/>
    <dgm:cxn modelId="{1C9CA552-D6F2-4FF7-9298-38FEFF190665}" type="presParOf" srcId="{537221CA-3784-4887-BC06-12B22DBA953C}" destId="{6E910ED0-9F58-48CC-9F51-E36A80E9AA5C}" srcOrd="2" destOrd="0" presId="urn:microsoft.com/office/officeart/2018/2/layout/IconLabelList"/>
    <dgm:cxn modelId="{2CDDCFAB-E81B-4F16-80FA-D15B352B5538}" type="presParOf" srcId="{DA24D577-B60C-4F24-867C-3F7757054B58}" destId="{D4CC0386-AD61-4919-B733-27E7DE35E33D}" srcOrd="5" destOrd="0" presId="urn:microsoft.com/office/officeart/2018/2/layout/IconLabelList"/>
    <dgm:cxn modelId="{488D1663-65DB-4FDC-9B5E-A28ABE428395}" type="presParOf" srcId="{DA24D577-B60C-4F24-867C-3F7757054B58}" destId="{8B6FDC18-AD74-47FE-A098-8FD9F0397EFB}" srcOrd="6" destOrd="0" presId="urn:microsoft.com/office/officeart/2018/2/layout/IconLabelList"/>
    <dgm:cxn modelId="{D17197D3-ED1E-4A4C-8B3C-2CFE90AA1A45}" type="presParOf" srcId="{8B6FDC18-AD74-47FE-A098-8FD9F0397EFB}" destId="{37911FB7-6D1E-4484-9442-7B7130BEB57E}" srcOrd="0" destOrd="0" presId="urn:microsoft.com/office/officeart/2018/2/layout/IconLabelList"/>
    <dgm:cxn modelId="{41868ED1-B85A-449A-8D4D-D861853A1762}" type="presParOf" srcId="{8B6FDC18-AD74-47FE-A098-8FD9F0397EFB}" destId="{9D701AF3-D754-43AD-81EC-5E1EA0ED48F2}" srcOrd="1" destOrd="0" presId="urn:microsoft.com/office/officeart/2018/2/layout/IconLabelList"/>
    <dgm:cxn modelId="{F99211B6-7DA2-4176-8AC4-C26304F293E8}" type="presParOf" srcId="{8B6FDC18-AD74-47FE-A098-8FD9F0397EFB}" destId="{E3FF2020-9529-46AD-9CD9-040DD2DB8B31}" srcOrd="2" destOrd="0" presId="urn:microsoft.com/office/officeart/2018/2/layout/IconLabelList"/>
    <dgm:cxn modelId="{CCEFAA87-C2D1-4175-A95B-E24E4712EED8}" type="presParOf" srcId="{DA24D577-B60C-4F24-867C-3F7757054B58}" destId="{51852596-2C73-435D-9CAD-19845564FCB6}" srcOrd="7" destOrd="0" presId="urn:microsoft.com/office/officeart/2018/2/layout/IconLabelList"/>
    <dgm:cxn modelId="{E64E14DD-B5AD-4F77-A765-E2429FE0F5C5}" type="presParOf" srcId="{DA24D577-B60C-4F24-867C-3F7757054B58}" destId="{BB5DF0EE-B74B-4141-A640-433F797DF00C}" srcOrd="8" destOrd="0" presId="urn:microsoft.com/office/officeart/2018/2/layout/IconLabelList"/>
    <dgm:cxn modelId="{61971008-51C1-41A1-AD35-A67DBFCDA753}" type="presParOf" srcId="{BB5DF0EE-B74B-4141-A640-433F797DF00C}" destId="{34B3BABE-ACE4-4286-8A33-87F0FE8721C0}" srcOrd="0" destOrd="0" presId="urn:microsoft.com/office/officeart/2018/2/layout/IconLabelList"/>
    <dgm:cxn modelId="{DDBF12A6-7319-4356-902A-F732CDFAD902}" type="presParOf" srcId="{BB5DF0EE-B74B-4141-A640-433F797DF00C}" destId="{F13C7038-F0BA-4B91-84C3-CDEB5756DEAC}" srcOrd="1" destOrd="0" presId="urn:microsoft.com/office/officeart/2018/2/layout/IconLabelList"/>
    <dgm:cxn modelId="{8DD9A29F-D167-4147-B747-AD85DC368F3B}" type="presParOf" srcId="{BB5DF0EE-B74B-4141-A640-433F797DF00C}" destId="{ADD33236-8C4D-436B-ABA6-D12CC30E150D}" srcOrd="2" destOrd="0" presId="urn:microsoft.com/office/officeart/2018/2/layout/IconLabelList"/>
    <dgm:cxn modelId="{E5F4B71B-E028-4F7E-9533-9BC6FA29D65B}" type="presParOf" srcId="{DA24D577-B60C-4F24-867C-3F7757054B58}" destId="{01206C4E-20F8-4122-8DA2-01950BBB26CB}" srcOrd="9" destOrd="0" presId="urn:microsoft.com/office/officeart/2018/2/layout/IconLabelList"/>
    <dgm:cxn modelId="{E85E8EC2-7F52-4295-91E4-95DBFEB536A7}" type="presParOf" srcId="{DA24D577-B60C-4F24-867C-3F7757054B58}" destId="{401F047D-3F51-4548-A79B-7CBF9C4CA1B6}" srcOrd="10" destOrd="0" presId="urn:microsoft.com/office/officeart/2018/2/layout/IconLabelList"/>
    <dgm:cxn modelId="{E55CBDF5-412B-4884-845A-10162E927FBE}" type="presParOf" srcId="{401F047D-3F51-4548-A79B-7CBF9C4CA1B6}" destId="{F148A4CB-A147-485B-A575-ECD574D9F37E}" srcOrd="0" destOrd="0" presId="urn:microsoft.com/office/officeart/2018/2/layout/IconLabelList"/>
    <dgm:cxn modelId="{D156994F-DA3D-41C0-8071-D57EEBC1F77F}" type="presParOf" srcId="{401F047D-3F51-4548-A79B-7CBF9C4CA1B6}" destId="{C296642B-1C11-489A-9A92-C7C647018CCF}" srcOrd="1" destOrd="0" presId="urn:microsoft.com/office/officeart/2018/2/layout/IconLabelList"/>
    <dgm:cxn modelId="{35A2FE11-E3A4-4CF6-BC16-A695AAB963F7}" type="presParOf" srcId="{401F047D-3F51-4548-A79B-7CBF9C4CA1B6}" destId="{6821AD29-9A9E-4877-A6A1-EE80F2A16B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D7B3D5-325E-433D-91D7-E1D1C288D148}" type="doc">
      <dgm:prSet loTypeId="urn:microsoft.com/office/officeart/2005/8/layout/cycle8" loCatId="cycle" qsTypeId="urn:microsoft.com/office/officeart/2005/8/quickstyle/3d4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05B0F6B8-0136-4E99-9479-F94129085BB2}">
      <dgm:prSet phldrT="[Text]" phldr="0"/>
      <dgm:spPr/>
      <dgm:t>
        <a:bodyPr/>
        <a:lstStyle/>
        <a:p>
          <a:r>
            <a:rPr lang="en-US"/>
            <a:t>Plan</a:t>
          </a:r>
        </a:p>
      </dgm:t>
    </dgm:pt>
    <dgm:pt modelId="{7417042E-3CB7-4C49-BDA4-4B2A1174F998}" type="parTrans" cxnId="{191EA59A-36CF-47B4-A0D7-C066A99AA860}">
      <dgm:prSet/>
      <dgm:spPr/>
      <dgm:t>
        <a:bodyPr/>
        <a:lstStyle/>
        <a:p>
          <a:endParaRPr lang="en-US"/>
        </a:p>
      </dgm:t>
    </dgm:pt>
    <dgm:pt modelId="{130FE1DF-F5CF-4BBE-A7B9-D5F05A5DA7BC}" type="sibTrans" cxnId="{191EA59A-36CF-47B4-A0D7-C066A99AA860}">
      <dgm:prSet/>
      <dgm:spPr/>
      <dgm:t>
        <a:bodyPr/>
        <a:lstStyle/>
        <a:p>
          <a:endParaRPr lang="en-US"/>
        </a:p>
      </dgm:t>
    </dgm:pt>
    <dgm:pt modelId="{0339E356-01ED-470C-8E83-1D90EA94F8C9}">
      <dgm:prSet phldrT="[Text]" phldr="0"/>
      <dgm:spPr/>
      <dgm:t>
        <a:bodyPr/>
        <a:lstStyle/>
        <a:p>
          <a:r>
            <a:rPr lang="en-US"/>
            <a:t>Check</a:t>
          </a:r>
        </a:p>
      </dgm:t>
    </dgm:pt>
    <dgm:pt modelId="{CF731CCD-4EA9-4B32-AA2F-858B3CAE5450}" type="parTrans" cxnId="{78CE431F-EDB7-4F16-ACE3-2266B113049E}">
      <dgm:prSet/>
      <dgm:spPr/>
      <dgm:t>
        <a:bodyPr/>
        <a:lstStyle/>
        <a:p>
          <a:endParaRPr lang="en-US"/>
        </a:p>
      </dgm:t>
    </dgm:pt>
    <dgm:pt modelId="{98260DD9-DA3E-42D9-AC7F-87E848E9A247}" type="sibTrans" cxnId="{78CE431F-EDB7-4F16-ACE3-2266B113049E}">
      <dgm:prSet/>
      <dgm:spPr/>
      <dgm:t>
        <a:bodyPr/>
        <a:lstStyle/>
        <a:p>
          <a:endParaRPr lang="en-US"/>
        </a:p>
      </dgm:t>
    </dgm:pt>
    <dgm:pt modelId="{0B991148-F210-4832-9E87-2700FA2F7B67}">
      <dgm:prSet phldrT="[Text]" phldr="0"/>
      <dgm:spPr/>
      <dgm:t>
        <a:bodyPr/>
        <a:lstStyle/>
        <a:p>
          <a:r>
            <a:rPr lang="en-US"/>
            <a:t>Act</a:t>
          </a:r>
        </a:p>
      </dgm:t>
    </dgm:pt>
    <dgm:pt modelId="{3CC5A161-4C29-4C0A-A3CB-9802B71C0862}" type="parTrans" cxnId="{09819AAB-91C9-48A1-A8F5-3BDC2792915A}">
      <dgm:prSet/>
      <dgm:spPr/>
      <dgm:t>
        <a:bodyPr/>
        <a:lstStyle/>
        <a:p>
          <a:endParaRPr lang="en-US"/>
        </a:p>
      </dgm:t>
    </dgm:pt>
    <dgm:pt modelId="{F3491DE9-8381-4FE2-B8E7-05B542B192C1}" type="sibTrans" cxnId="{09819AAB-91C9-48A1-A8F5-3BDC2792915A}">
      <dgm:prSet/>
      <dgm:spPr/>
      <dgm:t>
        <a:bodyPr/>
        <a:lstStyle/>
        <a:p>
          <a:endParaRPr lang="en-US"/>
        </a:p>
      </dgm:t>
    </dgm:pt>
    <dgm:pt modelId="{01A442A9-2C96-4F8E-AEB2-8998B544B3FA}">
      <dgm:prSet phldrT="[Text]" phldr="0"/>
      <dgm:spPr/>
      <dgm:t>
        <a:bodyPr/>
        <a:lstStyle/>
        <a:p>
          <a:r>
            <a:rPr lang="en-US"/>
            <a:t>Do</a:t>
          </a:r>
        </a:p>
      </dgm:t>
    </dgm:pt>
    <dgm:pt modelId="{0B5CAB24-1662-4A43-B0F4-50566E859E85}" type="parTrans" cxnId="{57C58950-E1ED-44CF-97D9-AEC4F963A00B}">
      <dgm:prSet/>
      <dgm:spPr/>
      <dgm:t>
        <a:bodyPr/>
        <a:lstStyle/>
        <a:p>
          <a:endParaRPr lang="en-US"/>
        </a:p>
      </dgm:t>
    </dgm:pt>
    <dgm:pt modelId="{F8E02E69-701E-4CCF-83EE-3B8F9C4408CD}" type="sibTrans" cxnId="{57C58950-E1ED-44CF-97D9-AEC4F963A00B}">
      <dgm:prSet/>
      <dgm:spPr/>
      <dgm:t>
        <a:bodyPr/>
        <a:lstStyle/>
        <a:p>
          <a:endParaRPr lang="en-US"/>
        </a:p>
      </dgm:t>
    </dgm:pt>
    <dgm:pt modelId="{582C70E4-82F5-49CA-B2CC-A89DD884D150}" type="pres">
      <dgm:prSet presAssocID="{BBD7B3D5-325E-433D-91D7-E1D1C288D148}" presName="compositeShape" presStyleCnt="0">
        <dgm:presLayoutVars>
          <dgm:chMax val="7"/>
          <dgm:dir val="rev"/>
          <dgm:resizeHandles val="exact"/>
        </dgm:presLayoutVars>
      </dgm:prSet>
      <dgm:spPr/>
    </dgm:pt>
    <dgm:pt modelId="{1BE7F6EE-95CC-4CE6-9FE3-A4780B65432E}" type="pres">
      <dgm:prSet presAssocID="{BBD7B3D5-325E-433D-91D7-E1D1C288D148}" presName="wedge1" presStyleLbl="node1" presStyleIdx="0" presStyleCnt="4"/>
      <dgm:spPr/>
    </dgm:pt>
    <dgm:pt modelId="{98B55A1C-F515-40FB-8018-63A8BA5AB05C}" type="pres">
      <dgm:prSet presAssocID="{BBD7B3D5-325E-433D-91D7-E1D1C288D148}" presName="dummy1a" presStyleCnt="0"/>
      <dgm:spPr/>
    </dgm:pt>
    <dgm:pt modelId="{5E885822-14A6-4FCF-BE8F-8A87704A580B}" type="pres">
      <dgm:prSet presAssocID="{BBD7B3D5-325E-433D-91D7-E1D1C288D148}" presName="dummy1b" presStyleCnt="0"/>
      <dgm:spPr/>
    </dgm:pt>
    <dgm:pt modelId="{454684E2-4DDE-4271-943A-FB98FB6976F1}" type="pres">
      <dgm:prSet presAssocID="{BBD7B3D5-325E-433D-91D7-E1D1C288D148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E60C513-2945-46A6-A84C-1683A035574C}" type="pres">
      <dgm:prSet presAssocID="{BBD7B3D5-325E-433D-91D7-E1D1C288D148}" presName="wedge2" presStyleLbl="node1" presStyleIdx="1" presStyleCnt="4"/>
      <dgm:spPr/>
    </dgm:pt>
    <dgm:pt modelId="{4CEC1C25-AFE8-4662-87FB-9DFD51A734C3}" type="pres">
      <dgm:prSet presAssocID="{BBD7B3D5-325E-433D-91D7-E1D1C288D148}" presName="dummy2a" presStyleCnt="0"/>
      <dgm:spPr/>
    </dgm:pt>
    <dgm:pt modelId="{56DDC952-84C5-42CE-AADD-461887AD08FC}" type="pres">
      <dgm:prSet presAssocID="{BBD7B3D5-325E-433D-91D7-E1D1C288D148}" presName="dummy2b" presStyleCnt="0"/>
      <dgm:spPr/>
    </dgm:pt>
    <dgm:pt modelId="{44F057A5-6E01-4FA2-9775-10D16B9BC2A6}" type="pres">
      <dgm:prSet presAssocID="{BBD7B3D5-325E-433D-91D7-E1D1C288D148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C453DB4-291A-4F59-838E-1B8AC98FEE08}" type="pres">
      <dgm:prSet presAssocID="{BBD7B3D5-325E-433D-91D7-E1D1C288D148}" presName="wedge3" presStyleLbl="node1" presStyleIdx="2" presStyleCnt="4"/>
      <dgm:spPr/>
    </dgm:pt>
    <dgm:pt modelId="{FDA95B7A-A291-4FA5-AC40-CEB933EDF1FD}" type="pres">
      <dgm:prSet presAssocID="{BBD7B3D5-325E-433D-91D7-E1D1C288D148}" presName="dummy3a" presStyleCnt="0"/>
      <dgm:spPr/>
    </dgm:pt>
    <dgm:pt modelId="{4C7E38F6-2175-4ACB-8627-A4567995B781}" type="pres">
      <dgm:prSet presAssocID="{BBD7B3D5-325E-433D-91D7-E1D1C288D148}" presName="dummy3b" presStyleCnt="0"/>
      <dgm:spPr/>
    </dgm:pt>
    <dgm:pt modelId="{2A0B7B79-35A0-44BA-BE19-EDE933FAFED0}" type="pres">
      <dgm:prSet presAssocID="{BBD7B3D5-325E-433D-91D7-E1D1C288D148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79380E3-9EB4-4E34-87D5-47D341294D85}" type="pres">
      <dgm:prSet presAssocID="{BBD7B3D5-325E-433D-91D7-E1D1C288D148}" presName="wedge4" presStyleLbl="node1" presStyleIdx="3" presStyleCnt="4"/>
      <dgm:spPr/>
    </dgm:pt>
    <dgm:pt modelId="{F17ABADE-CE51-4218-9F82-FB7B17B18FC2}" type="pres">
      <dgm:prSet presAssocID="{BBD7B3D5-325E-433D-91D7-E1D1C288D148}" presName="dummy4a" presStyleCnt="0"/>
      <dgm:spPr/>
    </dgm:pt>
    <dgm:pt modelId="{A8B62F1C-1BAD-48CD-AA33-5D7C7240E475}" type="pres">
      <dgm:prSet presAssocID="{BBD7B3D5-325E-433D-91D7-E1D1C288D148}" presName="dummy4b" presStyleCnt="0"/>
      <dgm:spPr/>
    </dgm:pt>
    <dgm:pt modelId="{481ADA25-C788-413C-B2D5-5FA2A612DDBA}" type="pres">
      <dgm:prSet presAssocID="{BBD7B3D5-325E-433D-91D7-E1D1C288D148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DC20344-BD2B-4A0B-BCC9-CC142057D8B9}" type="pres">
      <dgm:prSet presAssocID="{130FE1DF-F5CF-4BBE-A7B9-D5F05A5DA7BC}" presName="arrowWedge1" presStyleLbl="fgSibTrans2D1" presStyleIdx="0" presStyleCnt="4"/>
      <dgm:spPr/>
    </dgm:pt>
    <dgm:pt modelId="{30AE01C2-883D-43ED-8D1D-AADA69B2E239}" type="pres">
      <dgm:prSet presAssocID="{F8E02E69-701E-4CCF-83EE-3B8F9C4408CD}" presName="arrowWedge2" presStyleLbl="fgSibTrans2D1" presStyleIdx="1" presStyleCnt="4"/>
      <dgm:spPr/>
    </dgm:pt>
    <dgm:pt modelId="{53C72B75-FB9C-4A98-B395-AED9BF56AA10}" type="pres">
      <dgm:prSet presAssocID="{98260DD9-DA3E-42D9-AC7F-87E848E9A247}" presName="arrowWedge3" presStyleLbl="fgSibTrans2D1" presStyleIdx="2" presStyleCnt="4"/>
      <dgm:spPr/>
    </dgm:pt>
    <dgm:pt modelId="{73773BDA-321B-468B-B0B8-576ED4C9512C}" type="pres">
      <dgm:prSet presAssocID="{F3491DE9-8381-4FE2-B8E7-05B542B192C1}" presName="arrowWedge4" presStyleLbl="fgSibTrans2D1" presStyleIdx="3" presStyleCnt="4"/>
      <dgm:spPr/>
    </dgm:pt>
  </dgm:ptLst>
  <dgm:cxnLst>
    <dgm:cxn modelId="{78CE431F-EDB7-4F16-ACE3-2266B113049E}" srcId="{BBD7B3D5-325E-433D-91D7-E1D1C288D148}" destId="{0339E356-01ED-470C-8E83-1D90EA94F8C9}" srcOrd="2" destOrd="0" parTransId="{CF731CCD-4EA9-4B32-AA2F-858B3CAE5450}" sibTransId="{98260DD9-DA3E-42D9-AC7F-87E848E9A247}"/>
    <dgm:cxn modelId="{14BA862D-764E-439B-903C-54DE422118B4}" type="presOf" srcId="{0339E356-01ED-470C-8E83-1D90EA94F8C9}" destId="{44F057A5-6E01-4FA2-9775-10D16B9BC2A6}" srcOrd="1" destOrd="0" presId="urn:microsoft.com/office/officeart/2005/8/layout/cycle8"/>
    <dgm:cxn modelId="{8466C630-737E-4298-9BC7-0745AF447CD4}" type="presOf" srcId="{01A442A9-2C96-4F8E-AEB2-8998B544B3FA}" destId="{2A0B7B79-35A0-44BA-BE19-EDE933FAFED0}" srcOrd="1" destOrd="0" presId="urn:microsoft.com/office/officeart/2005/8/layout/cycle8"/>
    <dgm:cxn modelId="{957C895E-9C27-4390-BB96-FD605AF63ADE}" type="presOf" srcId="{05B0F6B8-0136-4E99-9479-F94129085BB2}" destId="{481ADA25-C788-413C-B2D5-5FA2A612DDBA}" srcOrd="1" destOrd="0" presId="urn:microsoft.com/office/officeart/2005/8/layout/cycle8"/>
    <dgm:cxn modelId="{AEE8FB64-FFE8-4BBC-B98F-2D51E89EF24A}" type="presOf" srcId="{0B991148-F210-4832-9E87-2700FA2F7B67}" destId="{1BE7F6EE-95CC-4CE6-9FE3-A4780B65432E}" srcOrd="0" destOrd="0" presId="urn:microsoft.com/office/officeart/2005/8/layout/cycle8"/>
    <dgm:cxn modelId="{50CA3169-B357-4E31-AC62-BC3CD6685759}" type="presOf" srcId="{01A442A9-2C96-4F8E-AEB2-8998B544B3FA}" destId="{AC453DB4-291A-4F59-838E-1B8AC98FEE08}" srcOrd="0" destOrd="0" presId="urn:microsoft.com/office/officeart/2005/8/layout/cycle8"/>
    <dgm:cxn modelId="{57C58950-E1ED-44CF-97D9-AEC4F963A00B}" srcId="{BBD7B3D5-325E-433D-91D7-E1D1C288D148}" destId="{01A442A9-2C96-4F8E-AEB2-8998B544B3FA}" srcOrd="1" destOrd="0" parTransId="{0B5CAB24-1662-4A43-B0F4-50566E859E85}" sibTransId="{F8E02E69-701E-4CCF-83EE-3B8F9C4408CD}"/>
    <dgm:cxn modelId="{BC3AA151-595F-471C-82BD-63B2CE2E8D91}" type="presOf" srcId="{0B991148-F210-4832-9E87-2700FA2F7B67}" destId="{454684E2-4DDE-4271-943A-FB98FB6976F1}" srcOrd="1" destOrd="0" presId="urn:microsoft.com/office/officeart/2005/8/layout/cycle8"/>
    <dgm:cxn modelId="{E6BB1E80-A8ED-494C-96AC-A80FA18A7010}" type="presOf" srcId="{0339E356-01ED-470C-8E83-1D90EA94F8C9}" destId="{AE60C513-2945-46A6-A84C-1683A035574C}" srcOrd="0" destOrd="0" presId="urn:microsoft.com/office/officeart/2005/8/layout/cycle8"/>
    <dgm:cxn modelId="{191EA59A-36CF-47B4-A0D7-C066A99AA860}" srcId="{BBD7B3D5-325E-433D-91D7-E1D1C288D148}" destId="{05B0F6B8-0136-4E99-9479-F94129085BB2}" srcOrd="0" destOrd="0" parTransId="{7417042E-3CB7-4C49-BDA4-4B2A1174F998}" sibTransId="{130FE1DF-F5CF-4BBE-A7B9-D5F05A5DA7BC}"/>
    <dgm:cxn modelId="{0B8E23A3-E629-4345-8D38-FE35A88CAB74}" type="presOf" srcId="{05B0F6B8-0136-4E99-9479-F94129085BB2}" destId="{679380E3-9EB4-4E34-87D5-47D341294D85}" srcOrd="0" destOrd="0" presId="urn:microsoft.com/office/officeart/2005/8/layout/cycle8"/>
    <dgm:cxn modelId="{09819AAB-91C9-48A1-A8F5-3BDC2792915A}" srcId="{BBD7B3D5-325E-433D-91D7-E1D1C288D148}" destId="{0B991148-F210-4832-9E87-2700FA2F7B67}" srcOrd="3" destOrd="0" parTransId="{3CC5A161-4C29-4C0A-A3CB-9802B71C0862}" sibTransId="{F3491DE9-8381-4FE2-B8E7-05B542B192C1}"/>
    <dgm:cxn modelId="{3BA827C2-609E-42A4-9B30-01FD7C3E5988}" type="presOf" srcId="{BBD7B3D5-325E-433D-91D7-E1D1C288D148}" destId="{582C70E4-82F5-49CA-B2CC-A89DD884D150}" srcOrd="0" destOrd="0" presId="urn:microsoft.com/office/officeart/2005/8/layout/cycle8"/>
    <dgm:cxn modelId="{9480C02E-94BC-45F3-9746-A47B4D40B99A}" type="presParOf" srcId="{582C70E4-82F5-49CA-B2CC-A89DD884D150}" destId="{1BE7F6EE-95CC-4CE6-9FE3-A4780B65432E}" srcOrd="0" destOrd="0" presId="urn:microsoft.com/office/officeart/2005/8/layout/cycle8"/>
    <dgm:cxn modelId="{C3B47BD9-DF8A-47DD-B7C6-940C5B24B8D5}" type="presParOf" srcId="{582C70E4-82F5-49CA-B2CC-A89DD884D150}" destId="{98B55A1C-F515-40FB-8018-63A8BA5AB05C}" srcOrd="1" destOrd="0" presId="urn:microsoft.com/office/officeart/2005/8/layout/cycle8"/>
    <dgm:cxn modelId="{352BB8D1-1969-4B07-88FC-978931FD7C2C}" type="presParOf" srcId="{582C70E4-82F5-49CA-B2CC-A89DD884D150}" destId="{5E885822-14A6-4FCF-BE8F-8A87704A580B}" srcOrd="2" destOrd="0" presId="urn:microsoft.com/office/officeart/2005/8/layout/cycle8"/>
    <dgm:cxn modelId="{383526C7-F686-4C9B-87FA-141555DB70D3}" type="presParOf" srcId="{582C70E4-82F5-49CA-B2CC-A89DD884D150}" destId="{454684E2-4DDE-4271-943A-FB98FB6976F1}" srcOrd="3" destOrd="0" presId="urn:microsoft.com/office/officeart/2005/8/layout/cycle8"/>
    <dgm:cxn modelId="{1D4BC15E-FEF8-4625-8E4B-4A86E41BCEE3}" type="presParOf" srcId="{582C70E4-82F5-49CA-B2CC-A89DD884D150}" destId="{AE60C513-2945-46A6-A84C-1683A035574C}" srcOrd="4" destOrd="0" presId="urn:microsoft.com/office/officeart/2005/8/layout/cycle8"/>
    <dgm:cxn modelId="{49D59538-352C-4EC2-B5CC-4F81B6F2C802}" type="presParOf" srcId="{582C70E4-82F5-49CA-B2CC-A89DD884D150}" destId="{4CEC1C25-AFE8-4662-87FB-9DFD51A734C3}" srcOrd="5" destOrd="0" presId="urn:microsoft.com/office/officeart/2005/8/layout/cycle8"/>
    <dgm:cxn modelId="{8315EED6-2024-4508-A62D-627CAFF3B651}" type="presParOf" srcId="{582C70E4-82F5-49CA-B2CC-A89DD884D150}" destId="{56DDC952-84C5-42CE-AADD-461887AD08FC}" srcOrd="6" destOrd="0" presId="urn:microsoft.com/office/officeart/2005/8/layout/cycle8"/>
    <dgm:cxn modelId="{F32468FF-A0F3-49A1-AE8B-55A405DADF10}" type="presParOf" srcId="{582C70E4-82F5-49CA-B2CC-A89DD884D150}" destId="{44F057A5-6E01-4FA2-9775-10D16B9BC2A6}" srcOrd="7" destOrd="0" presId="urn:microsoft.com/office/officeart/2005/8/layout/cycle8"/>
    <dgm:cxn modelId="{525ADE8C-09AC-47E8-AB9C-E1150B49DF93}" type="presParOf" srcId="{582C70E4-82F5-49CA-B2CC-A89DD884D150}" destId="{AC453DB4-291A-4F59-838E-1B8AC98FEE08}" srcOrd="8" destOrd="0" presId="urn:microsoft.com/office/officeart/2005/8/layout/cycle8"/>
    <dgm:cxn modelId="{B1B34954-D50A-4B59-AA91-1C69346419FB}" type="presParOf" srcId="{582C70E4-82F5-49CA-B2CC-A89DD884D150}" destId="{FDA95B7A-A291-4FA5-AC40-CEB933EDF1FD}" srcOrd="9" destOrd="0" presId="urn:microsoft.com/office/officeart/2005/8/layout/cycle8"/>
    <dgm:cxn modelId="{9E505665-1F8C-4B31-BFAE-8E16BDE2CFFF}" type="presParOf" srcId="{582C70E4-82F5-49CA-B2CC-A89DD884D150}" destId="{4C7E38F6-2175-4ACB-8627-A4567995B781}" srcOrd="10" destOrd="0" presId="urn:microsoft.com/office/officeart/2005/8/layout/cycle8"/>
    <dgm:cxn modelId="{E0CEDA37-D7F6-45BC-B992-6E297F30832D}" type="presParOf" srcId="{582C70E4-82F5-49CA-B2CC-A89DD884D150}" destId="{2A0B7B79-35A0-44BA-BE19-EDE933FAFED0}" srcOrd="11" destOrd="0" presId="urn:microsoft.com/office/officeart/2005/8/layout/cycle8"/>
    <dgm:cxn modelId="{78277141-22E5-4CEC-BB5A-529166B877FF}" type="presParOf" srcId="{582C70E4-82F5-49CA-B2CC-A89DD884D150}" destId="{679380E3-9EB4-4E34-87D5-47D341294D85}" srcOrd="12" destOrd="0" presId="urn:microsoft.com/office/officeart/2005/8/layout/cycle8"/>
    <dgm:cxn modelId="{D69FBC5E-BDB1-4982-A23F-D3EA41E57AB3}" type="presParOf" srcId="{582C70E4-82F5-49CA-B2CC-A89DD884D150}" destId="{F17ABADE-CE51-4218-9F82-FB7B17B18FC2}" srcOrd="13" destOrd="0" presId="urn:microsoft.com/office/officeart/2005/8/layout/cycle8"/>
    <dgm:cxn modelId="{C12B55B4-E116-4A44-B70B-BAF771EED8AD}" type="presParOf" srcId="{582C70E4-82F5-49CA-B2CC-A89DD884D150}" destId="{A8B62F1C-1BAD-48CD-AA33-5D7C7240E475}" srcOrd="14" destOrd="0" presId="urn:microsoft.com/office/officeart/2005/8/layout/cycle8"/>
    <dgm:cxn modelId="{F5BD727B-30B6-4391-A4FC-8A886C5F7FC2}" type="presParOf" srcId="{582C70E4-82F5-49CA-B2CC-A89DD884D150}" destId="{481ADA25-C788-413C-B2D5-5FA2A612DDBA}" srcOrd="15" destOrd="0" presId="urn:microsoft.com/office/officeart/2005/8/layout/cycle8"/>
    <dgm:cxn modelId="{A0B1EE28-BEC7-4349-9E9A-E01E0B781CD0}" type="presParOf" srcId="{582C70E4-82F5-49CA-B2CC-A89DD884D150}" destId="{3DC20344-BD2B-4A0B-BCC9-CC142057D8B9}" srcOrd="16" destOrd="0" presId="urn:microsoft.com/office/officeart/2005/8/layout/cycle8"/>
    <dgm:cxn modelId="{934E4E1B-6480-4B41-90EA-3E79D950E739}" type="presParOf" srcId="{582C70E4-82F5-49CA-B2CC-A89DD884D150}" destId="{30AE01C2-883D-43ED-8D1D-AADA69B2E239}" srcOrd="17" destOrd="0" presId="urn:microsoft.com/office/officeart/2005/8/layout/cycle8"/>
    <dgm:cxn modelId="{93645C7E-B9F2-4CC5-96C4-9379BA8ABD82}" type="presParOf" srcId="{582C70E4-82F5-49CA-B2CC-A89DD884D150}" destId="{53C72B75-FB9C-4A98-B395-AED9BF56AA10}" srcOrd="18" destOrd="0" presId="urn:microsoft.com/office/officeart/2005/8/layout/cycle8"/>
    <dgm:cxn modelId="{4507D4E3-1042-412D-B558-A164E5988899}" type="presParOf" srcId="{582C70E4-82F5-49CA-B2CC-A89DD884D150}" destId="{73773BDA-321B-468B-B0B8-576ED4C9512C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B02FF-C90F-4FD0-BB4A-27259D7B2150}">
      <dsp:nvSpPr>
        <dsp:cNvPr id="0" name=""/>
        <dsp:cNvSpPr/>
      </dsp:nvSpPr>
      <dsp:spPr>
        <a:xfrm>
          <a:off x="347848" y="1042088"/>
          <a:ext cx="567158" cy="5671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82A7D-6FEC-4E59-B8A5-A1B9D6305164}">
      <dsp:nvSpPr>
        <dsp:cNvPr id="0" name=""/>
        <dsp:cNvSpPr/>
      </dsp:nvSpPr>
      <dsp:spPr>
        <a:xfrm>
          <a:off x="1251" y="1810660"/>
          <a:ext cx="1260351" cy="50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R1: Customer DB – Weak access control</a:t>
          </a:r>
        </a:p>
      </dsp:txBody>
      <dsp:txXfrm>
        <a:off x="1251" y="1810660"/>
        <a:ext cx="1260351" cy="504140"/>
      </dsp:txXfrm>
    </dsp:sp>
    <dsp:sp modelId="{8CD293C0-C072-4837-AABD-0455F038687A}">
      <dsp:nvSpPr>
        <dsp:cNvPr id="0" name=""/>
        <dsp:cNvSpPr/>
      </dsp:nvSpPr>
      <dsp:spPr>
        <a:xfrm>
          <a:off x="1828761" y="1042088"/>
          <a:ext cx="567158" cy="5671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34E55-55F6-4FF6-A9EB-4C81521D1493}">
      <dsp:nvSpPr>
        <dsp:cNvPr id="0" name=""/>
        <dsp:cNvSpPr/>
      </dsp:nvSpPr>
      <dsp:spPr>
        <a:xfrm>
          <a:off x="1482164" y="1810660"/>
          <a:ext cx="1260351" cy="50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R2: Payment Systems – Weak monitoring</a:t>
          </a:r>
        </a:p>
      </dsp:txBody>
      <dsp:txXfrm>
        <a:off x="1482164" y="1810660"/>
        <a:ext cx="1260351" cy="504140"/>
      </dsp:txXfrm>
    </dsp:sp>
    <dsp:sp modelId="{A48E4F99-6F2D-4232-86D2-44C14E0F3A6D}">
      <dsp:nvSpPr>
        <dsp:cNvPr id="0" name=""/>
        <dsp:cNvSpPr/>
      </dsp:nvSpPr>
      <dsp:spPr>
        <a:xfrm>
          <a:off x="3309674" y="1042088"/>
          <a:ext cx="567158" cy="5671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10ED0-9F58-48CC-9F51-E36A80E9AA5C}">
      <dsp:nvSpPr>
        <dsp:cNvPr id="0" name=""/>
        <dsp:cNvSpPr/>
      </dsp:nvSpPr>
      <dsp:spPr>
        <a:xfrm>
          <a:off x="2963077" y="1810660"/>
          <a:ext cx="1260351" cy="50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R3: Vendor Portal – Weak KYC</a:t>
          </a:r>
        </a:p>
      </dsp:txBody>
      <dsp:txXfrm>
        <a:off x="2963077" y="1810660"/>
        <a:ext cx="1260351" cy="504140"/>
      </dsp:txXfrm>
    </dsp:sp>
    <dsp:sp modelId="{37911FB7-6D1E-4484-9442-7B7130BEB57E}">
      <dsp:nvSpPr>
        <dsp:cNvPr id="0" name=""/>
        <dsp:cNvSpPr/>
      </dsp:nvSpPr>
      <dsp:spPr>
        <a:xfrm>
          <a:off x="4790587" y="1042088"/>
          <a:ext cx="567158" cy="5671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F2020-9529-46AD-9CD9-040DD2DB8B31}">
      <dsp:nvSpPr>
        <dsp:cNvPr id="0" name=""/>
        <dsp:cNvSpPr/>
      </dsp:nvSpPr>
      <dsp:spPr>
        <a:xfrm>
          <a:off x="4443990" y="1810660"/>
          <a:ext cx="1260351" cy="50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R4: Logistics – Ransomware risk</a:t>
          </a:r>
        </a:p>
      </dsp:txBody>
      <dsp:txXfrm>
        <a:off x="4443990" y="1810660"/>
        <a:ext cx="1260351" cy="504140"/>
      </dsp:txXfrm>
    </dsp:sp>
    <dsp:sp modelId="{34B3BABE-ACE4-4286-8A33-87F0FE8721C0}">
      <dsp:nvSpPr>
        <dsp:cNvPr id="0" name=""/>
        <dsp:cNvSpPr/>
      </dsp:nvSpPr>
      <dsp:spPr>
        <a:xfrm>
          <a:off x="6271500" y="1042088"/>
          <a:ext cx="567158" cy="5671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33236-8C4D-436B-ABA6-D12CC30E150D}">
      <dsp:nvSpPr>
        <dsp:cNvPr id="0" name=""/>
        <dsp:cNvSpPr/>
      </dsp:nvSpPr>
      <dsp:spPr>
        <a:xfrm>
          <a:off x="5924903" y="1810660"/>
          <a:ext cx="1260351" cy="50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R5: Employee Data – Insider misuse</a:t>
          </a:r>
        </a:p>
      </dsp:txBody>
      <dsp:txXfrm>
        <a:off x="5924903" y="1810660"/>
        <a:ext cx="1260351" cy="504140"/>
      </dsp:txXfrm>
    </dsp:sp>
    <dsp:sp modelId="{F148A4CB-A147-485B-A575-ECD574D9F37E}">
      <dsp:nvSpPr>
        <dsp:cNvPr id="0" name=""/>
        <dsp:cNvSpPr/>
      </dsp:nvSpPr>
      <dsp:spPr>
        <a:xfrm>
          <a:off x="7752413" y="1042088"/>
          <a:ext cx="567158" cy="56715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1AD29-9A9E-4877-A6A1-EE80F2A16B64}">
      <dsp:nvSpPr>
        <dsp:cNvPr id="0" name=""/>
        <dsp:cNvSpPr/>
      </dsp:nvSpPr>
      <dsp:spPr>
        <a:xfrm>
          <a:off x="7405816" y="1810660"/>
          <a:ext cx="1260351" cy="50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R6: AWS Cloud – DoS/misconfigurations</a:t>
          </a:r>
        </a:p>
      </dsp:txBody>
      <dsp:txXfrm>
        <a:off x="7405816" y="1810660"/>
        <a:ext cx="1260351" cy="504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B02FF-C90F-4FD0-BB4A-27259D7B2150}">
      <dsp:nvSpPr>
        <dsp:cNvPr id="0" name=""/>
        <dsp:cNvSpPr/>
      </dsp:nvSpPr>
      <dsp:spPr>
        <a:xfrm>
          <a:off x="347848" y="1042088"/>
          <a:ext cx="567158" cy="5671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82A7D-6FEC-4E59-B8A5-A1B9D6305164}">
      <dsp:nvSpPr>
        <dsp:cNvPr id="0" name=""/>
        <dsp:cNvSpPr/>
      </dsp:nvSpPr>
      <dsp:spPr>
        <a:xfrm>
          <a:off x="1251" y="1810660"/>
          <a:ext cx="1260351" cy="50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R1: Customer DB – Weak access control</a:t>
          </a:r>
        </a:p>
      </dsp:txBody>
      <dsp:txXfrm>
        <a:off x="1251" y="1810660"/>
        <a:ext cx="1260351" cy="504140"/>
      </dsp:txXfrm>
    </dsp:sp>
    <dsp:sp modelId="{8CD293C0-C072-4837-AABD-0455F038687A}">
      <dsp:nvSpPr>
        <dsp:cNvPr id="0" name=""/>
        <dsp:cNvSpPr/>
      </dsp:nvSpPr>
      <dsp:spPr>
        <a:xfrm>
          <a:off x="1828761" y="1042088"/>
          <a:ext cx="567158" cy="5671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34E55-55F6-4FF6-A9EB-4C81521D1493}">
      <dsp:nvSpPr>
        <dsp:cNvPr id="0" name=""/>
        <dsp:cNvSpPr/>
      </dsp:nvSpPr>
      <dsp:spPr>
        <a:xfrm>
          <a:off x="1482164" y="1810660"/>
          <a:ext cx="1260351" cy="50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R2: Payment Systems – Weak monitoring</a:t>
          </a:r>
        </a:p>
      </dsp:txBody>
      <dsp:txXfrm>
        <a:off x="1482164" y="1810660"/>
        <a:ext cx="1260351" cy="504140"/>
      </dsp:txXfrm>
    </dsp:sp>
    <dsp:sp modelId="{A48E4F99-6F2D-4232-86D2-44C14E0F3A6D}">
      <dsp:nvSpPr>
        <dsp:cNvPr id="0" name=""/>
        <dsp:cNvSpPr/>
      </dsp:nvSpPr>
      <dsp:spPr>
        <a:xfrm>
          <a:off x="3309674" y="1042088"/>
          <a:ext cx="567158" cy="5671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10ED0-9F58-48CC-9F51-E36A80E9AA5C}">
      <dsp:nvSpPr>
        <dsp:cNvPr id="0" name=""/>
        <dsp:cNvSpPr/>
      </dsp:nvSpPr>
      <dsp:spPr>
        <a:xfrm>
          <a:off x="2963077" y="1810660"/>
          <a:ext cx="1260351" cy="50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R3: Vendor Portal – Weak KYC</a:t>
          </a:r>
        </a:p>
      </dsp:txBody>
      <dsp:txXfrm>
        <a:off x="2963077" y="1810660"/>
        <a:ext cx="1260351" cy="504140"/>
      </dsp:txXfrm>
    </dsp:sp>
    <dsp:sp modelId="{37911FB7-6D1E-4484-9442-7B7130BEB57E}">
      <dsp:nvSpPr>
        <dsp:cNvPr id="0" name=""/>
        <dsp:cNvSpPr/>
      </dsp:nvSpPr>
      <dsp:spPr>
        <a:xfrm>
          <a:off x="4790587" y="1042088"/>
          <a:ext cx="567158" cy="5671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F2020-9529-46AD-9CD9-040DD2DB8B31}">
      <dsp:nvSpPr>
        <dsp:cNvPr id="0" name=""/>
        <dsp:cNvSpPr/>
      </dsp:nvSpPr>
      <dsp:spPr>
        <a:xfrm>
          <a:off x="4443990" y="1810660"/>
          <a:ext cx="1260351" cy="50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R4: Logistics – Ransomware risk</a:t>
          </a:r>
        </a:p>
      </dsp:txBody>
      <dsp:txXfrm>
        <a:off x="4443990" y="1810660"/>
        <a:ext cx="1260351" cy="504140"/>
      </dsp:txXfrm>
    </dsp:sp>
    <dsp:sp modelId="{34B3BABE-ACE4-4286-8A33-87F0FE8721C0}">
      <dsp:nvSpPr>
        <dsp:cNvPr id="0" name=""/>
        <dsp:cNvSpPr/>
      </dsp:nvSpPr>
      <dsp:spPr>
        <a:xfrm>
          <a:off x="6271500" y="1042088"/>
          <a:ext cx="567158" cy="5671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33236-8C4D-436B-ABA6-D12CC30E150D}">
      <dsp:nvSpPr>
        <dsp:cNvPr id="0" name=""/>
        <dsp:cNvSpPr/>
      </dsp:nvSpPr>
      <dsp:spPr>
        <a:xfrm>
          <a:off x="5924903" y="1810660"/>
          <a:ext cx="1260351" cy="50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R5: Employee Data – Insider misuse</a:t>
          </a:r>
        </a:p>
      </dsp:txBody>
      <dsp:txXfrm>
        <a:off x="5924903" y="1810660"/>
        <a:ext cx="1260351" cy="504140"/>
      </dsp:txXfrm>
    </dsp:sp>
    <dsp:sp modelId="{F148A4CB-A147-485B-A575-ECD574D9F37E}">
      <dsp:nvSpPr>
        <dsp:cNvPr id="0" name=""/>
        <dsp:cNvSpPr/>
      </dsp:nvSpPr>
      <dsp:spPr>
        <a:xfrm>
          <a:off x="7752413" y="1042088"/>
          <a:ext cx="567158" cy="56715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1AD29-9A9E-4877-A6A1-EE80F2A16B64}">
      <dsp:nvSpPr>
        <dsp:cNvPr id="0" name=""/>
        <dsp:cNvSpPr/>
      </dsp:nvSpPr>
      <dsp:spPr>
        <a:xfrm>
          <a:off x="7405816" y="1810660"/>
          <a:ext cx="1260351" cy="50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R6: AWS Cloud – DoS/misconfigurations</a:t>
          </a:r>
        </a:p>
      </dsp:txBody>
      <dsp:txXfrm>
        <a:off x="7405816" y="1810660"/>
        <a:ext cx="1260351" cy="5041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7F6EE-95CC-4CE6-9FE3-A4780B65432E}">
      <dsp:nvSpPr>
        <dsp:cNvPr id="0" name=""/>
        <dsp:cNvSpPr/>
      </dsp:nvSpPr>
      <dsp:spPr>
        <a:xfrm>
          <a:off x="356821" y="358590"/>
          <a:ext cx="3345904" cy="3345904"/>
        </a:xfrm>
        <a:prstGeom prst="pie">
          <a:avLst>
            <a:gd name="adj1" fmla="val 16200000"/>
            <a:gd name="adj2" fmla="val 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Act</a:t>
          </a:r>
        </a:p>
      </dsp:txBody>
      <dsp:txXfrm>
        <a:off x="2132938" y="1052068"/>
        <a:ext cx="1234798" cy="916140"/>
      </dsp:txXfrm>
    </dsp:sp>
    <dsp:sp modelId="{AE60C513-2945-46A6-A84C-1683A035574C}">
      <dsp:nvSpPr>
        <dsp:cNvPr id="0" name=""/>
        <dsp:cNvSpPr/>
      </dsp:nvSpPr>
      <dsp:spPr>
        <a:xfrm>
          <a:off x="356821" y="470917"/>
          <a:ext cx="3345904" cy="3345904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shade val="50000"/>
            <a:hueOff val="-133245"/>
            <a:satOff val="-28790"/>
            <a:lumOff val="2750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Check</a:t>
          </a:r>
        </a:p>
      </dsp:txBody>
      <dsp:txXfrm>
        <a:off x="2132938" y="2207202"/>
        <a:ext cx="1234798" cy="916140"/>
      </dsp:txXfrm>
    </dsp:sp>
    <dsp:sp modelId="{AC453DB4-291A-4F59-838E-1B8AC98FEE08}">
      <dsp:nvSpPr>
        <dsp:cNvPr id="0" name=""/>
        <dsp:cNvSpPr/>
      </dsp:nvSpPr>
      <dsp:spPr>
        <a:xfrm>
          <a:off x="244494" y="470917"/>
          <a:ext cx="3345904" cy="3345904"/>
        </a:xfrm>
        <a:prstGeom prst="pie">
          <a:avLst>
            <a:gd name="adj1" fmla="val 5400000"/>
            <a:gd name="adj2" fmla="val 10800000"/>
          </a:avLst>
        </a:prstGeom>
        <a:solidFill>
          <a:schemeClr val="accent3">
            <a:shade val="50000"/>
            <a:hueOff val="-266491"/>
            <a:satOff val="-57579"/>
            <a:lumOff val="550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Do</a:t>
          </a:r>
        </a:p>
      </dsp:txBody>
      <dsp:txXfrm>
        <a:off x="579482" y="2207202"/>
        <a:ext cx="1234798" cy="916140"/>
      </dsp:txXfrm>
    </dsp:sp>
    <dsp:sp modelId="{679380E3-9EB4-4E34-87D5-47D341294D85}">
      <dsp:nvSpPr>
        <dsp:cNvPr id="0" name=""/>
        <dsp:cNvSpPr/>
      </dsp:nvSpPr>
      <dsp:spPr>
        <a:xfrm>
          <a:off x="244494" y="358590"/>
          <a:ext cx="3345904" cy="3345904"/>
        </a:xfrm>
        <a:prstGeom prst="pie">
          <a:avLst>
            <a:gd name="adj1" fmla="val 10800000"/>
            <a:gd name="adj2" fmla="val 16200000"/>
          </a:avLst>
        </a:prstGeom>
        <a:solidFill>
          <a:schemeClr val="accent3">
            <a:shade val="50000"/>
            <a:hueOff val="-133245"/>
            <a:satOff val="-28790"/>
            <a:lumOff val="2750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Plan</a:t>
          </a:r>
        </a:p>
      </dsp:txBody>
      <dsp:txXfrm>
        <a:off x="579482" y="1052068"/>
        <a:ext cx="1234798" cy="916140"/>
      </dsp:txXfrm>
    </dsp:sp>
    <dsp:sp modelId="{3DC20344-BD2B-4A0B-BCC9-CC142057D8B9}">
      <dsp:nvSpPr>
        <dsp:cNvPr id="0" name=""/>
        <dsp:cNvSpPr/>
      </dsp:nvSpPr>
      <dsp:spPr>
        <a:xfrm>
          <a:off x="149693" y="151462"/>
          <a:ext cx="3760159" cy="3760159"/>
        </a:xfrm>
        <a:prstGeom prst="leftCircularArrow">
          <a:avLst>
            <a:gd name="adj1" fmla="val 5085"/>
            <a:gd name="adj2" fmla="val 327528"/>
            <a:gd name="adj3" fmla="val 16527528"/>
            <a:gd name="adj4" fmla="val 0"/>
            <a:gd name="adj5" fmla="val 5932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E01C2-883D-43ED-8D1D-AADA69B2E239}">
      <dsp:nvSpPr>
        <dsp:cNvPr id="0" name=""/>
        <dsp:cNvSpPr/>
      </dsp:nvSpPr>
      <dsp:spPr>
        <a:xfrm>
          <a:off x="149693" y="263789"/>
          <a:ext cx="3760159" cy="3760159"/>
        </a:xfrm>
        <a:prstGeom prst="leftCircularArrow">
          <a:avLst>
            <a:gd name="adj1" fmla="val 5085"/>
            <a:gd name="adj2" fmla="val 327528"/>
            <a:gd name="adj3" fmla="val 327528"/>
            <a:gd name="adj4" fmla="val 5400000"/>
            <a:gd name="adj5" fmla="val 5932"/>
          </a:avLst>
        </a:prstGeom>
        <a:solidFill>
          <a:schemeClr val="accent3">
            <a:shade val="90000"/>
            <a:hueOff val="-133910"/>
            <a:satOff val="-26845"/>
            <a:lumOff val="2574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72B75-FB9C-4A98-B395-AED9BF56AA10}">
      <dsp:nvSpPr>
        <dsp:cNvPr id="0" name=""/>
        <dsp:cNvSpPr/>
      </dsp:nvSpPr>
      <dsp:spPr>
        <a:xfrm>
          <a:off x="37366" y="263789"/>
          <a:ext cx="3760159" cy="3760159"/>
        </a:xfrm>
        <a:prstGeom prst="leftCircularArrow">
          <a:avLst>
            <a:gd name="adj1" fmla="val 5085"/>
            <a:gd name="adj2" fmla="val 327528"/>
            <a:gd name="adj3" fmla="val 5727528"/>
            <a:gd name="adj4" fmla="val 10800000"/>
            <a:gd name="adj5" fmla="val 5932"/>
          </a:avLst>
        </a:prstGeom>
        <a:solidFill>
          <a:schemeClr val="accent3">
            <a:shade val="90000"/>
            <a:hueOff val="-267820"/>
            <a:satOff val="-53691"/>
            <a:lumOff val="5148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73BDA-321B-468B-B0B8-576ED4C9512C}">
      <dsp:nvSpPr>
        <dsp:cNvPr id="0" name=""/>
        <dsp:cNvSpPr/>
      </dsp:nvSpPr>
      <dsp:spPr>
        <a:xfrm>
          <a:off x="37366" y="151462"/>
          <a:ext cx="3760159" cy="3760159"/>
        </a:xfrm>
        <a:prstGeom prst="leftCircularArrow">
          <a:avLst>
            <a:gd name="adj1" fmla="val 5085"/>
            <a:gd name="adj2" fmla="val 327528"/>
            <a:gd name="adj3" fmla="val 11127528"/>
            <a:gd name="adj4" fmla="val 16200000"/>
            <a:gd name="adj5" fmla="val 5932"/>
          </a:avLst>
        </a:prstGeom>
        <a:solidFill>
          <a:schemeClr val="accent3">
            <a:shade val="90000"/>
            <a:hueOff val="-133910"/>
            <a:satOff val="-26845"/>
            <a:lumOff val="2574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7F6EE-95CC-4CE6-9FE3-A4780B65432E}">
      <dsp:nvSpPr>
        <dsp:cNvPr id="0" name=""/>
        <dsp:cNvSpPr/>
      </dsp:nvSpPr>
      <dsp:spPr>
        <a:xfrm>
          <a:off x="356821" y="358590"/>
          <a:ext cx="3345904" cy="3345904"/>
        </a:xfrm>
        <a:prstGeom prst="pie">
          <a:avLst>
            <a:gd name="adj1" fmla="val 16200000"/>
            <a:gd name="adj2" fmla="val 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Act</a:t>
          </a:r>
        </a:p>
      </dsp:txBody>
      <dsp:txXfrm>
        <a:off x="2132938" y="1052068"/>
        <a:ext cx="1234798" cy="916140"/>
      </dsp:txXfrm>
    </dsp:sp>
    <dsp:sp modelId="{AE60C513-2945-46A6-A84C-1683A035574C}">
      <dsp:nvSpPr>
        <dsp:cNvPr id="0" name=""/>
        <dsp:cNvSpPr/>
      </dsp:nvSpPr>
      <dsp:spPr>
        <a:xfrm>
          <a:off x="356821" y="470917"/>
          <a:ext cx="3345904" cy="3345904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shade val="50000"/>
            <a:hueOff val="-133245"/>
            <a:satOff val="-28790"/>
            <a:lumOff val="2750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Check</a:t>
          </a:r>
        </a:p>
      </dsp:txBody>
      <dsp:txXfrm>
        <a:off x="2132938" y="2207202"/>
        <a:ext cx="1234798" cy="916140"/>
      </dsp:txXfrm>
    </dsp:sp>
    <dsp:sp modelId="{AC453DB4-291A-4F59-838E-1B8AC98FEE08}">
      <dsp:nvSpPr>
        <dsp:cNvPr id="0" name=""/>
        <dsp:cNvSpPr/>
      </dsp:nvSpPr>
      <dsp:spPr>
        <a:xfrm>
          <a:off x="244494" y="470917"/>
          <a:ext cx="3345904" cy="3345904"/>
        </a:xfrm>
        <a:prstGeom prst="pie">
          <a:avLst>
            <a:gd name="adj1" fmla="val 5400000"/>
            <a:gd name="adj2" fmla="val 10800000"/>
          </a:avLst>
        </a:prstGeom>
        <a:solidFill>
          <a:schemeClr val="accent3">
            <a:shade val="50000"/>
            <a:hueOff val="-266491"/>
            <a:satOff val="-57579"/>
            <a:lumOff val="550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Do</a:t>
          </a:r>
        </a:p>
      </dsp:txBody>
      <dsp:txXfrm>
        <a:off x="579482" y="2207202"/>
        <a:ext cx="1234798" cy="916140"/>
      </dsp:txXfrm>
    </dsp:sp>
    <dsp:sp modelId="{679380E3-9EB4-4E34-87D5-47D341294D85}">
      <dsp:nvSpPr>
        <dsp:cNvPr id="0" name=""/>
        <dsp:cNvSpPr/>
      </dsp:nvSpPr>
      <dsp:spPr>
        <a:xfrm>
          <a:off x="244494" y="358590"/>
          <a:ext cx="3345904" cy="3345904"/>
        </a:xfrm>
        <a:prstGeom prst="pie">
          <a:avLst>
            <a:gd name="adj1" fmla="val 10800000"/>
            <a:gd name="adj2" fmla="val 16200000"/>
          </a:avLst>
        </a:prstGeom>
        <a:solidFill>
          <a:schemeClr val="accent3">
            <a:shade val="50000"/>
            <a:hueOff val="-133245"/>
            <a:satOff val="-28790"/>
            <a:lumOff val="2750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Plan</a:t>
          </a:r>
        </a:p>
      </dsp:txBody>
      <dsp:txXfrm>
        <a:off x="579482" y="1052068"/>
        <a:ext cx="1234798" cy="916140"/>
      </dsp:txXfrm>
    </dsp:sp>
    <dsp:sp modelId="{3DC20344-BD2B-4A0B-BCC9-CC142057D8B9}">
      <dsp:nvSpPr>
        <dsp:cNvPr id="0" name=""/>
        <dsp:cNvSpPr/>
      </dsp:nvSpPr>
      <dsp:spPr>
        <a:xfrm>
          <a:off x="149693" y="151462"/>
          <a:ext cx="3760159" cy="3760159"/>
        </a:xfrm>
        <a:prstGeom prst="leftCircularArrow">
          <a:avLst>
            <a:gd name="adj1" fmla="val 5085"/>
            <a:gd name="adj2" fmla="val 327528"/>
            <a:gd name="adj3" fmla="val 16527528"/>
            <a:gd name="adj4" fmla="val 0"/>
            <a:gd name="adj5" fmla="val 5932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E01C2-883D-43ED-8D1D-AADA69B2E239}">
      <dsp:nvSpPr>
        <dsp:cNvPr id="0" name=""/>
        <dsp:cNvSpPr/>
      </dsp:nvSpPr>
      <dsp:spPr>
        <a:xfrm>
          <a:off x="149693" y="263789"/>
          <a:ext cx="3760159" cy="3760159"/>
        </a:xfrm>
        <a:prstGeom prst="leftCircularArrow">
          <a:avLst>
            <a:gd name="adj1" fmla="val 5085"/>
            <a:gd name="adj2" fmla="val 327528"/>
            <a:gd name="adj3" fmla="val 327528"/>
            <a:gd name="adj4" fmla="val 5400000"/>
            <a:gd name="adj5" fmla="val 5932"/>
          </a:avLst>
        </a:prstGeom>
        <a:solidFill>
          <a:schemeClr val="accent3">
            <a:shade val="90000"/>
            <a:hueOff val="-133910"/>
            <a:satOff val="-26845"/>
            <a:lumOff val="2574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72B75-FB9C-4A98-B395-AED9BF56AA10}">
      <dsp:nvSpPr>
        <dsp:cNvPr id="0" name=""/>
        <dsp:cNvSpPr/>
      </dsp:nvSpPr>
      <dsp:spPr>
        <a:xfrm>
          <a:off x="37366" y="263789"/>
          <a:ext cx="3760159" cy="3760159"/>
        </a:xfrm>
        <a:prstGeom prst="leftCircularArrow">
          <a:avLst>
            <a:gd name="adj1" fmla="val 5085"/>
            <a:gd name="adj2" fmla="val 327528"/>
            <a:gd name="adj3" fmla="val 5727528"/>
            <a:gd name="adj4" fmla="val 10800000"/>
            <a:gd name="adj5" fmla="val 5932"/>
          </a:avLst>
        </a:prstGeom>
        <a:solidFill>
          <a:schemeClr val="accent3">
            <a:shade val="90000"/>
            <a:hueOff val="-267820"/>
            <a:satOff val="-53691"/>
            <a:lumOff val="5148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73BDA-321B-468B-B0B8-576ED4C9512C}">
      <dsp:nvSpPr>
        <dsp:cNvPr id="0" name=""/>
        <dsp:cNvSpPr/>
      </dsp:nvSpPr>
      <dsp:spPr>
        <a:xfrm>
          <a:off x="37366" y="151462"/>
          <a:ext cx="3760159" cy="3760159"/>
        </a:xfrm>
        <a:prstGeom prst="leftCircularArrow">
          <a:avLst>
            <a:gd name="adj1" fmla="val 5085"/>
            <a:gd name="adj2" fmla="val 327528"/>
            <a:gd name="adj3" fmla="val 11127528"/>
            <a:gd name="adj4" fmla="val 16200000"/>
            <a:gd name="adj5" fmla="val 5932"/>
          </a:avLst>
        </a:prstGeom>
        <a:solidFill>
          <a:schemeClr val="accent3">
            <a:shade val="90000"/>
            <a:hueOff val="-133910"/>
            <a:satOff val="-26845"/>
            <a:lumOff val="2574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B02FF-C90F-4FD0-BB4A-27259D7B2150}">
      <dsp:nvSpPr>
        <dsp:cNvPr id="0" name=""/>
        <dsp:cNvSpPr/>
      </dsp:nvSpPr>
      <dsp:spPr>
        <a:xfrm>
          <a:off x="347848" y="1042088"/>
          <a:ext cx="567158" cy="5671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82A7D-6FEC-4E59-B8A5-A1B9D6305164}">
      <dsp:nvSpPr>
        <dsp:cNvPr id="0" name=""/>
        <dsp:cNvSpPr/>
      </dsp:nvSpPr>
      <dsp:spPr>
        <a:xfrm>
          <a:off x="1251" y="1810660"/>
          <a:ext cx="1260351" cy="50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R1: Customer DB – Weak access control</a:t>
          </a:r>
        </a:p>
      </dsp:txBody>
      <dsp:txXfrm>
        <a:off x="1251" y="1810660"/>
        <a:ext cx="1260351" cy="504140"/>
      </dsp:txXfrm>
    </dsp:sp>
    <dsp:sp modelId="{8CD293C0-C072-4837-AABD-0455F038687A}">
      <dsp:nvSpPr>
        <dsp:cNvPr id="0" name=""/>
        <dsp:cNvSpPr/>
      </dsp:nvSpPr>
      <dsp:spPr>
        <a:xfrm>
          <a:off x="1828761" y="1042088"/>
          <a:ext cx="567158" cy="5671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34E55-55F6-4FF6-A9EB-4C81521D1493}">
      <dsp:nvSpPr>
        <dsp:cNvPr id="0" name=""/>
        <dsp:cNvSpPr/>
      </dsp:nvSpPr>
      <dsp:spPr>
        <a:xfrm>
          <a:off x="1482164" y="1810660"/>
          <a:ext cx="1260351" cy="50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R2: Payment Systems – Weak monitoring</a:t>
          </a:r>
        </a:p>
      </dsp:txBody>
      <dsp:txXfrm>
        <a:off x="1482164" y="1810660"/>
        <a:ext cx="1260351" cy="504140"/>
      </dsp:txXfrm>
    </dsp:sp>
    <dsp:sp modelId="{A48E4F99-6F2D-4232-86D2-44C14E0F3A6D}">
      <dsp:nvSpPr>
        <dsp:cNvPr id="0" name=""/>
        <dsp:cNvSpPr/>
      </dsp:nvSpPr>
      <dsp:spPr>
        <a:xfrm>
          <a:off x="3309674" y="1042088"/>
          <a:ext cx="567158" cy="5671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10ED0-9F58-48CC-9F51-E36A80E9AA5C}">
      <dsp:nvSpPr>
        <dsp:cNvPr id="0" name=""/>
        <dsp:cNvSpPr/>
      </dsp:nvSpPr>
      <dsp:spPr>
        <a:xfrm>
          <a:off x="2963077" y="1810660"/>
          <a:ext cx="1260351" cy="50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R3: Vendor Portal – Weak KYC</a:t>
          </a:r>
        </a:p>
      </dsp:txBody>
      <dsp:txXfrm>
        <a:off x="2963077" y="1810660"/>
        <a:ext cx="1260351" cy="504140"/>
      </dsp:txXfrm>
    </dsp:sp>
    <dsp:sp modelId="{37911FB7-6D1E-4484-9442-7B7130BEB57E}">
      <dsp:nvSpPr>
        <dsp:cNvPr id="0" name=""/>
        <dsp:cNvSpPr/>
      </dsp:nvSpPr>
      <dsp:spPr>
        <a:xfrm>
          <a:off x="4790587" y="1042088"/>
          <a:ext cx="567158" cy="5671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F2020-9529-46AD-9CD9-040DD2DB8B31}">
      <dsp:nvSpPr>
        <dsp:cNvPr id="0" name=""/>
        <dsp:cNvSpPr/>
      </dsp:nvSpPr>
      <dsp:spPr>
        <a:xfrm>
          <a:off x="4443990" y="1810660"/>
          <a:ext cx="1260351" cy="50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R4: Logistics – Ransomware risk</a:t>
          </a:r>
        </a:p>
      </dsp:txBody>
      <dsp:txXfrm>
        <a:off x="4443990" y="1810660"/>
        <a:ext cx="1260351" cy="504140"/>
      </dsp:txXfrm>
    </dsp:sp>
    <dsp:sp modelId="{34B3BABE-ACE4-4286-8A33-87F0FE8721C0}">
      <dsp:nvSpPr>
        <dsp:cNvPr id="0" name=""/>
        <dsp:cNvSpPr/>
      </dsp:nvSpPr>
      <dsp:spPr>
        <a:xfrm>
          <a:off x="6271500" y="1042088"/>
          <a:ext cx="567158" cy="5671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33236-8C4D-436B-ABA6-D12CC30E150D}">
      <dsp:nvSpPr>
        <dsp:cNvPr id="0" name=""/>
        <dsp:cNvSpPr/>
      </dsp:nvSpPr>
      <dsp:spPr>
        <a:xfrm>
          <a:off x="5924903" y="1810660"/>
          <a:ext cx="1260351" cy="50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R5: Employee Data – Insider misuse</a:t>
          </a:r>
        </a:p>
      </dsp:txBody>
      <dsp:txXfrm>
        <a:off x="5924903" y="1810660"/>
        <a:ext cx="1260351" cy="504140"/>
      </dsp:txXfrm>
    </dsp:sp>
    <dsp:sp modelId="{F148A4CB-A147-485B-A575-ECD574D9F37E}">
      <dsp:nvSpPr>
        <dsp:cNvPr id="0" name=""/>
        <dsp:cNvSpPr/>
      </dsp:nvSpPr>
      <dsp:spPr>
        <a:xfrm>
          <a:off x="7752413" y="1042088"/>
          <a:ext cx="567158" cy="56715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1AD29-9A9E-4877-A6A1-EE80F2A16B64}">
      <dsp:nvSpPr>
        <dsp:cNvPr id="0" name=""/>
        <dsp:cNvSpPr/>
      </dsp:nvSpPr>
      <dsp:spPr>
        <a:xfrm>
          <a:off x="7405816" y="1810660"/>
          <a:ext cx="1260351" cy="50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R6: AWS Cloud – DoS/misconfigurations</a:t>
          </a:r>
        </a:p>
      </dsp:txBody>
      <dsp:txXfrm>
        <a:off x="7405816" y="1810660"/>
        <a:ext cx="1260351" cy="5041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7F6EE-95CC-4CE6-9FE3-A4780B65432E}">
      <dsp:nvSpPr>
        <dsp:cNvPr id="0" name=""/>
        <dsp:cNvSpPr/>
      </dsp:nvSpPr>
      <dsp:spPr>
        <a:xfrm>
          <a:off x="356821" y="358590"/>
          <a:ext cx="3345904" cy="3345904"/>
        </a:xfrm>
        <a:prstGeom prst="pie">
          <a:avLst>
            <a:gd name="adj1" fmla="val 16200000"/>
            <a:gd name="adj2" fmla="val 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Act</a:t>
          </a:r>
        </a:p>
      </dsp:txBody>
      <dsp:txXfrm>
        <a:off x="2132938" y="1052068"/>
        <a:ext cx="1234798" cy="916140"/>
      </dsp:txXfrm>
    </dsp:sp>
    <dsp:sp modelId="{AE60C513-2945-46A6-A84C-1683A035574C}">
      <dsp:nvSpPr>
        <dsp:cNvPr id="0" name=""/>
        <dsp:cNvSpPr/>
      </dsp:nvSpPr>
      <dsp:spPr>
        <a:xfrm>
          <a:off x="356821" y="470917"/>
          <a:ext cx="3345904" cy="3345904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shade val="50000"/>
            <a:hueOff val="-133245"/>
            <a:satOff val="-28790"/>
            <a:lumOff val="2750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Check</a:t>
          </a:r>
        </a:p>
      </dsp:txBody>
      <dsp:txXfrm>
        <a:off x="2132938" y="2207202"/>
        <a:ext cx="1234798" cy="916140"/>
      </dsp:txXfrm>
    </dsp:sp>
    <dsp:sp modelId="{AC453DB4-291A-4F59-838E-1B8AC98FEE08}">
      <dsp:nvSpPr>
        <dsp:cNvPr id="0" name=""/>
        <dsp:cNvSpPr/>
      </dsp:nvSpPr>
      <dsp:spPr>
        <a:xfrm>
          <a:off x="244494" y="470917"/>
          <a:ext cx="3345904" cy="3345904"/>
        </a:xfrm>
        <a:prstGeom prst="pie">
          <a:avLst>
            <a:gd name="adj1" fmla="val 5400000"/>
            <a:gd name="adj2" fmla="val 10800000"/>
          </a:avLst>
        </a:prstGeom>
        <a:solidFill>
          <a:schemeClr val="accent3">
            <a:shade val="50000"/>
            <a:hueOff val="-266491"/>
            <a:satOff val="-57579"/>
            <a:lumOff val="5501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Do</a:t>
          </a:r>
        </a:p>
      </dsp:txBody>
      <dsp:txXfrm>
        <a:off x="579482" y="2207202"/>
        <a:ext cx="1234798" cy="916140"/>
      </dsp:txXfrm>
    </dsp:sp>
    <dsp:sp modelId="{679380E3-9EB4-4E34-87D5-47D341294D85}">
      <dsp:nvSpPr>
        <dsp:cNvPr id="0" name=""/>
        <dsp:cNvSpPr/>
      </dsp:nvSpPr>
      <dsp:spPr>
        <a:xfrm>
          <a:off x="244494" y="358590"/>
          <a:ext cx="3345904" cy="3345904"/>
        </a:xfrm>
        <a:prstGeom prst="pie">
          <a:avLst>
            <a:gd name="adj1" fmla="val 10800000"/>
            <a:gd name="adj2" fmla="val 16200000"/>
          </a:avLst>
        </a:prstGeom>
        <a:solidFill>
          <a:schemeClr val="accent3">
            <a:shade val="50000"/>
            <a:hueOff val="-133245"/>
            <a:satOff val="-28790"/>
            <a:lumOff val="2750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Plan</a:t>
          </a:r>
        </a:p>
      </dsp:txBody>
      <dsp:txXfrm>
        <a:off x="579482" y="1052068"/>
        <a:ext cx="1234798" cy="916140"/>
      </dsp:txXfrm>
    </dsp:sp>
    <dsp:sp modelId="{3DC20344-BD2B-4A0B-BCC9-CC142057D8B9}">
      <dsp:nvSpPr>
        <dsp:cNvPr id="0" name=""/>
        <dsp:cNvSpPr/>
      </dsp:nvSpPr>
      <dsp:spPr>
        <a:xfrm>
          <a:off x="149693" y="151462"/>
          <a:ext cx="3760159" cy="3760159"/>
        </a:xfrm>
        <a:prstGeom prst="leftCircularArrow">
          <a:avLst>
            <a:gd name="adj1" fmla="val 5085"/>
            <a:gd name="adj2" fmla="val 327528"/>
            <a:gd name="adj3" fmla="val 16527528"/>
            <a:gd name="adj4" fmla="val 0"/>
            <a:gd name="adj5" fmla="val 5932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E01C2-883D-43ED-8D1D-AADA69B2E239}">
      <dsp:nvSpPr>
        <dsp:cNvPr id="0" name=""/>
        <dsp:cNvSpPr/>
      </dsp:nvSpPr>
      <dsp:spPr>
        <a:xfrm>
          <a:off x="149693" y="263789"/>
          <a:ext cx="3760159" cy="3760159"/>
        </a:xfrm>
        <a:prstGeom prst="leftCircularArrow">
          <a:avLst>
            <a:gd name="adj1" fmla="val 5085"/>
            <a:gd name="adj2" fmla="val 327528"/>
            <a:gd name="adj3" fmla="val 327528"/>
            <a:gd name="adj4" fmla="val 5400000"/>
            <a:gd name="adj5" fmla="val 5932"/>
          </a:avLst>
        </a:prstGeom>
        <a:solidFill>
          <a:schemeClr val="accent3">
            <a:shade val="90000"/>
            <a:hueOff val="-133910"/>
            <a:satOff val="-26845"/>
            <a:lumOff val="2574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72B75-FB9C-4A98-B395-AED9BF56AA10}">
      <dsp:nvSpPr>
        <dsp:cNvPr id="0" name=""/>
        <dsp:cNvSpPr/>
      </dsp:nvSpPr>
      <dsp:spPr>
        <a:xfrm>
          <a:off x="37366" y="263789"/>
          <a:ext cx="3760159" cy="3760159"/>
        </a:xfrm>
        <a:prstGeom prst="leftCircularArrow">
          <a:avLst>
            <a:gd name="adj1" fmla="val 5085"/>
            <a:gd name="adj2" fmla="val 327528"/>
            <a:gd name="adj3" fmla="val 5727528"/>
            <a:gd name="adj4" fmla="val 10800000"/>
            <a:gd name="adj5" fmla="val 5932"/>
          </a:avLst>
        </a:prstGeom>
        <a:solidFill>
          <a:schemeClr val="accent3">
            <a:shade val="90000"/>
            <a:hueOff val="-267820"/>
            <a:satOff val="-53691"/>
            <a:lumOff val="5148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73BDA-321B-468B-B0B8-576ED4C9512C}">
      <dsp:nvSpPr>
        <dsp:cNvPr id="0" name=""/>
        <dsp:cNvSpPr/>
      </dsp:nvSpPr>
      <dsp:spPr>
        <a:xfrm>
          <a:off x="37366" y="151462"/>
          <a:ext cx="3760159" cy="3760159"/>
        </a:xfrm>
        <a:prstGeom prst="leftCircularArrow">
          <a:avLst>
            <a:gd name="adj1" fmla="val 5085"/>
            <a:gd name="adj2" fmla="val 327528"/>
            <a:gd name="adj3" fmla="val 11127528"/>
            <a:gd name="adj4" fmla="val 16200000"/>
            <a:gd name="adj5" fmla="val 5932"/>
          </a:avLst>
        </a:prstGeom>
        <a:solidFill>
          <a:schemeClr val="accent3">
            <a:shade val="90000"/>
            <a:hueOff val="-133910"/>
            <a:satOff val="-26845"/>
            <a:lumOff val="2574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6C90B-C834-4419-B81B-484FAA48494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D0F59-8BB9-4A5E-8FD2-25345034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2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D0F59-8BB9-4A5E-8FD2-25345034B9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7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D0F59-8BB9-4A5E-8FD2-25345034B9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82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D0F59-8BB9-4A5E-8FD2-25345034B9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5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B777-85E9-0451-95CF-D3ED9D34D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A4F33-59BB-54D3-22BA-7E40B817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A4AAA-3E85-BF3C-3078-145722A8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32B6-4830-45F4-93E0-D8A7F0D895CC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B52B-0694-C19C-B9B9-DF357DAC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ARRO (PVT) LTD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1C784-80D3-E2CF-01F1-3D0C10AA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039-ACD7-4902-B726-1C33F5C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6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10B4-17A2-482C-83C0-80251B45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C1C0E-380E-4714-1C09-6CC61CD5C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33E2C-6109-BA39-6359-0274237F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87A6-F2B0-4890-9D06-74E9211752A2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E37B1-6234-117B-87B8-67D1C5DD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ARRO (PVT) LTD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34D9E-CFB6-DE9D-4D18-5DA87073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039-ACD7-4902-B726-1C33F5C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99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38657-9C4E-1A73-60DC-8623B3C46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5E729-077A-ED28-C4FA-9BE72B52B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FB2B-1FCF-9AA0-1EFE-228BBEA7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1C9A-A770-41F4-826D-49B11948B065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29862-76FC-67D6-FE60-407BB1B0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ARRO (PVT) LTD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427A-219E-EE93-1E87-169AAA84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039-ACD7-4902-B726-1C33F5C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3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BDA8-A732-6DE4-85D4-7C4C79A3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1FE8-5FB2-0AB8-6123-5DB32134C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C8206-EFC9-61CA-B917-6940B0EE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816F5-2B96-486E-99EE-78617DB1E653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802FD-9200-B7AD-5F6E-AA5CCAB5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ARRO (PVT) LTD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E2F6-D3A0-C2FC-BF3A-6EBE36BF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039-ACD7-4902-B726-1C33F5C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6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6751-2A2C-EBAB-509A-2FB14984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6B1CD-6AD9-371D-208A-BE1EB1520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DA15-FAE7-EDF3-F840-8D24A67B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5A0-83E2-4FA7-B06C-2EEBA5EDB398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6237B-B077-EF4F-AB53-6CE1862A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ARRO (PVT) LTD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0DB52-6B86-0E58-5626-04DAE9CE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039-ACD7-4902-B726-1C33F5C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85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8D64-E13A-82B4-BDC9-BE3ED009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2F74-C4AE-6B7A-2F14-B0BBD6882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58319-7CD3-CF67-72B2-617F5AA29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74EBC-1166-A370-3D62-9EBA0213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709A-78B9-4267-BDCA-39501522D459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84FCD-D5C7-3715-2124-CE927E35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ARRO (PVT) LTD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9A6BF-5BD1-B902-652B-4AE36174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039-ACD7-4902-B726-1C33F5C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51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EC350-D7C7-0517-DABE-F659D39E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B806A-A5CB-EB26-F280-34167CE52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6B4CF-564A-DB4D-7756-5837364E5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2CEB1-68D4-6643-C848-6391F19E6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03C85-8289-D5DD-9CDB-C716F66D5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093E9-9368-D4B1-A086-7282588B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B19C-46B0-4E19-B0AC-38537ADD7BF0}" type="datetime1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E4602-4A0B-C76E-E4A4-F314AB41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ARRO (PVT) LTD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0A1E4-A592-B4EA-FC4B-77424249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039-ACD7-4902-B726-1C33F5C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0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EFE9-3D9B-0FAE-6E01-AFEB6C87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D0A5E-D927-8F2E-0699-EEF0A600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79DC-3F49-4B37-8364-50A1965D2A6E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6B6CF-D2D0-58F6-6C5C-54337C44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ARRO (PVT) LTD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6E088-E78E-3A15-8349-D8163551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039-ACD7-4902-B726-1C33F5C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4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97B35-C56E-CF94-FC3D-17497A60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B193-B7EF-462B-BC70-DBB26E5638C6}" type="datetime1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91E2A-73FE-255C-BE42-277F6B83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ARRO (PVT) LTD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87228-E28C-FE2A-239E-91333A42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039-ACD7-4902-B726-1C33F5C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28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0DF0-AC54-A6A6-D580-2C252DB5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F2F4-0A4A-0D38-62C9-1F7A14780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CC810-5EB4-0D89-419B-4B9ACC3EC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843CB-8739-15D5-52FF-97A8B637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8C2F-0EC8-4486-8C26-D9DDF1B522D1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8DEFF-1705-4023-EA9A-3644986F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ARRO (PVT) LTD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D5D3B-7358-0491-068A-D9FE931B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039-ACD7-4902-B726-1C33F5C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85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3E65-0E22-4610-A646-ADED09E1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563C1-EF68-C062-641C-A81C56229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EF6A2-1B26-F78D-C61C-2FB5500AB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4A807-E0D6-DF32-6EF9-27368D01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D180-8F5D-4955-8911-97D74C9F41DD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A0FC3-F8AC-939C-F052-8830D68D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ARRO (PVT) LTD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C966-E645-0B58-161F-B1A74AF7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B039-ACD7-4902-B726-1C33F5C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73E17-5438-ACCB-8576-44688B52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5D61B-1637-04C7-34B7-BC0C930A6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C2D45-17C9-4715-2D9F-501C27992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027898-8AE4-4DD9-A1CC-CD42C23305C3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3D49-E2D2-ADC0-96EF-90624F8E4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ARRO (PVT) LTD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D0C37-1B5A-2438-C98F-5641E0B6B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DAB039-ACD7-4902-B726-1C33F5C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9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chart" Target="../charts/chart6.xml"/><Relationship Id="rId7" Type="http://schemas.openxmlformats.org/officeDocument/2006/relationships/image" Target="../media/image4.png"/><Relationship Id="rId12" Type="http://schemas.microsoft.com/office/2007/relationships/diagramDrawing" Target="../diagrams/drawing1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7.xml"/><Relationship Id="rId11" Type="http://schemas.openxmlformats.org/officeDocument/2006/relationships/diagramColors" Target="../diagrams/colors1.xml"/><Relationship Id="rId5" Type="http://schemas.microsoft.com/office/2007/relationships/hdphoto" Target="../media/hdphoto1.wdp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diagramLayout" Target="../diagrams/layout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Data" Target="../diagrams/data3.xml"/><Relationship Id="rId2" Type="http://schemas.openxmlformats.org/officeDocument/2006/relationships/image" Target="../media/image4.png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chart" Target="../charts/chart9.xml"/><Relationship Id="rId5" Type="http://schemas.openxmlformats.org/officeDocument/2006/relationships/diagramQuickStyle" Target="../diagrams/quickStyle2.xml"/><Relationship Id="rId15" Type="http://schemas.openxmlformats.org/officeDocument/2006/relationships/diagramColors" Target="../diagrams/colors3.xml"/><Relationship Id="rId10" Type="http://schemas.openxmlformats.org/officeDocument/2006/relationships/chart" Target="../charts/chart8.xml"/><Relationship Id="rId4" Type="http://schemas.openxmlformats.org/officeDocument/2006/relationships/diagramLayout" Target="../diagrams/layout2.xml"/><Relationship Id="rId9" Type="http://schemas.microsoft.com/office/2007/relationships/hdphoto" Target="../media/hdphoto1.wdp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5" Type="http://schemas.microsoft.com/office/2007/relationships/hdphoto" Target="../media/hdphoto1.wdp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Relationship Id="rId1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17.pn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11" Type="http://schemas.openxmlformats.org/officeDocument/2006/relationships/chart" Target="../charts/chart10.xml"/><Relationship Id="rId5" Type="http://schemas.microsoft.com/office/2007/relationships/hdphoto" Target="../media/hdphoto1.wdp"/><Relationship Id="rId10" Type="http://schemas.microsoft.com/office/2007/relationships/diagramDrawing" Target="../diagrams/drawing6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chart" Target="../charts/chart11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9.sv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717" y="851025"/>
            <a:ext cx="8029898" cy="339099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Yu Mincho Light"/>
                <a:ea typeface="Yu Mincho Light"/>
                <a:cs typeface="Times New Roman"/>
              </a:rPr>
              <a:t>Implementing ISO/IEC 27001:2022  - Implementation Simulation For ARRO (PVT)LTD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B648C-27E7-255D-BC5A-DB9EC466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ARRO (PVT) LTD</a:t>
            </a:r>
          </a:p>
        </p:txBody>
      </p:sp>
      <p:pic>
        <p:nvPicPr>
          <p:cNvPr id="3" name="Picture 2" descr="A blue text on a black background&#10;&#10;AI-generated content may be incorrect.">
            <a:extLst>
              <a:ext uri="{FF2B5EF4-FFF2-40B4-BE49-F238E27FC236}">
                <a16:creationId xmlns:a16="http://schemas.microsoft.com/office/drawing/2014/main" id="{AC83095D-4521-C0F3-CF0C-2CC56010C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283" y="314068"/>
            <a:ext cx="1483326" cy="1524001"/>
          </a:xfrm>
          <a:prstGeom prst="rect">
            <a:avLst/>
          </a:prstGeom>
        </p:spPr>
      </p:pic>
      <p:pic>
        <p:nvPicPr>
          <p:cNvPr id="8" name="Picture 7" descr="A blue and black logo&#10;&#10;AI-generated content may be incorrect.">
            <a:extLst>
              <a:ext uri="{FF2B5EF4-FFF2-40B4-BE49-F238E27FC236}">
                <a16:creationId xmlns:a16="http://schemas.microsoft.com/office/drawing/2014/main" id="{D17CFD88-F8C8-455E-3FB4-06F767884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598" b="62305" l="11719" r="89258">
                        <a14:foregroundMark x1="19043" y1="46973" x2="19043" y2="46973"/>
                        <a14:foregroundMark x1="17090" y1="54688" x2="17090" y2="54688"/>
                        <a14:foregroundMark x1="11816" y1="39355" x2="11816" y2="39355"/>
                        <a14:foregroundMark x1="11816" y1="62305" x2="11816" y2="62305"/>
                        <a14:foregroundMark x1="39941" y1="42969" x2="39941" y2="42969"/>
                        <a14:foregroundMark x1="41309" y1="51660" x2="41309" y2="51660"/>
                        <a14:foregroundMark x1="35840" y1="52832" x2="35840" y2="52832"/>
                        <a14:foregroundMark x1="35938" y1="52832" x2="35938" y2="52832"/>
                        <a14:foregroundMark x1="33887" y1="55664" x2="33887" y2="55664"/>
                        <a14:foregroundMark x1="33203" y1="56152" x2="38867" y2="44531"/>
                        <a14:foregroundMark x1="41214" y1="50880" x2="41406" y2="52637"/>
                        <a14:foregroundMark x1="40625" y1="45508" x2="40900" y2="48015"/>
                        <a14:foregroundMark x1="39551" y1="52637" x2="43359" y2="52637"/>
                        <a14:foregroundMark x1="43457" y1="52148" x2="44043" y2="53613"/>
                        <a14:foregroundMark x1="44043" y1="52051" x2="44922" y2="55176"/>
                        <a14:foregroundMark x1="43457" y1="51660" x2="43457" y2="50293"/>
                        <a14:foregroundMark x1="41797" y1="47070" x2="42676" y2="49023"/>
                        <a14:foregroundMark x1="42285" y1="49121" x2="42773" y2="51074"/>
                        <a14:foregroundMark x1="51367" y1="50391" x2="54004" y2="50781"/>
                        <a14:foregroundMark x1="50391" y1="51563" x2="51074" y2="44922"/>
                        <a14:foregroundMark x1="50195" y1="44141" x2="50195" y2="43164"/>
                        <a14:foregroundMark x1="50684" y1="43164" x2="56543" y2="44238"/>
                        <a14:foregroundMark x1="63574" y1="44238" x2="63574" y2="51367"/>
                        <a14:foregroundMark x1="64551" y1="43652" x2="70410" y2="44434"/>
                        <a14:foregroundMark x1="77246" y1="48535" x2="79004" y2="45703"/>
                        <a14:foregroundMark x1="71289" y1="43750" x2="72949" y2="46289"/>
                        <a14:foregroundMark x1="80176" y1="44141" x2="85840" y2="43750"/>
                        <a14:foregroundMark x1="87012" y1="44141" x2="89258" y2="47266"/>
                        <a14:backgroundMark x1="40720" y1="49504" x2="39551" y2="48242"/>
                      </a14:backgroundRemoval>
                    </a14:imgEffect>
                  </a14:imgLayer>
                </a14:imgProps>
              </a:ext>
            </a:extLst>
          </a:blip>
          <a:srcRect l="5623" t="34701" r="1952" b="35585"/>
          <a:stretch>
            <a:fillRect/>
          </a:stretch>
        </p:blipFill>
        <p:spPr>
          <a:xfrm>
            <a:off x="4652" y="-2983"/>
            <a:ext cx="1284271" cy="4463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107949-A978-E1BE-F04F-98D9F45D3FC9}"/>
              </a:ext>
            </a:extLst>
          </p:cNvPr>
          <p:cNvSpPr txBox="1"/>
          <p:nvPr/>
        </p:nvSpPr>
        <p:spPr>
          <a:xfrm>
            <a:off x="1962150" y="4310738"/>
            <a:ext cx="83629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SRI LANKA INSTITUTE OF INFOTMATION TECHNOLOGY</a:t>
            </a:r>
          </a:p>
          <a:p>
            <a:pPr algn="ctr"/>
            <a:r>
              <a:rPr lang="en-US" dirty="0"/>
              <a:t>IE 3102 – ENTERPRISE STANDARDS FOR INFORMATION SECURITY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6AE49E7-B3B2-27E9-254C-AB4CDCD8DE9F}"/>
              </a:ext>
            </a:extLst>
          </p:cNvPr>
          <p:cNvSpPr txBox="1">
            <a:spLocks/>
          </p:cNvSpPr>
          <p:nvPr/>
        </p:nvSpPr>
        <p:spPr>
          <a:xfrm>
            <a:off x="14378" y="7557967"/>
            <a:ext cx="6397621" cy="11961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2"/>
                </a:solidFill>
              </a:rPr>
              <a:t>Executive Summary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5D7D3CB3-8DD5-E03E-5152-9ECF9B913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68" y="8742666"/>
            <a:ext cx="7408532" cy="4101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/>
            <a:endParaRPr lang="en-US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Why ISO 27001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ea typeface="+mn-lt"/>
                <a:cs typeface="+mn-lt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Threats +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ea typeface="+mn-lt"/>
                <a:cs typeface="+mn-lt"/>
              </a:rPr>
              <a:t>compliance demands 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(PDPA, PCI DSS)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Scope: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E-commerce, Payments, Logistics, Corporate Ops, AWS Cloud</a:t>
            </a:r>
            <a:endParaRPr lang="en-US" dirty="0">
              <a:solidFill>
                <a:schemeClr val="tx2"/>
              </a:solidFill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Gap Analysis: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Strong technical but major governance and process.</a:t>
            </a:r>
            <a:endParaRPr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Risk Assessment: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Six critical risks (DB breaches, fraud, fake vendors, ransomware, insider misuse, cloud downtime) rated High / Medium-High.</a:t>
            </a:r>
            <a:endParaRPr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Roadmap: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Phased planning  establish ISMS governance, enforce controls, train staff, run BCP/DR tests, prepare for certification.</a:t>
            </a:r>
            <a:endParaRPr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Strategic Value: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Protects sensitive data, ensures compliance, reduces financial/operational risk, and strengthens trust with 1.2M customers &amp; 15K vendors.</a:t>
            </a:r>
            <a:endParaRPr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pic>
        <p:nvPicPr>
          <p:cNvPr id="35" name="Picture 34" descr="A diagram of a company&amp;#39;s compliance steps&#10;&#10;AI-generated content may be incorrect.">
            <a:extLst>
              <a:ext uri="{FF2B5EF4-FFF2-40B4-BE49-F238E27FC236}">
                <a16:creationId xmlns:a16="http://schemas.microsoft.com/office/drawing/2014/main" id="{4DF1290B-3CDE-9597-0BD9-8DD607BE5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987" y="10888117"/>
            <a:ext cx="5677079" cy="3582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" y="0"/>
            <a:ext cx="12191694" cy="145405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Board Actions Required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23" y="1425829"/>
            <a:ext cx="6503372" cy="3639289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Approve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the Information Security Policy &amp; ISMS governance structure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Allocate budget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for: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  <a:defRPr sz="1800"/>
            </a:pPr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SIEM &amp; monitoring tools</a:t>
            </a:r>
          </a:p>
          <a:p>
            <a:pPr lvl="1">
              <a:buFont typeface="Courier New" panose="020B0604020202020204" pitchFamily="34" charset="0"/>
              <a:buChar char="o"/>
              <a:defRPr sz="1800"/>
            </a:pPr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Training &amp; awareness program</a:t>
            </a:r>
            <a:endParaRPr lang="en-US" sz="14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  <a:defRPr sz="1800"/>
            </a:pPr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Audit &amp; certification costs</a:t>
            </a:r>
            <a:endParaRPr lang="en-US" sz="1400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Endorse roadmap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to ISO 27001 certification within 12 months</a:t>
            </a:r>
            <a:endParaRPr lang="en-US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Monitor progress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via quarterly KPI &amp; risk reports</a:t>
            </a:r>
            <a:endParaRPr lang="en-US">
              <a:solidFill>
                <a:schemeClr val="tx2"/>
              </a:solidFill>
            </a:endParaRPr>
          </a:p>
          <a:p>
            <a:pPr>
              <a:defRPr sz="1800"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7A53-7A1A-C105-F614-7284669B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ARRO (PVT) LTD</a:t>
            </a:r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8BFFE04C-FD2B-E637-2534-8C67A5015E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23" t="34701" r="1952" b="35585"/>
          <a:stretch>
            <a:fillRect/>
          </a:stretch>
        </p:blipFill>
        <p:spPr>
          <a:xfrm>
            <a:off x="4652" y="-2983"/>
            <a:ext cx="1284271" cy="446363"/>
          </a:xfrm>
          <a:prstGeom prst="rect">
            <a:avLst/>
          </a:prstGeom>
        </p:spPr>
      </p:pic>
      <p:pic>
        <p:nvPicPr>
          <p:cNvPr id="21" name="Graphic 19" descr="Meeting">
            <a:extLst>
              <a:ext uri="{FF2B5EF4-FFF2-40B4-BE49-F238E27FC236}">
                <a16:creationId xmlns:a16="http://schemas.microsoft.com/office/drawing/2014/main" id="{854AEE3A-AF23-0994-4FFF-A74769855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4239" y="1459756"/>
            <a:ext cx="3620021" cy="3620021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E8E1A3F0-61E8-794E-7E26-F047344A6185}"/>
              </a:ext>
            </a:extLst>
          </p:cNvPr>
          <p:cNvSpPr txBox="1">
            <a:spLocks/>
          </p:cNvSpPr>
          <p:nvPr/>
        </p:nvSpPr>
        <p:spPr>
          <a:xfrm>
            <a:off x="152400" y="-7312895"/>
            <a:ext cx="1219200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Value of Certification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81D1DBC-9BFE-879A-8D1D-7F4FCEF9726E}"/>
              </a:ext>
            </a:extLst>
          </p:cNvPr>
          <p:cNvSpPr txBox="1">
            <a:spLocks/>
          </p:cNvSpPr>
          <p:nvPr/>
        </p:nvSpPr>
        <p:spPr>
          <a:xfrm>
            <a:off x="432619" y="-5705379"/>
            <a:ext cx="5288030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Compliance with PDPA &amp; PCI DSS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Builds trust with 1.2M customers &amp; 15k vendors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Reduces downtime, fraud losses, insider threats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Provides competitive advantage in digital marketplace</a:t>
            </a:r>
          </a:p>
        </p:txBody>
      </p:sp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D36FAF0E-E985-5B7F-8EF1-A4DCAEF93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74126" y="-5686111"/>
            <a:ext cx="3620021" cy="3620021"/>
          </a:xfrm>
          <a:prstGeom prst="rect">
            <a:avLst/>
          </a:prstGeom>
        </p:spPr>
      </p:pic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1B209876-73D9-8D1D-A238-598522719DE8}"/>
              </a:ext>
            </a:extLst>
          </p:cNvPr>
          <p:cNvSpPr txBox="1">
            <a:spLocks/>
          </p:cNvSpPr>
          <p:nvPr/>
        </p:nvSpPr>
        <p:spPr>
          <a:xfrm>
            <a:off x="4191000" y="-958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ARRO (PVT) LTD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A49C6AF-7D89-C961-991E-74F7953E72F0}"/>
              </a:ext>
            </a:extLst>
          </p:cNvPr>
          <p:cNvSpPr txBox="1">
            <a:spLocks/>
          </p:cNvSpPr>
          <p:nvPr/>
        </p:nvSpPr>
        <p:spPr>
          <a:xfrm>
            <a:off x="1331626" y="8577188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A790099-B45B-62A9-2072-DA0BEF0204C6}"/>
              </a:ext>
            </a:extLst>
          </p:cNvPr>
          <p:cNvSpPr txBox="1">
            <a:spLocks/>
          </p:cNvSpPr>
          <p:nvPr/>
        </p:nvSpPr>
        <p:spPr>
          <a:xfrm>
            <a:off x="1417890" y="10115602"/>
            <a:ext cx="9747284" cy="34703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Implementing ISO 27001 is not just compliance</a:t>
            </a:r>
          </a:p>
          <a:p>
            <a:pPr>
              <a:defRPr sz="1800"/>
            </a:pPr>
            <a:r>
              <a:rPr lang="en-US" sz="1800">
                <a:solidFill>
                  <a:srgbClr val="404040"/>
                </a:solidFill>
                <a:latin typeface="Trebuchet MS"/>
              </a:rPr>
              <a:t>ARRO (Pvt) Ltd has strong technical foundations but major governance gaps.</a:t>
            </a:r>
            <a:endParaRPr lang="en-US" sz="1800">
              <a:solidFill>
                <a:srgbClr val="000000"/>
              </a:solidFill>
              <a:latin typeface="Aptos" panose="02110004020202020204"/>
            </a:endParaRPr>
          </a:p>
          <a:p>
            <a:pPr>
              <a:defRPr sz="1800"/>
            </a:pPr>
            <a:r>
              <a:rPr lang="en-US" sz="1800">
                <a:solidFill>
                  <a:srgbClr val="404040"/>
                </a:solidFill>
                <a:latin typeface="Trebuchet MS"/>
              </a:rPr>
              <a:t>Weaknesses include missing policies, risk management, supplier security, and incident response.</a:t>
            </a:r>
            <a:endParaRPr lang="en-US" sz="1800">
              <a:solidFill>
                <a:srgbClr val="000000"/>
              </a:solidFill>
              <a:latin typeface="Aptos" panose="02110004020202020204"/>
            </a:endParaRPr>
          </a:p>
          <a:p>
            <a:pPr>
              <a:defRPr sz="1800"/>
            </a:pPr>
            <a:r>
              <a:rPr lang="en-US" sz="1800">
                <a:solidFill>
                  <a:srgbClr val="404040"/>
                </a:solidFill>
                <a:latin typeface="Trebuchet MS"/>
              </a:rPr>
              <a:t>The phased roadmap provides a clear path to ISO/IEC 27001:2022 compliance.</a:t>
            </a:r>
            <a:endParaRPr lang="en-US" sz="1800"/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It is protecting ARRO’s future in Sri Lanka’s digital economy</a:t>
            </a:r>
          </a:p>
          <a:p>
            <a:pPr>
              <a:defRPr sz="1800"/>
            </a:pPr>
            <a:r>
              <a:rPr lang="en-US" sz="1800">
                <a:solidFill>
                  <a:srgbClr val="404040"/>
                </a:solidFill>
                <a:latin typeface="Trebuchet MS"/>
              </a:rPr>
              <a:t>Strategic benefits: stronger trust, regulatory compliance, operational resilience, and competitive advantage..</a:t>
            </a:r>
            <a:endParaRPr lang="en-US" sz="1800">
              <a:solidFill>
                <a:schemeClr val="tx2"/>
              </a:solidFill>
            </a:endParaRPr>
          </a:p>
          <a:p>
            <a:pPr>
              <a:defRPr sz="1800"/>
            </a:pP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14B9016B-71CA-9DAD-0E1B-56DDBECD7B8B}"/>
              </a:ext>
            </a:extLst>
          </p:cNvPr>
          <p:cNvSpPr txBox="1">
            <a:spLocks/>
          </p:cNvSpPr>
          <p:nvPr/>
        </p:nvSpPr>
        <p:spPr>
          <a:xfrm>
            <a:off x="4191000" y="14357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ARRO (PVT) LTD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576188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490" y="2114602"/>
            <a:ext cx="9747284" cy="347035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Implementing ISO 27001 is not just compliance</a:t>
            </a:r>
          </a:p>
          <a:p>
            <a:pPr>
              <a:defRPr sz="1800"/>
            </a:pPr>
            <a:r>
              <a:rPr lang="en-US" sz="1800">
                <a:solidFill>
                  <a:srgbClr val="404040"/>
                </a:solidFill>
                <a:latin typeface="Trebuchet MS"/>
              </a:rPr>
              <a:t>ARRO (Pvt) Ltd has strong technical foundations but major governance gaps.</a:t>
            </a:r>
            <a:endParaRPr lang="en-US" sz="1800">
              <a:solidFill>
                <a:srgbClr val="000000"/>
              </a:solidFill>
              <a:latin typeface="Aptos" panose="02110004020202020204"/>
            </a:endParaRPr>
          </a:p>
          <a:p>
            <a:pPr>
              <a:defRPr sz="1800"/>
            </a:pPr>
            <a:r>
              <a:rPr lang="en-US" sz="1800">
                <a:solidFill>
                  <a:srgbClr val="404040"/>
                </a:solidFill>
                <a:latin typeface="Trebuchet MS"/>
              </a:rPr>
              <a:t>Weaknesses include missing policies, risk management, supplier security, and incident response.</a:t>
            </a:r>
            <a:endParaRPr lang="en-US" sz="1800">
              <a:solidFill>
                <a:srgbClr val="000000"/>
              </a:solidFill>
              <a:latin typeface="Aptos" panose="02110004020202020204"/>
            </a:endParaRPr>
          </a:p>
          <a:p>
            <a:pPr>
              <a:defRPr sz="1800"/>
            </a:pPr>
            <a:r>
              <a:rPr lang="en-US" sz="1800">
                <a:solidFill>
                  <a:srgbClr val="404040"/>
                </a:solidFill>
                <a:latin typeface="Trebuchet MS"/>
              </a:rPr>
              <a:t>The phased roadmap provides a clear path to ISO/IEC 27001:2022 compliance.</a:t>
            </a:r>
            <a:endParaRPr lang="en-US"/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It is protecting ARRO’s future in Sri Lanka’s digital economy</a:t>
            </a:r>
          </a:p>
          <a:p>
            <a:pPr>
              <a:defRPr sz="1800"/>
            </a:pPr>
            <a:r>
              <a:rPr lang="en-US" sz="1800">
                <a:solidFill>
                  <a:srgbClr val="404040"/>
                </a:solidFill>
                <a:latin typeface="Trebuchet MS"/>
              </a:rPr>
              <a:t>Strategic benefits: stronger trust, regulatory compliance, operational resilience, and competitive advantage..</a:t>
            </a:r>
            <a:endParaRPr lang="en-US" sz="1800">
              <a:solidFill>
                <a:schemeClr val="tx2"/>
              </a:solidFill>
            </a:endParaRPr>
          </a:p>
          <a:p>
            <a:pPr>
              <a:defRPr sz="1800"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89DA4-E91F-04C6-EBED-12DD41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ARRO (PVT) LTD</a:t>
            </a:r>
          </a:p>
        </p:txBody>
      </p:sp>
      <p:pic>
        <p:nvPicPr>
          <p:cNvPr id="8" name="Picture 7" descr="A blue and black logo&#10;&#10;AI-generated content may be incorrect.">
            <a:extLst>
              <a:ext uri="{FF2B5EF4-FFF2-40B4-BE49-F238E27FC236}">
                <a16:creationId xmlns:a16="http://schemas.microsoft.com/office/drawing/2014/main" id="{DA2835C8-6E57-4AE2-29C3-7B52A2A09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598" b="62305" l="11719" r="89258">
                        <a14:foregroundMark x1="19043" y1="46973" x2="19043" y2="46973"/>
                        <a14:foregroundMark x1="17090" y1="54688" x2="17090" y2="54688"/>
                        <a14:foregroundMark x1="11816" y1="39355" x2="11816" y2="39355"/>
                        <a14:foregroundMark x1="11816" y1="62305" x2="11816" y2="62305"/>
                        <a14:foregroundMark x1="39941" y1="42969" x2="39941" y2="42969"/>
                        <a14:foregroundMark x1="41309" y1="51660" x2="41309" y2="51660"/>
                        <a14:foregroundMark x1="35840" y1="52832" x2="35840" y2="52832"/>
                        <a14:foregroundMark x1="35938" y1="52832" x2="35938" y2="52832"/>
                        <a14:foregroundMark x1="33887" y1="55664" x2="33887" y2="55664"/>
                        <a14:foregroundMark x1="33203" y1="56152" x2="38867" y2="44531"/>
                        <a14:foregroundMark x1="41214" y1="50880" x2="41406" y2="52637"/>
                        <a14:foregroundMark x1="40625" y1="45508" x2="40900" y2="48015"/>
                        <a14:foregroundMark x1="39551" y1="52637" x2="43359" y2="52637"/>
                        <a14:foregroundMark x1="43457" y1="52148" x2="44043" y2="53613"/>
                        <a14:foregroundMark x1="44043" y1="52051" x2="44922" y2="55176"/>
                        <a14:foregroundMark x1="43457" y1="51660" x2="43457" y2="50293"/>
                        <a14:foregroundMark x1="41797" y1="47070" x2="42676" y2="49023"/>
                        <a14:foregroundMark x1="42285" y1="49121" x2="42773" y2="51074"/>
                        <a14:foregroundMark x1="51367" y1="50391" x2="54004" y2="50781"/>
                        <a14:foregroundMark x1="50391" y1="51563" x2="51074" y2="44922"/>
                        <a14:foregroundMark x1="50195" y1="44141" x2="50195" y2="43164"/>
                        <a14:foregroundMark x1="50684" y1="43164" x2="56543" y2="44238"/>
                        <a14:foregroundMark x1="63574" y1="44238" x2="63574" y2="51367"/>
                        <a14:foregroundMark x1="64551" y1="43652" x2="70410" y2="44434"/>
                        <a14:foregroundMark x1="77246" y1="48535" x2="79004" y2="45703"/>
                        <a14:foregroundMark x1="71289" y1="43750" x2="72949" y2="46289"/>
                        <a14:foregroundMark x1="80176" y1="44141" x2="85840" y2="43750"/>
                        <a14:foregroundMark x1="87012" y1="44141" x2="89258" y2="47266"/>
                        <a14:backgroundMark x1="40720" y1="49504" x2="39551" y2="48242"/>
                      </a14:backgroundRemoval>
                    </a14:imgEffect>
                  </a14:imgLayer>
                </a14:imgProps>
              </a:ext>
            </a:extLst>
          </a:blip>
          <a:srcRect l="5623" t="34701" r="1952" b="35585"/>
          <a:stretch>
            <a:fillRect/>
          </a:stretch>
        </p:blipFill>
        <p:spPr>
          <a:xfrm>
            <a:off x="4652" y="-2983"/>
            <a:ext cx="1284271" cy="44636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B8BAADF-FDDE-FCE3-751D-7222133F1D40}"/>
              </a:ext>
            </a:extLst>
          </p:cNvPr>
          <p:cNvSpPr txBox="1">
            <a:spLocks/>
          </p:cNvSpPr>
          <p:nvPr/>
        </p:nvSpPr>
        <p:spPr>
          <a:xfrm>
            <a:off x="306" y="-7086600"/>
            <a:ext cx="12191694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Board Actions Required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6C0367-664F-0F6B-EF77-166BB7A00DE0}"/>
              </a:ext>
            </a:extLst>
          </p:cNvPr>
          <p:cNvSpPr txBox="1">
            <a:spLocks/>
          </p:cNvSpPr>
          <p:nvPr/>
        </p:nvSpPr>
        <p:spPr>
          <a:xfrm>
            <a:off x="250723" y="-5660771"/>
            <a:ext cx="6503372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Approve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the Information Security Policy &amp; ISMS governance structure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Allocate budget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for:</a:t>
            </a:r>
          </a:p>
          <a:p>
            <a:pPr lvl="1">
              <a:buFont typeface="Courier New" panose="020B0604020202020204" pitchFamily="34" charset="0"/>
              <a:buChar char="o"/>
              <a:defRPr sz="1800"/>
            </a:pPr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SIEM &amp; monitoring tools</a:t>
            </a:r>
          </a:p>
          <a:p>
            <a:pPr lvl="1">
              <a:buFont typeface="Courier New" panose="020B0604020202020204" pitchFamily="34" charset="0"/>
              <a:buChar char="o"/>
              <a:defRPr sz="1800"/>
            </a:pPr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Training &amp; awareness program</a:t>
            </a:r>
            <a:endParaRPr lang="en-US" sz="14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  <a:defRPr sz="1800"/>
            </a:pPr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Audit &amp; certification costs</a:t>
            </a:r>
            <a:endParaRPr lang="en-US" sz="1400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Endorse roadmap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to ISO 27001 certification within 12 months</a:t>
            </a:r>
            <a:endParaRPr lang="en-US" sz="1800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Monitor progress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via quarterly KPI &amp; risk reports</a:t>
            </a:r>
            <a:endParaRPr lang="en-US" sz="1800">
              <a:solidFill>
                <a:schemeClr val="tx2"/>
              </a:solidFill>
            </a:endParaRPr>
          </a:p>
          <a:p>
            <a:pPr>
              <a:defRPr sz="1800"/>
            </a:pP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65AD957-D14D-AC04-DAC3-622FAA5CCF5C}"/>
              </a:ext>
            </a:extLst>
          </p:cNvPr>
          <p:cNvSpPr txBox="1">
            <a:spLocks/>
          </p:cNvSpPr>
          <p:nvPr/>
        </p:nvSpPr>
        <p:spPr>
          <a:xfrm>
            <a:off x="4038600" y="-730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ARRO (PVT) LTD</a:t>
            </a:r>
          </a:p>
        </p:txBody>
      </p:sp>
      <p:pic>
        <p:nvPicPr>
          <p:cNvPr id="24" name="Graphic 19" descr="Meeting">
            <a:extLst>
              <a:ext uri="{FF2B5EF4-FFF2-40B4-BE49-F238E27FC236}">
                <a16:creationId xmlns:a16="http://schemas.microsoft.com/office/drawing/2014/main" id="{389E494A-379F-6792-A1E4-535496DE4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4239" y="-5626844"/>
            <a:ext cx="3620021" cy="362002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B14B4019-29D3-8EE1-7958-3A1A2DC82914}"/>
              </a:ext>
            </a:extLst>
          </p:cNvPr>
          <p:cNvSpPr txBox="1">
            <a:spLocks/>
          </p:cNvSpPr>
          <p:nvPr/>
        </p:nvSpPr>
        <p:spPr>
          <a:xfrm>
            <a:off x="1179226" y="8367279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>
                <a:solidFill>
                  <a:schemeClr val="tx2"/>
                </a:solidFill>
                <a:ea typeface="+mj-lt"/>
                <a:cs typeface="+mj-lt"/>
              </a:rPr>
              <a:t>Q&amp;A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3B0FF02B-6675-8047-914B-DB6636B24B47}"/>
              </a:ext>
            </a:extLst>
          </p:cNvPr>
          <p:cNvSpPr txBox="1">
            <a:spLocks/>
          </p:cNvSpPr>
          <p:nvPr/>
        </p:nvSpPr>
        <p:spPr>
          <a:xfrm>
            <a:off x="4038600" y="13442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ARRO (PVT) LTD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C82B4BC-4153-BE6E-0D6A-B9D4F8D88E3D}"/>
              </a:ext>
            </a:extLst>
          </p:cNvPr>
          <p:cNvSpPr txBox="1">
            <a:spLocks/>
          </p:cNvSpPr>
          <p:nvPr/>
        </p:nvSpPr>
        <p:spPr>
          <a:xfrm>
            <a:off x="1166869" y="10012787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2"/>
                </a:solidFill>
                <a:ea typeface="+mj-lt"/>
                <a:cs typeface="+mj-lt"/>
              </a:rPr>
              <a:t>Thank You</a:t>
            </a:r>
            <a:endParaRPr lang="en-US" sz="6000" dirty="0">
              <a:solidFill>
                <a:schemeClr val="tx2"/>
              </a:solidFill>
            </a:endParaRPr>
          </a:p>
        </p:txBody>
      </p:sp>
      <p:pic>
        <p:nvPicPr>
          <p:cNvPr id="28" name="Picture 27" descr="A blue and black logo&#10;&#10;AI-generated content may be incorrect.">
            <a:extLst>
              <a:ext uri="{FF2B5EF4-FFF2-40B4-BE49-F238E27FC236}">
                <a16:creationId xmlns:a16="http://schemas.microsoft.com/office/drawing/2014/main" id="{B20A9372-5275-0873-C110-3E5507FD6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598" b="62305" l="11719" r="89258">
                        <a14:foregroundMark x1="19043" y1="46973" x2="19043" y2="46973"/>
                        <a14:foregroundMark x1="17090" y1="54688" x2="17090" y2="54688"/>
                        <a14:foregroundMark x1="11816" y1="39355" x2="11816" y2="39355"/>
                        <a14:foregroundMark x1="11816" y1="62305" x2="11816" y2="62305"/>
                        <a14:foregroundMark x1="39941" y1="42969" x2="39941" y2="42969"/>
                        <a14:foregroundMark x1="41309" y1="51660" x2="41309" y2="51660"/>
                        <a14:foregroundMark x1="35840" y1="52832" x2="35840" y2="52832"/>
                        <a14:foregroundMark x1="35938" y1="52832" x2="35938" y2="52832"/>
                        <a14:foregroundMark x1="33887" y1="55664" x2="33887" y2="55664"/>
                        <a14:foregroundMark x1="33203" y1="56152" x2="38867" y2="44531"/>
                        <a14:foregroundMark x1="41214" y1="50880" x2="41406" y2="52637"/>
                        <a14:foregroundMark x1="40625" y1="45508" x2="40900" y2="48015"/>
                        <a14:foregroundMark x1="39551" y1="52637" x2="43359" y2="52637"/>
                        <a14:foregroundMark x1="43457" y1="52148" x2="44043" y2="53613"/>
                        <a14:foregroundMark x1="44043" y1="52051" x2="44922" y2="55176"/>
                        <a14:foregroundMark x1="43457" y1="51660" x2="43457" y2="50293"/>
                        <a14:foregroundMark x1="41797" y1="47070" x2="42676" y2="49023"/>
                        <a14:foregroundMark x1="42285" y1="49121" x2="42773" y2="51074"/>
                        <a14:foregroundMark x1="51367" y1="50391" x2="54004" y2="50781"/>
                        <a14:foregroundMark x1="50391" y1="51563" x2="51074" y2="44922"/>
                        <a14:foregroundMark x1="50195" y1="44141" x2="50195" y2="43164"/>
                        <a14:foregroundMark x1="50684" y1="43164" x2="56543" y2="44238"/>
                        <a14:foregroundMark x1="63574" y1="44238" x2="63574" y2="51367"/>
                        <a14:foregroundMark x1="64551" y1="43652" x2="70410" y2="44434"/>
                        <a14:foregroundMark x1="77246" y1="48535" x2="79004" y2="45703"/>
                        <a14:foregroundMark x1="71289" y1="43750" x2="72949" y2="46289"/>
                        <a14:foregroundMark x1="80176" y1="44141" x2="85840" y2="43750"/>
                        <a14:foregroundMark x1="87012" y1="44141" x2="89258" y2="47266"/>
                        <a14:backgroundMark x1="40720" y1="49504" x2="39551" y2="48242"/>
                      </a14:backgroundRemoval>
                    </a14:imgEffect>
                  </a14:imgLayer>
                </a14:imgProps>
              </a:ext>
            </a:extLst>
          </a:blip>
          <a:srcRect l="5623" t="34701" r="1952" b="35585"/>
          <a:stretch>
            <a:fillRect/>
          </a:stretch>
        </p:blipFill>
        <p:spPr>
          <a:xfrm>
            <a:off x="5117109" y="11769271"/>
            <a:ext cx="1926254" cy="669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1FCF6F-EB4B-F679-4234-19D7C3021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44EB41-E8E5-CCC0-6905-A3DA17483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CFBFDC-2D94-D763-93F7-95920D0A3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9E7A6-47D1-F34C-4637-161955EB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  <a:ea typeface="+mj-lt"/>
                <a:cs typeface="+mj-lt"/>
              </a:rPr>
              <a:t>Q&amp;A</a:t>
            </a:r>
            <a:endParaRPr lang="en-US" sz="88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C36AAC-E21B-B854-2EA0-AD7261674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370B4B-7C1B-8A8E-022B-1E8A6BB6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A250EF-90C2-D0C8-6621-065A41E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F0B279-CEB4-97A3-DE1C-212758282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D05EEA9-5590-0D3A-8905-1C9ACA7EE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D1C34C-21E5-DEF7-EABB-F4F93A5F1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065E61-321D-F329-EFB8-1C6B0045C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25476EA-8D8F-D7DA-9A19-99EBFF5BC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1AA4FD-9918-1CF3-EEB1-E5EFE3714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BA9F312-5186-71EB-CB9A-34E2A3CD5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1C2CA-90D0-F7CF-A26C-3F0A18F4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ARRO (PVT) LTD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174B826-5FBD-A171-933F-450A92630F5B}"/>
              </a:ext>
            </a:extLst>
          </p:cNvPr>
          <p:cNvSpPr txBox="1">
            <a:spLocks/>
          </p:cNvSpPr>
          <p:nvPr/>
        </p:nvSpPr>
        <p:spPr>
          <a:xfrm>
            <a:off x="1166869" y="2926187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tx2"/>
                </a:solidFill>
                <a:ea typeface="+mj-lt"/>
                <a:cs typeface="+mj-lt"/>
              </a:rPr>
              <a:t>Thank You</a:t>
            </a:r>
            <a:endParaRPr lang="en-US" sz="6000" dirty="0">
              <a:solidFill>
                <a:schemeClr val="tx2"/>
              </a:solidFill>
            </a:endParaRPr>
          </a:p>
        </p:txBody>
      </p:sp>
      <p:pic>
        <p:nvPicPr>
          <p:cNvPr id="8" name="Picture 7" descr="A blue and black logo&#10;&#10;AI-generated content may be incorrect.">
            <a:extLst>
              <a:ext uri="{FF2B5EF4-FFF2-40B4-BE49-F238E27FC236}">
                <a16:creationId xmlns:a16="http://schemas.microsoft.com/office/drawing/2014/main" id="{69F2D43E-F617-CF11-093E-C23B811D0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598" b="62305" l="11719" r="89258">
                        <a14:foregroundMark x1="19043" y1="46973" x2="19043" y2="46973"/>
                        <a14:foregroundMark x1="17090" y1="54688" x2="17090" y2="54688"/>
                        <a14:foregroundMark x1="11816" y1="39355" x2="11816" y2="39355"/>
                        <a14:foregroundMark x1="11816" y1="62305" x2="11816" y2="62305"/>
                        <a14:foregroundMark x1="39941" y1="42969" x2="39941" y2="42969"/>
                        <a14:foregroundMark x1="41309" y1="51660" x2="41309" y2="51660"/>
                        <a14:foregroundMark x1="35840" y1="52832" x2="35840" y2="52832"/>
                        <a14:foregroundMark x1="35938" y1="52832" x2="35938" y2="52832"/>
                        <a14:foregroundMark x1="33887" y1="55664" x2="33887" y2="55664"/>
                        <a14:foregroundMark x1="33203" y1="56152" x2="38867" y2="44531"/>
                        <a14:foregroundMark x1="41214" y1="50880" x2="41406" y2="52637"/>
                        <a14:foregroundMark x1="40625" y1="45508" x2="40900" y2="48015"/>
                        <a14:foregroundMark x1="39551" y1="52637" x2="43359" y2="52637"/>
                        <a14:foregroundMark x1="43457" y1="52148" x2="44043" y2="53613"/>
                        <a14:foregroundMark x1="44043" y1="52051" x2="44922" y2="55176"/>
                        <a14:foregroundMark x1="43457" y1="51660" x2="43457" y2="50293"/>
                        <a14:foregroundMark x1="41797" y1="47070" x2="42676" y2="49023"/>
                        <a14:foregroundMark x1="42285" y1="49121" x2="42773" y2="51074"/>
                        <a14:foregroundMark x1="51367" y1="50391" x2="54004" y2="50781"/>
                        <a14:foregroundMark x1="50391" y1="51563" x2="51074" y2="44922"/>
                        <a14:foregroundMark x1="50195" y1="44141" x2="50195" y2="43164"/>
                        <a14:foregroundMark x1="50684" y1="43164" x2="56543" y2="44238"/>
                        <a14:foregroundMark x1="63574" y1="44238" x2="63574" y2="51367"/>
                        <a14:foregroundMark x1="64551" y1="43652" x2="70410" y2="44434"/>
                        <a14:foregroundMark x1="77246" y1="48535" x2="79004" y2="45703"/>
                        <a14:foregroundMark x1="71289" y1="43750" x2="72949" y2="46289"/>
                        <a14:foregroundMark x1="80176" y1="44141" x2="85840" y2="43750"/>
                        <a14:foregroundMark x1="87012" y1="44141" x2="89258" y2="47266"/>
                        <a14:backgroundMark x1="40720" y1="49504" x2="39551" y2="48242"/>
                      </a14:backgroundRemoval>
                    </a14:imgEffect>
                  </a14:imgLayer>
                </a14:imgProps>
              </a:ext>
            </a:extLst>
          </a:blip>
          <a:srcRect l="5623" t="34701" r="1952" b="35585"/>
          <a:stretch>
            <a:fillRect/>
          </a:stretch>
        </p:blipFill>
        <p:spPr>
          <a:xfrm>
            <a:off x="5117109" y="4682671"/>
            <a:ext cx="1926254" cy="66949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7BA1E76-63BA-1ABE-BA69-28809C7AEF37}"/>
              </a:ext>
            </a:extLst>
          </p:cNvPr>
          <p:cNvSpPr txBox="1">
            <a:spLocks/>
          </p:cNvSpPr>
          <p:nvPr/>
        </p:nvSpPr>
        <p:spPr>
          <a:xfrm>
            <a:off x="1179226" y="-6396112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F8EA2F-8BFE-E861-AB94-7F10C9CD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490" y="-4857698"/>
            <a:ext cx="9747284" cy="347035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Implementing ISO 27001 is not just compliance</a:t>
            </a:r>
          </a:p>
          <a:p>
            <a:pPr>
              <a:defRPr sz="1800"/>
            </a:pPr>
            <a:r>
              <a:rPr lang="en-US" sz="1800">
                <a:solidFill>
                  <a:srgbClr val="404040"/>
                </a:solidFill>
                <a:latin typeface="Trebuchet MS"/>
              </a:rPr>
              <a:t>ARRO (Pvt) Ltd has strong technical foundations but major governance gaps.</a:t>
            </a:r>
            <a:endParaRPr lang="en-US" sz="1800">
              <a:solidFill>
                <a:srgbClr val="000000"/>
              </a:solidFill>
              <a:latin typeface="Aptos" panose="02110004020202020204"/>
            </a:endParaRPr>
          </a:p>
          <a:p>
            <a:pPr>
              <a:defRPr sz="1800"/>
            </a:pPr>
            <a:r>
              <a:rPr lang="en-US" sz="1800">
                <a:solidFill>
                  <a:srgbClr val="404040"/>
                </a:solidFill>
                <a:latin typeface="Trebuchet MS"/>
              </a:rPr>
              <a:t>Weaknesses include missing policies, risk management, supplier security, and incident response.</a:t>
            </a:r>
            <a:endParaRPr lang="en-US" sz="1800">
              <a:solidFill>
                <a:srgbClr val="000000"/>
              </a:solidFill>
              <a:latin typeface="Aptos" panose="02110004020202020204"/>
            </a:endParaRPr>
          </a:p>
          <a:p>
            <a:pPr>
              <a:defRPr sz="1800"/>
            </a:pPr>
            <a:r>
              <a:rPr lang="en-US" sz="1800">
                <a:solidFill>
                  <a:srgbClr val="404040"/>
                </a:solidFill>
                <a:latin typeface="Trebuchet MS"/>
              </a:rPr>
              <a:t>The phased roadmap provides a clear path to ISO/IEC 27001:2022 compliance.</a:t>
            </a:r>
            <a:endParaRPr lang="en-US"/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It is protecting ARRO’s future in Sri Lanka’s digital economy</a:t>
            </a:r>
          </a:p>
          <a:p>
            <a:pPr>
              <a:defRPr sz="1800"/>
            </a:pPr>
            <a:r>
              <a:rPr lang="en-US" sz="1800">
                <a:solidFill>
                  <a:srgbClr val="404040"/>
                </a:solidFill>
                <a:latin typeface="Trebuchet MS"/>
              </a:rPr>
              <a:t>Strategic benefits: stronger trust, regulatory compliance, operational resilience, and competitive advantage..</a:t>
            </a:r>
            <a:endParaRPr lang="en-US" sz="1800">
              <a:solidFill>
                <a:schemeClr val="tx2"/>
              </a:solidFill>
            </a:endParaRPr>
          </a:p>
          <a:p>
            <a:pPr>
              <a:defRPr sz="1800"/>
            </a:pP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41BBBD85-3F3B-4630-CAFD-9721103F1C89}"/>
              </a:ext>
            </a:extLst>
          </p:cNvPr>
          <p:cNvSpPr txBox="1">
            <a:spLocks/>
          </p:cNvSpPr>
          <p:nvPr/>
        </p:nvSpPr>
        <p:spPr>
          <a:xfrm>
            <a:off x="4038600" y="-615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ARRO (PVT) LTD</a:t>
            </a:r>
          </a:p>
        </p:txBody>
      </p:sp>
    </p:spTree>
    <p:extLst>
      <p:ext uri="{BB962C8B-B14F-4D97-AF65-F5344CB8AC3E}">
        <p14:creationId xmlns:p14="http://schemas.microsoft.com/office/powerpoint/2010/main" val="203754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81F799-1A33-F137-AF41-004860AD1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FEBB6A3-391E-43AA-CCE0-26FA5A672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0AB8DD-CB4C-89D7-B7E1-5E466CF27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26B1F-485F-E7AF-C9A3-A1BA2EF1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8" y="6789"/>
            <a:ext cx="6397621" cy="11961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B8D7DB7-2AE8-A077-E725-49271BEE0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C6B6E57-C2CD-4378-7D45-75E88B28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8800E7B-3E16-F7CE-40B6-15ADF7916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D9B11AF-9F74-4BC0-7946-B597F8674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104EDD9-E44F-6BB0-F874-54BD05FF7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4">
            <a:extLst>
              <a:ext uri="{FF2B5EF4-FFF2-40B4-BE49-F238E27FC236}">
                <a16:creationId xmlns:a16="http://schemas.microsoft.com/office/drawing/2014/main" id="{7440DBDD-96B0-FF17-C192-7DCC3C2E8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68" y="1191488"/>
            <a:ext cx="7408532" cy="4101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/>
            <a:endParaRPr lang="en-US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Why ISO 27001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ea typeface="+mn-lt"/>
                <a:cs typeface="+mn-lt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Threats +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ea typeface="+mn-lt"/>
                <a:cs typeface="+mn-lt"/>
              </a:rPr>
              <a:t>compliance demands 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(PDPA, PCI DSS)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Scope: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E-commerce, Payments, Logistics, Corporate Ops, AWS Cloud</a:t>
            </a:r>
            <a:endParaRPr lang="en-US" dirty="0">
              <a:solidFill>
                <a:schemeClr val="tx2"/>
              </a:solidFill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Gap Analysis: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Strong technical but major governance and process.</a:t>
            </a:r>
            <a:endParaRPr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Risk Assessment: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Six critical risks (DB breaches, fraud, fake vendors, ransomware, insider misuse, cloud downtime) rated High / Medium-High.</a:t>
            </a:r>
            <a:endParaRPr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Roadmap: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Phased planning  establish ISMS governance, enforce controls, train staff, run BCP/DR tests, prepare for certification.</a:t>
            </a:r>
            <a:endParaRPr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Strategic Value: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Protects sensitive data, ensures compliance, reduces financial/operational risk, and strengthens trust with 1.2M customers &amp; 15K vendors.</a:t>
            </a:r>
            <a:endParaRPr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DE31554-48D1-5142-9ABC-0AA4C4A9B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0F77551-5285-5383-679C-F65EB8FA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776C85B-4C85-1DCF-8D14-2763F2EF4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7C7E593-BF5C-82E7-18D2-88C100CB6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F243F3D-A7D0-35FC-5002-9E2F0B83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7C544-2859-A22F-E15A-CA1F9A6C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ARRO (PVT) LTD</a:t>
            </a:r>
          </a:p>
        </p:txBody>
      </p:sp>
      <p:pic>
        <p:nvPicPr>
          <p:cNvPr id="3" name="Picture 2" descr="A blue and black logo&#10;&#10;AI-generated content may be incorrect.">
            <a:extLst>
              <a:ext uri="{FF2B5EF4-FFF2-40B4-BE49-F238E27FC236}">
                <a16:creationId xmlns:a16="http://schemas.microsoft.com/office/drawing/2014/main" id="{74C12687-75B0-7101-151D-88978ABAD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598" b="62305" l="11719" r="89258">
                        <a14:foregroundMark x1="19043" y1="46973" x2="19043" y2="46973"/>
                        <a14:foregroundMark x1="17090" y1="54688" x2="17090" y2="54688"/>
                        <a14:foregroundMark x1="11816" y1="39355" x2="11816" y2="39355"/>
                        <a14:foregroundMark x1="11816" y1="62305" x2="11816" y2="62305"/>
                        <a14:foregroundMark x1="39941" y1="42969" x2="39941" y2="42969"/>
                        <a14:foregroundMark x1="41309" y1="51660" x2="41309" y2="51660"/>
                        <a14:foregroundMark x1="35840" y1="52832" x2="35840" y2="52832"/>
                        <a14:foregroundMark x1="35938" y1="52832" x2="35938" y2="52832"/>
                        <a14:foregroundMark x1="33887" y1="55664" x2="33887" y2="55664"/>
                        <a14:foregroundMark x1="33203" y1="56152" x2="38867" y2="44531"/>
                        <a14:foregroundMark x1="41214" y1="50880" x2="41406" y2="52637"/>
                        <a14:foregroundMark x1="40625" y1="45508" x2="40900" y2="48015"/>
                        <a14:foregroundMark x1="39551" y1="52637" x2="43359" y2="52637"/>
                        <a14:foregroundMark x1="43457" y1="52148" x2="44043" y2="53613"/>
                        <a14:foregroundMark x1="44043" y1="52051" x2="44922" y2="55176"/>
                        <a14:foregroundMark x1="43457" y1="51660" x2="43457" y2="50293"/>
                        <a14:foregroundMark x1="41797" y1="47070" x2="42676" y2="49023"/>
                        <a14:foregroundMark x1="42285" y1="49121" x2="42773" y2="51074"/>
                        <a14:foregroundMark x1="51367" y1="50391" x2="54004" y2="50781"/>
                        <a14:foregroundMark x1="50391" y1="51563" x2="51074" y2="44922"/>
                        <a14:foregroundMark x1="50195" y1="44141" x2="50195" y2="43164"/>
                        <a14:foregroundMark x1="50684" y1="43164" x2="56543" y2="44238"/>
                        <a14:foregroundMark x1="63574" y1="44238" x2="63574" y2="51367"/>
                        <a14:foregroundMark x1="64551" y1="43652" x2="70410" y2="44434"/>
                        <a14:foregroundMark x1="77246" y1="48535" x2="79004" y2="45703"/>
                        <a14:foregroundMark x1="71289" y1="43750" x2="72949" y2="46289"/>
                        <a14:foregroundMark x1="80176" y1="44141" x2="85840" y2="43750"/>
                        <a14:foregroundMark x1="87012" y1="44141" x2="89258" y2="47266"/>
                        <a14:backgroundMark x1="40720" y1="49504" x2="39551" y2="48242"/>
                      </a14:backgroundRemoval>
                    </a14:imgEffect>
                  </a14:imgLayer>
                </a14:imgProps>
              </a:ext>
            </a:extLst>
          </a:blip>
          <a:srcRect l="5623" t="34701" r="1952" b="35585"/>
          <a:stretch>
            <a:fillRect/>
          </a:stretch>
        </p:blipFill>
        <p:spPr>
          <a:xfrm>
            <a:off x="4652" y="-2983"/>
            <a:ext cx="1284271" cy="446363"/>
          </a:xfrm>
          <a:prstGeom prst="rect">
            <a:avLst/>
          </a:prstGeom>
        </p:spPr>
      </p:pic>
      <p:pic>
        <p:nvPicPr>
          <p:cNvPr id="30" name="Picture 29" descr="A diagram of a company&amp;#39;s compliance steps&#10;&#10;AI-generated content may be incorrect.">
            <a:extLst>
              <a:ext uri="{FF2B5EF4-FFF2-40B4-BE49-F238E27FC236}">
                <a16:creationId xmlns:a16="http://schemas.microsoft.com/office/drawing/2014/main" id="{2B0002BD-985E-5284-6E2E-C105A9465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987" y="3336939"/>
            <a:ext cx="5677079" cy="3582298"/>
          </a:xfrm>
          <a:prstGeom prst="rect">
            <a:avLst/>
          </a:prstGeom>
        </p:spPr>
      </p:pic>
      <p:pic>
        <p:nvPicPr>
          <p:cNvPr id="19" name="Picture 18" descr="A blue text on a black background&#10;&#10;AI-generated content may be incorrect.">
            <a:extLst>
              <a:ext uri="{FF2B5EF4-FFF2-40B4-BE49-F238E27FC236}">
                <a16:creationId xmlns:a16="http://schemas.microsoft.com/office/drawing/2014/main" id="{94CCAEE6-0D3A-0A0F-96BA-C6828B920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2283" y="-6057238"/>
            <a:ext cx="1483326" cy="15240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5F58B08-9254-0E6F-0C6F-E482BA660CCF}"/>
              </a:ext>
            </a:extLst>
          </p:cNvPr>
          <p:cNvSpPr txBox="1"/>
          <p:nvPr/>
        </p:nvSpPr>
        <p:spPr>
          <a:xfrm>
            <a:off x="1962150" y="-2060568"/>
            <a:ext cx="83629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SRI LANKA INSTITUTE OF INFOTMATION TECHNOLOGY</a:t>
            </a:r>
          </a:p>
          <a:p>
            <a:pPr algn="ctr"/>
            <a:r>
              <a:rPr lang="en-US" dirty="0"/>
              <a:t>IE 3102 – ENTERPRISE STANDARDS FOR INFORMATION SECURITY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5BB422B-5B74-474F-2789-8D7AF89583D6}"/>
              </a:ext>
            </a:extLst>
          </p:cNvPr>
          <p:cNvSpPr txBox="1">
            <a:spLocks/>
          </p:cNvSpPr>
          <p:nvPr/>
        </p:nvSpPr>
        <p:spPr>
          <a:xfrm>
            <a:off x="0" y="7262999"/>
            <a:ext cx="1219169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Security Posture</a:t>
            </a: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FDFB058-E8BC-9965-D6F9-72ECF5132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8856410"/>
            <a:ext cx="6653049" cy="36091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 b="1" dirty="0">
                <a:solidFill>
                  <a:schemeClr val="tx2"/>
                </a:solidFill>
              </a:rPr>
              <a:t>Strengths</a:t>
            </a:r>
            <a:r>
              <a:rPr lang="en-US" sz="1800" dirty="0">
                <a:solidFill>
                  <a:schemeClr val="tx2"/>
                </a:solidFill>
              </a:rPr>
              <a:t>: AWS redundancy, MFA for admins, fraud detection</a:t>
            </a:r>
          </a:p>
          <a:p>
            <a:pPr>
              <a:defRPr sz="1800"/>
            </a:pPr>
            <a:r>
              <a:rPr lang="en-US" sz="1800" b="1" dirty="0">
                <a:solidFill>
                  <a:schemeClr val="tx2"/>
                </a:solidFill>
              </a:rPr>
              <a:t>Weaknesses</a:t>
            </a:r>
            <a:r>
              <a:rPr lang="en-US" sz="1800" dirty="0">
                <a:solidFill>
                  <a:schemeClr val="tx2"/>
                </a:solidFill>
              </a:rPr>
              <a:t>: No IS Policy, risk register, IR/BCP, supplier security</a:t>
            </a:r>
          </a:p>
          <a:p>
            <a:pPr>
              <a:defRPr sz="1800"/>
            </a:pPr>
            <a:r>
              <a:rPr lang="en-US" sz="1800" b="1" dirty="0">
                <a:solidFill>
                  <a:schemeClr val="tx2"/>
                </a:solidFill>
              </a:rPr>
              <a:t>Overall posture</a:t>
            </a:r>
            <a:r>
              <a:rPr lang="en-US" sz="1800" dirty="0">
                <a:solidFill>
                  <a:schemeClr val="tx2"/>
                </a:solidFill>
              </a:rPr>
              <a:t>: technically strong 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(cloud infra, basic controls)</a:t>
            </a:r>
            <a:r>
              <a:rPr lang="en-US" sz="1800" dirty="0">
                <a:solidFill>
                  <a:schemeClr val="tx2"/>
                </a:solidFill>
              </a:rPr>
              <a:t>, managerially weak 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(governance, policies, oversight).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07FBE229-3C87-E72E-58A2-5737BE0F9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998330"/>
              </p:ext>
            </p:extLst>
          </p:nvPr>
        </p:nvGraphicFramePr>
        <p:xfrm>
          <a:off x="7078717" y="9996409"/>
          <a:ext cx="4855409" cy="3609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8" name="Title 1">
            <a:extLst>
              <a:ext uri="{FF2B5EF4-FFF2-40B4-BE49-F238E27FC236}">
                <a16:creationId xmlns:a16="http://schemas.microsoft.com/office/drawing/2014/main" id="{3AB7CA31-3F18-AB73-11A9-33E667AD37B0}"/>
              </a:ext>
            </a:extLst>
          </p:cNvPr>
          <p:cNvSpPr txBox="1">
            <a:spLocks/>
          </p:cNvSpPr>
          <p:nvPr/>
        </p:nvSpPr>
        <p:spPr>
          <a:xfrm>
            <a:off x="2167717" y="-4940175"/>
            <a:ext cx="8029898" cy="3390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tx2"/>
                </a:solidFill>
                <a:latin typeface="Yu Mincho Light"/>
                <a:ea typeface="Yu Mincho Light"/>
                <a:cs typeface="Times New Roman"/>
              </a:rPr>
              <a:t>Implementing ISO/IEC 27001:2022  - Implementation Simulation For ARRO (PVT)LTD</a:t>
            </a:r>
          </a:p>
        </p:txBody>
      </p:sp>
    </p:spTree>
    <p:extLst>
      <p:ext uri="{BB962C8B-B14F-4D97-AF65-F5344CB8AC3E}">
        <p14:creationId xmlns:p14="http://schemas.microsoft.com/office/powerpoint/2010/main" val="3718108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7DB11C-54B3-F924-A908-95A7B3FEB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C049D2-E54E-3B51-19E2-A0FC8AB5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99E98-FB3A-EAD3-BCE5-B55BD4CEE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67237-0801-6FE6-4CBE-2E17F7A7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89"/>
            <a:ext cx="12191694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Security Posture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842DFD-7E98-CFF0-9BD2-662FB4B30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2EBF2C8-A6CE-5CEB-0469-3895A7E88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75BCDB1-EA98-B790-E421-B97F91745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F0CDF5-5EC4-110D-0FDA-2EC3FEFCA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11E692-453B-9CDC-98BE-28441DEDA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A45D-2E57-627F-C28C-201DF530A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600200"/>
            <a:ext cx="6653049" cy="36091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 b="1" dirty="0">
                <a:solidFill>
                  <a:schemeClr val="tx2"/>
                </a:solidFill>
              </a:rPr>
              <a:t>Strengths</a:t>
            </a:r>
            <a:r>
              <a:rPr lang="en-US" sz="1800" dirty="0">
                <a:solidFill>
                  <a:schemeClr val="tx2"/>
                </a:solidFill>
              </a:rPr>
              <a:t>: AWS redundancy, MFA for admins, fraud detection</a:t>
            </a:r>
          </a:p>
          <a:p>
            <a:pPr>
              <a:defRPr sz="1800"/>
            </a:pPr>
            <a:r>
              <a:rPr lang="en-US" sz="1800" b="1" dirty="0">
                <a:solidFill>
                  <a:schemeClr val="tx2"/>
                </a:solidFill>
              </a:rPr>
              <a:t>Weaknesses</a:t>
            </a:r>
            <a:r>
              <a:rPr lang="en-US" sz="1800" dirty="0">
                <a:solidFill>
                  <a:schemeClr val="tx2"/>
                </a:solidFill>
              </a:rPr>
              <a:t>: No IS Policy, risk register, IR/BCP, supplier security</a:t>
            </a:r>
          </a:p>
          <a:p>
            <a:pPr>
              <a:defRPr sz="1800"/>
            </a:pPr>
            <a:r>
              <a:rPr lang="en-US" sz="1800" b="1" dirty="0">
                <a:solidFill>
                  <a:schemeClr val="tx2"/>
                </a:solidFill>
              </a:rPr>
              <a:t>Overall posture</a:t>
            </a:r>
            <a:r>
              <a:rPr lang="en-US" sz="1800" dirty="0">
                <a:solidFill>
                  <a:schemeClr val="tx2"/>
                </a:solidFill>
              </a:rPr>
              <a:t>: technically strong 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(cloud infra, basic controls)</a:t>
            </a:r>
            <a:r>
              <a:rPr lang="en-US" sz="1800" dirty="0">
                <a:solidFill>
                  <a:schemeClr val="tx2"/>
                </a:solidFill>
              </a:rPr>
              <a:t>, managerially weak 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(governance, policies, oversight).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DB60EA-2B61-3949-32DD-902B2B7DF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32B87E-F869-CB2E-F060-D5BE4FFB5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658D364-E0ED-9880-F89C-0A426C26F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29E049-19D0-A412-8FA8-FA1F5B8D0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232C819-F7E2-7936-F157-41FBF90EC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9B7C85-8691-B260-2934-81765AC47BBE}"/>
              </a:ext>
            </a:extLst>
          </p:cNvPr>
          <p:cNvGraphicFramePr/>
          <p:nvPr/>
        </p:nvGraphicFramePr>
        <p:xfrm>
          <a:off x="7078717" y="2740199"/>
          <a:ext cx="4855409" cy="3609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82ED6-E00C-5279-761C-ADE3349A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ARRO (PVT) LTD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4CA0A6A5-342D-046B-9839-6461D21D6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598" b="62305" l="11719" r="89258">
                        <a14:foregroundMark x1="19043" y1="46973" x2="19043" y2="46973"/>
                        <a14:foregroundMark x1="17090" y1="54688" x2="17090" y2="54688"/>
                        <a14:foregroundMark x1="11816" y1="39355" x2="11816" y2="39355"/>
                        <a14:foregroundMark x1="11816" y1="62305" x2="11816" y2="62305"/>
                        <a14:foregroundMark x1="39941" y1="42969" x2="39941" y2="42969"/>
                        <a14:foregroundMark x1="41309" y1="51660" x2="41309" y2="51660"/>
                        <a14:foregroundMark x1="35840" y1="52832" x2="35840" y2="52832"/>
                        <a14:foregroundMark x1="35938" y1="52832" x2="35938" y2="52832"/>
                        <a14:foregroundMark x1="33887" y1="55664" x2="33887" y2="55664"/>
                        <a14:foregroundMark x1="33203" y1="56152" x2="38867" y2="44531"/>
                        <a14:foregroundMark x1="41214" y1="50880" x2="41406" y2="52637"/>
                        <a14:foregroundMark x1="40625" y1="45508" x2="40900" y2="48015"/>
                        <a14:foregroundMark x1="39551" y1="52637" x2="43359" y2="52637"/>
                        <a14:foregroundMark x1="43457" y1="52148" x2="44043" y2="53613"/>
                        <a14:foregroundMark x1="44043" y1="52051" x2="44922" y2="55176"/>
                        <a14:foregroundMark x1="43457" y1="51660" x2="43457" y2="50293"/>
                        <a14:foregroundMark x1="41797" y1="47070" x2="42676" y2="49023"/>
                        <a14:foregroundMark x1="42285" y1="49121" x2="42773" y2="51074"/>
                        <a14:foregroundMark x1="51367" y1="50391" x2="54004" y2="50781"/>
                        <a14:foregroundMark x1="50391" y1="51563" x2="51074" y2="44922"/>
                        <a14:foregroundMark x1="50195" y1="44141" x2="50195" y2="43164"/>
                        <a14:foregroundMark x1="50684" y1="43164" x2="56543" y2="44238"/>
                        <a14:foregroundMark x1="63574" y1="44238" x2="63574" y2="51367"/>
                        <a14:foregroundMark x1="64551" y1="43652" x2="70410" y2="44434"/>
                        <a14:foregroundMark x1="77246" y1="48535" x2="79004" y2="45703"/>
                        <a14:foregroundMark x1="71289" y1="43750" x2="72949" y2="46289"/>
                        <a14:foregroundMark x1="80176" y1="44141" x2="85840" y2="43750"/>
                        <a14:foregroundMark x1="87012" y1="44141" x2="89258" y2="47266"/>
                        <a14:backgroundMark x1="40720" y1="49504" x2="39551" y2="48242"/>
                      </a14:backgroundRemoval>
                    </a14:imgEffect>
                  </a14:imgLayer>
                </a14:imgProps>
              </a:ext>
            </a:extLst>
          </a:blip>
          <a:srcRect l="5623" t="34701" r="1952" b="35585"/>
          <a:stretch>
            <a:fillRect/>
          </a:stretch>
        </p:blipFill>
        <p:spPr>
          <a:xfrm>
            <a:off x="4652" y="-2983"/>
            <a:ext cx="1284271" cy="44636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437EE30-0D10-D40D-FE11-8B89DF22BDAA}"/>
              </a:ext>
            </a:extLst>
          </p:cNvPr>
          <p:cNvSpPr txBox="1">
            <a:spLocks/>
          </p:cNvSpPr>
          <p:nvPr/>
        </p:nvSpPr>
        <p:spPr>
          <a:xfrm>
            <a:off x="14378" y="-6954453"/>
            <a:ext cx="6397621" cy="11961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1E11FE0B-6C1D-672B-8666-A462B8165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68" y="-5769754"/>
            <a:ext cx="7408532" cy="4101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/>
            <a:endParaRPr lang="en-US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Why ISO 27001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ea typeface="+mn-lt"/>
                <a:cs typeface="+mn-lt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Threats +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ea typeface="+mn-lt"/>
                <a:cs typeface="+mn-lt"/>
              </a:rPr>
              <a:t>compliance demands 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(PDPA, PCI DSS)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Scope: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E-commerce, Payments, Logistics, Corporate Ops, AWS Cloud</a:t>
            </a:r>
            <a:endParaRPr lang="en-US" dirty="0">
              <a:solidFill>
                <a:schemeClr val="tx2"/>
              </a:solidFill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Gap Analysis: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Strong technical but major governance and process.</a:t>
            </a:r>
            <a:endParaRPr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Risk Assessment: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Six critical risks (DB breaches, fraud, fake vendors, ransomware, insider misuse, cloud downtime) rated High / Medium-High.</a:t>
            </a:r>
            <a:endParaRPr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Roadmap: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Phased planning  establish ISMS governance, enforce controls, train staff, run BCP/DR tests, prepare for certification.</a:t>
            </a:r>
            <a:endParaRPr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Strategic Value: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Protects sensitive data, ensures compliance, reduces financial/operational risk, and strengthens trust with 1.2M customers &amp; 15K vendors.</a:t>
            </a:r>
            <a:endParaRPr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pic>
        <p:nvPicPr>
          <p:cNvPr id="29" name="Picture 28" descr="A diagram of a company&amp;#39;s compliance steps&#10;&#10;AI-generated content may be incorrect.">
            <a:extLst>
              <a:ext uri="{FF2B5EF4-FFF2-40B4-BE49-F238E27FC236}">
                <a16:creationId xmlns:a16="http://schemas.microsoft.com/office/drawing/2014/main" id="{6569A473-8FA9-674E-1AE6-98447F8EA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987" y="-3624303"/>
            <a:ext cx="5677079" cy="3582298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FFF6205C-A67D-CC6C-F10F-CFE1275EC96E}"/>
              </a:ext>
            </a:extLst>
          </p:cNvPr>
          <p:cNvSpPr txBox="1">
            <a:spLocks/>
          </p:cNvSpPr>
          <p:nvPr/>
        </p:nvSpPr>
        <p:spPr>
          <a:xfrm>
            <a:off x="839788" y="7585434"/>
            <a:ext cx="10601864" cy="82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2"/>
                </a:solidFill>
                <a:latin typeface="Times New Roman"/>
                <a:cs typeface="Times New Roman"/>
              </a:rPr>
              <a:t>ISO 27001 Gap Analysis Findings</a:t>
            </a: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99B9E8CE-1FB7-CBB4-C17B-AB883D838E18}"/>
              </a:ext>
            </a:extLst>
          </p:cNvPr>
          <p:cNvSpPr txBox="1">
            <a:spLocks/>
          </p:cNvSpPr>
          <p:nvPr/>
        </p:nvSpPr>
        <p:spPr>
          <a:xfrm>
            <a:off x="868543" y="8527661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ea typeface="+mn-lt"/>
                <a:cs typeface="+mn-lt"/>
              </a:rPr>
              <a:t>Clause Gaps (Clauses 4–10)</a:t>
            </a:r>
            <a:endParaRPr lang="en-US" sz="320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B399336-01F0-BD4B-7C34-F5EE1E3A1DDB}"/>
              </a:ext>
            </a:extLst>
          </p:cNvPr>
          <p:cNvSpPr txBox="1">
            <a:spLocks/>
          </p:cNvSpPr>
          <p:nvPr/>
        </p:nvSpPr>
        <p:spPr>
          <a:xfrm>
            <a:off x="868543" y="9365950"/>
            <a:ext cx="5157787" cy="368458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(Clause 4) Context                 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                  –    PC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(Clause 5)  Leadership        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                  –    NC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(Clause 6) Planning             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                   –   NC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(Clause 7)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Support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                                  –   NC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 (Clause 8)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Operation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                              –   NC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(Clause 9) Performance Evaluation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–  NC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(Clause 10)  Improvement          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          –  NC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518D9BF9-4D79-FD46-6656-F287C9BEB118}"/>
              </a:ext>
            </a:extLst>
          </p:cNvPr>
          <p:cNvSpPr txBox="1">
            <a:spLocks/>
          </p:cNvSpPr>
          <p:nvPr/>
        </p:nvSpPr>
        <p:spPr>
          <a:xfrm>
            <a:off x="6200955" y="8527661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chemeClr val="tx2"/>
                </a:solidFill>
                <a:latin typeface="Aptos Display"/>
              </a:rPr>
              <a:t>Annex A Control Gaps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4" name="Content Placeholder 19">
            <a:extLst>
              <a:ext uri="{FF2B5EF4-FFF2-40B4-BE49-F238E27FC236}">
                <a16:creationId xmlns:a16="http://schemas.microsoft.com/office/drawing/2014/main" id="{C4698D8C-8BF0-EE2B-8FD4-CF9BAB074BB1}"/>
              </a:ext>
            </a:extLst>
          </p:cNvPr>
          <p:cNvSpPr txBox="1">
            <a:spLocks/>
          </p:cNvSpPr>
          <p:nvPr/>
        </p:nvSpPr>
        <p:spPr>
          <a:xfrm>
            <a:off x="6200955" y="9365950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</a:rPr>
              <a:t>(A.5) Organizational Controls :</a:t>
            </a:r>
            <a:r>
              <a:rPr lang="en-US" sz="1800">
                <a:solidFill>
                  <a:schemeClr val="tx2"/>
                </a:solidFill>
              </a:rPr>
              <a:t> Missing IS Policy &amp; supplier SLAs.</a:t>
            </a:r>
            <a:endParaRPr lang="en-US"/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</a:rPr>
              <a:t>(A.6) People Controls :</a:t>
            </a:r>
            <a:r>
              <a:rPr lang="en-US" sz="1800">
                <a:solidFill>
                  <a:schemeClr val="tx2"/>
                </a:solidFill>
              </a:rPr>
              <a:t> No structured training &amp; weak JML process.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</a:rPr>
              <a:t>(A.7) Physical Controls :</a:t>
            </a:r>
            <a:r>
              <a:rPr lang="en-US" sz="1800">
                <a:solidFill>
                  <a:schemeClr val="tx2"/>
                </a:solidFill>
              </a:rPr>
              <a:t> Inconsistent access &amp; no secure disposal.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</a:rPr>
              <a:t>(A.8) Technological Controls :</a:t>
            </a:r>
            <a:r>
              <a:rPr lang="en-US" sz="1800">
                <a:solidFill>
                  <a:schemeClr val="tx2"/>
                </a:solidFill>
              </a:rPr>
              <a:t> MFA only for admins, weak logging/DR.</a:t>
            </a:r>
          </a:p>
          <a:p>
            <a:endParaRPr lang="en-US"/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2F831C07-A76B-1AF5-D561-6B948B2207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274841"/>
              </p:ext>
            </p:extLst>
          </p:nvPr>
        </p:nvGraphicFramePr>
        <p:xfrm>
          <a:off x="415252" y="11934388"/>
          <a:ext cx="5003342" cy="208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DD06DC92-5978-FCF7-CABC-B36464ADC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300200"/>
              </p:ext>
            </p:extLst>
          </p:nvPr>
        </p:nvGraphicFramePr>
        <p:xfrm>
          <a:off x="5890417" y="11624527"/>
          <a:ext cx="6302022" cy="208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693668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2634"/>
            <a:ext cx="10601864" cy="82235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/>
                <a:cs typeface="Times New Roman"/>
              </a:rPr>
              <a:t>ISO 27001 Gap Analysis Findings</a:t>
            </a: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3604ADC-A000-955B-992A-1FF2193DE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543" y="1364861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b="0" dirty="0">
                <a:ea typeface="+mn-lt"/>
                <a:cs typeface="+mn-lt"/>
              </a:rPr>
              <a:t>Clause Gaps (Clauses 4–10)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C244-019A-8F9F-7526-750B6F9B4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8543" y="2203150"/>
            <a:ext cx="5157787" cy="368458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(Clause 4) Context                 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                  –    PC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(Clause 5)  Leadership        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                  –    NC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(Clause 6) Planning             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                   –   NC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(Clause 7)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Support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                                  –   NC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 (Clause 8)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Operation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                              –   NC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(Clause 9) Performance Evaluation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–  NC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(Clause 10)  Improvement          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          –  NC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18699EC-AF37-FE1D-CD21-A20CC0761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0955" y="1364861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b="0">
                <a:solidFill>
                  <a:schemeClr val="tx2"/>
                </a:solidFill>
                <a:latin typeface="Aptos Display"/>
              </a:rPr>
              <a:t>Annex A Control Gaps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499A037-1A0E-7A55-6996-CA3DC812B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0955" y="2203150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800" b="1">
                <a:solidFill>
                  <a:schemeClr val="tx2"/>
                </a:solidFill>
              </a:rPr>
              <a:t>(A.5) Organizational Controls :</a:t>
            </a:r>
            <a:r>
              <a:rPr lang="en-US" sz="1800">
                <a:solidFill>
                  <a:schemeClr val="tx2"/>
                </a:solidFill>
              </a:rPr>
              <a:t> Missing IS Policy &amp; supplier SLAs.</a:t>
            </a:r>
            <a:endParaRPr lang="en-US"/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800" b="1">
                <a:solidFill>
                  <a:schemeClr val="tx2"/>
                </a:solidFill>
              </a:rPr>
              <a:t>(A.6) People Controls :</a:t>
            </a:r>
            <a:r>
              <a:rPr lang="en-US" sz="1800">
                <a:solidFill>
                  <a:schemeClr val="tx2"/>
                </a:solidFill>
              </a:rPr>
              <a:t> No structured training &amp; weak JML process.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800" b="1">
                <a:solidFill>
                  <a:schemeClr val="tx2"/>
                </a:solidFill>
              </a:rPr>
              <a:t>(A.7) Physical Controls :</a:t>
            </a:r>
            <a:r>
              <a:rPr lang="en-US" sz="1800">
                <a:solidFill>
                  <a:schemeClr val="tx2"/>
                </a:solidFill>
              </a:rPr>
              <a:t> Inconsistent access &amp; no secure disposal.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800" b="1">
                <a:solidFill>
                  <a:schemeClr val="tx2"/>
                </a:solidFill>
              </a:rPr>
              <a:t>(A.8) Technological Controls :</a:t>
            </a:r>
            <a:r>
              <a:rPr lang="en-US" sz="1800">
                <a:solidFill>
                  <a:schemeClr val="tx2"/>
                </a:solidFill>
              </a:rPr>
              <a:t> MFA only for admins, weak logging/DR.</a:t>
            </a:r>
          </a:p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99FAC-8779-2C90-1324-A5CF8C4F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ARRO (PVT) LTD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C5F921-7987-613E-4643-DF12E9C52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874861"/>
              </p:ext>
            </p:extLst>
          </p:nvPr>
        </p:nvGraphicFramePr>
        <p:xfrm>
          <a:off x="415252" y="4771588"/>
          <a:ext cx="5003342" cy="208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3828B549-CBE6-39E7-94DC-6768B8BE24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7801468"/>
              </p:ext>
            </p:extLst>
          </p:nvPr>
        </p:nvGraphicFramePr>
        <p:xfrm>
          <a:off x="5890417" y="4461727"/>
          <a:ext cx="6302022" cy="208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4" name="Picture 23" descr="A blue and black logo&#10;&#10;AI-generated content may be incorrect.">
            <a:extLst>
              <a:ext uri="{FF2B5EF4-FFF2-40B4-BE49-F238E27FC236}">
                <a16:creationId xmlns:a16="http://schemas.microsoft.com/office/drawing/2014/main" id="{99EA278C-9F9A-126C-93A4-C41EAC0E5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98" b="62305" l="11719" r="89258">
                        <a14:foregroundMark x1="19043" y1="46973" x2="19043" y2="46973"/>
                        <a14:foregroundMark x1="17090" y1="54688" x2="17090" y2="54688"/>
                        <a14:foregroundMark x1="11816" y1="39355" x2="11816" y2="39355"/>
                        <a14:foregroundMark x1="11816" y1="62305" x2="11816" y2="62305"/>
                        <a14:foregroundMark x1="39941" y1="42969" x2="39941" y2="42969"/>
                        <a14:foregroundMark x1="41309" y1="51660" x2="41309" y2="51660"/>
                        <a14:foregroundMark x1="35840" y1="52832" x2="35840" y2="52832"/>
                        <a14:foregroundMark x1="35938" y1="52832" x2="35938" y2="52832"/>
                        <a14:foregroundMark x1="33887" y1="55664" x2="33887" y2="55664"/>
                        <a14:foregroundMark x1="33203" y1="56152" x2="38867" y2="44531"/>
                        <a14:foregroundMark x1="41214" y1="50880" x2="41406" y2="52637"/>
                        <a14:foregroundMark x1="40625" y1="45508" x2="40900" y2="48015"/>
                        <a14:foregroundMark x1="39551" y1="52637" x2="43359" y2="52637"/>
                        <a14:foregroundMark x1="43457" y1="52148" x2="44043" y2="53613"/>
                        <a14:foregroundMark x1="44043" y1="52051" x2="44922" y2="55176"/>
                        <a14:foregroundMark x1="43457" y1="51660" x2="43457" y2="50293"/>
                        <a14:foregroundMark x1="41797" y1="47070" x2="42676" y2="49023"/>
                        <a14:foregroundMark x1="42285" y1="49121" x2="42773" y2="51074"/>
                        <a14:foregroundMark x1="51367" y1="50391" x2="54004" y2="50781"/>
                        <a14:foregroundMark x1="50391" y1="51563" x2="51074" y2="44922"/>
                        <a14:foregroundMark x1="50195" y1="44141" x2="50195" y2="43164"/>
                        <a14:foregroundMark x1="50684" y1="43164" x2="56543" y2="44238"/>
                        <a14:foregroundMark x1="63574" y1="44238" x2="63574" y2="51367"/>
                        <a14:foregroundMark x1="64551" y1="43652" x2="70410" y2="44434"/>
                        <a14:foregroundMark x1="77246" y1="48535" x2="79004" y2="45703"/>
                        <a14:foregroundMark x1="71289" y1="43750" x2="72949" y2="46289"/>
                        <a14:foregroundMark x1="80176" y1="44141" x2="85840" y2="43750"/>
                        <a14:foregroundMark x1="87012" y1="44141" x2="89258" y2="47266"/>
                        <a14:backgroundMark x1="40720" y1="49504" x2="39551" y2="48242"/>
                      </a14:backgroundRemoval>
                    </a14:imgEffect>
                  </a14:imgLayer>
                </a14:imgProps>
              </a:ext>
            </a:extLst>
          </a:blip>
          <a:srcRect l="5623" t="34701" r="1952" b="35585"/>
          <a:stretch>
            <a:fillRect/>
          </a:stretch>
        </p:blipFill>
        <p:spPr>
          <a:xfrm>
            <a:off x="4652" y="-2983"/>
            <a:ext cx="1284271" cy="44636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6B00F7C-68AF-6329-5A33-5E297ADC2212}"/>
              </a:ext>
            </a:extLst>
          </p:cNvPr>
          <p:cNvSpPr txBox="1">
            <a:spLocks/>
          </p:cNvSpPr>
          <p:nvPr/>
        </p:nvSpPr>
        <p:spPr>
          <a:xfrm>
            <a:off x="0" y="-6954453"/>
            <a:ext cx="1219169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Security Posture</a:t>
            </a: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6F494A-147E-9EEF-EBDF-BD2902AF5C55}"/>
              </a:ext>
            </a:extLst>
          </p:cNvPr>
          <p:cNvSpPr txBox="1">
            <a:spLocks/>
          </p:cNvSpPr>
          <p:nvPr/>
        </p:nvSpPr>
        <p:spPr>
          <a:xfrm>
            <a:off x="283779" y="-5361042"/>
            <a:ext cx="6653049" cy="3609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Strengths: AWS redundancy, MFA for admins, fraud detection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Weaknesses: No IS Policy, risk register, IR/BCP, supplier security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Overall posture: technically strong 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(cloud infra, basic controls)</a:t>
            </a:r>
            <a:r>
              <a:rPr lang="en-US" sz="1800">
                <a:solidFill>
                  <a:schemeClr val="tx2"/>
                </a:solidFill>
              </a:rPr>
              <a:t>, managerially weak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(governance, policies, oversight).</a:t>
            </a:r>
            <a:endParaRPr lang="en-US" sz="18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236A947-4761-947F-4688-98089B6A2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136329"/>
              </p:ext>
            </p:extLst>
          </p:nvPr>
        </p:nvGraphicFramePr>
        <p:xfrm>
          <a:off x="7078717" y="-4221043"/>
          <a:ext cx="4855409" cy="3609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5" name="Title 1">
            <a:extLst>
              <a:ext uri="{FF2B5EF4-FFF2-40B4-BE49-F238E27FC236}">
                <a16:creationId xmlns:a16="http://schemas.microsoft.com/office/drawing/2014/main" id="{980AB446-8496-7E81-B844-E1F49DF25601}"/>
              </a:ext>
            </a:extLst>
          </p:cNvPr>
          <p:cNvSpPr txBox="1">
            <a:spLocks/>
          </p:cNvSpPr>
          <p:nvPr/>
        </p:nvSpPr>
        <p:spPr>
          <a:xfrm>
            <a:off x="151653" y="8010979"/>
            <a:ext cx="12188887" cy="8658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Key Risks &amp; Register Snapshot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F37EEEE-CE4A-9DA1-0C1B-45DAE9835E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8689" y="9344296"/>
            <a:ext cx="5545561" cy="3387720"/>
          </a:xfrm>
          <a:prstGeom prst="rect">
            <a:avLst/>
          </a:prstGeom>
        </p:spPr>
      </p:pic>
      <p:sp>
        <p:nvSpPr>
          <p:cNvPr id="47" name="Footer Placeholder 3">
            <a:extLst>
              <a:ext uri="{FF2B5EF4-FFF2-40B4-BE49-F238E27FC236}">
                <a16:creationId xmlns:a16="http://schemas.microsoft.com/office/drawing/2014/main" id="{58B95BEA-88C9-230A-A4C8-23A20A3789C2}"/>
              </a:ext>
            </a:extLst>
          </p:cNvPr>
          <p:cNvSpPr txBox="1">
            <a:spLocks/>
          </p:cNvSpPr>
          <p:nvPr/>
        </p:nvSpPr>
        <p:spPr>
          <a:xfrm>
            <a:off x="4191000" y="14357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ARRO (PVT) LTD</a:t>
            </a: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4F5BE7B3-A720-4C1F-7EFC-D17FF5568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905430"/>
              </p:ext>
            </p:extLst>
          </p:nvPr>
        </p:nvGraphicFramePr>
        <p:xfrm>
          <a:off x="2094320" y="12277904"/>
          <a:ext cx="8667420" cy="3356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9" name="Content Placeholder 159">
            <a:extLst>
              <a:ext uri="{FF2B5EF4-FFF2-40B4-BE49-F238E27FC236}">
                <a16:creationId xmlns:a16="http://schemas.microsoft.com/office/drawing/2014/main" id="{DEA9A825-7A29-2D43-97EC-8D3FE091F1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94871"/>
              </p:ext>
            </p:extLst>
          </p:nvPr>
        </p:nvGraphicFramePr>
        <p:xfrm>
          <a:off x="473015" y="9380927"/>
          <a:ext cx="6328669" cy="371979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03184">
                  <a:extLst>
                    <a:ext uri="{9D8B030D-6E8A-4147-A177-3AD203B41FA5}">
                      <a16:colId xmlns:a16="http://schemas.microsoft.com/office/drawing/2014/main" val="2790284467"/>
                    </a:ext>
                  </a:extLst>
                </a:gridCol>
                <a:gridCol w="1283314">
                  <a:extLst>
                    <a:ext uri="{9D8B030D-6E8A-4147-A177-3AD203B41FA5}">
                      <a16:colId xmlns:a16="http://schemas.microsoft.com/office/drawing/2014/main" val="74965511"/>
                    </a:ext>
                  </a:extLst>
                </a:gridCol>
                <a:gridCol w="1388791">
                  <a:extLst>
                    <a:ext uri="{9D8B030D-6E8A-4147-A177-3AD203B41FA5}">
                      <a16:colId xmlns:a16="http://schemas.microsoft.com/office/drawing/2014/main" val="2901294179"/>
                    </a:ext>
                  </a:extLst>
                </a:gridCol>
                <a:gridCol w="1054777">
                  <a:extLst>
                    <a:ext uri="{9D8B030D-6E8A-4147-A177-3AD203B41FA5}">
                      <a16:colId xmlns:a16="http://schemas.microsoft.com/office/drawing/2014/main" val="2367136511"/>
                    </a:ext>
                  </a:extLst>
                </a:gridCol>
                <a:gridCol w="1898603">
                  <a:extLst>
                    <a:ext uri="{9D8B030D-6E8A-4147-A177-3AD203B41FA5}">
                      <a16:colId xmlns:a16="http://schemas.microsoft.com/office/drawing/2014/main" val="3190846672"/>
                    </a:ext>
                  </a:extLst>
                </a:gridCol>
              </a:tblGrid>
              <a:tr h="566257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Risk ID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Asset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Threat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Risk Level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Treatment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84050"/>
                  </a:ext>
                </a:extLst>
              </a:tr>
              <a:tr h="401097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Customer DB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Unauthorized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High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RBAC, MFA, encryption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31537"/>
                  </a:ext>
                </a:extLst>
              </a:tr>
              <a:tr h="401097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Payments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Fraud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High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SoD, anomaly detection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816104"/>
                  </a:ext>
                </a:extLst>
              </a:tr>
              <a:tr h="401097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Vendor Portal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Fake sellers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KYC, SLAs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986391"/>
                  </a:ext>
                </a:extLst>
              </a:tr>
              <a:tr h="401097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Logistics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Ransomware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High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Patch SLAs, DR, EDR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34251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Employee Data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Insider misuse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Med-High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JML, DLP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6463"/>
                  </a:ext>
                </a:extLst>
              </a:tr>
              <a:tr h="401097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Cloud Infra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DoS/misconfig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AWS Shield, redundancy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3649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47" y="9979"/>
            <a:ext cx="12188887" cy="865805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Key Risks &amp; Register Snapshot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E87C951-E990-284C-78E9-C32192EC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89" y="1343296"/>
            <a:ext cx="5545561" cy="33877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2ECB2-0BEC-4464-A3E5-2E8616DE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ARRO (PVT) LTD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974CB3A9-1FE4-41C1-1383-656995D7AC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518477"/>
              </p:ext>
            </p:extLst>
          </p:nvPr>
        </p:nvGraphicFramePr>
        <p:xfrm>
          <a:off x="1941920" y="4276904"/>
          <a:ext cx="8667420" cy="3356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0" name="Content Placeholder 159">
            <a:extLst>
              <a:ext uri="{FF2B5EF4-FFF2-40B4-BE49-F238E27FC236}">
                <a16:creationId xmlns:a16="http://schemas.microsoft.com/office/drawing/2014/main" id="{BC9822DA-AB00-64CF-70AC-07C52792B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55241"/>
              </p:ext>
            </p:extLst>
          </p:nvPr>
        </p:nvGraphicFramePr>
        <p:xfrm>
          <a:off x="320615" y="1379927"/>
          <a:ext cx="6328669" cy="358355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03184">
                  <a:extLst>
                    <a:ext uri="{9D8B030D-6E8A-4147-A177-3AD203B41FA5}">
                      <a16:colId xmlns:a16="http://schemas.microsoft.com/office/drawing/2014/main" val="2790284467"/>
                    </a:ext>
                  </a:extLst>
                </a:gridCol>
                <a:gridCol w="1283314">
                  <a:extLst>
                    <a:ext uri="{9D8B030D-6E8A-4147-A177-3AD203B41FA5}">
                      <a16:colId xmlns:a16="http://schemas.microsoft.com/office/drawing/2014/main" val="74965511"/>
                    </a:ext>
                  </a:extLst>
                </a:gridCol>
                <a:gridCol w="1388791">
                  <a:extLst>
                    <a:ext uri="{9D8B030D-6E8A-4147-A177-3AD203B41FA5}">
                      <a16:colId xmlns:a16="http://schemas.microsoft.com/office/drawing/2014/main" val="2901294179"/>
                    </a:ext>
                  </a:extLst>
                </a:gridCol>
                <a:gridCol w="1054777">
                  <a:extLst>
                    <a:ext uri="{9D8B030D-6E8A-4147-A177-3AD203B41FA5}">
                      <a16:colId xmlns:a16="http://schemas.microsoft.com/office/drawing/2014/main" val="2367136511"/>
                    </a:ext>
                  </a:extLst>
                </a:gridCol>
                <a:gridCol w="1898603">
                  <a:extLst>
                    <a:ext uri="{9D8B030D-6E8A-4147-A177-3AD203B41FA5}">
                      <a16:colId xmlns:a16="http://schemas.microsoft.com/office/drawing/2014/main" val="3190846672"/>
                    </a:ext>
                  </a:extLst>
                </a:gridCol>
              </a:tblGrid>
              <a:tr h="566257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Risk ID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Asset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Threat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Risk Level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Treatment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84050"/>
                  </a:ext>
                </a:extLst>
              </a:tr>
              <a:tr h="401097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Customer DB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Unauthorized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High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RBAC, MFA, encryption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31537"/>
                  </a:ext>
                </a:extLst>
              </a:tr>
              <a:tr h="401097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Payments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Fraud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High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SoD, anomaly detection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816104"/>
                  </a:ext>
                </a:extLst>
              </a:tr>
              <a:tr h="401097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Vendor Portal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Fake sellers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KYC, SLAs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986391"/>
                  </a:ext>
                </a:extLst>
              </a:tr>
              <a:tr h="401097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Logistics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Ransomware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High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Patch SLAs, DR, EDR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34251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Employee Data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Insider misuse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Med-High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JML, DLP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6463"/>
                  </a:ext>
                </a:extLst>
              </a:tr>
              <a:tr h="401097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Cloud Infra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DoS/misconfig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AWS Shield, redundancy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36496"/>
                  </a:ext>
                </a:extLst>
              </a:tr>
            </a:tbl>
          </a:graphicData>
        </a:graphic>
      </p:graphicFrame>
      <p:pic>
        <p:nvPicPr>
          <p:cNvPr id="10" name="Picture 9" descr="A blue and black logo&#10;&#10;AI-generated content may be incorrect.">
            <a:extLst>
              <a:ext uri="{FF2B5EF4-FFF2-40B4-BE49-F238E27FC236}">
                <a16:creationId xmlns:a16="http://schemas.microsoft.com/office/drawing/2014/main" id="{120B89E1-239E-4D5D-A71E-452AB78C29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7598" b="62305" l="11719" r="89258">
                        <a14:foregroundMark x1="19043" y1="46973" x2="19043" y2="46973"/>
                        <a14:foregroundMark x1="17090" y1="54688" x2="17090" y2="54688"/>
                        <a14:foregroundMark x1="11816" y1="39355" x2="11816" y2="39355"/>
                        <a14:foregroundMark x1="11816" y1="62305" x2="11816" y2="62305"/>
                        <a14:foregroundMark x1="39941" y1="42969" x2="39941" y2="42969"/>
                        <a14:foregroundMark x1="41309" y1="51660" x2="41309" y2="51660"/>
                        <a14:foregroundMark x1="35840" y1="52832" x2="35840" y2="52832"/>
                        <a14:foregroundMark x1="35938" y1="52832" x2="35938" y2="52832"/>
                        <a14:foregroundMark x1="33887" y1="55664" x2="33887" y2="55664"/>
                        <a14:foregroundMark x1="33203" y1="56152" x2="38867" y2="44531"/>
                        <a14:foregroundMark x1="41214" y1="50880" x2="41406" y2="52637"/>
                        <a14:foregroundMark x1="40625" y1="45508" x2="40900" y2="48015"/>
                        <a14:foregroundMark x1="39551" y1="52637" x2="43359" y2="52637"/>
                        <a14:foregroundMark x1="43457" y1="52148" x2="44043" y2="53613"/>
                        <a14:foregroundMark x1="44043" y1="52051" x2="44922" y2="55176"/>
                        <a14:foregroundMark x1="43457" y1="51660" x2="43457" y2="50293"/>
                        <a14:foregroundMark x1="41797" y1="47070" x2="42676" y2="49023"/>
                        <a14:foregroundMark x1="42285" y1="49121" x2="42773" y2="51074"/>
                        <a14:foregroundMark x1="51367" y1="50391" x2="54004" y2="50781"/>
                        <a14:foregroundMark x1="50391" y1="51563" x2="51074" y2="44922"/>
                        <a14:foregroundMark x1="50195" y1="44141" x2="50195" y2="43164"/>
                        <a14:foregroundMark x1="50684" y1="43164" x2="56543" y2="44238"/>
                        <a14:foregroundMark x1="63574" y1="44238" x2="63574" y2="51367"/>
                        <a14:foregroundMark x1="64551" y1="43652" x2="70410" y2="44434"/>
                        <a14:foregroundMark x1="77246" y1="48535" x2="79004" y2="45703"/>
                        <a14:foregroundMark x1="71289" y1="43750" x2="72949" y2="46289"/>
                        <a14:foregroundMark x1="80176" y1="44141" x2="85840" y2="43750"/>
                        <a14:foregroundMark x1="87012" y1="44141" x2="89258" y2="47266"/>
                        <a14:backgroundMark x1="40720" y1="49504" x2="39551" y2="48242"/>
                      </a14:backgroundRemoval>
                    </a14:imgEffect>
                  </a14:imgLayer>
                </a14:imgProps>
              </a:ext>
            </a:extLst>
          </a:blip>
          <a:srcRect l="5623" t="34701" r="1952" b="35585"/>
          <a:stretch>
            <a:fillRect/>
          </a:stretch>
        </p:blipFill>
        <p:spPr>
          <a:xfrm>
            <a:off x="4652" y="-2983"/>
            <a:ext cx="1284271" cy="44636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A0CE79E-95D8-C832-403F-FC6671336513}"/>
              </a:ext>
            </a:extLst>
          </p:cNvPr>
          <p:cNvSpPr txBox="1">
            <a:spLocks/>
          </p:cNvSpPr>
          <p:nvPr/>
        </p:nvSpPr>
        <p:spPr>
          <a:xfrm>
            <a:off x="839788" y="-6759216"/>
            <a:ext cx="10601864" cy="82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2"/>
                </a:solidFill>
                <a:latin typeface="Times New Roman"/>
                <a:cs typeface="Times New Roman"/>
              </a:rPr>
              <a:t>ISO 27001 Gap Analysis Findings</a:t>
            </a: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E818558C-9DCC-22A2-BB24-AC7828507D55}"/>
              </a:ext>
            </a:extLst>
          </p:cNvPr>
          <p:cNvSpPr txBox="1">
            <a:spLocks/>
          </p:cNvSpPr>
          <p:nvPr/>
        </p:nvSpPr>
        <p:spPr>
          <a:xfrm>
            <a:off x="868543" y="-581698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ea typeface="+mn-lt"/>
                <a:cs typeface="+mn-lt"/>
              </a:rPr>
              <a:t>Clause Gaps (Clauses 4–10)</a:t>
            </a:r>
            <a:endParaRPr lang="en-US" sz="3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6A42777-C603-DE3C-22AB-D1FB592A6636}"/>
              </a:ext>
            </a:extLst>
          </p:cNvPr>
          <p:cNvSpPr txBox="1">
            <a:spLocks/>
          </p:cNvSpPr>
          <p:nvPr/>
        </p:nvSpPr>
        <p:spPr>
          <a:xfrm>
            <a:off x="868543" y="-4978700"/>
            <a:ext cx="5157787" cy="368458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(Clause 4) Context                 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                  –    PC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(Clause 5)  Leadership        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                  –    NC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(Clause 6) Planning             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                   –   NC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(Clause 7)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Support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                                  –   NC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 (Clause 8)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Operation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                              –   NC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(Clause 9) Performance Evaluation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–  NC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(Clause 10)  Improvement          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          –  NC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11E6FE01-94B9-C377-908A-A9DB261DBFB4}"/>
              </a:ext>
            </a:extLst>
          </p:cNvPr>
          <p:cNvSpPr txBox="1">
            <a:spLocks/>
          </p:cNvSpPr>
          <p:nvPr/>
        </p:nvSpPr>
        <p:spPr>
          <a:xfrm>
            <a:off x="6200955" y="-5816989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chemeClr val="tx2"/>
                </a:solidFill>
                <a:latin typeface="Aptos Display"/>
              </a:rPr>
              <a:t>Annex A Control Gaps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6978F91A-95F6-DB7D-6D7B-473A94793603}"/>
              </a:ext>
            </a:extLst>
          </p:cNvPr>
          <p:cNvSpPr txBox="1">
            <a:spLocks/>
          </p:cNvSpPr>
          <p:nvPr/>
        </p:nvSpPr>
        <p:spPr>
          <a:xfrm>
            <a:off x="6200955" y="-4978700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</a:rPr>
              <a:t>(A.5) Organizational Controls :</a:t>
            </a:r>
            <a:r>
              <a:rPr lang="en-US" sz="1800">
                <a:solidFill>
                  <a:schemeClr val="tx2"/>
                </a:solidFill>
              </a:rPr>
              <a:t> Missing IS Policy &amp; supplier SLAs.</a:t>
            </a:r>
            <a:endParaRPr lang="en-US"/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</a:rPr>
              <a:t>(A.6) People Controls :</a:t>
            </a:r>
            <a:r>
              <a:rPr lang="en-US" sz="1800">
                <a:solidFill>
                  <a:schemeClr val="tx2"/>
                </a:solidFill>
              </a:rPr>
              <a:t> No structured training &amp; weak JML process.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</a:rPr>
              <a:t>(A.7) Physical Controls :</a:t>
            </a:r>
            <a:r>
              <a:rPr lang="en-US" sz="1800">
                <a:solidFill>
                  <a:schemeClr val="tx2"/>
                </a:solidFill>
              </a:rPr>
              <a:t> Inconsistent access &amp; no secure disposal.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tx2"/>
                </a:solidFill>
              </a:rPr>
              <a:t>(A.8) Technological Controls :</a:t>
            </a:r>
            <a:r>
              <a:rPr lang="en-US" sz="1800">
                <a:solidFill>
                  <a:schemeClr val="tx2"/>
                </a:solidFill>
              </a:rPr>
              <a:t> MFA only for admins, weak logging/DR.</a:t>
            </a:r>
          </a:p>
          <a:p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22460E8-F6DE-D63A-CE22-455E630074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807129"/>
              </p:ext>
            </p:extLst>
          </p:nvPr>
        </p:nvGraphicFramePr>
        <p:xfrm>
          <a:off x="415252" y="-2410262"/>
          <a:ext cx="5003342" cy="208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BA9BC12-B447-F0B8-6DD1-6CE80A67E7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45749"/>
              </p:ext>
            </p:extLst>
          </p:nvPr>
        </p:nvGraphicFramePr>
        <p:xfrm>
          <a:off x="5890417" y="-2720123"/>
          <a:ext cx="6302022" cy="208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0CBC6CDA-95EB-0FE2-033B-49926817D37E}"/>
              </a:ext>
            </a:extLst>
          </p:cNvPr>
          <p:cNvSpPr txBox="1">
            <a:spLocks/>
          </p:cNvSpPr>
          <p:nvPr/>
        </p:nvSpPr>
        <p:spPr>
          <a:xfrm>
            <a:off x="804672" y="71275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Mitigation Strategy (PDCA)</a:t>
            </a: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83BA9C1-C1B8-89AB-29DD-AAA3A66D5EED}"/>
              </a:ext>
            </a:extLst>
          </p:cNvPr>
          <p:cNvSpPr txBox="1">
            <a:spLocks/>
          </p:cNvSpPr>
          <p:nvPr/>
        </p:nvSpPr>
        <p:spPr>
          <a:xfrm>
            <a:off x="804672" y="87462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Plan: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Approve IS Policy, governance, supplier contracts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Do: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RBAC, MFA, VLANs, SIEM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Check: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Internal audits, KPIs, management reviews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Act: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DR testing, CAPA, continual improvement</a:t>
            </a:r>
            <a:endParaRPr lang="en-US" sz="180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0ED86601-B333-F66B-F24A-6DE8B1EE8200}"/>
              </a:ext>
            </a:extLst>
          </p:cNvPr>
          <p:cNvSpPr txBox="1">
            <a:spLocks/>
          </p:cNvSpPr>
          <p:nvPr/>
        </p:nvSpPr>
        <p:spPr>
          <a:xfrm>
            <a:off x="4038600" y="12680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ARRO (PVT) LTD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C8ECA1C5-0F4E-5ACA-F682-6B8BE7C80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326133"/>
              </p:ext>
            </p:extLst>
          </p:nvPr>
        </p:nvGraphicFramePr>
        <p:xfrm>
          <a:off x="7943850" y="7806536"/>
          <a:ext cx="3983220" cy="4211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8312E-EFC5-0476-852C-4593C42E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Mitigation Strategy (PDCA)</a:t>
            </a: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B27C-5342-7ED0-AE45-2EB6E5AC1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Plan: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Approve IS Policy, governance, supplier contracts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Do: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RBAC, MFA, VLANs, SIEM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Check: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Internal audits, KPIs, management reviews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Act: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DR testing, CAPA, continual improvement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721C6-AD1F-7096-A521-97AA1599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ARRO (PVT) LTD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39A44A-E1DC-36A9-B77C-368E017409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4339375"/>
              </p:ext>
            </p:extLst>
          </p:nvPr>
        </p:nvGraphicFramePr>
        <p:xfrm>
          <a:off x="7943850" y="1481936"/>
          <a:ext cx="3983220" cy="4211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FF430B6-E628-8C83-2717-4F72EDF39AA3}"/>
              </a:ext>
            </a:extLst>
          </p:cNvPr>
          <p:cNvSpPr txBox="1">
            <a:spLocks/>
          </p:cNvSpPr>
          <p:nvPr/>
        </p:nvSpPr>
        <p:spPr>
          <a:xfrm>
            <a:off x="-747" y="-7724321"/>
            <a:ext cx="12188887" cy="8658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Key Risks &amp; Register Snapshot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171569-1BF2-64DE-EAED-75E90DE1F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6289" y="-6391004"/>
            <a:ext cx="5545561" cy="3387720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E355B80-B817-FDB2-CE70-D089EACF095F}"/>
              </a:ext>
            </a:extLst>
          </p:cNvPr>
          <p:cNvSpPr txBox="1">
            <a:spLocks/>
          </p:cNvSpPr>
          <p:nvPr/>
        </p:nvSpPr>
        <p:spPr>
          <a:xfrm>
            <a:off x="4038600" y="-1377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ARRO (PVT) LTD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B9933E2-8CFB-957D-9DFE-C01290B53A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968059"/>
              </p:ext>
            </p:extLst>
          </p:nvPr>
        </p:nvGraphicFramePr>
        <p:xfrm>
          <a:off x="1941920" y="-3457396"/>
          <a:ext cx="8667420" cy="3356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Content Placeholder 159">
            <a:extLst>
              <a:ext uri="{FF2B5EF4-FFF2-40B4-BE49-F238E27FC236}">
                <a16:creationId xmlns:a16="http://schemas.microsoft.com/office/drawing/2014/main" id="{E74C1F88-76F3-84AF-038F-BA10964387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044497"/>
              </p:ext>
            </p:extLst>
          </p:nvPr>
        </p:nvGraphicFramePr>
        <p:xfrm>
          <a:off x="320615" y="-6354373"/>
          <a:ext cx="6328669" cy="358355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703184">
                  <a:extLst>
                    <a:ext uri="{9D8B030D-6E8A-4147-A177-3AD203B41FA5}">
                      <a16:colId xmlns:a16="http://schemas.microsoft.com/office/drawing/2014/main" val="2790284467"/>
                    </a:ext>
                  </a:extLst>
                </a:gridCol>
                <a:gridCol w="1283314">
                  <a:extLst>
                    <a:ext uri="{9D8B030D-6E8A-4147-A177-3AD203B41FA5}">
                      <a16:colId xmlns:a16="http://schemas.microsoft.com/office/drawing/2014/main" val="74965511"/>
                    </a:ext>
                  </a:extLst>
                </a:gridCol>
                <a:gridCol w="1388791">
                  <a:extLst>
                    <a:ext uri="{9D8B030D-6E8A-4147-A177-3AD203B41FA5}">
                      <a16:colId xmlns:a16="http://schemas.microsoft.com/office/drawing/2014/main" val="2901294179"/>
                    </a:ext>
                  </a:extLst>
                </a:gridCol>
                <a:gridCol w="1054777">
                  <a:extLst>
                    <a:ext uri="{9D8B030D-6E8A-4147-A177-3AD203B41FA5}">
                      <a16:colId xmlns:a16="http://schemas.microsoft.com/office/drawing/2014/main" val="2367136511"/>
                    </a:ext>
                  </a:extLst>
                </a:gridCol>
                <a:gridCol w="1898603">
                  <a:extLst>
                    <a:ext uri="{9D8B030D-6E8A-4147-A177-3AD203B41FA5}">
                      <a16:colId xmlns:a16="http://schemas.microsoft.com/office/drawing/2014/main" val="3190846672"/>
                    </a:ext>
                  </a:extLst>
                </a:gridCol>
              </a:tblGrid>
              <a:tr h="566257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Risk ID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Asset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Threat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Risk Level 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Treatment</a:t>
                      </a:r>
                      <a:endParaRPr lang="en-US" sz="16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84050"/>
                  </a:ext>
                </a:extLst>
              </a:tr>
              <a:tr h="401097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Customer DB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Unauthorized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High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RBAC, MFA, encryption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31537"/>
                  </a:ext>
                </a:extLst>
              </a:tr>
              <a:tr h="401097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Payments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Fraud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High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SoD, anomaly detection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816104"/>
                  </a:ext>
                </a:extLst>
              </a:tr>
              <a:tr h="401097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Vendor Portal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Fake sellers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KYC, SLAs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986391"/>
                  </a:ext>
                </a:extLst>
              </a:tr>
              <a:tr h="401097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Logistics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Ransomware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High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Patch SLAs, DR, EDR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34251"/>
                  </a:ext>
                </a:extLst>
              </a:tr>
              <a:tr h="519068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Employee Data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Insider misuse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Med-High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JML, DLP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6463"/>
                  </a:ext>
                </a:extLst>
              </a:tr>
              <a:tr h="401097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Cloud Infra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DoS/misconfig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AWS Shield, redundancy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36496"/>
                  </a:ext>
                </a:extLst>
              </a:tr>
            </a:tbl>
          </a:graphicData>
        </a:graphic>
      </p:graphicFrame>
      <p:sp>
        <p:nvSpPr>
          <p:cNvPr id="21" name="Title 1">
            <a:extLst>
              <a:ext uri="{FF2B5EF4-FFF2-40B4-BE49-F238E27FC236}">
                <a16:creationId xmlns:a16="http://schemas.microsoft.com/office/drawing/2014/main" id="{F57B46E1-FC21-B9D7-BE27-78050A906B2A}"/>
              </a:ext>
            </a:extLst>
          </p:cNvPr>
          <p:cNvSpPr txBox="1">
            <a:spLocks/>
          </p:cNvSpPr>
          <p:nvPr/>
        </p:nvSpPr>
        <p:spPr>
          <a:xfrm>
            <a:off x="0" y="8991600"/>
            <a:ext cx="12188139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ISMS Roadmap (Phased)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79D9C0BA-251F-EF6C-4921-6EA70F60F53E}"/>
              </a:ext>
            </a:extLst>
          </p:cNvPr>
          <p:cNvSpPr txBox="1">
            <a:spLocks/>
          </p:cNvSpPr>
          <p:nvPr/>
        </p:nvSpPr>
        <p:spPr>
          <a:xfrm>
            <a:off x="4038600" y="15347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ARRO (PVT) LTD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ED9134-FAAE-145A-E180-D1A682E8C3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3752" y="12453538"/>
            <a:ext cx="10136038" cy="3071886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9D266AC-A709-52F7-FE70-5539AD870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80179"/>
              </p:ext>
            </p:extLst>
          </p:nvPr>
        </p:nvGraphicFramePr>
        <p:xfrm>
          <a:off x="1123752" y="10990053"/>
          <a:ext cx="10136040" cy="1535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680">
                  <a:extLst>
                    <a:ext uri="{9D8B030D-6E8A-4147-A177-3AD203B41FA5}">
                      <a16:colId xmlns:a16="http://schemas.microsoft.com/office/drawing/2014/main" val="169390706"/>
                    </a:ext>
                  </a:extLst>
                </a:gridCol>
                <a:gridCol w="3378680">
                  <a:extLst>
                    <a:ext uri="{9D8B030D-6E8A-4147-A177-3AD203B41FA5}">
                      <a16:colId xmlns:a16="http://schemas.microsoft.com/office/drawing/2014/main" val="952072776"/>
                    </a:ext>
                  </a:extLst>
                </a:gridCol>
                <a:gridCol w="3378680">
                  <a:extLst>
                    <a:ext uri="{9D8B030D-6E8A-4147-A177-3AD203B41FA5}">
                      <a16:colId xmlns:a16="http://schemas.microsoft.com/office/drawing/2014/main" val="2765255771"/>
                    </a:ext>
                  </a:extLst>
                </a:gridCol>
              </a:tblGrid>
              <a:tr h="139761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Phase 1 (0–3 months):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 ISMS governance, MFA/RBAC, supplier checks, SoA document</a:t>
                      </a:r>
                      <a:endParaRPr lang="en-US" sz="24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Phase 2 (3–6 months):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 Training, BCP/DR testing, Internal Audit</a:t>
                      </a:r>
                      <a:endParaRPr lang="en-US" sz="2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Phase 3 (6–12 months):</a:t>
                      </a:r>
                    </a:p>
                    <a:p>
                      <a:pPr lvl="0"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 Management Review, Certification readiness</a:t>
                      </a:r>
                      <a:endParaRPr lang="en-US" sz="24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2336"/>
                  </a:ext>
                </a:extLst>
              </a:tr>
            </a:tbl>
          </a:graphicData>
        </a:graphic>
      </p:graphicFrame>
      <p:pic>
        <p:nvPicPr>
          <p:cNvPr id="26" name="Picture 25" descr="A blue and black logo&#10;&#10;AI-generated content may be incorrect.">
            <a:extLst>
              <a:ext uri="{FF2B5EF4-FFF2-40B4-BE49-F238E27FC236}">
                <a16:creationId xmlns:a16="http://schemas.microsoft.com/office/drawing/2014/main" id="{2D76071D-2CB1-9B35-3840-DF551CA3E8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37598" b="62305" l="11719" r="89258">
                        <a14:foregroundMark x1="19043" y1="46973" x2="19043" y2="46973"/>
                        <a14:foregroundMark x1="17090" y1="54688" x2="17090" y2="54688"/>
                        <a14:foregroundMark x1="11816" y1="39355" x2="11816" y2="39355"/>
                        <a14:foregroundMark x1="11816" y1="62305" x2="11816" y2="62305"/>
                        <a14:foregroundMark x1="39941" y1="42969" x2="39941" y2="42969"/>
                        <a14:foregroundMark x1="41309" y1="51660" x2="41309" y2="51660"/>
                        <a14:foregroundMark x1="35840" y1="52832" x2="35840" y2="52832"/>
                        <a14:foregroundMark x1="35938" y1="52832" x2="35938" y2="52832"/>
                        <a14:foregroundMark x1="33887" y1="55664" x2="33887" y2="55664"/>
                        <a14:foregroundMark x1="33203" y1="56152" x2="38867" y2="44531"/>
                        <a14:foregroundMark x1="41214" y1="50880" x2="41406" y2="52637"/>
                        <a14:foregroundMark x1="40625" y1="45508" x2="40900" y2="48015"/>
                        <a14:foregroundMark x1="39551" y1="52637" x2="43359" y2="52637"/>
                        <a14:foregroundMark x1="43457" y1="52148" x2="44043" y2="53613"/>
                        <a14:foregroundMark x1="44043" y1="52051" x2="44922" y2="55176"/>
                        <a14:foregroundMark x1="43457" y1="51660" x2="43457" y2="50293"/>
                        <a14:foregroundMark x1="41797" y1="47070" x2="42676" y2="49023"/>
                        <a14:foregroundMark x1="42285" y1="49121" x2="42773" y2="51074"/>
                        <a14:foregroundMark x1="51367" y1="50391" x2="54004" y2="50781"/>
                        <a14:foregroundMark x1="50391" y1="51563" x2="51074" y2="44922"/>
                        <a14:foregroundMark x1="50195" y1="44141" x2="50195" y2="43164"/>
                        <a14:foregroundMark x1="50684" y1="43164" x2="56543" y2="44238"/>
                        <a14:foregroundMark x1="63574" y1="44238" x2="63574" y2="51367"/>
                        <a14:foregroundMark x1="64551" y1="43652" x2="70410" y2="44434"/>
                        <a14:foregroundMark x1="77246" y1="48535" x2="79004" y2="45703"/>
                        <a14:foregroundMark x1="71289" y1="43750" x2="72949" y2="46289"/>
                        <a14:foregroundMark x1="80176" y1="44141" x2="85840" y2="43750"/>
                        <a14:foregroundMark x1="87012" y1="44141" x2="89258" y2="47266"/>
                        <a14:backgroundMark x1="40720" y1="49504" x2="39551" y2="48242"/>
                      </a14:backgroundRemoval>
                    </a14:imgEffect>
                  </a14:imgLayer>
                </a14:imgProps>
              </a:ext>
            </a:extLst>
          </a:blip>
          <a:srcRect l="5623" t="34701" r="1952" b="35585"/>
          <a:stretch>
            <a:fillRect/>
          </a:stretch>
        </p:blipFill>
        <p:spPr>
          <a:xfrm>
            <a:off x="4652" y="-2983"/>
            <a:ext cx="1284271" cy="4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96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139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ISMS Roadmap (Phased)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7170F-073D-EAFA-22CD-D5D7F736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ARRO (PVT) LTD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D48E7D-25FF-D432-BBEC-D68B9C01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52" y="3461938"/>
            <a:ext cx="10136038" cy="3071886"/>
          </a:xfrm>
          <a:prstGeom prst="rect">
            <a:avLst/>
          </a:prstGeom>
        </p:spPr>
      </p:pic>
      <p:pic>
        <p:nvPicPr>
          <p:cNvPr id="13" name="Picture 12" descr="A blue and black logo&#10;&#10;AI-generated content may be incorrect.">
            <a:extLst>
              <a:ext uri="{FF2B5EF4-FFF2-40B4-BE49-F238E27FC236}">
                <a16:creationId xmlns:a16="http://schemas.microsoft.com/office/drawing/2014/main" id="{CEE560CD-938F-96F3-50BC-57FF28190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98" b="62305" l="11719" r="89258">
                        <a14:foregroundMark x1="19043" y1="46973" x2="19043" y2="46973"/>
                        <a14:foregroundMark x1="17090" y1="54688" x2="17090" y2="54688"/>
                        <a14:foregroundMark x1="11816" y1="39355" x2="11816" y2="39355"/>
                        <a14:foregroundMark x1="11816" y1="62305" x2="11816" y2="62305"/>
                        <a14:foregroundMark x1="39941" y1="42969" x2="39941" y2="42969"/>
                        <a14:foregroundMark x1="41309" y1="51660" x2="41309" y2="51660"/>
                        <a14:foregroundMark x1="35840" y1="52832" x2="35840" y2="52832"/>
                        <a14:foregroundMark x1="35938" y1="52832" x2="35938" y2="52832"/>
                        <a14:foregroundMark x1="33887" y1="55664" x2="33887" y2="55664"/>
                        <a14:foregroundMark x1="33203" y1="56152" x2="38867" y2="44531"/>
                        <a14:foregroundMark x1="41214" y1="50880" x2="41406" y2="52637"/>
                        <a14:foregroundMark x1="40625" y1="45508" x2="40900" y2="48015"/>
                        <a14:foregroundMark x1="39551" y1="52637" x2="43359" y2="52637"/>
                        <a14:foregroundMark x1="43457" y1="52148" x2="44043" y2="53613"/>
                        <a14:foregroundMark x1="44043" y1="52051" x2="44922" y2="55176"/>
                        <a14:foregroundMark x1="43457" y1="51660" x2="43457" y2="50293"/>
                        <a14:foregroundMark x1="41797" y1="47070" x2="42676" y2="49023"/>
                        <a14:foregroundMark x1="42285" y1="49121" x2="42773" y2="51074"/>
                        <a14:foregroundMark x1="51367" y1="50391" x2="54004" y2="50781"/>
                        <a14:foregroundMark x1="50391" y1="51563" x2="51074" y2="44922"/>
                        <a14:foregroundMark x1="50195" y1="44141" x2="50195" y2="43164"/>
                        <a14:foregroundMark x1="50684" y1="43164" x2="56543" y2="44238"/>
                        <a14:foregroundMark x1="63574" y1="44238" x2="63574" y2="51367"/>
                        <a14:foregroundMark x1="64551" y1="43652" x2="70410" y2="44434"/>
                        <a14:foregroundMark x1="77246" y1="48535" x2="79004" y2="45703"/>
                        <a14:foregroundMark x1="71289" y1="43750" x2="72949" y2="46289"/>
                        <a14:foregroundMark x1="80176" y1="44141" x2="85840" y2="43750"/>
                        <a14:foregroundMark x1="87012" y1="44141" x2="89258" y2="47266"/>
                        <a14:backgroundMark x1="40720" y1="49504" x2="39551" y2="48242"/>
                      </a14:backgroundRemoval>
                    </a14:imgEffect>
                  </a14:imgLayer>
                </a14:imgProps>
              </a:ext>
            </a:extLst>
          </a:blip>
          <a:srcRect l="5623" t="34701" r="1952" b="35585"/>
          <a:stretch>
            <a:fillRect/>
          </a:stretch>
        </p:blipFill>
        <p:spPr>
          <a:xfrm>
            <a:off x="4652" y="-2983"/>
            <a:ext cx="1284271" cy="446363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B675F4-2CA8-53F5-E11D-DDC7124C8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68818"/>
              </p:ext>
            </p:extLst>
          </p:nvPr>
        </p:nvGraphicFramePr>
        <p:xfrm>
          <a:off x="1123752" y="1998453"/>
          <a:ext cx="10136040" cy="1535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680">
                  <a:extLst>
                    <a:ext uri="{9D8B030D-6E8A-4147-A177-3AD203B41FA5}">
                      <a16:colId xmlns:a16="http://schemas.microsoft.com/office/drawing/2014/main" val="169390706"/>
                    </a:ext>
                  </a:extLst>
                </a:gridCol>
                <a:gridCol w="3378680">
                  <a:extLst>
                    <a:ext uri="{9D8B030D-6E8A-4147-A177-3AD203B41FA5}">
                      <a16:colId xmlns:a16="http://schemas.microsoft.com/office/drawing/2014/main" val="952072776"/>
                    </a:ext>
                  </a:extLst>
                </a:gridCol>
                <a:gridCol w="3378680">
                  <a:extLst>
                    <a:ext uri="{9D8B030D-6E8A-4147-A177-3AD203B41FA5}">
                      <a16:colId xmlns:a16="http://schemas.microsoft.com/office/drawing/2014/main" val="2765255771"/>
                    </a:ext>
                  </a:extLst>
                </a:gridCol>
              </a:tblGrid>
              <a:tr h="139761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Phase 1 (0–3 months):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 ISMS governance, MFA/RBAC, supplier checks, SoA document</a:t>
                      </a:r>
                      <a:endParaRPr lang="en-US" sz="24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Phase 2 (3–6 months):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 Training, BCP/DR testing, Internal Audit</a:t>
                      </a:r>
                      <a:endParaRPr lang="en-US" sz="2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Phase 3 (6–12 months):</a:t>
                      </a:r>
                    </a:p>
                    <a:p>
                      <a:pPr lvl="0"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 Management Review, Certification readiness</a:t>
                      </a:r>
                      <a:endParaRPr lang="en-US" sz="24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233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7665182-CEFF-4788-21F6-E5EA20FBDA5A}"/>
              </a:ext>
            </a:extLst>
          </p:cNvPr>
          <p:cNvSpPr txBox="1">
            <a:spLocks/>
          </p:cNvSpPr>
          <p:nvPr/>
        </p:nvSpPr>
        <p:spPr>
          <a:xfrm>
            <a:off x="804672" y="-666464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Mitigation Strategy (PDCA)</a:t>
            </a: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5C5F4D-4DC6-BB93-626D-BAB0A534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-5045918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Plan: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Approve IS Policy, governance, supplier contracts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Do: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RBAC, MFA, VLANs, SIEM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Check: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Internal audits, KPIs, management reviews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Act: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DR testing, CAPA, continual improvement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D3000389-F326-2A70-802F-9A1AD441F798}"/>
              </a:ext>
            </a:extLst>
          </p:cNvPr>
          <p:cNvSpPr txBox="1">
            <a:spLocks/>
          </p:cNvSpPr>
          <p:nvPr/>
        </p:nvSpPr>
        <p:spPr>
          <a:xfrm>
            <a:off x="4038600" y="-1111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ARRO (PVT) LTD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3FDEEE06-4237-8C62-62E6-D1D668A07B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1601294"/>
              </p:ext>
            </p:extLst>
          </p:nvPr>
        </p:nvGraphicFramePr>
        <p:xfrm>
          <a:off x="7943850" y="-5985664"/>
          <a:ext cx="3983220" cy="4211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2F91C7AC-2FA3-0FF7-DE1E-CF804B905B4E}"/>
              </a:ext>
            </a:extLst>
          </p:cNvPr>
          <p:cNvSpPr txBox="1">
            <a:spLocks/>
          </p:cNvSpPr>
          <p:nvPr/>
        </p:nvSpPr>
        <p:spPr>
          <a:xfrm>
            <a:off x="152400" y="8007789"/>
            <a:ext cx="1219169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KPIs for Success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B2F00A3-2AEC-BD0E-F42D-774F017B0CAF}"/>
              </a:ext>
            </a:extLst>
          </p:cNvPr>
          <p:cNvSpPr txBox="1">
            <a:spLocks/>
          </p:cNvSpPr>
          <p:nvPr/>
        </p:nvSpPr>
        <p:spPr>
          <a:xfrm>
            <a:off x="342900" y="9601201"/>
            <a:ext cx="10822274" cy="3984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Governance: 100% roles assigned, ≥95% policy sign-off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Risk Managment: 100% assets risk-assessed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Access Control: MFA ≥95%, RBAC ≥90%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Ops: Patch SLA ≥95%, SIEM ≥90%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Incidents: MTTD ≤24h, MTTR ≤48h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Training: ≥95% completion, phishing fails &lt;10%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0BAB059-0444-985E-F467-BF871C9186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529851"/>
              </p:ext>
            </p:extLst>
          </p:nvPr>
        </p:nvGraphicFramePr>
        <p:xfrm>
          <a:off x="5575738" y="10552419"/>
          <a:ext cx="6768201" cy="3849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8355C445-DBC0-84B2-909E-E1DAA3F24B1C}"/>
              </a:ext>
            </a:extLst>
          </p:cNvPr>
          <p:cNvSpPr txBox="1">
            <a:spLocks/>
          </p:cNvSpPr>
          <p:nvPr/>
        </p:nvSpPr>
        <p:spPr>
          <a:xfrm>
            <a:off x="4191000" y="14357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ARRO (PVT) LTD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789"/>
            <a:ext cx="12191695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KPIs for Success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600201"/>
            <a:ext cx="10822274" cy="3984754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Governance: 100% roles assigned, ≥95% policy sign-off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Risk </a:t>
            </a:r>
            <a:r>
              <a:rPr lang="en-US" sz="1800" err="1">
                <a:solidFill>
                  <a:schemeClr val="tx2"/>
                </a:solidFill>
              </a:rPr>
              <a:t>Managment</a:t>
            </a:r>
            <a:r>
              <a:rPr lang="en-US" sz="1800">
                <a:solidFill>
                  <a:schemeClr val="tx2"/>
                </a:solidFill>
              </a:rPr>
              <a:t>: 100% assets risk-assessed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Access Control: MFA ≥95%, RBAC ≥90%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Ops: Patch SLA ≥95%, SIEM ≥90%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Incidents: MTTD ≤24h, MTTR ≤48h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Training: ≥95% completion, phishing fails &lt;10%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03F6D40-2B59-F7A1-8217-542E8F45CD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694749"/>
              </p:ext>
            </p:extLst>
          </p:nvPr>
        </p:nvGraphicFramePr>
        <p:xfrm>
          <a:off x="5423338" y="2551419"/>
          <a:ext cx="6768201" cy="3849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B46C-36FC-9D90-7063-D869A499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ARRO (PVT) LTD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8C4E64C0-93AD-EDE8-E66A-6ABD6E8AE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98" b="62305" l="11719" r="89258">
                        <a14:foregroundMark x1="19043" y1="46973" x2="19043" y2="46973"/>
                        <a14:foregroundMark x1="17090" y1="54688" x2="17090" y2="54688"/>
                        <a14:foregroundMark x1="11816" y1="39355" x2="11816" y2="39355"/>
                        <a14:foregroundMark x1="11816" y1="62305" x2="11816" y2="62305"/>
                        <a14:foregroundMark x1="39941" y1="42969" x2="39941" y2="42969"/>
                        <a14:foregroundMark x1="41309" y1="51660" x2="41309" y2="51660"/>
                        <a14:foregroundMark x1="35840" y1="52832" x2="35840" y2="52832"/>
                        <a14:foregroundMark x1="35938" y1="52832" x2="35938" y2="52832"/>
                        <a14:foregroundMark x1="33887" y1="55664" x2="33887" y2="55664"/>
                        <a14:foregroundMark x1="33203" y1="56152" x2="38867" y2="44531"/>
                        <a14:foregroundMark x1="41214" y1="50880" x2="41406" y2="52637"/>
                        <a14:foregroundMark x1="40625" y1="45508" x2="40900" y2="48015"/>
                        <a14:foregroundMark x1="39551" y1="52637" x2="43359" y2="52637"/>
                        <a14:foregroundMark x1="43457" y1="52148" x2="44043" y2="53613"/>
                        <a14:foregroundMark x1="44043" y1="52051" x2="44922" y2="55176"/>
                        <a14:foregroundMark x1="43457" y1="51660" x2="43457" y2="50293"/>
                        <a14:foregroundMark x1="41797" y1="47070" x2="42676" y2="49023"/>
                        <a14:foregroundMark x1="42285" y1="49121" x2="42773" y2="51074"/>
                        <a14:foregroundMark x1="51367" y1="50391" x2="54004" y2="50781"/>
                        <a14:foregroundMark x1="50391" y1="51563" x2="51074" y2="44922"/>
                        <a14:foregroundMark x1="50195" y1="44141" x2="50195" y2="43164"/>
                        <a14:foregroundMark x1="50684" y1="43164" x2="56543" y2="44238"/>
                        <a14:foregroundMark x1="63574" y1="44238" x2="63574" y2="51367"/>
                        <a14:foregroundMark x1="64551" y1="43652" x2="70410" y2="44434"/>
                        <a14:foregroundMark x1="77246" y1="48535" x2="79004" y2="45703"/>
                        <a14:foregroundMark x1="71289" y1="43750" x2="72949" y2="46289"/>
                        <a14:foregroundMark x1="80176" y1="44141" x2="85840" y2="43750"/>
                        <a14:foregroundMark x1="87012" y1="44141" x2="89258" y2="47266"/>
                        <a14:backgroundMark x1="40720" y1="49504" x2="39551" y2="48242"/>
                      </a14:backgroundRemoval>
                    </a14:imgEffect>
                  </a14:imgLayer>
                </a14:imgProps>
              </a:ext>
            </a:extLst>
          </a:blip>
          <a:srcRect l="5623" t="34701" r="1952" b="35585"/>
          <a:stretch>
            <a:fillRect/>
          </a:stretch>
        </p:blipFill>
        <p:spPr>
          <a:xfrm>
            <a:off x="4652" y="-2983"/>
            <a:ext cx="1284271" cy="446363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BC37FEC7-E721-38D1-B8B2-D2BD9A90AEEA}"/>
              </a:ext>
            </a:extLst>
          </p:cNvPr>
          <p:cNvSpPr txBox="1">
            <a:spLocks/>
          </p:cNvSpPr>
          <p:nvPr/>
        </p:nvSpPr>
        <p:spPr>
          <a:xfrm>
            <a:off x="0" y="-7467600"/>
            <a:ext cx="12188139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ISMS Roadmap (Phased)</a:t>
            </a: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7F0AF9DB-750E-EFBE-EDD5-333D84EAF277}"/>
              </a:ext>
            </a:extLst>
          </p:cNvPr>
          <p:cNvSpPr txBox="1">
            <a:spLocks/>
          </p:cNvSpPr>
          <p:nvPr/>
        </p:nvSpPr>
        <p:spPr>
          <a:xfrm>
            <a:off x="4038600" y="-1111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ARRO (PVT) LTD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1D0020D-2F0D-7A41-0369-FC440D04F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752" y="-4005662"/>
            <a:ext cx="10136038" cy="3071886"/>
          </a:xfrm>
          <a:prstGeom prst="rect">
            <a:avLst/>
          </a:prstGeom>
        </p:spPr>
      </p:pic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75DF00F-0995-FED5-9918-0C3EB38E2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556867"/>
              </p:ext>
            </p:extLst>
          </p:nvPr>
        </p:nvGraphicFramePr>
        <p:xfrm>
          <a:off x="1123752" y="-5469147"/>
          <a:ext cx="10136040" cy="1535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680">
                  <a:extLst>
                    <a:ext uri="{9D8B030D-6E8A-4147-A177-3AD203B41FA5}">
                      <a16:colId xmlns:a16="http://schemas.microsoft.com/office/drawing/2014/main" val="169390706"/>
                    </a:ext>
                  </a:extLst>
                </a:gridCol>
                <a:gridCol w="3378680">
                  <a:extLst>
                    <a:ext uri="{9D8B030D-6E8A-4147-A177-3AD203B41FA5}">
                      <a16:colId xmlns:a16="http://schemas.microsoft.com/office/drawing/2014/main" val="952072776"/>
                    </a:ext>
                  </a:extLst>
                </a:gridCol>
                <a:gridCol w="3378680">
                  <a:extLst>
                    <a:ext uri="{9D8B030D-6E8A-4147-A177-3AD203B41FA5}">
                      <a16:colId xmlns:a16="http://schemas.microsoft.com/office/drawing/2014/main" val="2765255771"/>
                    </a:ext>
                  </a:extLst>
                </a:gridCol>
              </a:tblGrid>
              <a:tr h="139761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Phase 1 (0–3 months):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 ISMS governance, MFA/RBAC, supplier checks, SoA document</a:t>
                      </a:r>
                      <a:endParaRPr lang="en-US" sz="24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Phase 2 (3–6 months):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 Training, BCP/DR testing, Internal Audit</a:t>
                      </a:r>
                      <a:endParaRPr lang="en-US" sz="2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Phase 3 (6–12 months):</a:t>
                      </a:r>
                    </a:p>
                    <a:p>
                      <a:pPr lvl="0"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 Management Review, Certification readiness</a:t>
                      </a:r>
                      <a:endParaRPr lang="en-US" sz="24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2336"/>
                  </a:ext>
                </a:extLst>
              </a:tr>
            </a:tbl>
          </a:graphicData>
        </a:graphic>
      </p:graphicFrame>
      <p:sp>
        <p:nvSpPr>
          <p:cNvPr id="35" name="Title 1">
            <a:extLst>
              <a:ext uri="{FF2B5EF4-FFF2-40B4-BE49-F238E27FC236}">
                <a16:creationId xmlns:a16="http://schemas.microsoft.com/office/drawing/2014/main" id="{19DAFC6D-E817-B053-B495-E1C53BFA7524}"/>
              </a:ext>
            </a:extLst>
          </p:cNvPr>
          <p:cNvSpPr txBox="1">
            <a:spLocks/>
          </p:cNvSpPr>
          <p:nvPr/>
        </p:nvSpPr>
        <p:spPr>
          <a:xfrm>
            <a:off x="152400" y="9146305"/>
            <a:ext cx="1219200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Value of Certification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FBFC033-FBAA-F666-4C73-AE7B07A2167E}"/>
              </a:ext>
            </a:extLst>
          </p:cNvPr>
          <p:cNvSpPr txBox="1">
            <a:spLocks/>
          </p:cNvSpPr>
          <p:nvPr/>
        </p:nvSpPr>
        <p:spPr>
          <a:xfrm>
            <a:off x="432619" y="10753821"/>
            <a:ext cx="5288030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Compliance with PDPA &amp; PCI DSS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Builds trust with 1.2M customers &amp; 15k vendors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Reduces downtime, fraud losses, insider threats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Provides competitive advantage in digital marketplace</a:t>
            </a:r>
          </a:p>
        </p:txBody>
      </p:sp>
      <p:pic>
        <p:nvPicPr>
          <p:cNvPr id="37" name="Graphic 36" descr="Lock">
            <a:extLst>
              <a:ext uri="{FF2B5EF4-FFF2-40B4-BE49-F238E27FC236}">
                <a16:creationId xmlns:a16="http://schemas.microsoft.com/office/drawing/2014/main" id="{EF959090-41DB-DABB-9772-99863D948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74126" y="10773089"/>
            <a:ext cx="3620021" cy="3620021"/>
          </a:xfrm>
          <a:prstGeom prst="rect">
            <a:avLst/>
          </a:prstGeom>
        </p:spPr>
      </p:pic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7A7F998D-340B-8091-323E-476B361EED29}"/>
              </a:ext>
            </a:extLst>
          </p:cNvPr>
          <p:cNvSpPr txBox="1">
            <a:spLocks/>
          </p:cNvSpPr>
          <p:nvPr/>
        </p:nvSpPr>
        <p:spPr>
          <a:xfrm>
            <a:off x="4191000" y="15500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ARRO (PVT) LTD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05"/>
            <a:ext cx="12192000" cy="1454051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Value of Certification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19" y="1609821"/>
            <a:ext cx="5288030" cy="3639289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Compliance with PDPA &amp; PCI DSS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Builds trust with 1.2M customers &amp; 15k vendors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Reduces downtime, fraud losses, insider threats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Provides competitive advantage in digital marketplace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897369CE-A642-088D-5C35-62166DEAF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52C8B-AA9C-CD0E-D9BC-E390AFA0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ARRO (PVT) LTD</a:t>
            </a:r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FAEEE414-9046-2E02-94AB-B2256F171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7598" b="62305" l="11719" r="89258">
                        <a14:foregroundMark x1="19043" y1="46973" x2="19043" y2="46973"/>
                        <a14:foregroundMark x1="17090" y1="54688" x2="17090" y2="54688"/>
                        <a14:foregroundMark x1="11816" y1="39355" x2="11816" y2="39355"/>
                        <a14:foregroundMark x1="11816" y1="62305" x2="11816" y2="62305"/>
                        <a14:foregroundMark x1="39941" y1="42969" x2="39941" y2="42969"/>
                        <a14:foregroundMark x1="41309" y1="51660" x2="41309" y2="51660"/>
                        <a14:foregroundMark x1="35840" y1="52832" x2="35840" y2="52832"/>
                        <a14:foregroundMark x1="35938" y1="52832" x2="35938" y2="52832"/>
                        <a14:foregroundMark x1="33887" y1="55664" x2="33887" y2="55664"/>
                        <a14:foregroundMark x1="33203" y1="56152" x2="38867" y2="44531"/>
                        <a14:foregroundMark x1="41214" y1="50880" x2="41406" y2="52637"/>
                        <a14:foregroundMark x1="40625" y1="45508" x2="40900" y2="48015"/>
                        <a14:foregroundMark x1="39551" y1="52637" x2="43359" y2="52637"/>
                        <a14:foregroundMark x1="43457" y1="52148" x2="44043" y2="53613"/>
                        <a14:foregroundMark x1="44043" y1="52051" x2="44922" y2="55176"/>
                        <a14:foregroundMark x1="43457" y1="51660" x2="43457" y2="50293"/>
                        <a14:foregroundMark x1="41797" y1="47070" x2="42676" y2="49023"/>
                        <a14:foregroundMark x1="42285" y1="49121" x2="42773" y2="51074"/>
                        <a14:foregroundMark x1="51367" y1="50391" x2="54004" y2="50781"/>
                        <a14:foregroundMark x1="50391" y1="51563" x2="51074" y2="44922"/>
                        <a14:foregroundMark x1="50195" y1="44141" x2="50195" y2="43164"/>
                        <a14:foregroundMark x1="50684" y1="43164" x2="56543" y2="44238"/>
                        <a14:foregroundMark x1="63574" y1="44238" x2="63574" y2="51367"/>
                        <a14:foregroundMark x1="64551" y1="43652" x2="70410" y2="44434"/>
                        <a14:foregroundMark x1="77246" y1="48535" x2="79004" y2="45703"/>
                        <a14:foregroundMark x1="71289" y1="43750" x2="72949" y2="46289"/>
                        <a14:foregroundMark x1="80176" y1="44141" x2="85840" y2="43750"/>
                        <a14:foregroundMark x1="87012" y1="44141" x2="89258" y2="47266"/>
                        <a14:backgroundMark x1="40720" y1="49504" x2="39551" y2="48242"/>
                      </a14:backgroundRemoval>
                    </a14:imgEffect>
                  </a14:imgLayer>
                </a14:imgProps>
              </a:ext>
            </a:extLst>
          </a:blip>
          <a:srcRect l="5623" t="34701" r="1952" b="35585"/>
          <a:stretch>
            <a:fillRect/>
          </a:stretch>
        </p:blipFill>
        <p:spPr>
          <a:xfrm>
            <a:off x="4652" y="-2983"/>
            <a:ext cx="1284271" cy="4463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0B90EB-8C45-CFB8-8ABE-7CB79C2F1163}"/>
              </a:ext>
            </a:extLst>
          </p:cNvPr>
          <p:cNvSpPr txBox="1">
            <a:spLocks/>
          </p:cNvSpPr>
          <p:nvPr/>
        </p:nvSpPr>
        <p:spPr>
          <a:xfrm>
            <a:off x="152400" y="-6851211"/>
            <a:ext cx="1219169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KPIs for Success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9864B8-AD9C-812F-B99A-DEAF40E90C78}"/>
              </a:ext>
            </a:extLst>
          </p:cNvPr>
          <p:cNvSpPr txBox="1">
            <a:spLocks/>
          </p:cNvSpPr>
          <p:nvPr/>
        </p:nvSpPr>
        <p:spPr>
          <a:xfrm>
            <a:off x="342900" y="-5257799"/>
            <a:ext cx="10822274" cy="3984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Governance: 100% roles assigned, ≥95% policy sign-off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Risk Managment: 100% assets risk-assessed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Access Control: MFA ≥95%, RBAC ≥90%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Ops: Patch SLA ≥95%, SIEM ≥90%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Incidents: MTTD ≤24h, MTTR ≤48h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</a:rPr>
              <a:t>Training: ≥95% completion, phishing fails &lt;10%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568F9BF2-58FB-03D4-D7BE-972E32935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8098654"/>
              </p:ext>
            </p:extLst>
          </p:nvPr>
        </p:nvGraphicFramePr>
        <p:xfrm>
          <a:off x="5575738" y="-4306581"/>
          <a:ext cx="6768201" cy="3849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8F45EEC-5AB2-47AC-B6BE-27A45B339C00}"/>
              </a:ext>
            </a:extLst>
          </p:cNvPr>
          <p:cNvSpPr txBox="1">
            <a:spLocks/>
          </p:cNvSpPr>
          <p:nvPr/>
        </p:nvSpPr>
        <p:spPr>
          <a:xfrm>
            <a:off x="4191000" y="-501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ARRO (PVT) LTD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0B92F39-7B90-C87C-9637-24791EDA0244}"/>
              </a:ext>
            </a:extLst>
          </p:cNvPr>
          <p:cNvSpPr txBox="1">
            <a:spLocks/>
          </p:cNvSpPr>
          <p:nvPr/>
        </p:nvSpPr>
        <p:spPr>
          <a:xfrm>
            <a:off x="306" y="8229600"/>
            <a:ext cx="12191694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Board Actions Required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35B1609-029C-6A38-3A41-94A867CB6113}"/>
              </a:ext>
            </a:extLst>
          </p:cNvPr>
          <p:cNvSpPr txBox="1">
            <a:spLocks/>
          </p:cNvSpPr>
          <p:nvPr/>
        </p:nvSpPr>
        <p:spPr>
          <a:xfrm>
            <a:off x="250723" y="9655429"/>
            <a:ext cx="6503372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Approve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the Information Security Policy &amp; ISMS governance structure</a:t>
            </a:r>
          </a:p>
          <a:p>
            <a:pPr>
              <a:defRPr sz="1800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Allocate budget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for:</a:t>
            </a:r>
          </a:p>
          <a:p>
            <a:pPr lvl="1">
              <a:buFont typeface="Courier New" panose="020B0604020202020204" pitchFamily="34" charset="0"/>
              <a:buChar char="o"/>
              <a:defRPr sz="1800"/>
            </a:pPr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SIEM &amp; monitoring tools</a:t>
            </a:r>
          </a:p>
          <a:p>
            <a:pPr lvl="1">
              <a:buFont typeface="Courier New" panose="020B0604020202020204" pitchFamily="34" charset="0"/>
              <a:buChar char="o"/>
              <a:defRPr sz="1800"/>
            </a:pPr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Training &amp; awareness program</a:t>
            </a:r>
            <a:endParaRPr lang="en-US" sz="14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  <a:defRPr sz="1800"/>
            </a:pPr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Audit &amp; certification costs</a:t>
            </a:r>
            <a:endParaRPr lang="en-US" sz="1400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Endorse roadmap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to ISO 27001 certification within 12 months</a:t>
            </a:r>
            <a:endParaRPr lang="en-US" sz="1800">
              <a:solidFill>
                <a:schemeClr val="tx2"/>
              </a:solidFill>
            </a:endParaRPr>
          </a:p>
          <a:p>
            <a:pPr>
              <a:defRPr sz="1800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Monitor progress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via quarterly KPI &amp; risk reports</a:t>
            </a:r>
            <a:endParaRPr lang="en-US" sz="1800">
              <a:solidFill>
                <a:schemeClr val="tx2"/>
              </a:solidFill>
            </a:endParaRPr>
          </a:p>
          <a:p>
            <a:pPr>
              <a:defRPr sz="1800"/>
            </a:pP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29202063-663F-2C3B-CCB5-5BA93278342F}"/>
              </a:ext>
            </a:extLst>
          </p:cNvPr>
          <p:cNvSpPr txBox="1">
            <a:spLocks/>
          </p:cNvSpPr>
          <p:nvPr/>
        </p:nvSpPr>
        <p:spPr>
          <a:xfrm>
            <a:off x="4038600" y="145859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ARRO (PVT) LTD</a:t>
            </a:r>
          </a:p>
        </p:txBody>
      </p:sp>
      <p:pic>
        <p:nvPicPr>
          <p:cNvPr id="33" name="Graphic 19" descr="Meeting">
            <a:extLst>
              <a:ext uri="{FF2B5EF4-FFF2-40B4-BE49-F238E27FC236}">
                <a16:creationId xmlns:a16="http://schemas.microsoft.com/office/drawing/2014/main" id="{7F03711F-F017-83ED-73B1-81183F5740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4239" y="9689356"/>
            <a:ext cx="3620021" cy="3620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03956a0-7c33-4695-b027-2d46ea10a94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A63C495FC39E49B1601846C72511E5" ma:contentTypeVersion="14" ma:contentTypeDescription="Create a new document." ma:contentTypeScope="" ma:versionID="cad07fca7d7ccaa7090b29bc77467768">
  <xsd:schema xmlns:xsd="http://www.w3.org/2001/XMLSchema" xmlns:xs="http://www.w3.org/2001/XMLSchema" xmlns:p="http://schemas.microsoft.com/office/2006/metadata/properties" xmlns:ns3="d03956a0-7c33-4695-b027-2d46ea10a94e" xmlns:ns4="a8d1c0dd-76a5-40cd-a829-c246a3a25d06" targetNamespace="http://schemas.microsoft.com/office/2006/metadata/properties" ma:root="true" ma:fieldsID="a8f22a8a5cb5d67bf1b099fb9fe34d89" ns3:_="" ns4:_="">
    <xsd:import namespace="d03956a0-7c33-4695-b027-2d46ea10a94e"/>
    <xsd:import namespace="a8d1c0dd-76a5-40cd-a829-c246a3a25d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956a0-7c33-4695-b027-2d46ea10a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d1c0dd-76a5-40cd-a829-c246a3a25d0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DA8D4C-A682-4AAE-B8A7-0B9DB4C549F5}">
  <ds:schemaRefs>
    <ds:schemaRef ds:uri="d03956a0-7c33-4695-b027-2d46ea10a94e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a8d1c0dd-76a5-40cd-a829-c246a3a25d06"/>
  </ds:schemaRefs>
</ds:datastoreItem>
</file>

<file path=customXml/itemProps2.xml><?xml version="1.0" encoding="utf-8"?>
<ds:datastoreItem xmlns:ds="http://schemas.openxmlformats.org/officeDocument/2006/customXml" ds:itemID="{E9AB563E-D613-4132-971A-407A4311EBBC}">
  <ds:schemaRefs>
    <ds:schemaRef ds:uri="a8d1c0dd-76a5-40cd-a829-c246a3a25d06"/>
    <ds:schemaRef ds:uri="d03956a0-7c33-4695-b027-2d46ea10a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9E9630C-873C-46B2-9E91-586339E916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4e3cf94-19c9-4e32-96c3-14f5bf01391a}" enabled="0" method="" siteId="{44e3cf94-19c9-4e32-96c3-14f5bf01391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2397</Words>
  <Application>Microsoft Office PowerPoint</Application>
  <PresentationFormat>Widescreen</PresentationFormat>
  <Paragraphs>391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Yu Mincho Light</vt:lpstr>
      <vt:lpstr>Aptos</vt:lpstr>
      <vt:lpstr>Aptos Display</vt:lpstr>
      <vt:lpstr>Arial</vt:lpstr>
      <vt:lpstr>Courier New</vt:lpstr>
      <vt:lpstr>Times New Roman</vt:lpstr>
      <vt:lpstr>Trebuchet MS</vt:lpstr>
      <vt:lpstr>Office Theme</vt:lpstr>
      <vt:lpstr>Implementing ISO/IEC 27001:2022  - Implementation Simulation For ARRO (PVT)LTD</vt:lpstr>
      <vt:lpstr>Executive Summary</vt:lpstr>
      <vt:lpstr>Current Security Posture</vt:lpstr>
      <vt:lpstr>ISO 27001 Gap Analysis Findings</vt:lpstr>
      <vt:lpstr>Key Risks &amp; Register Snapshot</vt:lpstr>
      <vt:lpstr>Mitigation Strategy (PDCA)</vt:lpstr>
      <vt:lpstr>ISMS Roadmap (Phased)</vt:lpstr>
      <vt:lpstr>KPIs for Success</vt:lpstr>
      <vt:lpstr>Business Value of Certification</vt:lpstr>
      <vt:lpstr>Board Actions Required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ISO/IEC 27001:2022  - Implementation Simulation For ARRO (PVT)LTD</dc:title>
  <dc:creator>FARHAN M F M it23422070</dc:creator>
  <cp:lastModifiedBy>HANA S M F it23255142</cp:lastModifiedBy>
  <cp:revision>4</cp:revision>
  <dcterms:created xsi:type="dcterms:W3CDTF">2025-09-12T14:13:33Z</dcterms:created>
  <dcterms:modified xsi:type="dcterms:W3CDTF">2025-09-14T11:37:00Z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0x0101004CA63C495FC39E49B1601846C72511E5</vt:lpwstr>
  </property>
</Properties>
</file>