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300" r:id="rId26"/>
    <p:sldId id="302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8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10308" y="642950"/>
            <a:ext cx="877138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03-Apr-22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03-Apr-22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03-Apr-22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03-Apr-22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03-Apr-22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784847" y="0"/>
            <a:ext cx="1129665" cy="962025"/>
          </a:xfrm>
          <a:custGeom>
            <a:avLst/>
            <a:gdLst/>
            <a:ahLst/>
            <a:cxnLst/>
            <a:rect l="l" t="t" r="r" b="b"/>
            <a:pathLst>
              <a:path w="1129665" h="962025">
                <a:moveTo>
                  <a:pt x="576425" y="0"/>
                </a:moveTo>
                <a:lnTo>
                  <a:pt x="555350" y="0"/>
                </a:lnTo>
                <a:lnTo>
                  <a:pt x="0" y="961644"/>
                </a:lnTo>
                <a:lnTo>
                  <a:pt x="1129283" y="961644"/>
                </a:lnTo>
                <a:lnTo>
                  <a:pt x="576425" y="0"/>
                </a:lnTo>
                <a:close/>
              </a:path>
            </a:pathLst>
          </a:custGeom>
          <a:solidFill>
            <a:srgbClr val="B1B1B1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360780" y="0"/>
            <a:ext cx="1109980" cy="962025"/>
          </a:xfrm>
          <a:custGeom>
            <a:avLst/>
            <a:gdLst/>
            <a:ahLst/>
            <a:cxnLst/>
            <a:rect l="l" t="t" r="r" b="b"/>
            <a:pathLst>
              <a:path w="1109979" h="962025">
                <a:moveTo>
                  <a:pt x="1109704" y="0"/>
                </a:moveTo>
                <a:lnTo>
                  <a:pt x="0" y="0"/>
                </a:lnTo>
                <a:lnTo>
                  <a:pt x="553605" y="961644"/>
                </a:lnTo>
                <a:lnTo>
                  <a:pt x="1109704" y="0"/>
                </a:lnTo>
                <a:close/>
              </a:path>
            </a:pathLst>
          </a:custGeom>
          <a:solidFill>
            <a:srgbClr val="3E3E3E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914132" y="0"/>
            <a:ext cx="1685925" cy="962025"/>
          </a:xfrm>
          <a:custGeom>
            <a:avLst/>
            <a:gdLst/>
            <a:ahLst/>
            <a:cxnLst/>
            <a:rect l="l" t="t" r="r" b="b"/>
            <a:pathLst>
              <a:path w="1685925" h="962025">
                <a:moveTo>
                  <a:pt x="1132332" y="961644"/>
                </a:moveTo>
                <a:lnTo>
                  <a:pt x="576719" y="0"/>
                </a:lnTo>
                <a:lnTo>
                  <a:pt x="555599" y="0"/>
                </a:lnTo>
                <a:lnTo>
                  <a:pt x="0" y="961644"/>
                </a:lnTo>
                <a:lnTo>
                  <a:pt x="1132332" y="961644"/>
                </a:lnTo>
                <a:close/>
              </a:path>
              <a:path w="1685925" h="962025">
                <a:moveTo>
                  <a:pt x="1685696" y="0"/>
                </a:moveTo>
                <a:lnTo>
                  <a:pt x="577481" y="0"/>
                </a:lnTo>
                <a:lnTo>
                  <a:pt x="1132840" y="961644"/>
                </a:lnTo>
                <a:lnTo>
                  <a:pt x="1685696" y="0"/>
                </a:lnTo>
                <a:close/>
              </a:path>
            </a:pathLst>
          </a:custGeom>
          <a:solidFill>
            <a:srgbClr val="B1B1B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20910" y="0"/>
            <a:ext cx="1111250" cy="962025"/>
          </a:xfrm>
          <a:custGeom>
            <a:avLst/>
            <a:gdLst/>
            <a:ahLst/>
            <a:cxnLst/>
            <a:rect l="l" t="t" r="r" b="b"/>
            <a:pathLst>
              <a:path w="1111250" h="962025">
                <a:moveTo>
                  <a:pt x="1111199" y="0"/>
                </a:moveTo>
                <a:lnTo>
                  <a:pt x="0" y="0"/>
                </a:lnTo>
                <a:lnTo>
                  <a:pt x="555599" y="961644"/>
                </a:lnTo>
                <a:lnTo>
                  <a:pt x="1111199" y="0"/>
                </a:lnTo>
                <a:close/>
              </a:path>
            </a:pathLst>
          </a:custGeom>
          <a:solidFill>
            <a:srgbClr val="3E3E3E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177272" y="0"/>
            <a:ext cx="2014855" cy="962025"/>
          </a:xfrm>
          <a:custGeom>
            <a:avLst/>
            <a:gdLst/>
            <a:ahLst/>
            <a:cxnLst/>
            <a:rect l="l" t="t" r="r" b="b"/>
            <a:pathLst>
              <a:path w="2014854" h="962025">
                <a:moveTo>
                  <a:pt x="1129284" y="961644"/>
                </a:moveTo>
                <a:lnTo>
                  <a:pt x="576414" y="0"/>
                </a:lnTo>
                <a:lnTo>
                  <a:pt x="555345" y="0"/>
                </a:lnTo>
                <a:lnTo>
                  <a:pt x="0" y="961644"/>
                </a:lnTo>
                <a:lnTo>
                  <a:pt x="1129284" y="961644"/>
                </a:lnTo>
                <a:close/>
              </a:path>
              <a:path w="2014854" h="962025">
                <a:moveTo>
                  <a:pt x="2014728" y="538734"/>
                </a:moveTo>
                <a:lnTo>
                  <a:pt x="1706054" y="0"/>
                </a:lnTo>
                <a:lnTo>
                  <a:pt x="1684997" y="0"/>
                </a:lnTo>
                <a:lnTo>
                  <a:pt x="1129284" y="961644"/>
                </a:lnTo>
                <a:lnTo>
                  <a:pt x="2014728" y="961644"/>
                </a:lnTo>
                <a:lnTo>
                  <a:pt x="2014728" y="538734"/>
                </a:lnTo>
                <a:close/>
              </a:path>
            </a:pathLst>
          </a:custGeom>
          <a:solidFill>
            <a:srgbClr val="B1B1B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882442" y="0"/>
            <a:ext cx="309880" cy="540385"/>
          </a:xfrm>
          <a:custGeom>
            <a:avLst/>
            <a:gdLst/>
            <a:ahLst/>
            <a:cxnLst/>
            <a:rect l="l" t="t" r="r" b="b"/>
            <a:pathLst>
              <a:path w="309879" h="540385">
                <a:moveTo>
                  <a:pt x="309556" y="0"/>
                </a:moveTo>
                <a:lnTo>
                  <a:pt x="0" y="0"/>
                </a:lnTo>
                <a:lnTo>
                  <a:pt x="309556" y="540027"/>
                </a:lnTo>
                <a:lnTo>
                  <a:pt x="309556" y="0"/>
                </a:lnTo>
                <a:close/>
              </a:path>
            </a:pathLst>
          </a:custGeom>
          <a:solidFill>
            <a:srgbClr val="3E3E3E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770888" y="1376172"/>
            <a:ext cx="8475725" cy="1379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9786" y="679526"/>
            <a:ext cx="901242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9925" y="1711325"/>
            <a:ext cx="5511165" cy="4061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03-Apr-22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2326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/>
              <a:t>Stat</a:t>
            </a:r>
            <a:r>
              <a:rPr sz="4400" spc="-20" dirty="0"/>
              <a:t>i</a:t>
            </a:r>
            <a:r>
              <a:rPr sz="4400" spc="75" dirty="0"/>
              <a:t>stics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5395" y="1682242"/>
            <a:ext cx="6067425" cy="169672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469900" marR="5080" indent="-457834">
              <a:lnSpc>
                <a:spcPct val="90400"/>
              </a:lnSpc>
              <a:spcBef>
                <a:spcPts val="450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b="1" spc="-220" dirty="0">
                <a:latin typeface="Arimo"/>
                <a:cs typeface="Arimo"/>
              </a:rPr>
              <a:t>Statistics </a:t>
            </a:r>
            <a:r>
              <a:rPr sz="2950" spc="-150" dirty="0">
                <a:latin typeface="Arimo"/>
                <a:cs typeface="Arimo"/>
              </a:rPr>
              <a:t>is </a:t>
            </a:r>
            <a:r>
              <a:rPr sz="2950" spc="-225" dirty="0">
                <a:latin typeface="Arimo"/>
                <a:cs typeface="Arimo"/>
              </a:rPr>
              <a:t>a </a:t>
            </a:r>
            <a:r>
              <a:rPr sz="2950" spc="-120" dirty="0">
                <a:latin typeface="Arimo"/>
                <a:cs typeface="Arimo"/>
              </a:rPr>
              <a:t>branch </a:t>
            </a:r>
            <a:r>
              <a:rPr sz="2950" dirty="0">
                <a:latin typeface="Arimo"/>
                <a:cs typeface="Arimo"/>
              </a:rPr>
              <a:t>of </a:t>
            </a:r>
            <a:r>
              <a:rPr sz="2950" spc="-105" dirty="0">
                <a:latin typeface="Arimo"/>
                <a:cs typeface="Arimo"/>
              </a:rPr>
              <a:t>mathematics  </a:t>
            </a:r>
            <a:r>
              <a:rPr sz="2950" spc="-114" dirty="0">
                <a:latin typeface="Arimo"/>
                <a:cs typeface="Arimo"/>
              </a:rPr>
              <a:t>dealing </a:t>
            </a:r>
            <a:r>
              <a:rPr sz="2950" spc="25" dirty="0">
                <a:latin typeface="Arimo"/>
                <a:cs typeface="Arimo"/>
              </a:rPr>
              <a:t>with </a:t>
            </a:r>
            <a:r>
              <a:rPr sz="2950" spc="-25" dirty="0">
                <a:latin typeface="Arimo"/>
                <a:cs typeface="Arimo"/>
              </a:rPr>
              <a:t>the </a:t>
            </a:r>
            <a:r>
              <a:rPr sz="2950" spc="-70" dirty="0">
                <a:latin typeface="Arimo"/>
                <a:cs typeface="Arimo"/>
              </a:rPr>
              <a:t>collection, </a:t>
            </a:r>
            <a:r>
              <a:rPr sz="2950" spc="-150" dirty="0">
                <a:latin typeface="Arimo"/>
                <a:cs typeface="Arimo"/>
              </a:rPr>
              <a:t>analysis,  </a:t>
            </a:r>
            <a:r>
              <a:rPr sz="2950" spc="-35" dirty="0">
                <a:latin typeface="Arimo"/>
                <a:cs typeface="Arimo"/>
              </a:rPr>
              <a:t>interpretation, </a:t>
            </a:r>
            <a:r>
              <a:rPr sz="2950" spc="-80" dirty="0">
                <a:latin typeface="Arimo"/>
                <a:cs typeface="Arimo"/>
              </a:rPr>
              <a:t>presentation, </a:t>
            </a:r>
            <a:r>
              <a:rPr sz="2950" spc="-130" dirty="0">
                <a:latin typeface="Arimo"/>
                <a:cs typeface="Arimo"/>
              </a:rPr>
              <a:t>and  </a:t>
            </a:r>
            <a:r>
              <a:rPr sz="2950" spc="-105" dirty="0">
                <a:latin typeface="Arimo"/>
                <a:cs typeface="Arimo"/>
              </a:rPr>
              <a:t>organization </a:t>
            </a:r>
            <a:r>
              <a:rPr sz="2950" dirty="0">
                <a:latin typeface="Arimo"/>
                <a:cs typeface="Arimo"/>
              </a:rPr>
              <a:t>of </a:t>
            </a:r>
            <a:r>
              <a:rPr sz="2950" spc="-100" dirty="0">
                <a:latin typeface="Arimo"/>
                <a:cs typeface="Arimo"/>
              </a:rPr>
              <a:t>data.</a:t>
            </a:r>
            <a:r>
              <a:rPr sz="2950" spc="-345" dirty="0">
                <a:latin typeface="Arimo"/>
                <a:cs typeface="Arimo"/>
              </a:rPr>
              <a:t> </a:t>
            </a:r>
            <a:r>
              <a:rPr sz="2950" spc="-85" dirty="0">
                <a:latin typeface="Arimo"/>
                <a:cs typeface="Arimo"/>
              </a:rPr>
              <a:t>(Wikipedia)</a:t>
            </a:r>
            <a:endParaRPr sz="295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395" y="4502276"/>
            <a:ext cx="6371590" cy="477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10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125" dirty="0">
                <a:latin typeface="Arimo"/>
                <a:cs typeface="Arimo"/>
              </a:rPr>
              <a:t>Statistics </a:t>
            </a:r>
            <a:r>
              <a:rPr sz="2950" spc="-114" dirty="0">
                <a:latin typeface="Arimo"/>
                <a:cs typeface="Arimo"/>
              </a:rPr>
              <a:t>converts </a:t>
            </a:r>
            <a:r>
              <a:rPr sz="2950" spc="-110" dirty="0">
                <a:latin typeface="Arimo"/>
                <a:cs typeface="Arimo"/>
              </a:rPr>
              <a:t>data </a:t>
            </a:r>
            <a:r>
              <a:rPr sz="2950" spc="35" dirty="0">
                <a:latin typeface="Arimo"/>
                <a:cs typeface="Arimo"/>
              </a:rPr>
              <a:t>to</a:t>
            </a:r>
            <a:r>
              <a:rPr sz="2950" spc="-275" dirty="0">
                <a:latin typeface="Arimo"/>
                <a:cs typeface="Arimo"/>
              </a:rPr>
              <a:t> </a:t>
            </a:r>
            <a:r>
              <a:rPr sz="2950" spc="-40" dirty="0">
                <a:latin typeface="Arimo"/>
                <a:cs typeface="Arimo"/>
              </a:rPr>
              <a:t>information.</a:t>
            </a:r>
            <a:endParaRPr sz="29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1944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90" dirty="0"/>
              <a:t>Median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785097" y="1754282"/>
            <a:ext cx="367665" cy="84455"/>
          </a:xfrm>
          <a:custGeom>
            <a:avLst/>
            <a:gdLst/>
            <a:ahLst/>
            <a:cxnLst/>
            <a:rect l="l" t="t" r="r" b="b"/>
            <a:pathLst>
              <a:path w="367665" h="84455">
                <a:moveTo>
                  <a:pt x="0" y="84296"/>
                </a:moveTo>
                <a:lnTo>
                  <a:pt x="34878" y="50537"/>
                </a:lnTo>
                <a:lnTo>
                  <a:pt x="74596" y="25157"/>
                </a:lnTo>
                <a:lnTo>
                  <a:pt x="117791" y="8273"/>
                </a:lnTo>
                <a:lnTo>
                  <a:pt x="163099" y="0"/>
                </a:lnTo>
                <a:lnTo>
                  <a:pt x="209158" y="453"/>
                </a:lnTo>
                <a:lnTo>
                  <a:pt x="254603" y="9751"/>
                </a:lnTo>
                <a:lnTo>
                  <a:pt x="298071" y="28007"/>
                </a:lnTo>
                <a:lnTo>
                  <a:pt x="338200" y="55340"/>
                </a:lnTo>
                <a:lnTo>
                  <a:pt x="360471" y="76557"/>
                </a:lnTo>
                <a:lnTo>
                  <a:pt x="367283" y="84296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27569" y="2146680"/>
            <a:ext cx="3481704" cy="287020"/>
          </a:xfrm>
          <a:custGeom>
            <a:avLst/>
            <a:gdLst/>
            <a:ahLst/>
            <a:cxnLst/>
            <a:rect l="l" t="t" r="r" b="b"/>
            <a:pathLst>
              <a:path w="3481704" h="287019">
                <a:moveTo>
                  <a:pt x="1740407" y="85217"/>
                </a:moveTo>
                <a:lnTo>
                  <a:pt x="1740407" y="185928"/>
                </a:lnTo>
                <a:lnTo>
                  <a:pt x="3481704" y="185928"/>
                </a:lnTo>
                <a:lnTo>
                  <a:pt x="3481704" y="286639"/>
                </a:lnTo>
              </a:path>
              <a:path w="3481704" h="287019">
                <a:moveTo>
                  <a:pt x="1740407" y="85217"/>
                </a:moveTo>
                <a:lnTo>
                  <a:pt x="1740407" y="185928"/>
                </a:lnTo>
                <a:lnTo>
                  <a:pt x="2320798" y="185928"/>
                </a:lnTo>
                <a:lnTo>
                  <a:pt x="2320798" y="286639"/>
                </a:lnTo>
              </a:path>
              <a:path w="3481704" h="287019">
                <a:moveTo>
                  <a:pt x="1740153" y="85217"/>
                </a:moveTo>
                <a:lnTo>
                  <a:pt x="1740153" y="185928"/>
                </a:lnTo>
                <a:lnTo>
                  <a:pt x="1159763" y="185928"/>
                </a:lnTo>
                <a:lnTo>
                  <a:pt x="1159763" y="286639"/>
                </a:lnTo>
              </a:path>
              <a:path w="3481704" h="287019">
                <a:moveTo>
                  <a:pt x="1741297" y="85217"/>
                </a:moveTo>
                <a:lnTo>
                  <a:pt x="1741297" y="185928"/>
                </a:lnTo>
                <a:lnTo>
                  <a:pt x="0" y="185928"/>
                </a:lnTo>
                <a:lnTo>
                  <a:pt x="0" y="286639"/>
                </a:lnTo>
              </a:path>
              <a:path w="3481704" h="287019">
                <a:moveTo>
                  <a:pt x="1924811" y="0"/>
                </a:moveTo>
                <a:lnTo>
                  <a:pt x="1889933" y="33758"/>
                </a:lnTo>
                <a:lnTo>
                  <a:pt x="1850215" y="59138"/>
                </a:lnTo>
                <a:lnTo>
                  <a:pt x="1807020" y="76022"/>
                </a:lnTo>
                <a:lnTo>
                  <a:pt x="1761712" y="84296"/>
                </a:lnTo>
                <a:lnTo>
                  <a:pt x="1715653" y="83842"/>
                </a:lnTo>
                <a:lnTo>
                  <a:pt x="1670208" y="74545"/>
                </a:lnTo>
                <a:lnTo>
                  <a:pt x="1626740" y="56288"/>
                </a:lnTo>
                <a:lnTo>
                  <a:pt x="1586610" y="28956"/>
                </a:lnTo>
                <a:lnTo>
                  <a:pt x="1564340" y="7739"/>
                </a:lnTo>
                <a:lnTo>
                  <a:pt x="1557527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515600" y="2818002"/>
            <a:ext cx="1011555" cy="393065"/>
            <a:chOff x="10515600" y="2818002"/>
            <a:chExt cx="1011555" cy="393065"/>
          </a:xfrm>
        </p:grpSpPr>
        <p:sp>
          <p:nvSpPr>
            <p:cNvPr id="6" name="object 6"/>
            <p:cNvSpPr/>
            <p:nvPr/>
          </p:nvSpPr>
          <p:spPr>
            <a:xfrm>
              <a:off x="10709910" y="2913125"/>
              <a:ext cx="441325" cy="288290"/>
            </a:xfrm>
            <a:custGeom>
              <a:avLst/>
              <a:gdLst/>
              <a:ahLst/>
              <a:cxnLst/>
              <a:rect l="l" t="t" r="r" b="b"/>
              <a:pathLst>
                <a:path w="441325" h="288289">
                  <a:moveTo>
                    <a:pt x="0" y="0"/>
                  </a:moveTo>
                  <a:lnTo>
                    <a:pt x="0" y="287782"/>
                  </a:lnTo>
                  <a:lnTo>
                    <a:pt x="441325" y="287782"/>
                  </a:lnTo>
                </a:path>
              </a:pathLst>
            </a:custGeom>
            <a:ln w="19812">
              <a:solidFill>
                <a:srgbClr val="237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25505" y="2827908"/>
              <a:ext cx="991235" cy="372745"/>
            </a:xfrm>
            <a:custGeom>
              <a:avLst/>
              <a:gdLst/>
              <a:ahLst/>
              <a:cxnLst/>
              <a:rect l="l" t="t" r="r" b="b"/>
              <a:pathLst>
                <a:path w="991234" h="372744">
                  <a:moveTo>
                    <a:pt x="367284" y="0"/>
                  </a:moveTo>
                  <a:lnTo>
                    <a:pt x="332405" y="33758"/>
                  </a:lnTo>
                  <a:lnTo>
                    <a:pt x="292687" y="59138"/>
                  </a:lnTo>
                  <a:lnTo>
                    <a:pt x="249492" y="76022"/>
                  </a:lnTo>
                  <a:lnTo>
                    <a:pt x="204184" y="84296"/>
                  </a:lnTo>
                  <a:lnTo>
                    <a:pt x="158125" y="83842"/>
                  </a:lnTo>
                  <a:lnTo>
                    <a:pt x="112680" y="74545"/>
                  </a:lnTo>
                  <a:lnTo>
                    <a:pt x="69212" y="56288"/>
                  </a:lnTo>
                  <a:lnTo>
                    <a:pt x="29083" y="28955"/>
                  </a:lnTo>
                  <a:lnTo>
                    <a:pt x="6812" y="7739"/>
                  </a:lnTo>
                  <a:lnTo>
                    <a:pt x="0" y="0"/>
                  </a:lnTo>
                </a:path>
                <a:path w="991234" h="372744">
                  <a:moveTo>
                    <a:pt x="624204" y="372363"/>
                  </a:moveTo>
                  <a:lnTo>
                    <a:pt x="658851" y="338415"/>
                  </a:lnTo>
                  <a:lnTo>
                    <a:pt x="698355" y="312850"/>
                  </a:lnTo>
                  <a:lnTo>
                    <a:pt x="741355" y="295789"/>
                  </a:lnTo>
                  <a:lnTo>
                    <a:pt x="786495" y="287353"/>
                  </a:lnTo>
                  <a:lnTo>
                    <a:pt x="832414" y="287662"/>
                  </a:lnTo>
                  <a:lnTo>
                    <a:pt x="877754" y="296836"/>
                  </a:lnTo>
                  <a:lnTo>
                    <a:pt x="921157" y="314997"/>
                  </a:lnTo>
                  <a:lnTo>
                    <a:pt x="961263" y="342264"/>
                  </a:lnTo>
                  <a:lnTo>
                    <a:pt x="984212" y="364339"/>
                  </a:lnTo>
                  <a:lnTo>
                    <a:pt x="991235" y="372363"/>
                  </a:lnTo>
                </a:path>
              </a:pathLst>
            </a:custGeom>
            <a:ln w="19812">
              <a:solidFill>
                <a:srgbClr val="1E64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91498" y="1818893"/>
            <a:ext cx="553085" cy="3149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51435">
              <a:lnSpc>
                <a:spcPts val="1080"/>
              </a:lnSpc>
              <a:spcBef>
                <a:spcPts val="229"/>
              </a:spcBef>
            </a:pPr>
            <a:r>
              <a:rPr sz="1000" b="1" i="1" spc="-10" dirty="0">
                <a:latin typeface="TeXGyrePagella"/>
                <a:cs typeface="TeXGyrePagella"/>
              </a:rPr>
              <a:t>Central  </a:t>
            </a:r>
            <a:r>
              <a:rPr sz="1000" b="1" i="1" spc="-5" dirty="0">
                <a:latin typeface="TeXGyrePagella"/>
                <a:cs typeface="TeXGyrePagella"/>
              </a:rPr>
              <a:t>Tendency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43166" y="2827908"/>
            <a:ext cx="367665" cy="84455"/>
          </a:xfrm>
          <a:custGeom>
            <a:avLst/>
            <a:gdLst/>
            <a:ahLst/>
            <a:cxnLst/>
            <a:rect l="l" t="t" r="r" b="b"/>
            <a:pathLst>
              <a:path w="367665" h="84455">
                <a:moveTo>
                  <a:pt x="367283" y="0"/>
                </a:moveTo>
                <a:lnTo>
                  <a:pt x="332405" y="33758"/>
                </a:lnTo>
                <a:lnTo>
                  <a:pt x="292687" y="59138"/>
                </a:lnTo>
                <a:lnTo>
                  <a:pt x="249492" y="76022"/>
                </a:lnTo>
                <a:lnTo>
                  <a:pt x="204184" y="84296"/>
                </a:lnTo>
                <a:lnTo>
                  <a:pt x="158125" y="83842"/>
                </a:lnTo>
                <a:lnTo>
                  <a:pt x="112680" y="74545"/>
                </a:lnTo>
                <a:lnTo>
                  <a:pt x="69212" y="56288"/>
                </a:lnTo>
                <a:lnTo>
                  <a:pt x="29082" y="28955"/>
                </a:lnTo>
                <a:lnTo>
                  <a:pt x="6812" y="7739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43166" y="2435510"/>
            <a:ext cx="3850004" cy="85090"/>
          </a:xfrm>
          <a:custGeom>
            <a:avLst/>
            <a:gdLst/>
            <a:ahLst/>
            <a:cxnLst/>
            <a:rect l="l" t="t" r="r" b="b"/>
            <a:pathLst>
              <a:path w="3850004" h="85089">
                <a:moveTo>
                  <a:pt x="0" y="84296"/>
                </a:moveTo>
                <a:lnTo>
                  <a:pt x="34878" y="50537"/>
                </a:lnTo>
                <a:lnTo>
                  <a:pt x="74596" y="25157"/>
                </a:lnTo>
                <a:lnTo>
                  <a:pt x="117791" y="8273"/>
                </a:lnTo>
                <a:lnTo>
                  <a:pt x="163099" y="0"/>
                </a:lnTo>
                <a:lnTo>
                  <a:pt x="209158" y="453"/>
                </a:lnTo>
                <a:lnTo>
                  <a:pt x="254603" y="9751"/>
                </a:lnTo>
                <a:lnTo>
                  <a:pt x="298071" y="28007"/>
                </a:lnTo>
                <a:lnTo>
                  <a:pt x="338200" y="55340"/>
                </a:lnTo>
                <a:lnTo>
                  <a:pt x="360471" y="76557"/>
                </a:lnTo>
                <a:lnTo>
                  <a:pt x="367283" y="84296"/>
                </a:lnTo>
              </a:path>
              <a:path w="3850004" h="85089">
                <a:moveTo>
                  <a:pt x="1161287" y="84296"/>
                </a:moveTo>
                <a:lnTo>
                  <a:pt x="1196166" y="50537"/>
                </a:lnTo>
                <a:lnTo>
                  <a:pt x="1235884" y="25157"/>
                </a:lnTo>
                <a:lnTo>
                  <a:pt x="1279079" y="8273"/>
                </a:lnTo>
                <a:lnTo>
                  <a:pt x="1324387" y="0"/>
                </a:lnTo>
                <a:lnTo>
                  <a:pt x="1370446" y="453"/>
                </a:lnTo>
                <a:lnTo>
                  <a:pt x="1415891" y="9751"/>
                </a:lnTo>
                <a:lnTo>
                  <a:pt x="1459359" y="28007"/>
                </a:lnTo>
                <a:lnTo>
                  <a:pt x="1499488" y="55340"/>
                </a:lnTo>
                <a:lnTo>
                  <a:pt x="1521759" y="76557"/>
                </a:lnTo>
                <a:lnTo>
                  <a:pt x="1528572" y="84296"/>
                </a:lnTo>
              </a:path>
              <a:path w="3850004" h="85089">
                <a:moveTo>
                  <a:pt x="2322194" y="84550"/>
                </a:moveTo>
                <a:lnTo>
                  <a:pt x="2356920" y="50738"/>
                </a:lnTo>
                <a:lnTo>
                  <a:pt x="2396470" y="25296"/>
                </a:lnTo>
                <a:lnTo>
                  <a:pt x="2439490" y="8344"/>
                </a:lnTo>
                <a:lnTo>
                  <a:pt x="2484628" y="0"/>
                </a:lnTo>
                <a:lnTo>
                  <a:pt x="2530527" y="382"/>
                </a:lnTo>
                <a:lnTo>
                  <a:pt x="2575833" y="9612"/>
                </a:lnTo>
                <a:lnTo>
                  <a:pt x="2619193" y="27807"/>
                </a:lnTo>
                <a:lnTo>
                  <a:pt x="2659253" y="55086"/>
                </a:lnTo>
                <a:lnTo>
                  <a:pt x="2681862" y="76696"/>
                </a:lnTo>
                <a:lnTo>
                  <a:pt x="2688716" y="84550"/>
                </a:lnTo>
              </a:path>
              <a:path w="3850004" h="85089">
                <a:moveTo>
                  <a:pt x="3482339" y="84296"/>
                </a:moveTo>
                <a:lnTo>
                  <a:pt x="3517218" y="50537"/>
                </a:lnTo>
                <a:lnTo>
                  <a:pt x="3556936" y="25157"/>
                </a:lnTo>
                <a:lnTo>
                  <a:pt x="3600131" y="8273"/>
                </a:lnTo>
                <a:lnTo>
                  <a:pt x="3645439" y="0"/>
                </a:lnTo>
                <a:lnTo>
                  <a:pt x="3691498" y="453"/>
                </a:lnTo>
                <a:lnTo>
                  <a:pt x="3736943" y="9751"/>
                </a:lnTo>
                <a:lnTo>
                  <a:pt x="3780411" y="28007"/>
                </a:lnTo>
                <a:lnTo>
                  <a:pt x="3820540" y="55340"/>
                </a:lnTo>
                <a:lnTo>
                  <a:pt x="3842811" y="76557"/>
                </a:lnTo>
                <a:lnTo>
                  <a:pt x="3849624" y="84296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56501" y="2568955"/>
            <a:ext cx="341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10" dirty="0">
                <a:latin typeface="TeXGyrePagella"/>
                <a:cs typeface="TeXGyrePagella"/>
              </a:rPr>
              <a:t>M</a:t>
            </a:r>
            <a:r>
              <a:rPr sz="1000" b="1" i="1" spc="-5" dirty="0">
                <a:latin typeface="TeXGyrePagella"/>
                <a:cs typeface="TeXGyrePagella"/>
              </a:rPr>
              <a:t>ean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04454" y="2827908"/>
            <a:ext cx="367665" cy="84455"/>
          </a:xfrm>
          <a:custGeom>
            <a:avLst/>
            <a:gdLst/>
            <a:ahLst/>
            <a:cxnLst/>
            <a:rect l="l" t="t" r="r" b="b"/>
            <a:pathLst>
              <a:path w="367665" h="84455">
                <a:moveTo>
                  <a:pt x="367284" y="0"/>
                </a:moveTo>
                <a:lnTo>
                  <a:pt x="332405" y="33758"/>
                </a:lnTo>
                <a:lnTo>
                  <a:pt x="292687" y="59138"/>
                </a:lnTo>
                <a:lnTo>
                  <a:pt x="249492" y="76022"/>
                </a:lnTo>
                <a:lnTo>
                  <a:pt x="204184" y="84296"/>
                </a:lnTo>
                <a:lnTo>
                  <a:pt x="158125" y="83842"/>
                </a:lnTo>
                <a:lnTo>
                  <a:pt x="112680" y="74545"/>
                </a:lnTo>
                <a:lnTo>
                  <a:pt x="69212" y="56288"/>
                </a:lnTo>
                <a:lnTo>
                  <a:pt x="29082" y="28955"/>
                </a:lnTo>
                <a:lnTo>
                  <a:pt x="6812" y="7739"/>
                </a:lnTo>
                <a:lnTo>
                  <a:pt x="0" y="0"/>
                </a:lnTo>
              </a:path>
            </a:pathLst>
          </a:custGeom>
          <a:ln w="19811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17534" y="2568955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10" dirty="0">
                <a:latin typeface="TeXGyrePagella"/>
                <a:cs typeface="TeXGyrePagella"/>
              </a:rPr>
              <a:t>Mod</a:t>
            </a:r>
            <a:r>
              <a:rPr sz="1000" b="1" i="1" spc="-5" dirty="0">
                <a:latin typeface="TeXGyrePagella"/>
                <a:cs typeface="TeXGyrePagella"/>
              </a:rPr>
              <a:t>e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65360" y="2827654"/>
            <a:ext cx="367030" cy="85090"/>
          </a:xfrm>
          <a:custGeom>
            <a:avLst/>
            <a:gdLst/>
            <a:ahLst/>
            <a:cxnLst/>
            <a:rect l="l" t="t" r="r" b="b"/>
            <a:pathLst>
              <a:path w="367029" h="85089">
                <a:moveTo>
                  <a:pt x="366522" y="0"/>
                </a:moveTo>
                <a:lnTo>
                  <a:pt x="331796" y="33811"/>
                </a:lnTo>
                <a:lnTo>
                  <a:pt x="292246" y="59253"/>
                </a:lnTo>
                <a:lnTo>
                  <a:pt x="249226" y="76205"/>
                </a:lnTo>
                <a:lnTo>
                  <a:pt x="204088" y="84550"/>
                </a:lnTo>
                <a:lnTo>
                  <a:pt x="158189" y="84167"/>
                </a:lnTo>
                <a:lnTo>
                  <a:pt x="112883" y="74937"/>
                </a:lnTo>
                <a:lnTo>
                  <a:pt x="69523" y="56743"/>
                </a:lnTo>
                <a:lnTo>
                  <a:pt x="29464" y="29464"/>
                </a:lnTo>
                <a:lnTo>
                  <a:pt x="6854" y="7854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22054" y="2568955"/>
            <a:ext cx="454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10" dirty="0">
                <a:latin typeface="TeXGyrePagella"/>
                <a:cs typeface="TeXGyrePagella"/>
              </a:rPr>
              <a:t>M</a:t>
            </a:r>
            <a:r>
              <a:rPr sz="1000" b="1" i="1" spc="-5" dirty="0">
                <a:latin typeface="TeXGyrePagella"/>
                <a:cs typeface="TeXGyrePagella"/>
              </a:rPr>
              <a:t>edi</a:t>
            </a:r>
            <a:r>
              <a:rPr sz="1000" b="1" i="1" spc="-10" dirty="0">
                <a:latin typeface="TeXGyrePagella"/>
                <a:cs typeface="TeXGyrePagella"/>
              </a:rPr>
              <a:t>an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16031" y="2568955"/>
            <a:ext cx="5873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10" dirty="0">
                <a:latin typeface="TeXGyrePagella"/>
                <a:cs typeface="TeXGyrePagella"/>
              </a:rPr>
              <a:t>P</a:t>
            </a:r>
            <a:r>
              <a:rPr sz="1000" b="1" i="1" spc="-5" dirty="0">
                <a:latin typeface="TeXGyrePagella"/>
                <a:cs typeface="TeXGyrePagella"/>
              </a:rPr>
              <a:t>ercen</a:t>
            </a:r>
            <a:r>
              <a:rPr sz="1000" b="1" i="1" spc="-10" dirty="0">
                <a:latin typeface="TeXGyrePagella"/>
                <a:cs typeface="TeXGyrePagella"/>
              </a:rPr>
              <a:t>t</a:t>
            </a:r>
            <a:r>
              <a:rPr sz="1000" b="1" i="1" spc="-5" dirty="0">
                <a:latin typeface="TeXGyrePagella"/>
                <a:cs typeface="TeXGyrePagella"/>
              </a:rPr>
              <a:t>ile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149710" y="3508375"/>
            <a:ext cx="367030" cy="85090"/>
          </a:xfrm>
          <a:custGeom>
            <a:avLst/>
            <a:gdLst/>
            <a:ahLst/>
            <a:cxnLst/>
            <a:rect l="l" t="t" r="r" b="b"/>
            <a:pathLst>
              <a:path w="367029" h="85089">
                <a:moveTo>
                  <a:pt x="367030" y="0"/>
                </a:moveTo>
                <a:lnTo>
                  <a:pt x="332383" y="33948"/>
                </a:lnTo>
                <a:lnTo>
                  <a:pt x="292879" y="59513"/>
                </a:lnTo>
                <a:lnTo>
                  <a:pt x="249879" y="76574"/>
                </a:lnTo>
                <a:lnTo>
                  <a:pt x="204739" y="85010"/>
                </a:lnTo>
                <a:lnTo>
                  <a:pt x="158820" y="84701"/>
                </a:lnTo>
                <a:lnTo>
                  <a:pt x="113480" y="75527"/>
                </a:lnTo>
                <a:lnTo>
                  <a:pt x="70077" y="57366"/>
                </a:lnTo>
                <a:lnTo>
                  <a:pt x="29972" y="30099"/>
                </a:lnTo>
                <a:lnTo>
                  <a:pt x="7022" y="8024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078082" y="3250183"/>
            <a:ext cx="5099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5" dirty="0">
                <a:latin typeface="TeXGyrePagella"/>
                <a:cs typeface="TeXGyrePagella"/>
              </a:rPr>
              <a:t>Q</a:t>
            </a:r>
            <a:r>
              <a:rPr sz="1000" b="1" i="1" spc="-10" dirty="0">
                <a:latin typeface="TeXGyrePagella"/>
                <a:cs typeface="TeXGyrePagella"/>
              </a:rPr>
              <a:t>ua</a:t>
            </a:r>
            <a:r>
              <a:rPr sz="1000" b="1" i="1" spc="-15" dirty="0">
                <a:latin typeface="TeXGyrePagella"/>
                <a:cs typeface="TeXGyrePagella"/>
              </a:rPr>
              <a:t>r</a:t>
            </a:r>
            <a:r>
              <a:rPr sz="1000" b="1" i="1" spc="-10" dirty="0">
                <a:latin typeface="TeXGyrePagella"/>
                <a:cs typeface="TeXGyrePagella"/>
              </a:rPr>
              <a:t>t</a:t>
            </a:r>
            <a:r>
              <a:rPr sz="1000" b="1" i="1" spc="-5" dirty="0">
                <a:latin typeface="TeXGyrePagella"/>
                <a:cs typeface="TeXGyrePagella"/>
              </a:rPr>
              <a:t>ile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5395" y="1645666"/>
            <a:ext cx="6412865" cy="83883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469900" marR="5080" indent="-457834">
              <a:lnSpc>
                <a:spcPts val="2840"/>
              </a:lnSpc>
              <a:spcBef>
                <a:spcPts val="790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35" dirty="0">
                <a:latin typeface="Arimo"/>
                <a:cs typeface="Arimo"/>
              </a:rPr>
              <a:t>Middle </a:t>
            </a:r>
            <a:r>
              <a:rPr sz="2950" spc="-130" dirty="0">
                <a:latin typeface="Arimo"/>
                <a:cs typeface="Arimo"/>
              </a:rPr>
              <a:t>value </a:t>
            </a:r>
            <a:r>
              <a:rPr sz="2950" spc="-90" dirty="0">
                <a:latin typeface="Arimo"/>
                <a:cs typeface="Arimo"/>
              </a:rPr>
              <a:t>when </a:t>
            </a:r>
            <a:r>
              <a:rPr sz="2950" spc="-5" dirty="0">
                <a:latin typeface="Arimo"/>
                <a:cs typeface="Arimo"/>
              </a:rPr>
              <a:t>put </a:t>
            </a:r>
            <a:r>
              <a:rPr sz="2950" spc="-30" dirty="0">
                <a:latin typeface="Arimo"/>
                <a:cs typeface="Arimo"/>
              </a:rPr>
              <a:t>in</a:t>
            </a:r>
            <a:r>
              <a:rPr sz="2950" spc="-500" dirty="0">
                <a:latin typeface="Arimo"/>
                <a:cs typeface="Arimo"/>
              </a:rPr>
              <a:t> </a:t>
            </a:r>
            <a:r>
              <a:rPr sz="2950" spc="-155" dirty="0">
                <a:latin typeface="Arimo"/>
                <a:cs typeface="Arimo"/>
              </a:rPr>
              <a:t>ascending </a:t>
            </a:r>
            <a:r>
              <a:rPr sz="2950" spc="-20" dirty="0">
                <a:latin typeface="Arimo"/>
                <a:cs typeface="Arimo"/>
              </a:rPr>
              <a:t>or  </a:t>
            </a:r>
            <a:r>
              <a:rPr sz="2950" spc="-150" dirty="0">
                <a:latin typeface="Arimo"/>
                <a:cs typeface="Arimo"/>
              </a:rPr>
              <a:t>descending</a:t>
            </a:r>
            <a:r>
              <a:rPr sz="2950" spc="-145" dirty="0">
                <a:latin typeface="Arimo"/>
                <a:cs typeface="Arimo"/>
              </a:rPr>
              <a:t> </a:t>
            </a:r>
            <a:r>
              <a:rPr sz="2950" spc="-110" dirty="0">
                <a:latin typeface="Arimo"/>
                <a:cs typeface="Arimo"/>
              </a:rPr>
              <a:t>order.</a:t>
            </a:r>
            <a:endParaRPr sz="295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5395" y="2491867"/>
            <a:ext cx="49657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470534" algn="l"/>
              </a:tabLst>
            </a:pPr>
            <a:r>
              <a:rPr sz="3200" dirty="0">
                <a:latin typeface="Arial"/>
                <a:cs typeface="Arial"/>
              </a:rPr>
              <a:t>Example: </a:t>
            </a:r>
            <a:r>
              <a:rPr sz="3200" spc="-5" dirty="0">
                <a:latin typeface="Arial"/>
                <a:cs typeface="Arial"/>
              </a:rPr>
              <a:t>10, </a:t>
            </a:r>
            <a:r>
              <a:rPr sz="3200" spc="-85" dirty="0">
                <a:latin typeface="Arial"/>
                <a:cs typeface="Arial"/>
              </a:rPr>
              <a:t>11, </a:t>
            </a:r>
            <a:r>
              <a:rPr sz="3200" spc="-5" dirty="0">
                <a:latin typeface="Arial"/>
                <a:cs typeface="Arial"/>
              </a:rPr>
              <a:t>14, 9, </a:t>
            </a:r>
            <a:r>
              <a:rPr sz="3200" dirty="0">
                <a:latin typeface="Arial"/>
                <a:cs typeface="Arial"/>
              </a:rPr>
              <a:t>6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5395" y="2980482"/>
            <a:ext cx="6430010" cy="10585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25"/>
              </a:spcBef>
              <a:buFont typeface="Wingdings"/>
              <a:buChar char=""/>
              <a:tabLst>
                <a:tab pos="470534" algn="l"/>
              </a:tabLst>
            </a:pPr>
            <a:r>
              <a:rPr sz="3200" dirty="0">
                <a:latin typeface="Arial"/>
                <a:cs typeface="Arial"/>
              </a:rPr>
              <a:t>In ascending </a:t>
            </a:r>
            <a:r>
              <a:rPr sz="3200" spc="-5" dirty="0">
                <a:latin typeface="Arial"/>
                <a:cs typeface="Arial"/>
              </a:rPr>
              <a:t>order </a:t>
            </a:r>
            <a:r>
              <a:rPr sz="3200" dirty="0">
                <a:latin typeface="Arial"/>
                <a:cs typeface="Arial"/>
              </a:rPr>
              <a:t>-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6,9,10,11,14</a:t>
            </a:r>
            <a:endParaRPr sz="32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225"/>
              </a:spcBef>
              <a:buFont typeface="Wingdings"/>
              <a:buChar char=""/>
              <a:tabLst>
                <a:tab pos="470534" algn="l"/>
              </a:tabLst>
            </a:pPr>
            <a:r>
              <a:rPr sz="3200" spc="-5" dirty="0">
                <a:latin typeface="Arial"/>
                <a:cs typeface="Arial"/>
              </a:rPr>
              <a:t>Median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10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5395" y="4532168"/>
            <a:ext cx="5611495" cy="15773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25"/>
              </a:spcBef>
              <a:buFont typeface="Wingdings"/>
              <a:buChar char=""/>
              <a:tabLst>
                <a:tab pos="470534" algn="l"/>
              </a:tabLst>
            </a:pPr>
            <a:r>
              <a:rPr sz="3200" dirty="0">
                <a:latin typeface="Arial"/>
                <a:cs typeface="Arial"/>
              </a:rPr>
              <a:t>Example: </a:t>
            </a:r>
            <a:r>
              <a:rPr sz="3200" spc="-5" dirty="0">
                <a:latin typeface="Arial"/>
                <a:cs typeface="Arial"/>
              </a:rPr>
              <a:t>10, </a:t>
            </a:r>
            <a:r>
              <a:rPr sz="3200" spc="-85" dirty="0">
                <a:latin typeface="Arial"/>
                <a:cs typeface="Arial"/>
              </a:rPr>
              <a:t>11, </a:t>
            </a:r>
            <a:r>
              <a:rPr sz="3200" spc="-5" dirty="0">
                <a:latin typeface="Arial"/>
                <a:cs typeface="Arial"/>
              </a:rPr>
              <a:t>14, 9, 6,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11</a:t>
            </a:r>
            <a:endParaRPr sz="32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225"/>
              </a:spcBef>
              <a:buFont typeface="Wingdings"/>
              <a:buChar char=""/>
              <a:tabLst>
                <a:tab pos="470534" algn="l"/>
              </a:tabLst>
            </a:pP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order </a:t>
            </a:r>
            <a:r>
              <a:rPr sz="3200" dirty="0">
                <a:latin typeface="Arial"/>
                <a:cs typeface="Arial"/>
              </a:rPr>
              <a:t>- </a:t>
            </a:r>
            <a:r>
              <a:rPr sz="3200" spc="-30" dirty="0">
                <a:latin typeface="Arial"/>
                <a:cs typeface="Arial"/>
              </a:rPr>
              <a:t>6,9,10,11,</a:t>
            </a:r>
            <a:r>
              <a:rPr sz="3200" spc="-55" dirty="0">
                <a:latin typeface="Arial"/>
                <a:cs typeface="Arial"/>
              </a:rPr>
              <a:t> 11,14</a:t>
            </a:r>
            <a:endParaRPr sz="32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245"/>
              </a:spcBef>
              <a:buFont typeface="Wingdings"/>
              <a:buChar char=""/>
              <a:tabLst>
                <a:tab pos="470534" algn="l"/>
              </a:tabLst>
            </a:pPr>
            <a:r>
              <a:rPr sz="3200" spc="-5" dirty="0">
                <a:latin typeface="Arial"/>
                <a:cs typeface="Arial"/>
              </a:rPr>
              <a:t>Median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10.5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2641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35" dirty="0"/>
              <a:t>Percent</a:t>
            </a:r>
            <a:r>
              <a:rPr sz="4400" spc="30" dirty="0"/>
              <a:t>i</a:t>
            </a:r>
            <a:r>
              <a:rPr sz="4400" spc="25" dirty="0"/>
              <a:t>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5395" y="1682242"/>
            <a:ext cx="6155690" cy="340614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469900" marR="5080" indent="-457834" algn="just">
              <a:lnSpc>
                <a:spcPct val="90400"/>
              </a:lnSpc>
              <a:spcBef>
                <a:spcPts val="450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80" dirty="0">
                <a:latin typeface="Arimo"/>
                <a:cs typeface="Arimo"/>
              </a:rPr>
              <a:t>Median </a:t>
            </a:r>
            <a:r>
              <a:rPr sz="2950" spc="-110" dirty="0">
                <a:latin typeface="Arimo"/>
                <a:cs typeface="Arimo"/>
              </a:rPr>
              <a:t>divides </a:t>
            </a:r>
            <a:r>
              <a:rPr sz="2950" spc="-30" dirty="0">
                <a:latin typeface="Arimo"/>
                <a:cs typeface="Arimo"/>
              </a:rPr>
              <a:t>the </a:t>
            </a:r>
            <a:r>
              <a:rPr sz="2950" spc="-105" dirty="0">
                <a:latin typeface="Arimo"/>
                <a:cs typeface="Arimo"/>
              </a:rPr>
              <a:t>data </a:t>
            </a:r>
            <a:r>
              <a:rPr sz="2950" spc="-30" dirty="0">
                <a:latin typeface="Arimo"/>
                <a:cs typeface="Arimo"/>
              </a:rPr>
              <a:t>in </a:t>
            </a:r>
            <a:r>
              <a:rPr sz="2950" spc="20" dirty="0">
                <a:latin typeface="Arimo"/>
                <a:cs typeface="Arimo"/>
              </a:rPr>
              <a:t>two</a:t>
            </a:r>
            <a:r>
              <a:rPr sz="2950" spc="-560" dirty="0">
                <a:latin typeface="Arimo"/>
                <a:cs typeface="Arimo"/>
              </a:rPr>
              <a:t> </a:t>
            </a:r>
            <a:r>
              <a:rPr sz="2950" spc="-110" dirty="0">
                <a:latin typeface="Arimo"/>
                <a:cs typeface="Arimo"/>
              </a:rPr>
              <a:t>equal  </a:t>
            </a:r>
            <a:r>
              <a:rPr sz="2950" spc="-85" dirty="0">
                <a:latin typeface="Arimo"/>
                <a:cs typeface="Arimo"/>
              </a:rPr>
              <a:t>parts when </a:t>
            </a:r>
            <a:r>
              <a:rPr sz="2950" spc="-130" dirty="0">
                <a:latin typeface="Arimo"/>
                <a:cs typeface="Arimo"/>
              </a:rPr>
              <a:t>arranged </a:t>
            </a:r>
            <a:r>
              <a:rPr sz="2950" spc="-30" dirty="0">
                <a:latin typeface="Arimo"/>
                <a:cs typeface="Arimo"/>
              </a:rPr>
              <a:t>in </a:t>
            </a:r>
            <a:r>
              <a:rPr sz="2950" spc="-155" dirty="0">
                <a:latin typeface="Arimo"/>
                <a:cs typeface="Arimo"/>
              </a:rPr>
              <a:t>ascending </a:t>
            </a:r>
            <a:r>
              <a:rPr sz="2950" spc="-20" dirty="0">
                <a:latin typeface="Arimo"/>
                <a:cs typeface="Arimo"/>
              </a:rPr>
              <a:t>or  </a:t>
            </a:r>
            <a:r>
              <a:rPr sz="2950" spc="-145" dirty="0">
                <a:latin typeface="Arimo"/>
                <a:cs typeface="Arimo"/>
              </a:rPr>
              <a:t>descending</a:t>
            </a:r>
            <a:r>
              <a:rPr sz="2950" spc="-140" dirty="0">
                <a:latin typeface="Arimo"/>
                <a:cs typeface="Arimo"/>
              </a:rPr>
              <a:t> </a:t>
            </a:r>
            <a:r>
              <a:rPr sz="2950" spc="-60" dirty="0">
                <a:latin typeface="Arimo"/>
                <a:cs typeface="Arimo"/>
              </a:rPr>
              <a:t>order</a:t>
            </a:r>
            <a:endParaRPr sz="2950">
              <a:latin typeface="Arimo"/>
              <a:cs typeface="Arimo"/>
            </a:endParaRPr>
          </a:p>
          <a:p>
            <a:pPr marL="469900" indent="-457834" algn="just">
              <a:lnSpc>
                <a:spcPct val="100000"/>
              </a:lnSpc>
              <a:spcBef>
                <a:spcPts val="660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114" dirty="0">
                <a:latin typeface="Arimo"/>
                <a:cs typeface="Arimo"/>
              </a:rPr>
              <a:t>Percentile </a:t>
            </a:r>
            <a:r>
              <a:rPr sz="2950" spc="-110" dirty="0">
                <a:latin typeface="Arimo"/>
                <a:cs typeface="Arimo"/>
              </a:rPr>
              <a:t>divides </a:t>
            </a:r>
            <a:r>
              <a:rPr sz="2950" spc="-105" dirty="0">
                <a:latin typeface="Arimo"/>
                <a:cs typeface="Arimo"/>
              </a:rPr>
              <a:t>data </a:t>
            </a:r>
            <a:r>
              <a:rPr sz="2950" spc="-30" dirty="0">
                <a:latin typeface="Arimo"/>
                <a:cs typeface="Arimo"/>
              </a:rPr>
              <a:t>in </a:t>
            </a:r>
            <a:r>
              <a:rPr sz="2950" spc="-140" dirty="0">
                <a:latin typeface="Arimo"/>
                <a:cs typeface="Arimo"/>
              </a:rPr>
              <a:t>99</a:t>
            </a:r>
            <a:r>
              <a:rPr sz="2950" spc="-425" dirty="0">
                <a:latin typeface="Arimo"/>
                <a:cs typeface="Arimo"/>
              </a:rPr>
              <a:t> </a:t>
            </a:r>
            <a:r>
              <a:rPr sz="2950" spc="-85" dirty="0">
                <a:latin typeface="Arimo"/>
                <a:cs typeface="Arimo"/>
              </a:rPr>
              <a:t>parts</a:t>
            </a:r>
            <a:endParaRPr sz="2950">
              <a:latin typeface="Arimo"/>
              <a:cs typeface="Arimo"/>
            </a:endParaRPr>
          </a:p>
          <a:p>
            <a:pPr marL="469900" indent="-457834" algn="just">
              <a:lnSpc>
                <a:spcPct val="100000"/>
              </a:lnSpc>
              <a:spcBef>
                <a:spcPts val="660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65" dirty="0">
                <a:latin typeface="Arimo"/>
                <a:cs typeface="Arimo"/>
              </a:rPr>
              <a:t>Quartile </a:t>
            </a:r>
            <a:r>
              <a:rPr sz="2950" spc="-110" dirty="0">
                <a:latin typeface="Arimo"/>
                <a:cs typeface="Arimo"/>
              </a:rPr>
              <a:t>divides </a:t>
            </a:r>
            <a:r>
              <a:rPr sz="2950" spc="-105" dirty="0">
                <a:latin typeface="Arimo"/>
                <a:cs typeface="Arimo"/>
              </a:rPr>
              <a:t>data </a:t>
            </a:r>
            <a:r>
              <a:rPr sz="2950" spc="-25" dirty="0">
                <a:latin typeface="Arimo"/>
                <a:cs typeface="Arimo"/>
              </a:rPr>
              <a:t>in </a:t>
            </a:r>
            <a:r>
              <a:rPr sz="2950" spc="-140" dirty="0">
                <a:latin typeface="Arimo"/>
                <a:cs typeface="Arimo"/>
              </a:rPr>
              <a:t>4</a:t>
            </a:r>
            <a:r>
              <a:rPr sz="2950" spc="-484" dirty="0">
                <a:latin typeface="Arimo"/>
                <a:cs typeface="Arimo"/>
              </a:rPr>
              <a:t> </a:t>
            </a:r>
            <a:r>
              <a:rPr sz="2950" spc="-85" dirty="0">
                <a:latin typeface="Arimo"/>
                <a:cs typeface="Arimo"/>
              </a:rPr>
              <a:t>parts</a:t>
            </a:r>
            <a:endParaRPr sz="2950">
              <a:latin typeface="Arimo"/>
              <a:cs typeface="Arimo"/>
            </a:endParaRPr>
          </a:p>
          <a:p>
            <a:pPr marL="469900" indent="-457834">
              <a:lnSpc>
                <a:spcPct val="100000"/>
              </a:lnSpc>
              <a:spcBef>
                <a:spcPts val="665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170" dirty="0">
                <a:latin typeface="Arimo"/>
                <a:cs typeface="Arimo"/>
              </a:rPr>
              <a:t>Example: </a:t>
            </a:r>
            <a:r>
              <a:rPr sz="2800" spc="-20" dirty="0">
                <a:latin typeface="Arial"/>
                <a:cs typeface="Arial"/>
              </a:rPr>
              <a:t>6,9,10,11,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11,14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700"/>
              </a:spcBef>
              <a:buFont typeface="Wingdings"/>
              <a:buChar char=""/>
              <a:tabLst>
                <a:tab pos="469900" algn="l"/>
                <a:tab pos="470534" algn="l"/>
              </a:tabLst>
            </a:pPr>
            <a:r>
              <a:rPr sz="2800" spc="-5" dirty="0">
                <a:latin typeface="Arial"/>
                <a:cs typeface="Arial"/>
              </a:rPr>
              <a:t>Q1=9, Q2=10.5,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Q3=11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85097" y="1754282"/>
            <a:ext cx="367665" cy="84455"/>
          </a:xfrm>
          <a:custGeom>
            <a:avLst/>
            <a:gdLst/>
            <a:ahLst/>
            <a:cxnLst/>
            <a:rect l="l" t="t" r="r" b="b"/>
            <a:pathLst>
              <a:path w="367665" h="84455">
                <a:moveTo>
                  <a:pt x="0" y="84296"/>
                </a:moveTo>
                <a:lnTo>
                  <a:pt x="34878" y="50537"/>
                </a:lnTo>
                <a:lnTo>
                  <a:pt x="74596" y="25157"/>
                </a:lnTo>
                <a:lnTo>
                  <a:pt x="117791" y="8273"/>
                </a:lnTo>
                <a:lnTo>
                  <a:pt x="163099" y="0"/>
                </a:lnTo>
                <a:lnTo>
                  <a:pt x="209158" y="453"/>
                </a:lnTo>
                <a:lnTo>
                  <a:pt x="254603" y="9751"/>
                </a:lnTo>
                <a:lnTo>
                  <a:pt x="298071" y="28007"/>
                </a:lnTo>
                <a:lnTo>
                  <a:pt x="338200" y="55340"/>
                </a:lnTo>
                <a:lnTo>
                  <a:pt x="360471" y="76557"/>
                </a:lnTo>
                <a:lnTo>
                  <a:pt x="367283" y="84296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7569" y="2146680"/>
            <a:ext cx="3481704" cy="287020"/>
          </a:xfrm>
          <a:custGeom>
            <a:avLst/>
            <a:gdLst/>
            <a:ahLst/>
            <a:cxnLst/>
            <a:rect l="l" t="t" r="r" b="b"/>
            <a:pathLst>
              <a:path w="3481704" h="287019">
                <a:moveTo>
                  <a:pt x="1740407" y="85217"/>
                </a:moveTo>
                <a:lnTo>
                  <a:pt x="1740407" y="185928"/>
                </a:lnTo>
                <a:lnTo>
                  <a:pt x="3481704" y="185928"/>
                </a:lnTo>
                <a:lnTo>
                  <a:pt x="3481704" y="286639"/>
                </a:lnTo>
              </a:path>
              <a:path w="3481704" h="287019">
                <a:moveTo>
                  <a:pt x="1740407" y="85217"/>
                </a:moveTo>
                <a:lnTo>
                  <a:pt x="1740407" y="185928"/>
                </a:lnTo>
                <a:lnTo>
                  <a:pt x="2320798" y="185928"/>
                </a:lnTo>
                <a:lnTo>
                  <a:pt x="2320798" y="286639"/>
                </a:lnTo>
              </a:path>
              <a:path w="3481704" h="287019">
                <a:moveTo>
                  <a:pt x="1740153" y="85217"/>
                </a:moveTo>
                <a:lnTo>
                  <a:pt x="1740153" y="185928"/>
                </a:lnTo>
                <a:lnTo>
                  <a:pt x="1159763" y="185928"/>
                </a:lnTo>
                <a:lnTo>
                  <a:pt x="1159763" y="286639"/>
                </a:lnTo>
              </a:path>
              <a:path w="3481704" h="287019">
                <a:moveTo>
                  <a:pt x="1741297" y="85217"/>
                </a:moveTo>
                <a:lnTo>
                  <a:pt x="1741297" y="185928"/>
                </a:lnTo>
                <a:lnTo>
                  <a:pt x="0" y="185928"/>
                </a:lnTo>
                <a:lnTo>
                  <a:pt x="0" y="286639"/>
                </a:lnTo>
              </a:path>
              <a:path w="3481704" h="287019">
                <a:moveTo>
                  <a:pt x="1924811" y="0"/>
                </a:moveTo>
                <a:lnTo>
                  <a:pt x="1889933" y="33758"/>
                </a:lnTo>
                <a:lnTo>
                  <a:pt x="1850215" y="59138"/>
                </a:lnTo>
                <a:lnTo>
                  <a:pt x="1807020" y="76022"/>
                </a:lnTo>
                <a:lnTo>
                  <a:pt x="1761712" y="84296"/>
                </a:lnTo>
                <a:lnTo>
                  <a:pt x="1715653" y="83842"/>
                </a:lnTo>
                <a:lnTo>
                  <a:pt x="1670208" y="74545"/>
                </a:lnTo>
                <a:lnTo>
                  <a:pt x="1626740" y="56288"/>
                </a:lnTo>
                <a:lnTo>
                  <a:pt x="1586610" y="28956"/>
                </a:lnTo>
                <a:lnTo>
                  <a:pt x="1564340" y="7739"/>
                </a:lnTo>
                <a:lnTo>
                  <a:pt x="1557527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0515600" y="2818002"/>
            <a:ext cx="1011555" cy="393065"/>
            <a:chOff x="10515600" y="2818002"/>
            <a:chExt cx="1011555" cy="393065"/>
          </a:xfrm>
        </p:grpSpPr>
        <p:sp>
          <p:nvSpPr>
            <p:cNvPr id="7" name="object 7"/>
            <p:cNvSpPr/>
            <p:nvPr/>
          </p:nvSpPr>
          <p:spPr>
            <a:xfrm>
              <a:off x="10709910" y="2913125"/>
              <a:ext cx="441325" cy="288290"/>
            </a:xfrm>
            <a:custGeom>
              <a:avLst/>
              <a:gdLst/>
              <a:ahLst/>
              <a:cxnLst/>
              <a:rect l="l" t="t" r="r" b="b"/>
              <a:pathLst>
                <a:path w="441325" h="288289">
                  <a:moveTo>
                    <a:pt x="0" y="0"/>
                  </a:moveTo>
                  <a:lnTo>
                    <a:pt x="0" y="287782"/>
                  </a:lnTo>
                  <a:lnTo>
                    <a:pt x="441325" y="287782"/>
                  </a:lnTo>
                </a:path>
              </a:pathLst>
            </a:custGeom>
            <a:ln w="19812">
              <a:solidFill>
                <a:srgbClr val="237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25505" y="2827908"/>
              <a:ext cx="991235" cy="372745"/>
            </a:xfrm>
            <a:custGeom>
              <a:avLst/>
              <a:gdLst/>
              <a:ahLst/>
              <a:cxnLst/>
              <a:rect l="l" t="t" r="r" b="b"/>
              <a:pathLst>
                <a:path w="991234" h="372744">
                  <a:moveTo>
                    <a:pt x="367284" y="0"/>
                  </a:moveTo>
                  <a:lnTo>
                    <a:pt x="332405" y="33758"/>
                  </a:lnTo>
                  <a:lnTo>
                    <a:pt x="292687" y="59138"/>
                  </a:lnTo>
                  <a:lnTo>
                    <a:pt x="249492" y="76022"/>
                  </a:lnTo>
                  <a:lnTo>
                    <a:pt x="204184" y="84296"/>
                  </a:lnTo>
                  <a:lnTo>
                    <a:pt x="158125" y="83842"/>
                  </a:lnTo>
                  <a:lnTo>
                    <a:pt x="112680" y="74545"/>
                  </a:lnTo>
                  <a:lnTo>
                    <a:pt x="69212" y="56288"/>
                  </a:lnTo>
                  <a:lnTo>
                    <a:pt x="29083" y="28955"/>
                  </a:lnTo>
                  <a:lnTo>
                    <a:pt x="6812" y="7739"/>
                  </a:lnTo>
                  <a:lnTo>
                    <a:pt x="0" y="0"/>
                  </a:lnTo>
                </a:path>
                <a:path w="991234" h="372744">
                  <a:moveTo>
                    <a:pt x="624204" y="372363"/>
                  </a:moveTo>
                  <a:lnTo>
                    <a:pt x="658851" y="338415"/>
                  </a:lnTo>
                  <a:lnTo>
                    <a:pt x="698355" y="312850"/>
                  </a:lnTo>
                  <a:lnTo>
                    <a:pt x="741355" y="295789"/>
                  </a:lnTo>
                  <a:lnTo>
                    <a:pt x="786495" y="287353"/>
                  </a:lnTo>
                  <a:lnTo>
                    <a:pt x="832414" y="287662"/>
                  </a:lnTo>
                  <a:lnTo>
                    <a:pt x="877754" y="296836"/>
                  </a:lnTo>
                  <a:lnTo>
                    <a:pt x="921157" y="314997"/>
                  </a:lnTo>
                  <a:lnTo>
                    <a:pt x="961263" y="342264"/>
                  </a:lnTo>
                  <a:lnTo>
                    <a:pt x="984212" y="364339"/>
                  </a:lnTo>
                  <a:lnTo>
                    <a:pt x="991235" y="372363"/>
                  </a:lnTo>
                </a:path>
              </a:pathLst>
            </a:custGeom>
            <a:ln w="19812">
              <a:solidFill>
                <a:srgbClr val="1E64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691498" y="1818893"/>
            <a:ext cx="553085" cy="3149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51435">
              <a:lnSpc>
                <a:spcPts val="1080"/>
              </a:lnSpc>
              <a:spcBef>
                <a:spcPts val="229"/>
              </a:spcBef>
            </a:pPr>
            <a:r>
              <a:rPr sz="1000" b="1" i="1" spc="-10" dirty="0">
                <a:latin typeface="TeXGyrePagella"/>
                <a:cs typeface="TeXGyrePagella"/>
              </a:rPr>
              <a:t>Central  </a:t>
            </a:r>
            <a:r>
              <a:rPr sz="1000" b="1" i="1" spc="-5" dirty="0">
                <a:latin typeface="TeXGyrePagella"/>
                <a:cs typeface="TeXGyrePagella"/>
              </a:rPr>
              <a:t>Tendency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43166" y="2827908"/>
            <a:ext cx="367665" cy="84455"/>
          </a:xfrm>
          <a:custGeom>
            <a:avLst/>
            <a:gdLst/>
            <a:ahLst/>
            <a:cxnLst/>
            <a:rect l="l" t="t" r="r" b="b"/>
            <a:pathLst>
              <a:path w="367665" h="84455">
                <a:moveTo>
                  <a:pt x="367283" y="0"/>
                </a:moveTo>
                <a:lnTo>
                  <a:pt x="332405" y="33758"/>
                </a:lnTo>
                <a:lnTo>
                  <a:pt x="292687" y="59138"/>
                </a:lnTo>
                <a:lnTo>
                  <a:pt x="249492" y="76022"/>
                </a:lnTo>
                <a:lnTo>
                  <a:pt x="204184" y="84296"/>
                </a:lnTo>
                <a:lnTo>
                  <a:pt x="158125" y="83842"/>
                </a:lnTo>
                <a:lnTo>
                  <a:pt x="112680" y="74545"/>
                </a:lnTo>
                <a:lnTo>
                  <a:pt x="69212" y="56288"/>
                </a:lnTo>
                <a:lnTo>
                  <a:pt x="29082" y="28955"/>
                </a:lnTo>
                <a:lnTo>
                  <a:pt x="6812" y="7739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43166" y="2435510"/>
            <a:ext cx="3850004" cy="85090"/>
          </a:xfrm>
          <a:custGeom>
            <a:avLst/>
            <a:gdLst/>
            <a:ahLst/>
            <a:cxnLst/>
            <a:rect l="l" t="t" r="r" b="b"/>
            <a:pathLst>
              <a:path w="3850004" h="85089">
                <a:moveTo>
                  <a:pt x="0" y="84296"/>
                </a:moveTo>
                <a:lnTo>
                  <a:pt x="34878" y="50537"/>
                </a:lnTo>
                <a:lnTo>
                  <a:pt x="74596" y="25157"/>
                </a:lnTo>
                <a:lnTo>
                  <a:pt x="117791" y="8273"/>
                </a:lnTo>
                <a:lnTo>
                  <a:pt x="163099" y="0"/>
                </a:lnTo>
                <a:lnTo>
                  <a:pt x="209158" y="453"/>
                </a:lnTo>
                <a:lnTo>
                  <a:pt x="254603" y="9751"/>
                </a:lnTo>
                <a:lnTo>
                  <a:pt x="298071" y="28007"/>
                </a:lnTo>
                <a:lnTo>
                  <a:pt x="338200" y="55340"/>
                </a:lnTo>
                <a:lnTo>
                  <a:pt x="360471" y="76557"/>
                </a:lnTo>
                <a:lnTo>
                  <a:pt x="367283" y="84296"/>
                </a:lnTo>
              </a:path>
              <a:path w="3850004" h="85089">
                <a:moveTo>
                  <a:pt x="1161287" y="84296"/>
                </a:moveTo>
                <a:lnTo>
                  <a:pt x="1196166" y="50537"/>
                </a:lnTo>
                <a:lnTo>
                  <a:pt x="1235884" y="25157"/>
                </a:lnTo>
                <a:lnTo>
                  <a:pt x="1279079" y="8273"/>
                </a:lnTo>
                <a:lnTo>
                  <a:pt x="1324387" y="0"/>
                </a:lnTo>
                <a:lnTo>
                  <a:pt x="1370446" y="453"/>
                </a:lnTo>
                <a:lnTo>
                  <a:pt x="1415891" y="9751"/>
                </a:lnTo>
                <a:lnTo>
                  <a:pt x="1459359" y="28007"/>
                </a:lnTo>
                <a:lnTo>
                  <a:pt x="1499488" y="55340"/>
                </a:lnTo>
                <a:lnTo>
                  <a:pt x="1521759" y="76557"/>
                </a:lnTo>
                <a:lnTo>
                  <a:pt x="1528572" y="84296"/>
                </a:lnTo>
              </a:path>
              <a:path w="3850004" h="85089">
                <a:moveTo>
                  <a:pt x="2322194" y="84550"/>
                </a:moveTo>
                <a:lnTo>
                  <a:pt x="2356920" y="50738"/>
                </a:lnTo>
                <a:lnTo>
                  <a:pt x="2396470" y="25296"/>
                </a:lnTo>
                <a:lnTo>
                  <a:pt x="2439490" y="8344"/>
                </a:lnTo>
                <a:lnTo>
                  <a:pt x="2484628" y="0"/>
                </a:lnTo>
                <a:lnTo>
                  <a:pt x="2530527" y="382"/>
                </a:lnTo>
                <a:lnTo>
                  <a:pt x="2575833" y="9612"/>
                </a:lnTo>
                <a:lnTo>
                  <a:pt x="2619193" y="27807"/>
                </a:lnTo>
                <a:lnTo>
                  <a:pt x="2659253" y="55086"/>
                </a:lnTo>
                <a:lnTo>
                  <a:pt x="2681862" y="76696"/>
                </a:lnTo>
                <a:lnTo>
                  <a:pt x="2688716" y="84550"/>
                </a:lnTo>
              </a:path>
              <a:path w="3850004" h="85089">
                <a:moveTo>
                  <a:pt x="3482339" y="84296"/>
                </a:moveTo>
                <a:lnTo>
                  <a:pt x="3517218" y="50537"/>
                </a:lnTo>
                <a:lnTo>
                  <a:pt x="3556936" y="25157"/>
                </a:lnTo>
                <a:lnTo>
                  <a:pt x="3600131" y="8273"/>
                </a:lnTo>
                <a:lnTo>
                  <a:pt x="3645439" y="0"/>
                </a:lnTo>
                <a:lnTo>
                  <a:pt x="3691498" y="453"/>
                </a:lnTo>
                <a:lnTo>
                  <a:pt x="3736943" y="9751"/>
                </a:lnTo>
                <a:lnTo>
                  <a:pt x="3780411" y="28007"/>
                </a:lnTo>
                <a:lnTo>
                  <a:pt x="3820540" y="55340"/>
                </a:lnTo>
                <a:lnTo>
                  <a:pt x="3842811" y="76557"/>
                </a:lnTo>
                <a:lnTo>
                  <a:pt x="3849624" y="84296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56501" y="2568955"/>
            <a:ext cx="341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10" dirty="0">
                <a:latin typeface="TeXGyrePagella"/>
                <a:cs typeface="TeXGyrePagella"/>
              </a:rPr>
              <a:t>M</a:t>
            </a:r>
            <a:r>
              <a:rPr sz="1000" b="1" i="1" spc="-5" dirty="0">
                <a:latin typeface="TeXGyrePagella"/>
                <a:cs typeface="TeXGyrePagella"/>
              </a:rPr>
              <a:t>ean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04454" y="2827908"/>
            <a:ext cx="367665" cy="84455"/>
          </a:xfrm>
          <a:custGeom>
            <a:avLst/>
            <a:gdLst/>
            <a:ahLst/>
            <a:cxnLst/>
            <a:rect l="l" t="t" r="r" b="b"/>
            <a:pathLst>
              <a:path w="367665" h="84455">
                <a:moveTo>
                  <a:pt x="367284" y="0"/>
                </a:moveTo>
                <a:lnTo>
                  <a:pt x="332405" y="33758"/>
                </a:lnTo>
                <a:lnTo>
                  <a:pt x="292687" y="59138"/>
                </a:lnTo>
                <a:lnTo>
                  <a:pt x="249492" y="76022"/>
                </a:lnTo>
                <a:lnTo>
                  <a:pt x="204184" y="84296"/>
                </a:lnTo>
                <a:lnTo>
                  <a:pt x="158125" y="83842"/>
                </a:lnTo>
                <a:lnTo>
                  <a:pt x="112680" y="74545"/>
                </a:lnTo>
                <a:lnTo>
                  <a:pt x="69212" y="56288"/>
                </a:lnTo>
                <a:lnTo>
                  <a:pt x="29082" y="28955"/>
                </a:lnTo>
                <a:lnTo>
                  <a:pt x="6812" y="7739"/>
                </a:lnTo>
                <a:lnTo>
                  <a:pt x="0" y="0"/>
                </a:lnTo>
              </a:path>
            </a:pathLst>
          </a:custGeom>
          <a:ln w="19811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17534" y="2568955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10" dirty="0">
                <a:latin typeface="TeXGyrePagella"/>
                <a:cs typeface="TeXGyrePagella"/>
              </a:rPr>
              <a:t>Mod</a:t>
            </a:r>
            <a:r>
              <a:rPr sz="1000" b="1" i="1" spc="-5" dirty="0">
                <a:latin typeface="TeXGyrePagella"/>
                <a:cs typeface="TeXGyrePagella"/>
              </a:rPr>
              <a:t>e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65360" y="2827654"/>
            <a:ext cx="367030" cy="85090"/>
          </a:xfrm>
          <a:custGeom>
            <a:avLst/>
            <a:gdLst/>
            <a:ahLst/>
            <a:cxnLst/>
            <a:rect l="l" t="t" r="r" b="b"/>
            <a:pathLst>
              <a:path w="367029" h="85089">
                <a:moveTo>
                  <a:pt x="366522" y="0"/>
                </a:moveTo>
                <a:lnTo>
                  <a:pt x="331796" y="33811"/>
                </a:lnTo>
                <a:lnTo>
                  <a:pt x="292246" y="59253"/>
                </a:lnTo>
                <a:lnTo>
                  <a:pt x="249226" y="76205"/>
                </a:lnTo>
                <a:lnTo>
                  <a:pt x="204088" y="84550"/>
                </a:lnTo>
                <a:lnTo>
                  <a:pt x="158189" y="84167"/>
                </a:lnTo>
                <a:lnTo>
                  <a:pt x="112883" y="74937"/>
                </a:lnTo>
                <a:lnTo>
                  <a:pt x="69523" y="56743"/>
                </a:lnTo>
                <a:lnTo>
                  <a:pt x="29464" y="29464"/>
                </a:lnTo>
                <a:lnTo>
                  <a:pt x="6854" y="7854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322054" y="2568955"/>
            <a:ext cx="454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10" dirty="0">
                <a:latin typeface="TeXGyrePagella"/>
                <a:cs typeface="TeXGyrePagella"/>
              </a:rPr>
              <a:t>M</a:t>
            </a:r>
            <a:r>
              <a:rPr sz="1000" b="1" i="1" spc="-5" dirty="0">
                <a:latin typeface="TeXGyrePagella"/>
                <a:cs typeface="TeXGyrePagella"/>
              </a:rPr>
              <a:t>edi</a:t>
            </a:r>
            <a:r>
              <a:rPr sz="1000" b="1" i="1" spc="-10" dirty="0">
                <a:latin typeface="TeXGyrePagella"/>
                <a:cs typeface="TeXGyrePagella"/>
              </a:rPr>
              <a:t>an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16031" y="2568955"/>
            <a:ext cx="5873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10" dirty="0">
                <a:latin typeface="TeXGyrePagella"/>
                <a:cs typeface="TeXGyrePagella"/>
              </a:rPr>
              <a:t>P</a:t>
            </a:r>
            <a:r>
              <a:rPr sz="1000" b="1" i="1" spc="-5" dirty="0">
                <a:latin typeface="TeXGyrePagella"/>
                <a:cs typeface="TeXGyrePagella"/>
              </a:rPr>
              <a:t>ercen</a:t>
            </a:r>
            <a:r>
              <a:rPr sz="1000" b="1" i="1" spc="-10" dirty="0">
                <a:latin typeface="TeXGyrePagella"/>
                <a:cs typeface="TeXGyrePagella"/>
              </a:rPr>
              <a:t>t</a:t>
            </a:r>
            <a:r>
              <a:rPr sz="1000" b="1" i="1" spc="-5" dirty="0">
                <a:latin typeface="TeXGyrePagella"/>
                <a:cs typeface="TeXGyrePagella"/>
              </a:rPr>
              <a:t>ile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149710" y="3508375"/>
            <a:ext cx="367030" cy="85090"/>
          </a:xfrm>
          <a:custGeom>
            <a:avLst/>
            <a:gdLst/>
            <a:ahLst/>
            <a:cxnLst/>
            <a:rect l="l" t="t" r="r" b="b"/>
            <a:pathLst>
              <a:path w="367029" h="85089">
                <a:moveTo>
                  <a:pt x="367030" y="0"/>
                </a:moveTo>
                <a:lnTo>
                  <a:pt x="332383" y="33948"/>
                </a:lnTo>
                <a:lnTo>
                  <a:pt x="292879" y="59513"/>
                </a:lnTo>
                <a:lnTo>
                  <a:pt x="249879" y="76574"/>
                </a:lnTo>
                <a:lnTo>
                  <a:pt x="204739" y="85010"/>
                </a:lnTo>
                <a:lnTo>
                  <a:pt x="158820" y="84701"/>
                </a:lnTo>
                <a:lnTo>
                  <a:pt x="113480" y="75527"/>
                </a:lnTo>
                <a:lnTo>
                  <a:pt x="70077" y="57366"/>
                </a:lnTo>
                <a:lnTo>
                  <a:pt x="29972" y="30099"/>
                </a:lnTo>
                <a:lnTo>
                  <a:pt x="7022" y="8024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078082" y="3250183"/>
            <a:ext cx="5099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5" dirty="0">
                <a:latin typeface="TeXGyrePagella"/>
                <a:cs typeface="TeXGyrePagella"/>
              </a:rPr>
              <a:t>Q</a:t>
            </a:r>
            <a:r>
              <a:rPr sz="1000" b="1" i="1" spc="-10" dirty="0">
                <a:latin typeface="TeXGyrePagella"/>
                <a:cs typeface="TeXGyrePagella"/>
              </a:rPr>
              <a:t>ua</a:t>
            </a:r>
            <a:r>
              <a:rPr sz="1000" b="1" i="1" spc="-15" dirty="0">
                <a:latin typeface="TeXGyrePagella"/>
                <a:cs typeface="TeXGyrePagella"/>
              </a:rPr>
              <a:t>r</a:t>
            </a:r>
            <a:r>
              <a:rPr sz="1000" b="1" i="1" spc="-10" dirty="0">
                <a:latin typeface="TeXGyrePagella"/>
                <a:cs typeface="TeXGyrePagella"/>
              </a:rPr>
              <a:t>t</a:t>
            </a:r>
            <a:r>
              <a:rPr sz="1000" b="1" i="1" spc="-5" dirty="0">
                <a:latin typeface="TeXGyrePagella"/>
                <a:cs typeface="TeXGyrePagella"/>
              </a:rPr>
              <a:t>ile</a:t>
            </a:r>
            <a:endParaRPr sz="1000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6638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35" dirty="0"/>
              <a:t>Percentile/Quartile</a:t>
            </a:r>
            <a:r>
              <a:rPr sz="4400" spc="-265" dirty="0"/>
              <a:t> </a:t>
            </a:r>
            <a:r>
              <a:rPr sz="4400" spc="220" dirty="0"/>
              <a:t>Steps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5395" y="1645666"/>
            <a:ext cx="5923280" cy="477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10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140" dirty="0">
                <a:latin typeface="Arimo"/>
                <a:cs typeface="Arimo"/>
              </a:rPr>
              <a:t>Arrange </a:t>
            </a:r>
            <a:r>
              <a:rPr sz="2950" spc="-30" dirty="0">
                <a:latin typeface="Arimo"/>
                <a:cs typeface="Arimo"/>
              </a:rPr>
              <a:t>in </a:t>
            </a:r>
            <a:r>
              <a:rPr sz="2950" spc="-155" dirty="0">
                <a:latin typeface="Arimo"/>
                <a:cs typeface="Arimo"/>
              </a:rPr>
              <a:t>ascending </a:t>
            </a:r>
            <a:r>
              <a:rPr sz="2950" spc="-20" dirty="0">
                <a:latin typeface="Arimo"/>
                <a:cs typeface="Arimo"/>
              </a:rPr>
              <a:t>or</a:t>
            </a:r>
            <a:r>
              <a:rPr sz="2950" spc="-260" dirty="0">
                <a:latin typeface="Arimo"/>
                <a:cs typeface="Arimo"/>
              </a:rPr>
              <a:t> </a:t>
            </a:r>
            <a:r>
              <a:rPr sz="2950" spc="-150" dirty="0">
                <a:latin typeface="Arimo"/>
                <a:cs typeface="Arimo"/>
              </a:rPr>
              <a:t>descending</a:t>
            </a:r>
            <a:endParaRPr sz="295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395" y="1970233"/>
            <a:ext cx="6000750" cy="23406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2950" spc="-60" dirty="0">
                <a:latin typeface="Arimo"/>
                <a:cs typeface="Arimo"/>
              </a:rPr>
              <a:t>order</a:t>
            </a:r>
            <a:endParaRPr sz="2950">
              <a:latin typeface="Arimo"/>
              <a:cs typeface="Arimo"/>
            </a:endParaRPr>
          </a:p>
          <a:p>
            <a:pPr marL="469900" indent="-457834">
              <a:lnSpc>
                <a:spcPct val="100000"/>
              </a:lnSpc>
              <a:spcBef>
                <a:spcPts val="305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150" dirty="0">
                <a:latin typeface="Arimo"/>
                <a:cs typeface="Arimo"/>
              </a:rPr>
              <a:t>Calculate </a:t>
            </a:r>
            <a:r>
              <a:rPr sz="2950" spc="-60" dirty="0">
                <a:latin typeface="Arimo"/>
                <a:cs typeface="Arimo"/>
              </a:rPr>
              <a:t>location(i) </a:t>
            </a:r>
            <a:r>
              <a:rPr sz="2950" spc="-250" dirty="0">
                <a:latin typeface="Arimo"/>
                <a:cs typeface="Arimo"/>
              </a:rPr>
              <a:t>=</a:t>
            </a:r>
            <a:r>
              <a:rPr sz="2950" spc="-265" dirty="0">
                <a:latin typeface="Arimo"/>
                <a:cs typeface="Arimo"/>
              </a:rPr>
              <a:t> </a:t>
            </a:r>
            <a:r>
              <a:rPr sz="2950" spc="-145" dirty="0">
                <a:latin typeface="Arimo"/>
                <a:cs typeface="Arimo"/>
              </a:rPr>
              <a:t>P.(n)/100</a:t>
            </a:r>
            <a:endParaRPr sz="2950">
              <a:latin typeface="Arimo"/>
              <a:cs typeface="Arimo"/>
            </a:endParaRPr>
          </a:p>
          <a:p>
            <a:pPr marL="469900" indent="-457834">
              <a:lnSpc>
                <a:spcPct val="100000"/>
              </a:lnSpc>
              <a:spcBef>
                <a:spcPts val="310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114" dirty="0">
                <a:latin typeface="Arimo"/>
                <a:cs typeface="Arimo"/>
              </a:rPr>
              <a:t>P=percentile, </a:t>
            </a:r>
            <a:r>
              <a:rPr sz="2950" spc="-130" dirty="0">
                <a:latin typeface="Arimo"/>
                <a:cs typeface="Arimo"/>
              </a:rPr>
              <a:t>n=numbers </a:t>
            </a:r>
            <a:r>
              <a:rPr sz="2950" spc="-30" dirty="0">
                <a:latin typeface="Arimo"/>
                <a:cs typeface="Arimo"/>
              </a:rPr>
              <a:t>in </a:t>
            </a:r>
            <a:r>
              <a:rPr sz="2950" spc="-105" dirty="0">
                <a:latin typeface="Arimo"/>
                <a:cs typeface="Arimo"/>
              </a:rPr>
              <a:t>data</a:t>
            </a:r>
            <a:r>
              <a:rPr sz="2950" spc="-365" dirty="0">
                <a:latin typeface="Arimo"/>
                <a:cs typeface="Arimo"/>
              </a:rPr>
              <a:t> </a:t>
            </a:r>
            <a:r>
              <a:rPr sz="2950" spc="-110" dirty="0">
                <a:latin typeface="Arimo"/>
                <a:cs typeface="Arimo"/>
              </a:rPr>
              <a:t>set</a:t>
            </a:r>
            <a:endParaRPr sz="2950">
              <a:latin typeface="Arimo"/>
              <a:cs typeface="Arimo"/>
            </a:endParaRPr>
          </a:p>
          <a:p>
            <a:pPr marL="469900" marR="127000" indent="-457834">
              <a:lnSpc>
                <a:spcPts val="2850"/>
              </a:lnSpc>
              <a:spcBef>
                <a:spcPts val="969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5" dirty="0">
                <a:latin typeface="Arimo"/>
                <a:cs typeface="Arimo"/>
              </a:rPr>
              <a:t>If </a:t>
            </a:r>
            <a:r>
              <a:rPr sz="2950" spc="20" dirty="0">
                <a:latin typeface="Arimo"/>
                <a:cs typeface="Arimo"/>
              </a:rPr>
              <a:t>i </a:t>
            </a:r>
            <a:r>
              <a:rPr sz="2950" spc="-150" dirty="0">
                <a:latin typeface="Arimo"/>
                <a:cs typeface="Arimo"/>
              </a:rPr>
              <a:t>is </a:t>
            </a:r>
            <a:r>
              <a:rPr sz="2950" spc="-65" dirty="0">
                <a:latin typeface="Arimo"/>
                <a:cs typeface="Arimo"/>
              </a:rPr>
              <a:t>whole </a:t>
            </a:r>
            <a:r>
              <a:rPr sz="2950" spc="-80" dirty="0">
                <a:latin typeface="Arimo"/>
                <a:cs typeface="Arimo"/>
              </a:rPr>
              <a:t>number </a:t>
            </a:r>
            <a:r>
              <a:rPr sz="2950" spc="-165" dirty="0">
                <a:latin typeface="Arimo"/>
                <a:cs typeface="Arimo"/>
              </a:rPr>
              <a:t>– </a:t>
            </a:r>
            <a:r>
              <a:rPr sz="2950" spc="-114" dirty="0">
                <a:latin typeface="Arimo"/>
                <a:cs typeface="Arimo"/>
              </a:rPr>
              <a:t>Percentile </a:t>
            </a:r>
            <a:r>
              <a:rPr sz="2950" spc="-150" dirty="0">
                <a:latin typeface="Arimo"/>
                <a:cs typeface="Arimo"/>
              </a:rPr>
              <a:t>is  </a:t>
            </a:r>
            <a:r>
              <a:rPr sz="2950" spc="-185" dirty="0">
                <a:latin typeface="Arimo"/>
                <a:cs typeface="Arimo"/>
              </a:rPr>
              <a:t>average </a:t>
            </a:r>
            <a:r>
              <a:rPr sz="2950" dirty="0">
                <a:latin typeface="Arimo"/>
                <a:cs typeface="Arimo"/>
              </a:rPr>
              <a:t>of </a:t>
            </a:r>
            <a:r>
              <a:rPr sz="2950" spc="-15" dirty="0">
                <a:latin typeface="Arimo"/>
                <a:cs typeface="Arimo"/>
              </a:rPr>
              <a:t>(i)th </a:t>
            </a:r>
            <a:r>
              <a:rPr sz="2950" spc="-130" dirty="0">
                <a:latin typeface="Arimo"/>
                <a:cs typeface="Arimo"/>
              </a:rPr>
              <a:t>and </a:t>
            </a:r>
            <a:r>
              <a:rPr sz="2950" spc="-65" dirty="0">
                <a:latin typeface="Arimo"/>
                <a:cs typeface="Arimo"/>
              </a:rPr>
              <a:t>(i+1)th</a:t>
            </a:r>
            <a:r>
              <a:rPr sz="2950" spc="-455" dirty="0">
                <a:latin typeface="Arimo"/>
                <a:cs typeface="Arimo"/>
              </a:rPr>
              <a:t> </a:t>
            </a:r>
            <a:r>
              <a:rPr sz="2950" spc="-65" dirty="0">
                <a:latin typeface="Arimo"/>
                <a:cs typeface="Arimo"/>
              </a:rPr>
              <a:t>location</a:t>
            </a:r>
            <a:endParaRPr sz="295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395" y="4320920"/>
            <a:ext cx="6598284" cy="187198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469900" marR="5080" indent="-457834">
              <a:lnSpc>
                <a:spcPts val="2840"/>
              </a:lnSpc>
              <a:spcBef>
                <a:spcPts val="790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5" dirty="0">
                <a:latin typeface="Arimo"/>
                <a:cs typeface="Arimo"/>
              </a:rPr>
              <a:t>If </a:t>
            </a:r>
            <a:r>
              <a:rPr sz="2950" spc="20" dirty="0">
                <a:latin typeface="Arimo"/>
                <a:cs typeface="Arimo"/>
              </a:rPr>
              <a:t>i </a:t>
            </a:r>
            <a:r>
              <a:rPr sz="2950" spc="-150" dirty="0">
                <a:latin typeface="Arimo"/>
                <a:cs typeface="Arimo"/>
              </a:rPr>
              <a:t>is </a:t>
            </a:r>
            <a:r>
              <a:rPr sz="2950" spc="120" dirty="0">
                <a:latin typeface="Arimo"/>
                <a:cs typeface="Arimo"/>
              </a:rPr>
              <a:t>“not”</a:t>
            </a:r>
            <a:r>
              <a:rPr sz="2950" spc="-550" dirty="0">
                <a:latin typeface="Arimo"/>
                <a:cs typeface="Arimo"/>
              </a:rPr>
              <a:t> </a:t>
            </a:r>
            <a:r>
              <a:rPr sz="2950" spc="-225" dirty="0">
                <a:latin typeface="Arimo"/>
                <a:cs typeface="Arimo"/>
              </a:rPr>
              <a:t>a </a:t>
            </a:r>
            <a:r>
              <a:rPr sz="2950" spc="-65" dirty="0">
                <a:latin typeface="Arimo"/>
                <a:cs typeface="Arimo"/>
              </a:rPr>
              <a:t>whole </a:t>
            </a:r>
            <a:r>
              <a:rPr sz="2950" spc="-80" dirty="0">
                <a:latin typeface="Arimo"/>
                <a:cs typeface="Arimo"/>
              </a:rPr>
              <a:t>number </a:t>
            </a:r>
            <a:r>
              <a:rPr sz="2950" spc="-165" dirty="0">
                <a:latin typeface="Arimo"/>
                <a:cs typeface="Arimo"/>
              </a:rPr>
              <a:t>– </a:t>
            </a:r>
            <a:r>
              <a:rPr sz="2950" spc="-110" dirty="0">
                <a:latin typeface="Arimo"/>
                <a:cs typeface="Arimo"/>
              </a:rPr>
              <a:t>Percentile  </a:t>
            </a:r>
            <a:r>
              <a:rPr sz="2950" spc="-150" dirty="0">
                <a:latin typeface="Arimo"/>
                <a:cs typeface="Arimo"/>
              </a:rPr>
              <a:t>is </a:t>
            </a:r>
            <a:r>
              <a:rPr sz="2950" spc="-100" dirty="0">
                <a:latin typeface="Arimo"/>
                <a:cs typeface="Arimo"/>
              </a:rPr>
              <a:t>located </a:t>
            </a:r>
            <a:r>
              <a:rPr sz="2950" spc="-40" dirty="0">
                <a:latin typeface="Arimo"/>
                <a:cs typeface="Arimo"/>
              </a:rPr>
              <a:t>at </a:t>
            </a:r>
            <a:r>
              <a:rPr sz="2950" spc="-70" dirty="0">
                <a:latin typeface="Arimo"/>
                <a:cs typeface="Arimo"/>
              </a:rPr>
              <a:t>(i+1)th</a:t>
            </a:r>
            <a:r>
              <a:rPr sz="2950" spc="-325" dirty="0">
                <a:latin typeface="Arimo"/>
                <a:cs typeface="Arimo"/>
              </a:rPr>
              <a:t> </a:t>
            </a:r>
            <a:r>
              <a:rPr sz="2950" spc="-75" dirty="0">
                <a:latin typeface="Arimo"/>
                <a:cs typeface="Arimo"/>
              </a:rPr>
              <a:t>whole-num.</a:t>
            </a:r>
            <a:endParaRPr sz="2950">
              <a:latin typeface="Arimo"/>
              <a:cs typeface="Arimo"/>
            </a:endParaRPr>
          </a:p>
          <a:p>
            <a:pPr marL="469900" indent="-457834">
              <a:lnSpc>
                <a:spcPct val="100000"/>
              </a:lnSpc>
              <a:spcBef>
                <a:spcPts val="254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170" dirty="0">
                <a:latin typeface="Arimo"/>
                <a:cs typeface="Arimo"/>
              </a:rPr>
              <a:t>Example: </a:t>
            </a:r>
            <a:r>
              <a:rPr sz="3200" spc="-135" dirty="0">
                <a:latin typeface="Arimo"/>
                <a:cs typeface="Arimo"/>
              </a:rPr>
              <a:t>6,9,10,11,</a:t>
            </a:r>
            <a:r>
              <a:rPr sz="3200" spc="-130" dirty="0">
                <a:latin typeface="Arimo"/>
                <a:cs typeface="Arimo"/>
              </a:rPr>
              <a:t> </a:t>
            </a:r>
            <a:r>
              <a:rPr sz="3200" spc="-145" dirty="0">
                <a:latin typeface="Arimo"/>
                <a:cs typeface="Arimo"/>
              </a:rPr>
              <a:t>11,14</a:t>
            </a:r>
            <a:endParaRPr sz="3200">
              <a:latin typeface="Arimo"/>
              <a:cs typeface="Arimo"/>
            </a:endParaRPr>
          </a:p>
          <a:p>
            <a:pPr marL="469900" indent="-457834">
              <a:lnSpc>
                <a:spcPct val="100000"/>
              </a:lnSpc>
              <a:spcBef>
                <a:spcPts val="229"/>
              </a:spcBef>
              <a:buFont typeface="Wingdings"/>
              <a:buChar char=""/>
              <a:tabLst>
                <a:tab pos="470534" algn="l"/>
              </a:tabLst>
            </a:pPr>
            <a:r>
              <a:rPr sz="3200" spc="-204" dirty="0">
                <a:latin typeface="Arimo"/>
                <a:cs typeface="Arimo"/>
              </a:rPr>
              <a:t>Q1=9, </a:t>
            </a:r>
            <a:r>
              <a:rPr sz="3200" spc="-180" dirty="0">
                <a:latin typeface="Arimo"/>
                <a:cs typeface="Arimo"/>
              </a:rPr>
              <a:t>Q2=10.5,</a:t>
            </a:r>
            <a:r>
              <a:rPr sz="3200" spc="-110" dirty="0">
                <a:latin typeface="Arimo"/>
                <a:cs typeface="Arimo"/>
              </a:rPr>
              <a:t> </a:t>
            </a:r>
            <a:r>
              <a:rPr sz="3200" spc="-215" dirty="0">
                <a:latin typeface="Arimo"/>
                <a:cs typeface="Arimo"/>
              </a:rPr>
              <a:t>Q3=11</a:t>
            </a:r>
            <a:endParaRPr sz="3200">
              <a:latin typeface="Arimo"/>
              <a:cs typeface="Arim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85097" y="1754282"/>
            <a:ext cx="367665" cy="84455"/>
          </a:xfrm>
          <a:custGeom>
            <a:avLst/>
            <a:gdLst/>
            <a:ahLst/>
            <a:cxnLst/>
            <a:rect l="l" t="t" r="r" b="b"/>
            <a:pathLst>
              <a:path w="367665" h="84455">
                <a:moveTo>
                  <a:pt x="0" y="84296"/>
                </a:moveTo>
                <a:lnTo>
                  <a:pt x="34878" y="50537"/>
                </a:lnTo>
                <a:lnTo>
                  <a:pt x="74596" y="25157"/>
                </a:lnTo>
                <a:lnTo>
                  <a:pt x="117791" y="8273"/>
                </a:lnTo>
                <a:lnTo>
                  <a:pt x="163099" y="0"/>
                </a:lnTo>
                <a:lnTo>
                  <a:pt x="209158" y="453"/>
                </a:lnTo>
                <a:lnTo>
                  <a:pt x="254603" y="9751"/>
                </a:lnTo>
                <a:lnTo>
                  <a:pt x="298071" y="28007"/>
                </a:lnTo>
                <a:lnTo>
                  <a:pt x="338200" y="55340"/>
                </a:lnTo>
                <a:lnTo>
                  <a:pt x="360471" y="76557"/>
                </a:lnTo>
                <a:lnTo>
                  <a:pt x="367283" y="84296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7569" y="2146680"/>
            <a:ext cx="3481704" cy="287020"/>
          </a:xfrm>
          <a:custGeom>
            <a:avLst/>
            <a:gdLst/>
            <a:ahLst/>
            <a:cxnLst/>
            <a:rect l="l" t="t" r="r" b="b"/>
            <a:pathLst>
              <a:path w="3481704" h="287019">
                <a:moveTo>
                  <a:pt x="1740407" y="85217"/>
                </a:moveTo>
                <a:lnTo>
                  <a:pt x="1740407" y="185928"/>
                </a:lnTo>
                <a:lnTo>
                  <a:pt x="3481704" y="185928"/>
                </a:lnTo>
                <a:lnTo>
                  <a:pt x="3481704" y="286639"/>
                </a:lnTo>
              </a:path>
              <a:path w="3481704" h="287019">
                <a:moveTo>
                  <a:pt x="1740407" y="85217"/>
                </a:moveTo>
                <a:lnTo>
                  <a:pt x="1740407" y="185928"/>
                </a:lnTo>
                <a:lnTo>
                  <a:pt x="2320798" y="185928"/>
                </a:lnTo>
                <a:lnTo>
                  <a:pt x="2320798" y="286639"/>
                </a:lnTo>
              </a:path>
              <a:path w="3481704" h="287019">
                <a:moveTo>
                  <a:pt x="1740153" y="85217"/>
                </a:moveTo>
                <a:lnTo>
                  <a:pt x="1740153" y="185928"/>
                </a:lnTo>
                <a:lnTo>
                  <a:pt x="1159763" y="185928"/>
                </a:lnTo>
                <a:lnTo>
                  <a:pt x="1159763" y="286639"/>
                </a:lnTo>
              </a:path>
              <a:path w="3481704" h="287019">
                <a:moveTo>
                  <a:pt x="1741297" y="85217"/>
                </a:moveTo>
                <a:lnTo>
                  <a:pt x="1741297" y="185928"/>
                </a:lnTo>
                <a:lnTo>
                  <a:pt x="0" y="185928"/>
                </a:lnTo>
                <a:lnTo>
                  <a:pt x="0" y="286639"/>
                </a:lnTo>
              </a:path>
              <a:path w="3481704" h="287019">
                <a:moveTo>
                  <a:pt x="1924811" y="0"/>
                </a:moveTo>
                <a:lnTo>
                  <a:pt x="1889933" y="33758"/>
                </a:lnTo>
                <a:lnTo>
                  <a:pt x="1850215" y="59138"/>
                </a:lnTo>
                <a:lnTo>
                  <a:pt x="1807020" y="76022"/>
                </a:lnTo>
                <a:lnTo>
                  <a:pt x="1761712" y="84296"/>
                </a:lnTo>
                <a:lnTo>
                  <a:pt x="1715653" y="83842"/>
                </a:lnTo>
                <a:lnTo>
                  <a:pt x="1670208" y="74545"/>
                </a:lnTo>
                <a:lnTo>
                  <a:pt x="1626740" y="56288"/>
                </a:lnTo>
                <a:lnTo>
                  <a:pt x="1586610" y="28956"/>
                </a:lnTo>
                <a:lnTo>
                  <a:pt x="1564340" y="7739"/>
                </a:lnTo>
                <a:lnTo>
                  <a:pt x="1557527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0515600" y="2818002"/>
            <a:ext cx="1011555" cy="393065"/>
            <a:chOff x="10515600" y="2818002"/>
            <a:chExt cx="1011555" cy="393065"/>
          </a:xfrm>
        </p:grpSpPr>
        <p:sp>
          <p:nvSpPr>
            <p:cNvPr id="9" name="object 9"/>
            <p:cNvSpPr/>
            <p:nvPr/>
          </p:nvSpPr>
          <p:spPr>
            <a:xfrm>
              <a:off x="10709910" y="2913125"/>
              <a:ext cx="441325" cy="288290"/>
            </a:xfrm>
            <a:custGeom>
              <a:avLst/>
              <a:gdLst/>
              <a:ahLst/>
              <a:cxnLst/>
              <a:rect l="l" t="t" r="r" b="b"/>
              <a:pathLst>
                <a:path w="441325" h="288289">
                  <a:moveTo>
                    <a:pt x="0" y="0"/>
                  </a:moveTo>
                  <a:lnTo>
                    <a:pt x="0" y="287782"/>
                  </a:lnTo>
                  <a:lnTo>
                    <a:pt x="441325" y="287782"/>
                  </a:lnTo>
                </a:path>
              </a:pathLst>
            </a:custGeom>
            <a:ln w="19812">
              <a:solidFill>
                <a:srgbClr val="237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25505" y="2827908"/>
              <a:ext cx="991235" cy="372745"/>
            </a:xfrm>
            <a:custGeom>
              <a:avLst/>
              <a:gdLst/>
              <a:ahLst/>
              <a:cxnLst/>
              <a:rect l="l" t="t" r="r" b="b"/>
              <a:pathLst>
                <a:path w="991234" h="372744">
                  <a:moveTo>
                    <a:pt x="367284" y="0"/>
                  </a:moveTo>
                  <a:lnTo>
                    <a:pt x="332405" y="33758"/>
                  </a:lnTo>
                  <a:lnTo>
                    <a:pt x="292687" y="59138"/>
                  </a:lnTo>
                  <a:lnTo>
                    <a:pt x="249492" y="76022"/>
                  </a:lnTo>
                  <a:lnTo>
                    <a:pt x="204184" y="84296"/>
                  </a:lnTo>
                  <a:lnTo>
                    <a:pt x="158125" y="83842"/>
                  </a:lnTo>
                  <a:lnTo>
                    <a:pt x="112680" y="74545"/>
                  </a:lnTo>
                  <a:lnTo>
                    <a:pt x="69212" y="56288"/>
                  </a:lnTo>
                  <a:lnTo>
                    <a:pt x="29083" y="28955"/>
                  </a:lnTo>
                  <a:lnTo>
                    <a:pt x="6812" y="7739"/>
                  </a:lnTo>
                  <a:lnTo>
                    <a:pt x="0" y="0"/>
                  </a:lnTo>
                </a:path>
                <a:path w="991234" h="372744">
                  <a:moveTo>
                    <a:pt x="624204" y="372363"/>
                  </a:moveTo>
                  <a:lnTo>
                    <a:pt x="658851" y="338415"/>
                  </a:lnTo>
                  <a:lnTo>
                    <a:pt x="698355" y="312850"/>
                  </a:lnTo>
                  <a:lnTo>
                    <a:pt x="741355" y="295789"/>
                  </a:lnTo>
                  <a:lnTo>
                    <a:pt x="786495" y="287353"/>
                  </a:lnTo>
                  <a:lnTo>
                    <a:pt x="832414" y="287662"/>
                  </a:lnTo>
                  <a:lnTo>
                    <a:pt x="877754" y="296836"/>
                  </a:lnTo>
                  <a:lnTo>
                    <a:pt x="921157" y="314997"/>
                  </a:lnTo>
                  <a:lnTo>
                    <a:pt x="961263" y="342264"/>
                  </a:lnTo>
                  <a:lnTo>
                    <a:pt x="984212" y="364339"/>
                  </a:lnTo>
                  <a:lnTo>
                    <a:pt x="991235" y="372363"/>
                  </a:lnTo>
                </a:path>
              </a:pathLst>
            </a:custGeom>
            <a:ln w="19812">
              <a:solidFill>
                <a:srgbClr val="1E64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691498" y="1818893"/>
            <a:ext cx="553085" cy="3149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51435">
              <a:lnSpc>
                <a:spcPts val="1080"/>
              </a:lnSpc>
              <a:spcBef>
                <a:spcPts val="229"/>
              </a:spcBef>
            </a:pPr>
            <a:r>
              <a:rPr sz="1000" b="1" i="1" spc="-10" dirty="0">
                <a:latin typeface="TeXGyrePagella"/>
                <a:cs typeface="TeXGyrePagella"/>
              </a:rPr>
              <a:t>Central  </a:t>
            </a:r>
            <a:r>
              <a:rPr sz="1000" b="1" i="1" spc="-5" dirty="0">
                <a:latin typeface="TeXGyrePagella"/>
                <a:cs typeface="TeXGyrePagella"/>
              </a:rPr>
              <a:t>Tendency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43166" y="2827908"/>
            <a:ext cx="367665" cy="84455"/>
          </a:xfrm>
          <a:custGeom>
            <a:avLst/>
            <a:gdLst/>
            <a:ahLst/>
            <a:cxnLst/>
            <a:rect l="l" t="t" r="r" b="b"/>
            <a:pathLst>
              <a:path w="367665" h="84455">
                <a:moveTo>
                  <a:pt x="367283" y="0"/>
                </a:moveTo>
                <a:lnTo>
                  <a:pt x="332405" y="33758"/>
                </a:lnTo>
                <a:lnTo>
                  <a:pt x="292687" y="59138"/>
                </a:lnTo>
                <a:lnTo>
                  <a:pt x="249492" y="76022"/>
                </a:lnTo>
                <a:lnTo>
                  <a:pt x="204184" y="84296"/>
                </a:lnTo>
                <a:lnTo>
                  <a:pt x="158125" y="83842"/>
                </a:lnTo>
                <a:lnTo>
                  <a:pt x="112680" y="74545"/>
                </a:lnTo>
                <a:lnTo>
                  <a:pt x="69212" y="56288"/>
                </a:lnTo>
                <a:lnTo>
                  <a:pt x="29082" y="28955"/>
                </a:lnTo>
                <a:lnTo>
                  <a:pt x="6812" y="7739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3166" y="2435510"/>
            <a:ext cx="3850004" cy="85090"/>
          </a:xfrm>
          <a:custGeom>
            <a:avLst/>
            <a:gdLst/>
            <a:ahLst/>
            <a:cxnLst/>
            <a:rect l="l" t="t" r="r" b="b"/>
            <a:pathLst>
              <a:path w="3850004" h="85089">
                <a:moveTo>
                  <a:pt x="0" y="84296"/>
                </a:moveTo>
                <a:lnTo>
                  <a:pt x="34878" y="50537"/>
                </a:lnTo>
                <a:lnTo>
                  <a:pt x="74596" y="25157"/>
                </a:lnTo>
                <a:lnTo>
                  <a:pt x="117791" y="8273"/>
                </a:lnTo>
                <a:lnTo>
                  <a:pt x="163099" y="0"/>
                </a:lnTo>
                <a:lnTo>
                  <a:pt x="209158" y="453"/>
                </a:lnTo>
                <a:lnTo>
                  <a:pt x="254603" y="9751"/>
                </a:lnTo>
                <a:lnTo>
                  <a:pt x="298071" y="28007"/>
                </a:lnTo>
                <a:lnTo>
                  <a:pt x="338200" y="55340"/>
                </a:lnTo>
                <a:lnTo>
                  <a:pt x="360471" y="76557"/>
                </a:lnTo>
                <a:lnTo>
                  <a:pt x="367283" y="84296"/>
                </a:lnTo>
              </a:path>
              <a:path w="3850004" h="85089">
                <a:moveTo>
                  <a:pt x="1161287" y="84296"/>
                </a:moveTo>
                <a:lnTo>
                  <a:pt x="1196166" y="50537"/>
                </a:lnTo>
                <a:lnTo>
                  <a:pt x="1235884" y="25157"/>
                </a:lnTo>
                <a:lnTo>
                  <a:pt x="1279079" y="8273"/>
                </a:lnTo>
                <a:lnTo>
                  <a:pt x="1324387" y="0"/>
                </a:lnTo>
                <a:lnTo>
                  <a:pt x="1370446" y="453"/>
                </a:lnTo>
                <a:lnTo>
                  <a:pt x="1415891" y="9751"/>
                </a:lnTo>
                <a:lnTo>
                  <a:pt x="1459359" y="28007"/>
                </a:lnTo>
                <a:lnTo>
                  <a:pt x="1499488" y="55340"/>
                </a:lnTo>
                <a:lnTo>
                  <a:pt x="1521759" y="76557"/>
                </a:lnTo>
                <a:lnTo>
                  <a:pt x="1528572" y="84296"/>
                </a:lnTo>
              </a:path>
              <a:path w="3850004" h="85089">
                <a:moveTo>
                  <a:pt x="2322194" y="84550"/>
                </a:moveTo>
                <a:lnTo>
                  <a:pt x="2356920" y="50738"/>
                </a:lnTo>
                <a:lnTo>
                  <a:pt x="2396470" y="25296"/>
                </a:lnTo>
                <a:lnTo>
                  <a:pt x="2439490" y="8344"/>
                </a:lnTo>
                <a:lnTo>
                  <a:pt x="2484628" y="0"/>
                </a:lnTo>
                <a:lnTo>
                  <a:pt x="2530527" y="382"/>
                </a:lnTo>
                <a:lnTo>
                  <a:pt x="2575833" y="9612"/>
                </a:lnTo>
                <a:lnTo>
                  <a:pt x="2619193" y="27807"/>
                </a:lnTo>
                <a:lnTo>
                  <a:pt x="2659253" y="55086"/>
                </a:lnTo>
                <a:lnTo>
                  <a:pt x="2681862" y="76696"/>
                </a:lnTo>
                <a:lnTo>
                  <a:pt x="2688716" y="84550"/>
                </a:lnTo>
              </a:path>
              <a:path w="3850004" h="85089">
                <a:moveTo>
                  <a:pt x="3482339" y="84296"/>
                </a:moveTo>
                <a:lnTo>
                  <a:pt x="3517218" y="50537"/>
                </a:lnTo>
                <a:lnTo>
                  <a:pt x="3556936" y="25157"/>
                </a:lnTo>
                <a:lnTo>
                  <a:pt x="3600131" y="8273"/>
                </a:lnTo>
                <a:lnTo>
                  <a:pt x="3645439" y="0"/>
                </a:lnTo>
                <a:lnTo>
                  <a:pt x="3691498" y="453"/>
                </a:lnTo>
                <a:lnTo>
                  <a:pt x="3736943" y="9751"/>
                </a:lnTo>
                <a:lnTo>
                  <a:pt x="3780411" y="28007"/>
                </a:lnTo>
                <a:lnTo>
                  <a:pt x="3820540" y="55340"/>
                </a:lnTo>
                <a:lnTo>
                  <a:pt x="3842811" y="76557"/>
                </a:lnTo>
                <a:lnTo>
                  <a:pt x="3849624" y="84296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56501" y="2568955"/>
            <a:ext cx="341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10" dirty="0">
                <a:latin typeface="TeXGyrePagella"/>
                <a:cs typeface="TeXGyrePagella"/>
              </a:rPr>
              <a:t>M</a:t>
            </a:r>
            <a:r>
              <a:rPr sz="1000" b="1" i="1" spc="-5" dirty="0">
                <a:latin typeface="TeXGyrePagella"/>
                <a:cs typeface="TeXGyrePagella"/>
              </a:rPr>
              <a:t>ean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04454" y="2827908"/>
            <a:ext cx="367665" cy="84455"/>
          </a:xfrm>
          <a:custGeom>
            <a:avLst/>
            <a:gdLst/>
            <a:ahLst/>
            <a:cxnLst/>
            <a:rect l="l" t="t" r="r" b="b"/>
            <a:pathLst>
              <a:path w="367665" h="84455">
                <a:moveTo>
                  <a:pt x="367284" y="0"/>
                </a:moveTo>
                <a:lnTo>
                  <a:pt x="332405" y="33758"/>
                </a:lnTo>
                <a:lnTo>
                  <a:pt x="292687" y="59138"/>
                </a:lnTo>
                <a:lnTo>
                  <a:pt x="249492" y="76022"/>
                </a:lnTo>
                <a:lnTo>
                  <a:pt x="204184" y="84296"/>
                </a:lnTo>
                <a:lnTo>
                  <a:pt x="158125" y="83842"/>
                </a:lnTo>
                <a:lnTo>
                  <a:pt x="112680" y="74545"/>
                </a:lnTo>
                <a:lnTo>
                  <a:pt x="69212" y="56288"/>
                </a:lnTo>
                <a:lnTo>
                  <a:pt x="29082" y="28955"/>
                </a:lnTo>
                <a:lnTo>
                  <a:pt x="6812" y="7739"/>
                </a:lnTo>
                <a:lnTo>
                  <a:pt x="0" y="0"/>
                </a:lnTo>
              </a:path>
            </a:pathLst>
          </a:custGeom>
          <a:ln w="19811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17534" y="2568955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10" dirty="0">
                <a:latin typeface="TeXGyrePagella"/>
                <a:cs typeface="TeXGyrePagella"/>
              </a:rPr>
              <a:t>Mod</a:t>
            </a:r>
            <a:r>
              <a:rPr sz="1000" b="1" i="1" spc="-5" dirty="0">
                <a:latin typeface="TeXGyrePagella"/>
                <a:cs typeface="TeXGyrePagella"/>
              </a:rPr>
              <a:t>e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365360" y="2827654"/>
            <a:ext cx="367030" cy="85090"/>
          </a:xfrm>
          <a:custGeom>
            <a:avLst/>
            <a:gdLst/>
            <a:ahLst/>
            <a:cxnLst/>
            <a:rect l="l" t="t" r="r" b="b"/>
            <a:pathLst>
              <a:path w="367029" h="85089">
                <a:moveTo>
                  <a:pt x="366522" y="0"/>
                </a:moveTo>
                <a:lnTo>
                  <a:pt x="331796" y="33811"/>
                </a:lnTo>
                <a:lnTo>
                  <a:pt x="292246" y="59253"/>
                </a:lnTo>
                <a:lnTo>
                  <a:pt x="249226" y="76205"/>
                </a:lnTo>
                <a:lnTo>
                  <a:pt x="204088" y="84550"/>
                </a:lnTo>
                <a:lnTo>
                  <a:pt x="158189" y="84167"/>
                </a:lnTo>
                <a:lnTo>
                  <a:pt x="112883" y="74937"/>
                </a:lnTo>
                <a:lnTo>
                  <a:pt x="69523" y="56743"/>
                </a:lnTo>
                <a:lnTo>
                  <a:pt x="29464" y="29464"/>
                </a:lnTo>
                <a:lnTo>
                  <a:pt x="6854" y="7854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322054" y="2568955"/>
            <a:ext cx="454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10" dirty="0">
                <a:latin typeface="TeXGyrePagella"/>
                <a:cs typeface="TeXGyrePagella"/>
              </a:rPr>
              <a:t>M</a:t>
            </a:r>
            <a:r>
              <a:rPr sz="1000" b="1" i="1" spc="-5" dirty="0">
                <a:latin typeface="TeXGyrePagella"/>
                <a:cs typeface="TeXGyrePagella"/>
              </a:rPr>
              <a:t>edi</a:t>
            </a:r>
            <a:r>
              <a:rPr sz="1000" b="1" i="1" spc="-10" dirty="0">
                <a:latin typeface="TeXGyrePagella"/>
                <a:cs typeface="TeXGyrePagella"/>
              </a:rPr>
              <a:t>an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16031" y="2568955"/>
            <a:ext cx="5873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10" dirty="0">
                <a:latin typeface="TeXGyrePagella"/>
                <a:cs typeface="TeXGyrePagella"/>
              </a:rPr>
              <a:t>P</a:t>
            </a:r>
            <a:r>
              <a:rPr sz="1000" b="1" i="1" spc="-5" dirty="0">
                <a:latin typeface="TeXGyrePagella"/>
                <a:cs typeface="TeXGyrePagella"/>
              </a:rPr>
              <a:t>ercen</a:t>
            </a:r>
            <a:r>
              <a:rPr sz="1000" b="1" i="1" spc="-10" dirty="0">
                <a:latin typeface="TeXGyrePagella"/>
                <a:cs typeface="TeXGyrePagella"/>
              </a:rPr>
              <a:t>t</a:t>
            </a:r>
            <a:r>
              <a:rPr sz="1000" b="1" i="1" spc="-5" dirty="0">
                <a:latin typeface="TeXGyrePagella"/>
                <a:cs typeface="TeXGyrePagella"/>
              </a:rPr>
              <a:t>ile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149710" y="3508375"/>
            <a:ext cx="367030" cy="85090"/>
          </a:xfrm>
          <a:custGeom>
            <a:avLst/>
            <a:gdLst/>
            <a:ahLst/>
            <a:cxnLst/>
            <a:rect l="l" t="t" r="r" b="b"/>
            <a:pathLst>
              <a:path w="367029" h="85089">
                <a:moveTo>
                  <a:pt x="367030" y="0"/>
                </a:moveTo>
                <a:lnTo>
                  <a:pt x="332383" y="33948"/>
                </a:lnTo>
                <a:lnTo>
                  <a:pt x="292879" y="59513"/>
                </a:lnTo>
                <a:lnTo>
                  <a:pt x="249879" y="76574"/>
                </a:lnTo>
                <a:lnTo>
                  <a:pt x="204739" y="85010"/>
                </a:lnTo>
                <a:lnTo>
                  <a:pt x="158820" y="84701"/>
                </a:lnTo>
                <a:lnTo>
                  <a:pt x="113480" y="75527"/>
                </a:lnTo>
                <a:lnTo>
                  <a:pt x="70077" y="57366"/>
                </a:lnTo>
                <a:lnTo>
                  <a:pt x="29972" y="30099"/>
                </a:lnTo>
                <a:lnTo>
                  <a:pt x="7022" y="8024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078082" y="3250183"/>
            <a:ext cx="5099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5" dirty="0">
                <a:latin typeface="TeXGyrePagella"/>
                <a:cs typeface="TeXGyrePagella"/>
              </a:rPr>
              <a:t>Q</a:t>
            </a:r>
            <a:r>
              <a:rPr sz="1000" b="1" i="1" spc="-10" dirty="0">
                <a:latin typeface="TeXGyrePagella"/>
                <a:cs typeface="TeXGyrePagella"/>
              </a:rPr>
              <a:t>ua</a:t>
            </a:r>
            <a:r>
              <a:rPr sz="1000" b="1" i="1" spc="-15" dirty="0">
                <a:latin typeface="TeXGyrePagella"/>
                <a:cs typeface="TeXGyrePagella"/>
              </a:rPr>
              <a:t>r</a:t>
            </a:r>
            <a:r>
              <a:rPr sz="1000" b="1" i="1" spc="-10" dirty="0">
                <a:latin typeface="TeXGyrePagella"/>
                <a:cs typeface="TeXGyrePagella"/>
              </a:rPr>
              <a:t>t</a:t>
            </a:r>
            <a:r>
              <a:rPr sz="1000" b="1" i="1" spc="-5" dirty="0">
                <a:latin typeface="TeXGyrePagella"/>
                <a:cs typeface="TeXGyrePagella"/>
              </a:rPr>
              <a:t>ile</a:t>
            </a:r>
            <a:endParaRPr sz="1000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5369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75" dirty="0"/>
              <a:t>Descriptive</a:t>
            </a:r>
            <a:r>
              <a:rPr sz="4400" spc="-320" dirty="0"/>
              <a:t> </a:t>
            </a:r>
            <a:r>
              <a:rPr sz="4400" spc="20" dirty="0"/>
              <a:t>Statistics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125977" y="2203243"/>
            <a:ext cx="685800" cy="160020"/>
          </a:xfrm>
          <a:custGeom>
            <a:avLst/>
            <a:gdLst/>
            <a:ahLst/>
            <a:cxnLst/>
            <a:rect l="l" t="t" r="r" b="b"/>
            <a:pathLst>
              <a:path w="685800" h="160019">
                <a:moveTo>
                  <a:pt x="0" y="159464"/>
                </a:moveTo>
                <a:lnTo>
                  <a:pt x="33331" y="123818"/>
                </a:lnTo>
                <a:lnTo>
                  <a:pt x="69570" y="92595"/>
                </a:lnTo>
                <a:lnTo>
                  <a:pt x="108332" y="65828"/>
                </a:lnTo>
                <a:lnTo>
                  <a:pt x="149230" y="43550"/>
                </a:lnTo>
                <a:lnTo>
                  <a:pt x="191882" y="25794"/>
                </a:lnTo>
                <a:lnTo>
                  <a:pt x="235903" y="12595"/>
                </a:lnTo>
                <a:lnTo>
                  <a:pt x="280906" y="3986"/>
                </a:lnTo>
                <a:lnTo>
                  <a:pt x="326508" y="0"/>
                </a:lnTo>
                <a:lnTo>
                  <a:pt x="372325" y="670"/>
                </a:lnTo>
                <a:lnTo>
                  <a:pt x="417971" y="6029"/>
                </a:lnTo>
                <a:lnTo>
                  <a:pt x="463061" y="16113"/>
                </a:lnTo>
                <a:lnTo>
                  <a:pt x="507211" y="30952"/>
                </a:lnTo>
                <a:lnTo>
                  <a:pt x="550036" y="50582"/>
                </a:lnTo>
                <a:lnTo>
                  <a:pt x="591152" y="75036"/>
                </a:lnTo>
                <a:lnTo>
                  <a:pt x="630174" y="104346"/>
                </a:lnTo>
                <a:lnTo>
                  <a:pt x="658923" y="130715"/>
                </a:lnTo>
                <a:lnTo>
                  <a:pt x="672411" y="144798"/>
                </a:lnTo>
                <a:lnTo>
                  <a:pt x="685292" y="159464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374" y="2937764"/>
            <a:ext cx="4672965" cy="695960"/>
          </a:xfrm>
          <a:custGeom>
            <a:avLst/>
            <a:gdLst/>
            <a:ahLst/>
            <a:cxnLst/>
            <a:rect l="l" t="t" r="r" b="b"/>
            <a:pathLst>
              <a:path w="4672965" h="695960">
                <a:moveTo>
                  <a:pt x="2507488" y="159765"/>
                </a:moveTo>
                <a:lnTo>
                  <a:pt x="2507488" y="347599"/>
                </a:lnTo>
                <a:lnTo>
                  <a:pt x="4672711" y="347599"/>
                </a:lnTo>
                <a:lnTo>
                  <a:pt x="4672711" y="535559"/>
                </a:lnTo>
              </a:path>
              <a:path w="4672965" h="695960">
                <a:moveTo>
                  <a:pt x="2507488" y="159765"/>
                </a:moveTo>
                <a:lnTo>
                  <a:pt x="2507488" y="535559"/>
                </a:lnTo>
              </a:path>
              <a:path w="4672965" h="695960">
                <a:moveTo>
                  <a:pt x="2508630" y="159765"/>
                </a:moveTo>
                <a:lnTo>
                  <a:pt x="2508630" y="347599"/>
                </a:lnTo>
                <a:lnTo>
                  <a:pt x="343407" y="347599"/>
                </a:lnTo>
                <a:lnTo>
                  <a:pt x="343407" y="535559"/>
                </a:lnTo>
              </a:path>
              <a:path w="4672965" h="695960">
                <a:moveTo>
                  <a:pt x="2850896" y="0"/>
                </a:moveTo>
                <a:lnTo>
                  <a:pt x="2817564" y="35645"/>
                </a:lnTo>
                <a:lnTo>
                  <a:pt x="2781325" y="66869"/>
                </a:lnTo>
                <a:lnTo>
                  <a:pt x="2742563" y="93636"/>
                </a:lnTo>
                <a:lnTo>
                  <a:pt x="2701665" y="115914"/>
                </a:lnTo>
                <a:lnTo>
                  <a:pt x="2659013" y="133669"/>
                </a:lnTo>
                <a:lnTo>
                  <a:pt x="2614992" y="146868"/>
                </a:lnTo>
                <a:lnTo>
                  <a:pt x="2569989" y="155478"/>
                </a:lnTo>
                <a:lnTo>
                  <a:pt x="2524387" y="159464"/>
                </a:lnTo>
                <a:lnTo>
                  <a:pt x="2478570" y="158794"/>
                </a:lnTo>
                <a:lnTo>
                  <a:pt x="2432924" y="153434"/>
                </a:lnTo>
                <a:lnTo>
                  <a:pt x="2387834" y="143351"/>
                </a:lnTo>
                <a:lnTo>
                  <a:pt x="2343684" y="128511"/>
                </a:lnTo>
                <a:lnTo>
                  <a:pt x="2300859" y="108881"/>
                </a:lnTo>
                <a:lnTo>
                  <a:pt x="2259743" y="84428"/>
                </a:lnTo>
                <a:lnTo>
                  <a:pt x="2220722" y="55118"/>
                </a:lnTo>
                <a:lnTo>
                  <a:pt x="2191972" y="28749"/>
                </a:lnTo>
                <a:lnTo>
                  <a:pt x="2178484" y="14666"/>
                </a:lnTo>
                <a:lnTo>
                  <a:pt x="2165604" y="0"/>
                </a:lnTo>
              </a:path>
              <a:path w="4672965" h="695960">
                <a:moveTo>
                  <a:pt x="0" y="695960"/>
                </a:moveTo>
                <a:lnTo>
                  <a:pt x="33338" y="660314"/>
                </a:lnTo>
                <a:lnTo>
                  <a:pt x="69582" y="629090"/>
                </a:lnTo>
                <a:lnTo>
                  <a:pt x="108346" y="602323"/>
                </a:lnTo>
                <a:lnTo>
                  <a:pt x="149247" y="580045"/>
                </a:lnTo>
                <a:lnTo>
                  <a:pt x="191899" y="562290"/>
                </a:lnTo>
                <a:lnTo>
                  <a:pt x="235919" y="549091"/>
                </a:lnTo>
                <a:lnTo>
                  <a:pt x="280921" y="540481"/>
                </a:lnTo>
                <a:lnTo>
                  <a:pt x="326522" y="536495"/>
                </a:lnTo>
                <a:lnTo>
                  <a:pt x="372336" y="537165"/>
                </a:lnTo>
                <a:lnTo>
                  <a:pt x="417979" y="542525"/>
                </a:lnTo>
                <a:lnTo>
                  <a:pt x="463067" y="552608"/>
                </a:lnTo>
                <a:lnTo>
                  <a:pt x="507215" y="567448"/>
                </a:lnTo>
                <a:lnTo>
                  <a:pt x="550038" y="587078"/>
                </a:lnTo>
                <a:lnTo>
                  <a:pt x="591153" y="611531"/>
                </a:lnTo>
                <a:lnTo>
                  <a:pt x="630173" y="640841"/>
                </a:lnTo>
                <a:lnTo>
                  <a:pt x="658923" y="667210"/>
                </a:lnTo>
                <a:lnTo>
                  <a:pt x="672411" y="681293"/>
                </a:lnTo>
                <a:lnTo>
                  <a:pt x="685292" y="695960"/>
                </a:lnTo>
              </a:path>
              <a:path w="4672965" h="695960">
                <a:moveTo>
                  <a:pt x="2165604" y="695960"/>
                </a:moveTo>
                <a:lnTo>
                  <a:pt x="2198935" y="660314"/>
                </a:lnTo>
                <a:lnTo>
                  <a:pt x="2235174" y="629090"/>
                </a:lnTo>
                <a:lnTo>
                  <a:pt x="2273936" y="602323"/>
                </a:lnTo>
                <a:lnTo>
                  <a:pt x="2314834" y="580045"/>
                </a:lnTo>
                <a:lnTo>
                  <a:pt x="2357486" y="562290"/>
                </a:lnTo>
                <a:lnTo>
                  <a:pt x="2401507" y="549091"/>
                </a:lnTo>
                <a:lnTo>
                  <a:pt x="2446510" y="540481"/>
                </a:lnTo>
                <a:lnTo>
                  <a:pt x="2492112" y="536495"/>
                </a:lnTo>
                <a:lnTo>
                  <a:pt x="2537929" y="537165"/>
                </a:lnTo>
                <a:lnTo>
                  <a:pt x="2583575" y="542525"/>
                </a:lnTo>
                <a:lnTo>
                  <a:pt x="2628665" y="552608"/>
                </a:lnTo>
                <a:lnTo>
                  <a:pt x="2672815" y="567448"/>
                </a:lnTo>
                <a:lnTo>
                  <a:pt x="2715640" y="587078"/>
                </a:lnTo>
                <a:lnTo>
                  <a:pt x="2756756" y="611531"/>
                </a:lnTo>
                <a:lnTo>
                  <a:pt x="2795778" y="640841"/>
                </a:lnTo>
                <a:lnTo>
                  <a:pt x="2824527" y="667210"/>
                </a:lnTo>
                <a:lnTo>
                  <a:pt x="2838015" y="681293"/>
                </a:lnTo>
                <a:lnTo>
                  <a:pt x="2850896" y="69596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54832" y="2462529"/>
            <a:ext cx="12261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i="1" spc="-5" dirty="0">
                <a:latin typeface="TeXGyrePagella"/>
                <a:cs typeface="TeXGyrePagella"/>
              </a:rPr>
              <a:t>Variability</a:t>
            </a:r>
            <a:endParaRPr sz="1900">
              <a:latin typeface="TeXGyrePagella"/>
              <a:cs typeface="TeXGyrePagell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0374" y="4208779"/>
            <a:ext cx="685800" cy="160020"/>
          </a:xfrm>
          <a:custGeom>
            <a:avLst/>
            <a:gdLst/>
            <a:ahLst/>
            <a:cxnLst/>
            <a:rect l="l" t="t" r="r" b="b"/>
            <a:pathLst>
              <a:path w="685800" h="160020">
                <a:moveTo>
                  <a:pt x="685292" y="0"/>
                </a:moveTo>
                <a:lnTo>
                  <a:pt x="651960" y="35645"/>
                </a:lnTo>
                <a:lnTo>
                  <a:pt x="615722" y="66869"/>
                </a:lnTo>
                <a:lnTo>
                  <a:pt x="576962" y="93636"/>
                </a:lnTo>
                <a:lnTo>
                  <a:pt x="536065" y="115914"/>
                </a:lnTo>
                <a:lnTo>
                  <a:pt x="493415" y="133669"/>
                </a:lnTo>
                <a:lnTo>
                  <a:pt x="449397" y="146868"/>
                </a:lnTo>
                <a:lnTo>
                  <a:pt x="404395" y="155478"/>
                </a:lnTo>
                <a:lnTo>
                  <a:pt x="358795" y="159464"/>
                </a:lnTo>
                <a:lnTo>
                  <a:pt x="312980" y="158794"/>
                </a:lnTo>
                <a:lnTo>
                  <a:pt x="267335" y="153434"/>
                </a:lnTo>
                <a:lnTo>
                  <a:pt x="222246" y="143351"/>
                </a:lnTo>
                <a:lnTo>
                  <a:pt x="178096" y="128511"/>
                </a:lnTo>
                <a:lnTo>
                  <a:pt x="135271" y="108881"/>
                </a:lnTo>
                <a:lnTo>
                  <a:pt x="94154" y="84428"/>
                </a:lnTo>
                <a:lnTo>
                  <a:pt x="55130" y="55118"/>
                </a:lnTo>
                <a:lnTo>
                  <a:pt x="26360" y="28749"/>
                </a:lnTo>
                <a:lnTo>
                  <a:pt x="12870" y="14666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4430" y="3733291"/>
            <a:ext cx="6946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i="1" spc="-10" dirty="0">
                <a:latin typeface="TeXGyrePagella"/>
                <a:cs typeface="TeXGyrePagella"/>
              </a:rPr>
              <a:t>Range</a:t>
            </a:r>
            <a:endParaRPr sz="1900">
              <a:latin typeface="TeXGyrePagella"/>
              <a:cs typeface="TeXGyrePagell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25977" y="4208779"/>
            <a:ext cx="685800" cy="160020"/>
          </a:xfrm>
          <a:custGeom>
            <a:avLst/>
            <a:gdLst/>
            <a:ahLst/>
            <a:cxnLst/>
            <a:rect l="l" t="t" r="r" b="b"/>
            <a:pathLst>
              <a:path w="685800" h="160020">
                <a:moveTo>
                  <a:pt x="685292" y="0"/>
                </a:moveTo>
                <a:lnTo>
                  <a:pt x="651960" y="35645"/>
                </a:lnTo>
                <a:lnTo>
                  <a:pt x="615721" y="66869"/>
                </a:lnTo>
                <a:lnTo>
                  <a:pt x="576959" y="93636"/>
                </a:lnTo>
                <a:lnTo>
                  <a:pt x="536061" y="115914"/>
                </a:lnTo>
                <a:lnTo>
                  <a:pt x="493409" y="133669"/>
                </a:lnTo>
                <a:lnTo>
                  <a:pt x="449388" y="146868"/>
                </a:lnTo>
                <a:lnTo>
                  <a:pt x="404385" y="155478"/>
                </a:lnTo>
                <a:lnTo>
                  <a:pt x="358783" y="159464"/>
                </a:lnTo>
                <a:lnTo>
                  <a:pt x="312966" y="158794"/>
                </a:lnTo>
                <a:lnTo>
                  <a:pt x="267320" y="153434"/>
                </a:lnTo>
                <a:lnTo>
                  <a:pt x="222230" y="143351"/>
                </a:lnTo>
                <a:lnTo>
                  <a:pt x="178080" y="128511"/>
                </a:lnTo>
                <a:lnTo>
                  <a:pt x="135255" y="108881"/>
                </a:lnTo>
                <a:lnTo>
                  <a:pt x="94139" y="84428"/>
                </a:lnTo>
                <a:lnTo>
                  <a:pt x="55118" y="55118"/>
                </a:lnTo>
                <a:lnTo>
                  <a:pt x="26368" y="28749"/>
                </a:lnTo>
                <a:lnTo>
                  <a:pt x="12880" y="14666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69235" y="3602228"/>
            <a:ext cx="1397000" cy="5765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63220" marR="5080" indent="-351155">
              <a:lnSpc>
                <a:spcPts val="2060"/>
              </a:lnSpc>
              <a:spcBef>
                <a:spcPts val="345"/>
              </a:spcBef>
            </a:pPr>
            <a:r>
              <a:rPr sz="1900" b="1" i="1" spc="-10" dirty="0">
                <a:latin typeface="TeXGyrePagella"/>
                <a:cs typeface="TeXGyrePagella"/>
              </a:rPr>
              <a:t>In</a:t>
            </a:r>
            <a:r>
              <a:rPr sz="1900" b="1" i="1" spc="-15" dirty="0">
                <a:latin typeface="TeXGyrePagella"/>
                <a:cs typeface="TeXGyrePagella"/>
              </a:rPr>
              <a:t>t</a:t>
            </a:r>
            <a:r>
              <a:rPr sz="1900" b="1" i="1" spc="-5" dirty="0">
                <a:latin typeface="TeXGyrePagella"/>
                <a:cs typeface="TeXGyrePagella"/>
              </a:rPr>
              <a:t>e</a:t>
            </a:r>
            <a:r>
              <a:rPr sz="1900" b="1" i="1" spc="-15" dirty="0">
                <a:latin typeface="TeXGyrePagella"/>
                <a:cs typeface="TeXGyrePagella"/>
              </a:rPr>
              <a:t>r</a:t>
            </a:r>
            <a:r>
              <a:rPr sz="1900" b="1" i="1" spc="-10" dirty="0">
                <a:latin typeface="TeXGyrePagella"/>
                <a:cs typeface="TeXGyrePagella"/>
              </a:rPr>
              <a:t>quartile  Range</a:t>
            </a:r>
            <a:endParaRPr sz="1900">
              <a:latin typeface="TeXGyrePagella"/>
              <a:cs typeface="TeXGyrePagell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91582" y="3474259"/>
            <a:ext cx="685800" cy="160020"/>
          </a:xfrm>
          <a:custGeom>
            <a:avLst/>
            <a:gdLst/>
            <a:ahLst/>
            <a:cxnLst/>
            <a:rect l="l" t="t" r="r" b="b"/>
            <a:pathLst>
              <a:path w="685800" h="160020">
                <a:moveTo>
                  <a:pt x="0" y="159464"/>
                </a:moveTo>
                <a:lnTo>
                  <a:pt x="33331" y="123818"/>
                </a:lnTo>
                <a:lnTo>
                  <a:pt x="69570" y="92595"/>
                </a:lnTo>
                <a:lnTo>
                  <a:pt x="108332" y="65828"/>
                </a:lnTo>
                <a:lnTo>
                  <a:pt x="149230" y="43550"/>
                </a:lnTo>
                <a:lnTo>
                  <a:pt x="191882" y="25794"/>
                </a:lnTo>
                <a:lnTo>
                  <a:pt x="235903" y="12595"/>
                </a:lnTo>
                <a:lnTo>
                  <a:pt x="280906" y="3986"/>
                </a:lnTo>
                <a:lnTo>
                  <a:pt x="326508" y="0"/>
                </a:lnTo>
                <a:lnTo>
                  <a:pt x="372325" y="670"/>
                </a:lnTo>
                <a:lnTo>
                  <a:pt x="417971" y="6029"/>
                </a:lnTo>
                <a:lnTo>
                  <a:pt x="463061" y="16113"/>
                </a:lnTo>
                <a:lnTo>
                  <a:pt x="507211" y="30952"/>
                </a:lnTo>
                <a:lnTo>
                  <a:pt x="550036" y="50582"/>
                </a:lnTo>
                <a:lnTo>
                  <a:pt x="591152" y="75036"/>
                </a:lnTo>
                <a:lnTo>
                  <a:pt x="630173" y="104346"/>
                </a:lnTo>
                <a:lnTo>
                  <a:pt x="658923" y="130715"/>
                </a:lnTo>
                <a:lnTo>
                  <a:pt x="672411" y="144798"/>
                </a:lnTo>
                <a:lnTo>
                  <a:pt x="685291" y="159464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1582" y="4208779"/>
            <a:ext cx="685800" cy="160020"/>
          </a:xfrm>
          <a:custGeom>
            <a:avLst/>
            <a:gdLst/>
            <a:ahLst/>
            <a:cxnLst/>
            <a:rect l="l" t="t" r="r" b="b"/>
            <a:pathLst>
              <a:path w="685800" h="160020">
                <a:moveTo>
                  <a:pt x="685291" y="0"/>
                </a:moveTo>
                <a:lnTo>
                  <a:pt x="651960" y="35645"/>
                </a:lnTo>
                <a:lnTo>
                  <a:pt x="615721" y="66869"/>
                </a:lnTo>
                <a:lnTo>
                  <a:pt x="576959" y="93636"/>
                </a:lnTo>
                <a:lnTo>
                  <a:pt x="536061" y="115914"/>
                </a:lnTo>
                <a:lnTo>
                  <a:pt x="493409" y="133669"/>
                </a:lnTo>
                <a:lnTo>
                  <a:pt x="449388" y="146868"/>
                </a:lnTo>
                <a:lnTo>
                  <a:pt x="404385" y="155478"/>
                </a:lnTo>
                <a:lnTo>
                  <a:pt x="358783" y="159464"/>
                </a:lnTo>
                <a:lnTo>
                  <a:pt x="312966" y="158794"/>
                </a:lnTo>
                <a:lnTo>
                  <a:pt x="267320" y="153434"/>
                </a:lnTo>
                <a:lnTo>
                  <a:pt x="222230" y="143351"/>
                </a:lnTo>
                <a:lnTo>
                  <a:pt x="178080" y="128511"/>
                </a:lnTo>
                <a:lnTo>
                  <a:pt x="135255" y="108881"/>
                </a:lnTo>
                <a:lnTo>
                  <a:pt x="94139" y="84428"/>
                </a:lnTo>
                <a:lnTo>
                  <a:pt x="55117" y="55118"/>
                </a:lnTo>
                <a:lnTo>
                  <a:pt x="26368" y="28749"/>
                </a:lnTo>
                <a:lnTo>
                  <a:pt x="12880" y="14666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78095" y="3602228"/>
            <a:ext cx="1110615" cy="5765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46990">
              <a:lnSpc>
                <a:spcPts val="2060"/>
              </a:lnSpc>
              <a:spcBef>
                <a:spcPts val="345"/>
              </a:spcBef>
            </a:pPr>
            <a:r>
              <a:rPr sz="1900" b="1" i="1" spc="-10" dirty="0">
                <a:latin typeface="TeXGyrePagella"/>
                <a:cs typeface="TeXGyrePagella"/>
              </a:rPr>
              <a:t>Standard  </a:t>
            </a:r>
            <a:r>
              <a:rPr sz="1900" b="1" i="1" spc="-5" dirty="0">
                <a:latin typeface="TeXGyrePagella"/>
                <a:cs typeface="TeXGyrePagella"/>
              </a:rPr>
              <a:t>Devi</a:t>
            </a:r>
            <a:r>
              <a:rPr sz="1900" b="1" i="1" dirty="0">
                <a:latin typeface="TeXGyrePagella"/>
                <a:cs typeface="TeXGyrePagella"/>
              </a:rPr>
              <a:t>a</a:t>
            </a:r>
            <a:r>
              <a:rPr sz="1900" b="1" i="1" spc="-10" dirty="0">
                <a:latin typeface="TeXGyrePagella"/>
                <a:cs typeface="TeXGyrePagella"/>
              </a:rPr>
              <a:t>tion</a:t>
            </a:r>
            <a:endParaRPr sz="1900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16992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54" dirty="0"/>
              <a:t>Range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5395" y="1682242"/>
            <a:ext cx="5876290" cy="195008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69900" marR="5080" indent="-457834">
              <a:lnSpc>
                <a:spcPts val="3190"/>
              </a:lnSpc>
              <a:spcBef>
                <a:spcPts val="509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95" dirty="0">
                <a:latin typeface="Arimo"/>
                <a:cs typeface="Arimo"/>
              </a:rPr>
              <a:t>Difference </a:t>
            </a:r>
            <a:r>
              <a:rPr sz="2950" spc="-75" dirty="0">
                <a:latin typeface="Arimo"/>
                <a:cs typeface="Arimo"/>
              </a:rPr>
              <a:t>between </a:t>
            </a:r>
            <a:r>
              <a:rPr sz="2950" spc="-65" dirty="0">
                <a:latin typeface="Arimo"/>
                <a:cs typeface="Arimo"/>
              </a:rPr>
              <a:t>lowest </a:t>
            </a:r>
            <a:r>
              <a:rPr sz="2950" spc="-130" dirty="0">
                <a:latin typeface="Arimo"/>
                <a:cs typeface="Arimo"/>
              </a:rPr>
              <a:t>and</a:t>
            </a:r>
            <a:r>
              <a:rPr sz="2950" spc="-385" dirty="0">
                <a:latin typeface="Arimo"/>
                <a:cs typeface="Arimo"/>
              </a:rPr>
              <a:t> </a:t>
            </a:r>
            <a:r>
              <a:rPr sz="2950" spc="-30" dirty="0">
                <a:latin typeface="Arimo"/>
                <a:cs typeface="Arimo"/>
              </a:rPr>
              <a:t>the  </a:t>
            </a:r>
            <a:r>
              <a:rPr sz="2950" spc="-110" dirty="0">
                <a:latin typeface="Arimo"/>
                <a:cs typeface="Arimo"/>
              </a:rPr>
              <a:t>highest</a:t>
            </a:r>
            <a:r>
              <a:rPr sz="2950" spc="-120" dirty="0">
                <a:latin typeface="Arimo"/>
                <a:cs typeface="Arimo"/>
              </a:rPr>
              <a:t> value.</a:t>
            </a:r>
            <a:endParaRPr sz="2950">
              <a:latin typeface="Arimo"/>
              <a:cs typeface="Arimo"/>
            </a:endParaRPr>
          </a:p>
          <a:p>
            <a:pPr marL="469900" indent="-457834">
              <a:lnSpc>
                <a:spcPct val="100000"/>
              </a:lnSpc>
              <a:spcBef>
                <a:spcPts val="615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165" dirty="0">
                <a:latin typeface="Arimo"/>
                <a:cs typeface="Arimo"/>
              </a:rPr>
              <a:t>Example: </a:t>
            </a:r>
            <a:r>
              <a:rPr sz="2800" spc="-120" dirty="0">
                <a:latin typeface="Arimo"/>
                <a:cs typeface="Arimo"/>
              </a:rPr>
              <a:t>6,9,10,11,</a:t>
            </a:r>
            <a:r>
              <a:rPr sz="2800" spc="-60" dirty="0">
                <a:latin typeface="Arimo"/>
                <a:cs typeface="Arimo"/>
              </a:rPr>
              <a:t> </a:t>
            </a:r>
            <a:r>
              <a:rPr sz="2800" spc="-130" dirty="0">
                <a:latin typeface="Arimo"/>
                <a:cs typeface="Arimo"/>
              </a:rPr>
              <a:t>11,14</a:t>
            </a:r>
            <a:endParaRPr sz="2800">
              <a:latin typeface="Arimo"/>
              <a:cs typeface="Arimo"/>
            </a:endParaRPr>
          </a:p>
          <a:p>
            <a:pPr marL="469900" indent="-457834">
              <a:lnSpc>
                <a:spcPct val="100000"/>
              </a:lnSpc>
              <a:spcBef>
                <a:spcPts val="660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254" dirty="0">
                <a:latin typeface="Arimo"/>
                <a:cs typeface="Arimo"/>
              </a:rPr>
              <a:t>Range </a:t>
            </a:r>
            <a:r>
              <a:rPr sz="2950" spc="-250" dirty="0">
                <a:latin typeface="Arimo"/>
                <a:cs typeface="Arimo"/>
              </a:rPr>
              <a:t>= </a:t>
            </a:r>
            <a:r>
              <a:rPr sz="2950" spc="-125" dirty="0">
                <a:latin typeface="Arimo"/>
                <a:cs typeface="Arimo"/>
              </a:rPr>
              <a:t>14-6 </a:t>
            </a:r>
            <a:r>
              <a:rPr sz="2950" spc="-250" dirty="0">
                <a:latin typeface="Arimo"/>
                <a:cs typeface="Arimo"/>
              </a:rPr>
              <a:t>=</a:t>
            </a:r>
            <a:r>
              <a:rPr sz="2950" spc="85" dirty="0">
                <a:latin typeface="Arimo"/>
                <a:cs typeface="Arimo"/>
              </a:rPr>
              <a:t> </a:t>
            </a:r>
            <a:r>
              <a:rPr sz="2950" spc="-140" dirty="0">
                <a:latin typeface="Arimo"/>
                <a:cs typeface="Arimo"/>
              </a:rPr>
              <a:t>8</a:t>
            </a:r>
            <a:endParaRPr sz="295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47428" y="1624442"/>
            <a:ext cx="459740" cy="107314"/>
          </a:xfrm>
          <a:custGeom>
            <a:avLst/>
            <a:gdLst/>
            <a:ahLst/>
            <a:cxnLst/>
            <a:rect l="l" t="t" r="r" b="b"/>
            <a:pathLst>
              <a:path w="459740" h="107314">
                <a:moveTo>
                  <a:pt x="0" y="106948"/>
                </a:moveTo>
                <a:lnTo>
                  <a:pt x="34187" y="72130"/>
                </a:lnTo>
                <a:lnTo>
                  <a:pt x="72466" y="44004"/>
                </a:lnTo>
                <a:lnTo>
                  <a:pt x="113968" y="22650"/>
                </a:lnTo>
                <a:lnTo>
                  <a:pt x="157825" y="8146"/>
                </a:lnTo>
                <a:lnTo>
                  <a:pt x="203168" y="569"/>
                </a:lnTo>
                <a:lnTo>
                  <a:pt x="249128" y="0"/>
                </a:lnTo>
                <a:lnTo>
                  <a:pt x="294836" y="6515"/>
                </a:lnTo>
                <a:lnTo>
                  <a:pt x="339425" y="20194"/>
                </a:lnTo>
                <a:lnTo>
                  <a:pt x="382024" y="41114"/>
                </a:lnTo>
                <a:lnTo>
                  <a:pt x="421767" y="69356"/>
                </a:lnTo>
                <a:lnTo>
                  <a:pt x="450520" y="96948"/>
                </a:lnTo>
                <a:lnTo>
                  <a:pt x="459231" y="106948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95436" y="2116708"/>
            <a:ext cx="3134360" cy="466725"/>
          </a:xfrm>
          <a:custGeom>
            <a:avLst/>
            <a:gdLst/>
            <a:ahLst/>
            <a:cxnLst/>
            <a:rect l="l" t="t" r="r" b="b"/>
            <a:pathLst>
              <a:path w="3134359" h="466725">
                <a:moveTo>
                  <a:pt x="1682369" y="107568"/>
                </a:moveTo>
                <a:lnTo>
                  <a:pt x="1682369" y="233552"/>
                </a:lnTo>
                <a:lnTo>
                  <a:pt x="3134360" y="233552"/>
                </a:lnTo>
                <a:lnTo>
                  <a:pt x="3134360" y="359537"/>
                </a:lnTo>
              </a:path>
              <a:path w="3134359" h="466725">
                <a:moveTo>
                  <a:pt x="1682369" y="107568"/>
                </a:moveTo>
                <a:lnTo>
                  <a:pt x="1682369" y="359537"/>
                </a:lnTo>
              </a:path>
              <a:path w="3134359" h="466725">
                <a:moveTo>
                  <a:pt x="1681988" y="107568"/>
                </a:moveTo>
                <a:lnTo>
                  <a:pt x="1681988" y="233552"/>
                </a:lnTo>
                <a:lnTo>
                  <a:pt x="229997" y="233552"/>
                </a:lnTo>
                <a:lnTo>
                  <a:pt x="229997" y="359537"/>
                </a:lnTo>
              </a:path>
              <a:path w="3134359" h="466725">
                <a:moveTo>
                  <a:pt x="1911223" y="0"/>
                </a:moveTo>
                <a:lnTo>
                  <a:pt x="1877035" y="34817"/>
                </a:lnTo>
                <a:lnTo>
                  <a:pt x="1838756" y="62943"/>
                </a:lnTo>
                <a:lnTo>
                  <a:pt x="1797254" y="84297"/>
                </a:lnTo>
                <a:lnTo>
                  <a:pt x="1753397" y="98801"/>
                </a:lnTo>
                <a:lnTo>
                  <a:pt x="1708054" y="106378"/>
                </a:lnTo>
                <a:lnTo>
                  <a:pt x="1662094" y="106948"/>
                </a:lnTo>
                <a:lnTo>
                  <a:pt x="1616386" y="100432"/>
                </a:lnTo>
                <a:lnTo>
                  <a:pt x="1571797" y="86754"/>
                </a:lnTo>
                <a:lnTo>
                  <a:pt x="1529198" y="65833"/>
                </a:lnTo>
                <a:lnTo>
                  <a:pt x="1489456" y="37591"/>
                </a:lnTo>
                <a:lnTo>
                  <a:pt x="1460702" y="9999"/>
                </a:lnTo>
                <a:lnTo>
                  <a:pt x="1451991" y="0"/>
                </a:lnTo>
              </a:path>
              <a:path w="3134359" h="466725">
                <a:moveTo>
                  <a:pt x="0" y="466216"/>
                </a:moveTo>
                <a:lnTo>
                  <a:pt x="34304" y="431444"/>
                </a:lnTo>
                <a:lnTo>
                  <a:pt x="72708" y="403376"/>
                </a:lnTo>
                <a:lnTo>
                  <a:pt x="114338" y="382088"/>
                </a:lnTo>
                <a:lnTo>
                  <a:pt x="158327" y="367656"/>
                </a:lnTo>
                <a:lnTo>
                  <a:pt x="203803" y="360156"/>
                </a:lnTo>
                <a:lnTo>
                  <a:pt x="249896" y="359661"/>
                </a:lnTo>
                <a:lnTo>
                  <a:pt x="295736" y="366249"/>
                </a:lnTo>
                <a:lnTo>
                  <a:pt x="340453" y="379995"/>
                </a:lnTo>
                <a:lnTo>
                  <a:pt x="383177" y="400973"/>
                </a:lnTo>
                <a:lnTo>
                  <a:pt x="423037" y="429260"/>
                </a:lnTo>
                <a:lnTo>
                  <a:pt x="451326" y="456406"/>
                </a:lnTo>
                <a:lnTo>
                  <a:pt x="459994" y="466216"/>
                </a:lnTo>
              </a:path>
              <a:path w="3134359" h="466725">
                <a:moveTo>
                  <a:pt x="1451991" y="466598"/>
                </a:moveTo>
                <a:lnTo>
                  <a:pt x="1486178" y="431780"/>
                </a:lnTo>
                <a:lnTo>
                  <a:pt x="1524457" y="403654"/>
                </a:lnTo>
                <a:lnTo>
                  <a:pt x="1565959" y="382300"/>
                </a:lnTo>
                <a:lnTo>
                  <a:pt x="1609816" y="367796"/>
                </a:lnTo>
                <a:lnTo>
                  <a:pt x="1655159" y="360219"/>
                </a:lnTo>
                <a:lnTo>
                  <a:pt x="1701119" y="359649"/>
                </a:lnTo>
                <a:lnTo>
                  <a:pt x="1746827" y="366165"/>
                </a:lnTo>
                <a:lnTo>
                  <a:pt x="1791416" y="379843"/>
                </a:lnTo>
                <a:lnTo>
                  <a:pt x="1834015" y="400764"/>
                </a:lnTo>
                <a:lnTo>
                  <a:pt x="1873758" y="429005"/>
                </a:lnTo>
                <a:lnTo>
                  <a:pt x="1902511" y="456598"/>
                </a:lnTo>
                <a:lnTo>
                  <a:pt x="1911223" y="466598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54642" y="1790445"/>
            <a:ext cx="84581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10" dirty="0">
                <a:latin typeface="TeXGyrePagella"/>
                <a:cs typeface="TeXGyrePagella"/>
              </a:rPr>
              <a:t>Variability</a:t>
            </a:r>
            <a:endParaRPr sz="1300">
              <a:latin typeface="TeXGyrePagella"/>
              <a:cs typeface="TeXGyrePagell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95436" y="2969005"/>
            <a:ext cx="460375" cy="106680"/>
          </a:xfrm>
          <a:custGeom>
            <a:avLst/>
            <a:gdLst/>
            <a:ahLst/>
            <a:cxnLst/>
            <a:rect l="l" t="t" r="r" b="b"/>
            <a:pathLst>
              <a:path w="460375" h="106680">
                <a:moveTo>
                  <a:pt x="459994" y="0"/>
                </a:moveTo>
                <a:lnTo>
                  <a:pt x="425689" y="34772"/>
                </a:lnTo>
                <a:lnTo>
                  <a:pt x="387285" y="62840"/>
                </a:lnTo>
                <a:lnTo>
                  <a:pt x="345655" y="84128"/>
                </a:lnTo>
                <a:lnTo>
                  <a:pt x="301666" y="98560"/>
                </a:lnTo>
                <a:lnTo>
                  <a:pt x="256190" y="106060"/>
                </a:lnTo>
                <a:lnTo>
                  <a:pt x="210097" y="106555"/>
                </a:lnTo>
                <a:lnTo>
                  <a:pt x="164257" y="99967"/>
                </a:lnTo>
                <a:lnTo>
                  <a:pt x="119540" y="86221"/>
                </a:lnTo>
                <a:lnTo>
                  <a:pt x="76816" y="65243"/>
                </a:lnTo>
                <a:lnTo>
                  <a:pt x="36957" y="36957"/>
                </a:lnTo>
                <a:lnTo>
                  <a:pt x="8667" y="9810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84006" y="2642742"/>
            <a:ext cx="48323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latin typeface="TeXGyrePagella"/>
                <a:cs typeface="TeXGyrePagella"/>
              </a:rPr>
              <a:t>Range</a:t>
            </a:r>
            <a:endParaRPr sz="1300">
              <a:latin typeface="TeXGyrePagella"/>
              <a:cs typeface="TeXGyrePagell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47428" y="2968625"/>
            <a:ext cx="459740" cy="107314"/>
          </a:xfrm>
          <a:custGeom>
            <a:avLst/>
            <a:gdLst/>
            <a:ahLst/>
            <a:cxnLst/>
            <a:rect l="l" t="t" r="r" b="b"/>
            <a:pathLst>
              <a:path w="459740" h="107314">
                <a:moveTo>
                  <a:pt x="459231" y="0"/>
                </a:moveTo>
                <a:lnTo>
                  <a:pt x="425044" y="34817"/>
                </a:lnTo>
                <a:lnTo>
                  <a:pt x="386765" y="62943"/>
                </a:lnTo>
                <a:lnTo>
                  <a:pt x="345263" y="84297"/>
                </a:lnTo>
                <a:lnTo>
                  <a:pt x="301406" y="98801"/>
                </a:lnTo>
                <a:lnTo>
                  <a:pt x="256063" y="106378"/>
                </a:lnTo>
                <a:lnTo>
                  <a:pt x="210103" y="106948"/>
                </a:lnTo>
                <a:lnTo>
                  <a:pt x="164395" y="100432"/>
                </a:lnTo>
                <a:lnTo>
                  <a:pt x="119806" y="86754"/>
                </a:lnTo>
                <a:lnTo>
                  <a:pt x="77207" y="65833"/>
                </a:lnTo>
                <a:lnTo>
                  <a:pt x="37465" y="37591"/>
                </a:lnTo>
                <a:lnTo>
                  <a:pt x="8711" y="9999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395206" y="2553080"/>
            <a:ext cx="963930" cy="40322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53365" marR="5080" indent="-241300">
              <a:lnSpc>
                <a:spcPts val="1420"/>
              </a:lnSpc>
              <a:spcBef>
                <a:spcPts val="259"/>
              </a:spcBef>
            </a:pPr>
            <a:r>
              <a:rPr sz="1300" b="1" i="1" spc="-10" dirty="0">
                <a:latin typeface="TeXGyrePagella"/>
                <a:cs typeface="TeXGyrePagella"/>
              </a:rPr>
              <a:t>Interquartile  </a:t>
            </a:r>
            <a:r>
              <a:rPr sz="1300" b="1" i="1" spc="-5" dirty="0">
                <a:latin typeface="TeXGyrePagella"/>
                <a:cs typeface="TeXGyrePagella"/>
              </a:rPr>
              <a:t>Range</a:t>
            </a:r>
            <a:endParaRPr sz="1300">
              <a:latin typeface="TeXGyrePagella"/>
              <a:cs typeface="TeXGyrePagell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098656" y="2476370"/>
            <a:ext cx="460375" cy="106680"/>
          </a:xfrm>
          <a:custGeom>
            <a:avLst/>
            <a:gdLst/>
            <a:ahLst/>
            <a:cxnLst/>
            <a:rect l="l" t="t" r="r" b="b"/>
            <a:pathLst>
              <a:path w="460375" h="106680">
                <a:moveTo>
                  <a:pt x="0" y="106555"/>
                </a:moveTo>
                <a:lnTo>
                  <a:pt x="34304" y="71782"/>
                </a:lnTo>
                <a:lnTo>
                  <a:pt x="72708" y="43714"/>
                </a:lnTo>
                <a:lnTo>
                  <a:pt x="114338" y="22426"/>
                </a:lnTo>
                <a:lnTo>
                  <a:pt x="158327" y="7994"/>
                </a:lnTo>
                <a:lnTo>
                  <a:pt x="203803" y="494"/>
                </a:lnTo>
                <a:lnTo>
                  <a:pt x="249896" y="0"/>
                </a:lnTo>
                <a:lnTo>
                  <a:pt x="295736" y="6587"/>
                </a:lnTo>
                <a:lnTo>
                  <a:pt x="340453" y="20333"/>
                </a:lnTo>
                <a:lnTo>
                  <a:pt x="383177" y="41311"/>
                </a:lnTo>
                <a:lnTo>
                  <a:pt x="423037" y="69598"/>
                </a:lnTo>
                <a:lnTo>
                  <a:pt x="451326" y="96744"/>
                </a:lnTo>
                <a:lnTo>
                  <a:pt x="459994" y="106555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98656" y="2969005"/>
            <a:ext cx="460375" cy="106680"/>
          </a:xfrm>
          <a:custGeom>
            <a:avLst/>
            <a:gdLst/>
            <a:ahLst/>
            <a:cxnLst/>
            <a:rect l="l" t="t" r="r" b="b"/>
            <a:pathLst>
              <a:path w="460375" h="106680">
                <a:moveTo>
                  <a:pt x="459994" y="0"/>
                </a:moveTo>
                <a:lnTo>
                  <a:pt x="425689" y="34772"/>
                </a:lnTo>
                <a:lnTo>
                  <a:pt x="387285" y="62840"/>
                </a:lnTo>
                <a:lnTo>
                  <a:pt x="345655" y="84128"/>
                </a:lnTo>
                <a:lnTo>
                  <a:pt x="301666" y="98560"/>
                </a:lnTo>
                <a:lnTo>
                  <a:pt x="256190" y="106060"/>
                </a:lnTo>
                <a:lnTo>
                  <a:pt x="210097" y="106555"/>
                </a:lnTo>
                <a:lnTo>
                  <a:pt x="164257" y="99967"/>
                </a:lnTo>
                <a:lnTo>
                  <a:pt x="119540" y="86221"/>
                </a:lnTo>
                <a:lnTo>
                  <a:pt x="76816" y="65243"/>
                </a:lnTo>
                <a:lnTo>
                  <a:pt x="36957" y="36957"/>
                </a:lnTo>
                <a:lnTo>
                  <a:pt x="8667" y="9810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946383" y="2553080"/>
            <a:ext cx="766445" cy="40322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31750">
              <a:lnSpc>
                <a:spcPts val="1420"/>
              </a:lnSpc>
              <a:spcBef>
                <a:spcPts val="259"/>
              </a:spcBef>
            </a:pPr>
            <a:r>
              <a:rPr sz="1300" b="1" i="1" spc="-10" dirty="0">
                <a:latin typeface="TeXGyrePagella"/>
                <a:cs typeface="TeXGyrePagella"/>
              </a:rPr>
              <a:t>Standard  Deviation</a:t>
            </a:r>
            <a:endParaRPr sz="1300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4979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Interquartile</a:t>
            </a:r>
            <a:r>
              <a:rPr sz="4400" spc="-254" dirty="0"/>
              <a:t> </a:t>
            </a:r>
            <a:r>
              <a:rPr sz="4400" spc="254" dirty="0"/>
              <a:t>Range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5395" y="1600926"/>
            <a:ext cx="4465320" cy="320357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755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254" dirty="0">
                <a:latin typeface="Arimo"/>
                <a:cs typeface="Arimo"/>
              </a:rPr>
              <a:t>Range </a:t>
            </a:r>
            <a:r>
              <a:rPr sz="2950" dirty="0">
                <a:latin typeface="Arimo"/>
                <a:cs typeface="Arimo"/>
              </a:rPr>
              <a:t>of </a:t>
            </a:r>
            <a:r>
              <a:rPr sz="2950" spc="-65" dirty="0">
                <a:latin typeface="Arimo"/>
                <a:cs typeface="Arimo"/>
              </a:rPr>
              <a:t>middle </a:t>
            </a:r>
            <a:r>
              <a:rPr sz="2950" spc="-265" dirty="0">
                <a:latin typeface="Arimo"/>
                <a:cs typeface="Arimo"/>
              </a:rPr>
              <a:t>50%</a:t>
            </a:r>
            <a:r>
              <a:rPr sz="2950" spc="-325" dirty="0">
                <a:latin typeface="Arimo"/>
                <a:cs typeface="Arimo"/>
              </a:rPr>
              <a:t> </a:t>
            </a:r>
            <a:r>
              <a:rPr sz="2950" spc="-110" dirty="0">
                <a:latin typeface="Arimo"/>
                <a:cs typeface="Arimo"/>
              </a:rPr>
              <a:t>data</a:t>
            </a:r>
            <a:endParaRPr sz="2950">
              <a:latin typeface="Arimo"/>
              <a:cs typeface="Arimo"/>
            </a:endParaRPr>
          </a:p>
          <a:p>
            <a:pPr marL="469900" indent="-457834">
              <a:lnSpc>
                <a:spcPct val="100000"/>
              </a:lnSpc>
              <a:spcBef>
                <a:spcPts val="660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300" dirty="0">
                <a:latin typeface="Arimo"/>
                <a:cs typeface="Arimo"/>
              </a:rPr>
              <a:t>IQR </a:t>
            </a:r>
            <a:r>
              <a:rPr sz="2950" spc="-250" dirty="0">
                <a:latin typeface="Arimo"/>
                <a:cs typeface="Arimo"/>
              </a:rPr>
              <a:t>=</a:t>
            </a:r>
            <a:r>
              <a:rPr sz="2950" spc="-10" dirty="0">
                <a:latin typeface="Arimo"/>
                <a:cs typeface="Arimo"/>
              </a:rPr>
              <a:t> </a:t>
            </a:r>
            <a:r>
              <a:rPr sz="2950" spc="-195" dirty="0">
                <a:latin typeface="Arimo"/>
                <a:cs typeface="Arimo"/>
              </a:rPr>
              <a:t>Q3-Q1</a:t>
            </a:r>
            <a:endParaRPr sz="2950">
              <a:latin typeface="Arimo"/>
              <a:cs typeface="Arimo"/>
            </a:endParaRPr>
          </a:p>
          <a:p>
            <a:pPr marL="469900" indent="-457834">
              <a:lnSpc>
                <a:spcPct val="100000"/>
              </a:lnSpc>
              <a:spcBef>
                <a:spcPts val="660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170" dirty="0">
                <a:latin typeface="Arimo"/>
                <a:cs typeface="Arimo"/>
              </a:rPr>
              <a:t>Example: </a:t>
            </a:r>
            <a:r>
              <a:rPr sz="2800" spc="-120" dirty="0">
                <a:latin typeface="Arimo"/>
                <a:cs typeface="Arimo"/>
              </a:rPr>
              <a:t>6,9,10,11,</a:t>
            </a:r>
            <a:r>
              <a:rPr sz="2800" spc="-75" dirty="0">
                <a:latin typeface="Arimo"/>
                <a:cs typeface="Arimo"/>
              </a:rPr>
              <a:t> </a:t>
            </a:r>
            <a:r>
              <a:rPr sz="2800" spc="-130" dirty="0">
                <a:latin typeface="Arimo"/>
                <a:cs typeface="Arimo"/>
              </a:rPr>
              <a:t>11,14</a:t>
            </a:r>
            <a:endParaRPr sz="2800">
              <a:latin typeface="Arimo"/>
              <a:cs typeface="Arimo"/>
            </a:endParaRPr>
          </a:p>
          <a:p>
            <a:pPr marL="469900" indent="-457834">
              <a:lnSpc>
                <a:spcPct val="100000"/>
              </a:lnSpc>
              <a:spcBef>
                <a:spcPts val="665"/>
              </a:spcBef>
              <a:buFont typeface="Wingdings"/>
              <a:buChar char=""/>
              <a:tabLst>
                <a:tab pos="469900" algn="l"/>
                <a:tab pos="470534" algn="l"/>
              </a:tabLst>
            </a:pPr>
            <a:r>
              <a:rPr sz="2800" spc="-180" dirty="0">
                <a:latin typeface="Arimo"/>
                <a:cs typeface="Arimo"/>
              </a:rPr>
              <a:t>Q1=9, </a:t>
            </a:r>
            <a:r>
              <a:rPr sz="2800" spc="-160" dirty="0">
                <a:latin typeface="Arimo"/>
                <a:cs typeface="Arimo"/>
              </a:rPr>
              <a:t>Q2=10.5,</a:t>
            </a:r>
            <a:r>
              <a:rPr sz="2800" spc="-40" dirty="0">
                <a:latin typeface="Arimo"/>
                <a:cs typeface="Arimo"/>
              </a:rPr>
              <a:t> </a:t>
            </a:r>
            <a:r>
              <a:rPr sz="2800" spc="-195" dirty="0">
                <a:latin typeface="Arimo"/>
                <a:cs typeface="Arimo"/>
              </a:rPr>
              <a:t>Q3=11</a:t>
            </a:r>
            <a:endParaRPr sz="2800">
              <a:latin typeface="Arimo"/>
              <a:cs typeface="Arimo"/>
            </a:endParaRPr>
          </a:p>
          <a:p>
            <a:pPr marL="469900" indent="-457834">
              <a:lnSpc>
                <a:spcPct val="100000"/>
              </a:lnSpc>
              <a:spcBef>
                <a:spcPts val="655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300" dirty="0">
                <a:latin typeface="Arimo"/>
                <a:cs typeface="Arimo"/>
              </a:rPr>
              <a:t>IQR </a:t>
            </a:r>
            <a:r>
              <a:rPr sz="2950" spc="-250" dirty="0">
                <a:latin typeface="Arimo"/>
                <a:cs typeface="Arimo"/>
              </a:rPr>
              <a:t>= </a:t>
            </a:r>
            <a:r>
              <a:rPr sz="2950" spc="-125" dirty="0">
                <a:latin typeface="Arimo"/>
                <a:cs typeface="Arimo"/>
              </a:rPr>
              <a:t>11-9 </a:t>
            </a:r>
            <a:r>
              <a:rPr sz="2950" spc="-250" dirty="0">
                <a:latin typeface="Arimo"/>
                <a:cs typeface="Arimo"/>
              </a:rPr>
              <a:t>=</a:t>
            </a:r>
            <a:r>
              <a:rPr sz="2950" spc="60" dirty="0">
                <a:latin typeface="Arimo"/>
                <a:cs typeface="Arimo"/>
              </a:rPr>
              <a:t> </a:t>
            </a:r>
            <a:r>
              <a:rPr sz="2950" spc="-140" dirty="0">
                <a:latin typeface="Arimo"/>
                <a:cs typeface="Arimo"/>
              </a:rPr>
              <a:t>2</a:t>
            </a:r>
            <a:endParaRPr sz="2950">
              <a:latin typeface="Arimo"/>
              <a:cs typeface="Arimo"/>
            </a:endParaRPr>
          </a:p>
          <a:p>
            <a:pPr marL="469900" indent="-457834">
              <a:lnSpc>
                <a:spcPct val="100000"/>
              </a:lnSpc>
              <a:spcBef>
                <a:spcPts val="665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140" dirty="0">
                <a:latin typeface="Arimo"/>
                <a:cs typeface="Arimo"/>
              </a:rPr>
              <a:t>Box-and-Whisker</a:t>
            </a:r>
            <a:r>
              <a:rPr sz="2950" spc="-125" dirty="0">
                <a:latin typeface="Arimo"/>
                <a:cs typeface="Arimo"/>
              </a:rPr>
              <a:t> </a:t>
            </a:r>
            <a:r>
              <a:rPr sz="2950" spc="-80" dirty="0">
                <a:latin typeface="Arimo"/>
                <a:cs typeface="Arimo"/>
              </a:rPr>
              <a:t>Plot</a:t>
            </a:r>
            <a:endParaRPr sz="295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47428" y="1624442"/>
            <a:ext cx="459740" cy="107314"/>
          </a:xfrm>
          <a:custGeom>
            <a:avLst/>
            <a:gdLst/>
            <a:ahLst/>
            <a:cxnLst/>
            <a:rect l="l" t="t" r="r" b="b"/>
            <a:pathLst>
              <a:path w="459740" h="107314">
                <a:moveTo>
                  <a:pt x="0" y="106948"/>
                </a:moveTo>
                <a:lnTo>
                  <a:pt x="34187" y="72130"/>
                </a:lnTo>
                <a:lnTo>
                  <a:pt x="72466" y="44004"/>
                </a:lnTo>
                <a:lnTo>
                  <a:pt x="113968" y="22650"/>
                </a:lnTo>
                <a:lnTo>
                  <a:pt x="157825" y="8146"/>
                </a:lnTo>
                <a:lnTo>
                  <a:pt x="203168" y="569"/>
                </a:lnTo>
                <a:lnTo>
                  <a:pt x="249128" y="0"/>
                </a:lnTo>
                <a:lnTo>
                  <a:pt x="294836" y="6515"/>
                </a:lnTo>
                <a:lnTo>
                  <a:pt x="339425" y="20194"/>
                </a:lnTo>
                <a:lnTo>
                  <a:pt x="382024" y="41114"/>
                </a:lnTo>
                <a:lnTo>
                  <a:pt x="421767" y="69356"/>
                </a:lnTo>
                <a:lnTo>
                  <a:pt x="450520" y="96948"/>
                </a:lnTo>
                <a:lnTo>
                  <a:pt x="459231" y="106948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95436" y="2116708"/>
            <a:ext cx="3134360" cy="466725"/>
          </a:xfrm>
          <a:custGeom>
            <a:avLst/>
            <a:gdLst/>
            <a:ahLst/>
            <a:cxnLst/>
            <a:rect l="l" t="t" r="r" b="b"/>
            <a:pathLst>
              <a:path w="3134359" h="466725">
                <a:moveTo>
                  <a:pt x="1682369" y="107568"/>
                </a:moveTo>
                <a:lnTo>
                  <a:pt x="1682369" y="233552"/>
                </a:lnTo>
                <a:lnTo>
                  <a:pt x="3134360" y="233552"/>
                </a:lnTo>
                <a:lnTo>
                  <a:pt x="3134360" y="359537"/>
                </a:lnTo>
              </a:path>
              <a:path w="3134359" h="466725">
                <a:moveTo>
                  <a:pt x="1682369" y="107568"/>
                </a:moveTo>
                <a:lnTo>
                  <a:pt x="1682369" y="359537"/>
                </a:lnTo>
              </a:path>
              <a:path w="3134359" h="466725">
                <a:moveTo>
                  <a:pt x="1681988" y="107568"/>
                </a:moveTo>
                <a:lnTo>
                  <a:pt x="1681988" y="233552"/>
                </a:lnTo>
                <a:lnTo>
                  <a:pt x="229997" y="233552"/>
                </a:lnTo>
                <a:lnTo>
                  <a:pt x="229997" y="359537"/>
                </a:lnTo>
              </a:path>
              <a:path w="3134359" h="466725">
                <a:moveTo>
                  <a:pt x="1911223" y="0"/>
                </a:moveTo>
                <a:lnTo>
                  <a:pt x="1877035" y="34817"/>
                </a:lnTo>
                <a:lnTo>
                  <a:pt x="1838756" y="62943"/>
                </a:lnTo>
                <a:lnTo>
                  <a:pt x="1797254" y="84297"/>
                </a:lnTo>
                <a:lnTo>
                  <a:pt x="1753397" y="98801"/>
                </a:lnTo>
                <a:lnTo>
                  <a:pt x="1708054" y="106378"/>
                </a:lnTo>
                <a:lnTo>
                  <a:pt x="1662094" y="106948"/>
                </a:lnTo>
                <a:lnTo>
                  <a:pt x="1616386" y="100432"/>
                </a:lnTo>
                <a:lnTo>
                  <a:pt x="1571797" y="86754"/>
                </a:lnTo>
                <a:lnTo>
                  <a:pt x="1529198" y="65833"/>
                </a:lnTo>
                <a:lnTo>
                  <a:pt x="1489456" y="37591"/>
                </a:lnTo>
                <a:lnTo>
                  <a:pt x="1460702" y="9999"/>
                </a:lnTo>
                <a:lnTo>
                  <a:pt x="1451991" y="0"/>
                </a:lnTo>
              </a:path>
              <a:path w="3134359" h="466725">
                <a:moveTo>
                  <a:pt x="0" y="466216"/>
                </a:moveTo>
                <a:lnTo>
                  <a:pt x="34304" y="431444"/>
                </a:lnTo>
                <a:lnTo>
                  <a:pt x="72708" y="403376"/>
                </a:lnTo>
                <a:lnTo>
                  <a:pt x="114338" y="382088"/>
                </a:lnTo>
                <a:lnTo>
                  <a:pt x="158327" y="367656"/>
                </a:lnTo>
                <a:lnTo>
                  <a:pt x="203803" y="360156"/>
                </a:lnTo>
                <a:lnTo>
                  <a:pt x="249896" y="359661"/>
                </a:lnTo>
                <a:lnTo>
                  <a:pt x="295736" y="366249"/>
                </a:lnTo>
                <a:lnTo>
                  <a:pt x="340453" y="379995"/>
                </a:lnTo>
                <a:lnTo>
                  <a:pt x="383177" y="400973"/>
                </a:lnTo>
                <a:lnTo>
                  <a:pt x="423037" y="429260"/>
                </a:lnTo>
                <a:lnTo>
                  <a:pt x="451326" y="456406"/>
                </a:lnTo>
                <a:lnTo>
                  <a:pt x="459994" y="466216"/>
                </a:lnTo>
              </a:path>
              <a:path w="3134359" h="466725">
                <a:moveTo>
                  <a:pt x="1451991" y="466598"/>
                </a:moveTo>
                <a:lnTo>
                  <a:pt x="1486178" y="431780"/>
                </a:lnTo>
                <a:lnTo>
                  <a:pt x="1524457" y="403654"/>
                </a:lnTo>
                <a:lnTo>
                  <a:pt x="1565959" y="382300"/>
                </a:lnTo>
                <a:lnTo>
                  <a:pt x="1609816" y="367796"/>
                </a:lnTo>
                <a:lnTo>
                  <a:pt x="1655159" y="360219"/>
                </a:lnTo>
                <a:lnTo>
                  <a:pt x="1701119" y="359649"/>
                </a:lnTo>
                <a:lnTo>
                  <a:pt x="1746827" y="366165"/>
                </a:lnTo>
                <a:lnTo>
                  <a:pt x="1791416" y="379843"/>
                </a:lnTo>
                <a:lnTo>
                  <a:pt x="1834015" y="400764"/>
                </a:lnTo>
                <a:lnTo>
                  <a:pt x="1873758" y="429005"/>
                </a:lnTo>
                <a:lnTo>
                  <a:pt x="1902511" y="456598"/>
                </a:lnTo>
                <a:lnTo>
                  <a:pt x="1911223" y="466598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54642" y="1790445"/>
            <a:ext cx="84581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10" dirty="0">
                <a:latin typeface="TeXGyrePagella"/>
                <a:cs typeface="TeXGyrePagella"/>
              </a:rPr>
              <a:t>Variability</a:t>
            </a:r>
            <a:endParaRPr sz="1300">
              <a:latin typeface="TeXGyrePagella"/>
              <a:cs typeface="TeXGyrePagell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95436" y="2969005"/>
            <a:ext cx="460375" cy="106680"/>
          </a:xfrm>
          <a:custGeom>
            <a:avLst/>
            <a:gdLst/>
            <a:ahLst/>
            <a:cxnLst/>
            <a:rect l="l" t="t" r="r" b="b"/>
            <a:pathLst>
              <a:path w="460375" h="106680">
                <a:moveTo>
                  <a:pt x="459994" y="0"/>
                </a:moveTo>
                <a:lnTo>
                  <a:pt x="425689" y="34772"/>
                </a:lnTo>
                <a:lnTo>
                  <a:pt x="387285" y="62840"/>
                </a:lnTo>
                <a:lnTo>
                  <a:pt x="345655" y="84128"/>
                </a:lnTo>
                <a:lnTo>
                  <a:pt x="301666" y="98560"/>
                </a:lnTo>
                <a:lnTo>
                  <a:pt x="256190" y="106060"/>
                </a:lnTo>
                <a:lnTo>
                  <a:pt x="210097" y="106555"/>
                </a:lnTo>
                <a:lnTo>
                  <a:pt x="164257" y="99967"/>
                </a:lnTo>
                <a:lnTo>
                  <a:pt x="119540" y="86221"/>
                </a:lnTo>
                <a:lnTo>
                  <a:pt x="76816" y="65243"/>
                </a:lnTo>
                <a:lnTo>
                  <a:pt x="36957" y="36957"/>
                </a:lnTo>
                <a:lnTo>
                  <a:pt x="8667" y="9810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84006" y="2642742"/>
            <a:ext cx="48323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latin typeface="TeXGyrePagella"/>
                <a:cs typeface="TeXGyrePagella"/>
              </a:rPr>
              <a:t>Range</a:t>
            </a:r>
            <a:endParaRPr sz="1300">
              <a:latin typeface="TeXGyrePagella"/>
              <a:cs typeface="TeXGyrePagell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47428" y="2968625"/>
            <a:ext cx="459740" cy="107314"/>
          </a:xfrm>
          <a:custGeom>
            <a:avLst/>
            <a:gdLst/>
            <a:ahLst/>
            <a:cxnLst/>
            <a:rect l="l" t="t" r="r" b="b"/>
            <a:pathLst>
              <a:path w="459740" h="107314">
                <a:moveTo>
                  <a:pt x="459231" y="0"/>
                </a:moveTo>
                <a:lnTo>
                  <a:pt x="425044" y="34817"/>
                </a:lnTo>
                <a:lnTo>
                  <a:pt x="386765" y="62943"/>
                </a:lnTo>
                <a:lnTo>
                  <a:pt x="345263" y="84297"/>
                </a:lnTo>
                <a:lnTo>
                  <a:pt x="301406" y="98801"/>
                </a:lnTo>
                <a:lnTo>
                  <a:pt x="256063" y="106378"/>
                </a:lnTo>
                <a:lnTo>
                  <a:pt x="210103" y="106948"/>
                </a:lnTo>
                <a:lnTo>
                  <a:pt x="164395" y="100432"/>
                </a:lnTo>
                <a:lnTo>
                  <a:pt x="119806" y="86754"/>
                </a:lnTo>
                <a:lnTo>
                  <a:pt x="77207" y="65833"/>
                </a:lnTo>
                <a:lnTo>
                  <a:pt x="37465" y="37591"/>
                </a:lnTo>
                <a:lnTo>
                  <a:pt x="8711" y="9999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395206" y="2553080"/>
            <a:ext cx="963930" cy="40322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53365" marR="5080" indent="-241300">
              <a:lnSpc>
                <a:spcPts val="1420"/>
              </a:lnSpc>
              <a:spcBef>
                <a:spcPts val="259"/>
              </a:spcBef>
            </a:pPr>
            <a:r>
              <a:rPr sz="1300" b="1" i="1" spc="-10" dirty="0">
                <a:latin typeface="TeXGyrePagella"/>
                <a:cs typeface="TeXGyrePagella"/>
              </a:rPr>
              <a:t>Interquartile  </a:t>
            </a:r>
            <a:r>
              <a:rPr sz="1300" b="1" i="1" spc="-5" dirty="0">
                <a:latin typeface="TeXGyrePagella"/>
                <a:cs typeface="TeXGyrePagella"/>
              </a:rPr>
              <a:t>Range</a:t>
            </a:r>
            <a:endParaRPr sz="1300">
              <a:latin typeface="TeXGyrePagella"/>
              <a:cs typeface="TeXGyrePagell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098656" y="2476370"/>
            <a:ext cx="460375" cy="106680"/>
          </a:xfrm>
          <a:custGeom>
            <a:avLst/>
            <a:gdLst/>
            <a:ahLst/>
            <a:cxnLst/>
            <a:rect l="l" t="t" r="r" b="b"/>
            <a:pathLst>
              <a:path w="460375" h="106680">
                <a:moveTo>
                  <a:pt x="0" y="106555"/>
                </a:moveTo>
                <a:lnTo>
                  <a:pt x="34304" y="71782"/>
                </a:lnTo>
                <a:lnTo>
                  <a:pt x="72708" y="43714"/>
                </a:lnTo>
                <a:lnTo>
                  <a:pt x="114338" y="22426"/>
                </a:lnTo>
                <a:lnTo>
                  <a:pt x="158327" y="7994"/>
                </a:lnTo>
                <a:lnTo>
                  <a:pt x="203803" y="494"/>
                </a:lnTo>
                <a:lnTo>
                  <a:pt x="249896" y="0"/>
                </a:lnTo>
                <a:lnTo>
                  <a:pt x="295736" y="6587"/>
                </a:lnTo>
                <a:lnTo>
                  <a:pt x="340453" y="20333"/>
                </a:lnTo>
                <a:lnTo>
                  <a:pt x="383177" y="41311"/>
                </a:lnTo>
                <a:lnTo>
                  <a:pt x="423037" y="69598"/>
                </a:lnTo>
                <a:lnTo>
                  <a:pt x="451326" y="96744"/>
                </a:lnTo>
                <a:lnTo>
                  <a:pt x="459994" y="106555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98656" y="2969005"/>
            <a:ext cx="460375" cy="106680"/>
          </a:xfrm>
          <a:custGeom>
            <a:avLst/>
            <a:gdLst/>
            <a:ahLst/>
            <a:cxnLst/>
            <a:rect l="l" t="t" r="r" b="b"/>
            <a:pathLst>
              <a:path w="460375" h="106680">
                <a:moveTo>
                  <a:pt x="459994" y="0"/>
                </a:moveTo>
                <a:lnTo>
                  <a:pt x="425689" y="34772"/>
                </a:lnTo>
                <a:lnTo>
                  <a:pt x="387285" y="62840"/>
                </a:lnTo>
                <a:lnTo>
                  <a:pt x="345655" y="84128"/>
                </a:lnTo>
                <a:lnTo>
                  <a:pt x="301666" y="98560"/>
                </a:lnTo>
                <a:lnTo>
                  <a:pt x="256190" y="106060"/>
                </a:lnTo>
                <a:lnTo>
                  <a:pt x="210097" y="106555"/>
                </a:lnTo>
                <a:lnTo>
                  <a:pt x="164257" y="99967"/>
                </a:lnTo>
                <a:lnTo>
                  <a:pt x="119540" y="86221"/>
                </a:lnTo>
                <a:lnTo>
                  <a:pt x="76816" y="65243"/>
                </a:lnTo>
                <a:lnTo>
                  <a:pt x="36957" y="36957"/>
                </a:lnTo>
                <a:lnTo>
                  <a:pt x="8667" y="9810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946383" y="2553080"/>
            <a:ext cx="766445" cy="40322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31750">
              <a:lnSpc>
                <a:spcPts val="1420"/>
              </a:lnSpc>
              <a:spcBef>
                <a:spcPts val="259"/>
              </a:spcBef>
            </a:pPr>
            <a:r>
              <a:rPr sz="1300" b="1" i="1" spc="-10" dirty="0">
                <a:latin typeface="TeXGyrePagella"/>
                <a:cs typeface="TeXGyrePagella"/>
              </a:rPr>
              <a:t>Standard  Deviation</a:t>
            </a:r>
            <a:endParaRPr sz="1300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583349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35" dirty="0"/>
              <a:t>Standard</a:t>
            </a:r>
            <a:r>
              <a:rPr sz="4400" spc="-280" dirty="0"/>
              <a:t> </a:t>
            </a:r>
            <a:r>
              <a:rPr sz="4400" spc="45" dirty="0"/>
              <a:t>Deviation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55395" y="1682242"/>
            <a:ext cx="6635750" cy="18237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69900" marR="5080" indent="-457834">
              <a:lnSpc>
                <a:spcPts val="3190"/>
              </a:lnSpc>
              <a:spcBef>
                <a:spcPts val="509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150" dirty="0">
                <a:latin typeface="Arimo"/>
                <a:cs typeface="Arimo"/>
              </a:rPr>
              <a:t>Variance </a:t>
            </a:r>
            <a:r>
              <a:rPr sz="2950" spc="-250" dirty="0">
                <a:latin typeface="Arimo"/>
                <a:cs typeface="Arimo"/>
              </a:rPr>
              <a:t>= </a:t>
            </a:r>
            <a:r>
              <a:rPr sz="2950" spc="-160" dirty="0">
                <a:latin typeface="Arimo"/>
                <a:cs typeface="Arimo"/>
              </a:rPr>
              <a:t>average </a:t>
            </a:r>
            <a:r>
              <a:rPr sz="2950" dirty="0">
                <a:latin typeface="Arimo"/>
                <a:cs typeface="Arimo"/>
              </a:rPr>
              <a:t>of </a:t>
            </a:r>
            <a:r>
              <a:rPr sz="2950" spc="-130" dirty="0">
                <a:latin typeface="Arimo"/>
                <a:cs typeface="Arimo"/>
              </a:rPr>
              <a:t>squared </a:t>
            </a:r>
            <a:r>
              <a:rPr sz="2950" spc="-65" dirty="0">
                <a:latin typeface="Arimo"/>
                <a:cs typeface="Arimo"/>
              </a:rPr>
              <a:t>deviation  </a:t>
            </a:r>
            <a:r>
              <a:rPr sz="2950" spc="-60" dirty="0">
                <a:latin typeface="Arimo"/>
                <a:cs typeface="Arimo"/>
              </a:rPr>
              <a:t>about </a:t>
            </a:r>
            <a:r>
              <a:rPr sz="2950" spc="-25" dirty="0">
                <a:latin typeface="Arimo"/>
                <a:cs typeface="Arimo"/>
              </a:rPr>
              <a:t>the </a:t>
            </a:r>
            <a:r>
              <a:rPr sz="2950" spc="-35" dirty="0">
                <a:latin typeface="Arimo"/>
                <a:cs typeface="Arimo"/>
              </a:rPr>
              <a:t>arithmetic</a:t>
            </a:r>
            <a:r>
              <a:rPr sz="2950" spc="-400" dirty="0">
                <a:latin typeface="Arimo"/>
                <a:cs typeface="Arimo"/>
              </a:rPr>
              <a:t> </a:t>
            </a:r>
            <a:r>
              <a:rPr sz="2950" spc="-130" dirty="0">
                <a:latin typeface="Arimo"/>
                <a:cs typeface="Arimo"/>
              </a:rPr>
              <a:t>mean.</a:t>
            </a:r>
            <a:endParaRPr sz="2950">
              <a:latin typeface="Arimo"/>
              <a:cs typeface="Arimo"/>
            </a:endParaRPr>
          </a:p>
          <a:p>
            <a:pPr marL="469900" marR="805815" indent="-457834">
              <a:lnSpc>
                <a:spcPts val="3200"/>
              </a:lnSpc>
              <a:spcBef>
                <a:spcPts val="1005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190" dirty="0">
                <a:latin typeface="Arimo"/>
                <a:cs typeface="Arimo"/>
              </a:rPr>
              <a:t>Square </a:t>
            </a:r>
            <a:r>
              <a:rPr sz="2950" spc="15" dirty="0">
                <a:latin typeface="Arimo"/>
                <a:cs typeface="Arimo"/>
              </a:rPr>
              <a:t>root </a:t>
            </a:r>
            <a:r>
              <a:rPr sz="2950" dirty="0">
                <a:latin typeface="Arimo"/>
                <a:cs typeface="Arimo"/>
              </a:rPr>
              <a:t>of </a:t>
            </a:r>
            <a:r>
              <a:rPr sz="2950" spc="-125" dirty="0">
                <a:latin typeface="Arimo"/>
                <a:cs typeface="Arimo"/>
              </a:rPr>
              <a:t>variance </a:t>
            </a:r>
            <a:r>
              <a:rPr sz="2950" spc="-150" dirty="0">
                <a:latin typeface="Arimo"/>
                <a:cs typeface="Arimo"/>
              </a:rPr>
              <a:t>is</a:t>
            </a:r>
            <a:r>
              <a:rPr sz="2950" spc="-470" dirty="0">
                <a:latin typeface="Arimo"/>
                <a:cs typeface="Arimo"/>
              </a:rPr>
              <a:t> </a:t>
            </a:r>
            <a:r>
              <a:rPr sz="2950" spc="-100" dirty="0">
                <a:latin typeface="Arimo"/>
                <a:cs typeface="Arimo"/>
              </a:rPr>
              <a:t>standard  </a:t>
            </a:r>
            <a:r>
              <a:rPr sz="2950" spc="-65" dirty="0">
                <a:latin typeface="Arimo"/>
                <a:cs typeface="Arimo"/>
              </a:rPr>
              <a:t>deviation</a:t>
            </a:r>
            <a:endParaRPr sz="295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87108" y="3856180"/>
            <a:ext cx="2024639" cy="776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5766" y="3852780"/>
            <a:ext cx="1808226" cy="785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47428" y="1624442"/>
            <a:ext cx="459740" cy="107314"/>
          </a:xfrm>
          <a:custGeom>
            <a:avLst/>
            <a:gdLst/>
            <a:ahLst/>
            <a:cxnLst/>
            <a:rect l="l" t="t" r="r" b="b"/>
            <a:pathLst>
              <a:path w="459740" h="107314">
                <a:moveTo>
                  <a:pt x="0" y="106948"/>
                </a:moveTo>
                <a:lnTo>
                  <a:pt x="34187" y="72130"/>
                </a:lnTo>
                <a:lnTo>
                  <a:pt x="72466" y="44004"/>
                </a:lnTo>
                <a:lnTo>
                  <a:pt x="113968" y="22650"/>
                </a:lnTo>
                <a:lnTo>
                  <a:pt x="157825" y="8146"/>
                </a:lnTo>
                <a:lnTo>
                  <a:pt x="203168" y="569"/>
                </a:lnTo>
                <a:lnTo>
                  <a:pt x="249128" y="0"/>
                </a:lnTo>
                <a:lnTo>
                  <a:pt x="294836" y="6515"/>
                </a:lnTo>
                <a:lnTo>
                  <a:pt x="339425" y="20194"/>
                </a:lnTo>
                <a:lnTo>
                  <a:pt x="382024" y="41114"/>
                </a:lnTo>
                <a:lnTo>
                  <a:pt x="421767" y="69356"/>
                </a:lnTo>
                <a:lnTo>
                  <a:pt x="450520" y="96948"/>
                </a:lnTo>
                <a:lnTo>
                  <a:pt x="459231" y="106948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95436" y="2116708"/>
            <a:ext cx="3134360" cy="466725"/>
          </a:xfrm>
          <a:custGeom>
            <a:avLst/>
            <a:gdLst/>
            <a:ahLst/>
            <a:cxnLst/>
            <a:rect l="l" t="t" r="r" b="b"/>
            <a:pathLst>
              <a:path w="3134359" h="466725">
                <a:moveTo>
                  <a:pt x="1682369" y="107568"/>
                </a:moveTo>
                <a:lnTo>
                  <a:pt x="1682369" y="233552"/>
                </a:lnTo>
                <a:lnTo>
                  <a:pt x="3134360" y="233552"/>
                </a:lnTo>
                <a:lnTo>
                  <a:pt x="3134360" y="359537"/>
                </a:lnTo>
              </a:path>
              <a:path w="3134359" h="466725">
                <a:moveTo>
                  <a:pt x="1682369" y="107568"/>
                </a:moveTo>
                <a:lnTo>
                  <a:pt x="1682369" y="359537"/>
                </a:lnTo>
              </a:path>
              <a:path w="3134359" h="466725">
                <a:moveTo>
                  <a:pt x="1681988" y="107568"/>
                </a:moveTo>
                <a:lnTo>
                  <a:pt x="1681988" y="233552"/>
                </a:lnTo>
                <a:lnTo>
                  <a:pt x="229997" y="233552"/>
                </a:lnTo>
                <a:lnTo>
                  <a:pt x="229997" y="359537"/>
                </a:lnTo>
              </a:path>
              <a:path w="3134359" h="466725">
                <a:moveTo>
                  <a:pt x="1911223" y="0"/>
                </a:moveTo>
                <a:lnTo>
                  <a:pt x="1877035" y="34817"/>
                </a:lnTo>
                <a:lnTo>
                  <a:pt x="1838756" y="62943"/>
                </a:lnTo>
                <a:lnTo>
                  <a:pt x="1797254" y="84297"/>
                </a:lnTo>
                <a:lnTo>
                  <a:pt x="1753397" y="98801"/>
                </a:lnTo>
                <a:lnTo>
                  <a:pt x="1708054" y="106378"/>
                </a:lnTo>
                <a:lnTo>
                  <a:pt x="1662094" y="106948"/>
                </a:lnTo>
                <a:lnTo>
                  <a:pt x="1616386" y="100432"/>
                </a:lnTo>
                <a:lnTo>
                  <a:pt x="1571797" y="86754"/>
                </a:lnTo>
                <a:lnTo>
                  <a:pt x="1529198" y="65833"/>
                </a:lnTo>
                <a:lnTo>
                  <a:pt x="1489456" y="37591"/>
                </a:lnTo>
                <a:lnTo>
                  <a:pt x="1460702" y="9999"/>
                </a:lnTo>
                <a:lnTo>
                  <a:pt x="1451991" y="0"/>
                </a:lnTo>
              </a:path>
              <a:path w="3134359" h="466725">
                <a:moveTo>
                  <a:pt x="0" y="466216"/>
                </a:moveTo>
                <a:lnTo>
                  <a:pt x="34304" y="431444"/>
                </a:lnTo>
                <a:lnTo>
                  <a:pt x="72708" y="403376"/>
                </a:lnTo>
                <a:lnTo>
                  <a:pt x="114338" y="382088"/>
                </a:lnTo>
                <a:lnTo>
                  <a:pt x="158327" y="367656"/>
                </a:lnTo>
                <a:lnTo>
                  <a:pt x="203803" y="360156"/>
                </a:lnTo>
                <a:lnTo>
                  <a:pt x="249896" y="359661"/>
                </a:lnTo>
                <a:lnTo>
                  <a:pt x="295736" y="366249"/>
                </a:lnTo>
                <a:lnTo>
                  <a:pt x="340453" y="379995"/>
                </a:lnTo>
                <a:lnTo>
                  <a:pt x="383177" y="400973"/>
                </a:lnTo>
                <a:lnTo>
                  <a:pt x="423037" y="429260"/>
                </a:lnTo>
                <a:lnTo>
                  <a:pt x="451326" y="456406"/>
                </a:lnTo>
                <a:lnTo>
                  <a:pt x="459994" y="466216"/>
                </a:lnTo>
              </a:path>
              <a:path w="3134359" h="466725">
                <a:moveTo>
                  <a:pt x="1451991" y="466598"/>
                </a:moveTo>
                <a:lnTo>
                  <a:pt x="1486178" y="431780"/>
                </a:lnTo>
                <a:lnTo>
                  <a:pt x="1524457" y="403654"/>
                </a:lnTo>
                <a:lnTo>
                  <a:pt x="1565959" y="382300"/>
                </a:lnTo>
                <a:lnTo>
                  <a:pt x="1609816" y="367796"/>
                </a:lnTo>
                <a:lnTo>
                  <a:pt x="1655159" y="360219"/>
                </a:lnTo>
                <a:lnTo>
                  <a:pt x="1701119" y="359649"/>
                </a:lnTo>
                <a:lnTo>
                  <a:pt x="1746827" y="366165"/>
                </a:lnTo>
                <a:lnTo>
                  <a:pt x="1791416" y="379843"/>
                </a:lnTo>
                <a:lnTo>
                  <a:pt x="1834015" y="400764"/>
                </a:lnTo>
                <a:lnTo>
                  <a:pt x="1873758" y="429005"/>
                </a:lnTo>
                <a:lnTo>
                  <a:pt x="1902511" y="456598"/>
                </a:lnTo>
                <a:lnTo>
                  <a:pt x="1911223" y="466598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54642" y="1790445"/>
            <a:ext cx="84581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10" dirty="0">
                <a:latin typeface="TeXGyrePagella"/>
                <a:cs typeface="TeXGyrePagella"/>
              </a:rPr>
              <a:t>Variability</a:t>
            </a:r>
            <a:endParaRPr sz="1300">
              <a:latin typeface="TeXGyrePagella"/>
              <a:cs typeface="TeXGyrePagell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95436" y="2969005"/>
            <a:ext cx="460375" cy="106680"/>
          </a:xfrm>
          <a:custGeom>
            <a:avLst/>
            <a:gdLst/>
            <a:ahLst/>
            <a:cxnLst/>
            <a:rect l="l" t="t" r="r" b="b"/>
            <a:pathLst>
              <a:path w="460375" h="106680">
                <a:moveTo>
                  <a:pt x="459994" y="0"/>
                </a:moveTo>
                <a:lnTo>
                  <a:pt x="425689" y="34772"/>
                </a:lnTo>
                <a:lnTo>
                  <a:pt x="387285" y="62840"/>
                </a:lnTo>
                <a:lnTo>
                  <a:pt x="345655" y="84128"/>
                </a:lnTo>
                <a:lnTo>
                  <a:pt x="301666" y="98560"/>
                </a:lnTo>
                <a:lnTo>
                  <a:pt x="256190" y="106060"/>
                </a:lnTo>
                <a:lnTo>
                  <a:pt x="210097" y="106555"/>
                </a:lnTo>
                <a:lnTo>
                  <a:pt x="164257" y="99967"/>
                </a:lnTo>
                <a:lnTo>
                  <a:pt x="119540" y="86221"/>
                </a:lnTo>
                <a:lnTo>
                  <a:pt x="76816" y="65243"/>
                </a:lnTo>
                <a:lnTo>
                  <a:pt x="36957" y="36957"/>
                </a:lnTo>
                <a:lnTo>
                  <a:pt x="8667" y="9810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84006" y="2642742"/>
            <a:ext cx="48323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latin typeface="TeXGyrePagella"/>
                <a:cs typeface="TeXGyrePagella"/>
              </a:rPr>
              <a:t>Range</a:t>
            </a:r>
            <a:endParaRPr sz="1300">
              <a:latin typeface="TeXGyrePagella"/>
              <a:cs typeface="TeXGyrePagell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47428" y="2968625"/>
            <a:ext cx="459740" cy="107314"/>
          </a:xfrm>
          <a:custGeom>
            <a:avLst/>
            <a:gdLst/>
            <a:ahLst/>
            <a:cxnLst/>
            <a:rect l="l" t="t" r="r" b="b"/>
            <a:pathLst>
              <a:path w="459740" h="107314">
                <a:moveTo>
                  <a:pt x="459231" y="0"/>
                </a:moveTo>
                <a:lnTo>
                  <a:pt x="425044" y="34817"/>
                </a:lnTo>
                <a:lnTo>
                  <a:pt x="386765" y="62943"/>
                </a:lnTo>
                <a:lnTo>
                  <a:pt x="345263" y="84297"/>
                </a:lnTo>
                <a:lnTo>
                  <a:pt x="301406" y="98801"/>
                </a:lnTo>
                <a:lnTo>
                  <a:pt x="256063" y="106378"/>
                </a:lnTo>
                <a:lnTo>
                  <a:pt x="210103" y="106948"/>
                </a:lnTo>
                <a:lnTo>
                  <a:pt x="164395" y="100432"/>
                </a:lnTo>
                <a:lnTo>
                  <a:pt x="119806" y="86754"/>
                </a:lnTo>
                <a:lnTo>
                  <a:pt x="77207" y="65833"/>
                </a:lnTo>
                <a:lnTo>
                  <a:pt x="37465" y="37591"/>
                </a:lnTo>
                <a:lnTo>
                  <a:pt x="8711" y="9999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395206" y="2553080"/>
            <a:ext cx="963930" cy="40322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53365" marR="5080" indent="-241300">
              <a:lnSpc>
                <a:spcPts val="1420"/>
              </a:lnSpc>
              <a:spcBef>
                <a:spcPts val="259"/>
              </a:spcBef>
            </a:pPr>
            <a:r>
              <a:rPr sz="1300" b="1" i="1" spc="-10" dirty="0">
                <a:latin typeface="TeXGyrePagella"/>
                <a:cs typeface="TeXGyrePagella"/>
              </a:rPr>
              <a:t>Interquartile  </a:t>
            </a:r>
            <a:r>
              <a:rPr sz="1300" b="1" i="1" spc="-5" dirty="0">
                <a:latin typeface="TeXGyrePagella"/>
                <a:cs typeface="TeXGyrePagella"/>
              </a:rPr>
              <a:t>Range</a:t>
            </a:r>
            <a:endParaRPr sz="1300">
              <a:latin typeface="TeXGyrePagella"/>
              <a:cs typeface="TeXGyrePagell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098656" y="2476370"/>
            <a:ext cx="460375" cy="106680"/>
          </a:xfrm>
          <a:custGeom>
            <a:avLst/>
            <a:gdLst/>
            <a:ahLst/>
            <a:cxnLst/>
            <a:rect l="l" t="t" r="r" b="b"/>
            <a:pathLst>
              <a:path w="460375" h="106680">
                <a:moveTo>
                  <a:pt x="0" y="106555"/>
                </a:moveTo>
                <a:lnTo>
                  <a:pt x="34304" y="71782"/>
                </a:lnTo>
                <a:lnTo>
                  <a:pt x="72708" y="43714"/>
                </a:lnTo>
                <a:lnTo>
                  <a:pt x="114338" y="22426"/>
                </a:lnTo>
                <a:lnTo>
                  <a:pt x="158327" y="7994"/>
                </a:lnTo>
                <a:lnTo>
                  <a:pt x="203803" y="494"/>
                </a:lnTo>
                <a:lnTo>
                  <a:pt x="249896" y="0"/>
                </a:lnTo>
                <a:lnTo>
                  <a:pt x="295736" y="6587"/>
                </a:lnTo>
                <a:lnTo>
                  <a:pt x="340453" y="20333"/>
                </a:lnTo>
                <a:lnTo>
                  <a:pt x="383177" y="41311"/>
                </a:lnTo>
                <a:lnTo>
                  <a:pt x="423037" y="69598"/>
                </a:lnTo>
                <a:lnTo>
                  <a:pt x="451326" y="96744"/>
                </a:lnTo>
                <a:lnTo>
                  <a:pt x="459994" y="106555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98656" y="2969005"/>
            <a:ext cx="460375" cy="106680"/>
          </a:xfrm>
          <a:custGeom>
            <a:avLst/>
            <a:gdLst/>
            <a:ahLst/>
            <a:cxnLst/>
            <a:rect l="l" t="t" r="r" b="b"/>
            <a:pathLst>
              <a:path w="460375" h="106680">
                <a:moveTo>
                  <a:pt x="459994" y="0"/>
                </a:moveTo>
                <a:lnTo>
                  <a:pt x="425689" y="34772"/>
                </a:lnTo>
                <a:lnTo>
                  <a:pt x="387285" y="62840"/>
                </a:lnTo>
                <a:lnTo>
                  <a:pt x="345655" y="84128"/>
                </a:lnTo>
                <a:lnTo>
                  <a:pt x="301666" y="98560"/>
                </a:lnTo>
                <a:lnTo>
                  <a:pt x="256190" y="106060"/>
                </a:lnTo>
                <a:lnTo>
                  <a:pt x="210097" y="106555"/>
                </a:lnTo>
                <a:lnTo>
                  <a:pt x="164257" y="99967"/>
                </a:lnTo>
                <a:lnTo>
                  <a:pt x="119540" y="86221"/>
                </a:lnTo>
                <a:lnTo>
                  <a:pt x="76816" y="65243"/>
                </a:lnTo>
                <a:lnTo>
                  <a:pt x="36957" y="36957"/>
                </a:lnTo>
                <a:lnTo>
                  <a:pt x="8667" y="9810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946383" y="2553080"/>
            <a:ext cx="766445" cy="40322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31750">
              <a:lnSpc>
                <a:spcPts val="1420"/>
              </a:lnSpc>
              <a:spcBef>
                <a:spcPts val="259"/>
              </a:spcBef>
            </a:pPr>
            <a:r>
              <a:rPr sz="1300" b="1" i="1" spc="-10" dirty="0">
                <a:latin typeface="TeXGyrePagella"/>
                <a:cs typeface="TeXGyrePagella"/>
              </a:rPr>
              <a:t>Standard  Deviation</a:t>
            </a:r>
            <a:endParaRPr sz="1300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49434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35" dirty="0"/>
              <a:t>Standard</a:t>
            </a:r>
            <a:r>
              <a:rPr sz="4400" spc="-280" dirty="0"/>
              <a:t> </a:t>
            </a:r>
            <a:r>
              <a:rPr sz="4400" spc="45" dirty="0"/>
              <a:t>Deviation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7686" y="1838451"/>
          <a:ext cx="4031614" cy="2966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mo"/>
                          <a:cs typeface="Arimo"/>
                        </a:rPr>
                        <a:t>x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980B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Arimo"/>
                          <a:cs typeface="Arimo"/>
                        </a:rPr>
                        <a:t>x-x</a:t>
                      </a:r>
                      <a:r>
                        <a:rPr sz="2700" b="1" spc="-179" baseline="1543" dirty="0">
                          <a:solidFill>
                            <a:srgbClr val="FFFFFF"/>
                          </a:solidFill>
                          <a:latin typeface="Arimo"/>
                          <a:cs typeface="Arimo"/>
                        </a:rPr>
                        <a:t>̅</a:t>
                      </a:r>
                      <a:endParaRPr sz="2700" baseline="1543">
                        <a:latin typeface="Arimo"/>
                        <a:cs typeface="Arim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980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Arimo"/>
                          <a:cs typeface="Arimo"/>
                        </a:rPr>
                        <a:t>(x-x̅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Arimo"/>
                          <a:cs typeface="Arimo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Arimo"/>
                          <a:cs typeface="Arimo"/>
                        </a:rPr>
                        <a:t>)</a:t>
                      </a:r>
                      <a:r>
                        <a:rPr sz="1800" b="1" spc="-75" baseline="25462" dirty="0">
                          <a:solidFill>
                            <a:srgbClr val="FFFFFF"/>
                          </a:solidFill>
                          <a:latin typeface="Arimo"/>
                          <a:cs typeface="Arimo"/>
                        </a:rPr>
                        <a:t>2</a:t>
                      </a:r>
                      <a:endParaRPr sz="1800" baseline="25462">
                        <a:latin typeface="Arimo"/>
                        <a:cs typeface="Arim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98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95" dirty="0">
                          <a:latin typeface="Arimo"/>
                          <a:cs typeface="Arimo"/>
                        </a:rPr>
                        <a:t>100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0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0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95" dirty="0">
                          <a:latin typeface="Arimo"/>
                          <a:cs typeface="Arimo"/>
                        </a:rPr>
                        <a:t>101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1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1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dirty="0">
                          <a:latin typeface="Arimo"/>
                          <a:cs typeface="Arimo"/>
                        </a:rPr>
                        <a:t>99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0" dirty="0">
                          <a:latin typeface="Arimo"/>
                          <a:cs typeface="Arimo"/>
                        </a:rPr>
                        <a:t>-1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1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dirty="0">
                          <a:latin typeface="Arimo"/>
                          <a:cs typeface="Arimo"/>
                        </a:rPr>
                        <a:t>102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2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4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dirty="0">
                          <a:latin typeface="Arimo"/>
                          <a:cs typeface="Arimo"/>
                        </a:rPr>
                        <a:t>98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0" dirty="0">
                          <a:latin typeface="Arimo"/>
                          <a:cs typeface="Arimo"/>
                        </a:rPr>
                        <a:t>-2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4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dirty="0">
                          <a:latin typeface="Arimo"/>
                          <a:cs typeface="Arimo"/>
                        </a:rPr>
                        <a:t>100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0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0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5" dirty="0">
                          <a:latin typeface="Arimo"/>
                          <a:cs typeface="Arimo"/>
                        </a:rPr>
                        <a:t>x̅</a:t>
                      </a:r>
                      <a:r>
                        <a:rPr sz="1800" spc="-1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800" spc="-110" dirty="0">
                          <a:latin typeface="Arimo"/>
                          <a:cs typeface="Arimo"/>
                        </a:rPr>
                        <a:t>=100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20" dirty="0">
                          <a:latin typeface="Arimo"/>
                          <a:cs typeface="Arimo"/>
                        </a:rPr>
                        <a:t>∑(x-x̅</a:t>
                      </a:r>
                      <a:r>
                        <a:rPr sz="1800" spc="-7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800" spc="-105" dirty="0">
                          <a:latin typeface="Arimo"/>
                          <a:cs typeface="Arimo"/>
                        </a:rPr>
                        <a:t>)=0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14" dirty="0">
                          <a:latin typeface="Arimo"/>
                          <a:cs typeface="Arimo"/>
                        </a:rPr>
                        <a:t>∑(x-x̅</a:t>
                      </a:r>
                      <a:r>
                        <a:rPr sz="1800" spc="-11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800" spc="-95" dirty="0">
                          <a:latin typeface="Arimo"/>
                          <a:cs typeface="Arimo"/>
                        </a:rPr>
                        <a:t>)</a:t>
                      </a:r>
                      <a:r>
                        <a:rPr sz="1800" spc="-142" baseline="25462" dirty="0">
                          <a:latin typeface="Arimo"/>
                          <a:cs typeface="Arimo"/>
                        </a:rPr>
                        <a:t>2</a:t>
                      </a:r>
                      <a:r>
                        <a:rPr sz="1800" spc="-95" dirty="0">
                          <a:latin typeface="Arimo"/>
                          <a:cs typeface="Arimo"/>
                        </a:rPr>
                        <a:t>=10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846953" y="2081021"/>
            <a:ext cx="1099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eXGyrePagella"/>
                <a:cs typeface="TeXGyrePagella"/>
              </a:rPr>
              <a:t>∑(x-x</a:t>
            </a:r>
            <a:r>
              <a:rPr sz="2400" b="1" i="1" dirty="0">
                <a:latin typeface="Times New Roman"/>
                <a:cs typeface="Times New Roman"/>
              </a:rPr>
              <a:t>̅  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i="1" spc="-805" dirty="0">
                <a:latin typeface="TeXGyrePagella"/>
                <a:cs typeface="TeXGyrePagella"/>
              </a:rPr>
              <a:t>)</a:t>
            </a:r>
            <a:r>
              <a:rPr sz="2400" b="1" i="1" spc="-1207" baseline="24305" dirty="0">
                <a:latin typeface="TeXGyrePagella"/>
                <a:cs typeface="TeXGyrePagella"/>
              </a:rPr>
              <a:t>2</a:t>
            </a:r>
            <a:endParaRPr sz="2400" baseline="24305">
              <a:latin typeface="TeXGyrePagella"/>
              <a:cs typeface="TeXGyrePagell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79591" y="2564892"/>
            <a:ext cx="936625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116" y="0"/>
                </a:lnTo>
              </a:path>
            </a:pathLst>
          </a:custGeom>
          <a:ln w="12192">
            <a:solidFill>
              <a:srgbClr val="298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60770" y="2534792"/>
            <a:ext cx="45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Palladio Uralic"/>
                <a:cs typeface="Palladio Uralic"/>
              </a:rPr>
              <a:t>n</a:t>
            </a:r>
            <a:r>
              <a:rPr sz="2400" dirty="0">
                <a:latin typeface="Palladio Uralic"/>
                <a:cs typeface="Palladio Uralic"/>
              </a:rPr>
              <a:t>-1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0710" y="2337942"/>
            <a:ext cx="608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eXGyrePagella"/>
                <a:cs typeface="TeXGyrePagella"/>
              </a:rPr>
              <a:t>S</a:t>
            </a:r>
            <a:r>
              <a:rPr sz="2400" b="1" i="1" spc="-7" baseline="24305" dirty="0">
                <a:latin typeface="TeXGyrePagella"/>
                <a:cs typeface="TeXGyrePagella"/>
              </a:rPr>
              <a:t>2</a:t>
            </a:r>
            <a:r>
              <a:rPr sz="2400" b="1" i="1" spc="209" baseline="24305" dirty="0">
                <a:latin typeface="TeXGyrePagella"/>
                <a:cs typeface="TeXGyrePagella"/>
              </a:rPr>
              <a:t> </a:t>
            </a:r>
            <a:r>
              <a:rPr sz="2400" b="1" i="1" dirty="0">
                <a:latin typeface="TeXGyrePagella"/>
                <a:cs typeface="TeXGyrePagella"/>
              </a:rPr>
              <a:t>=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3961" y="3134614"/>
            <a:ext cx="2042795" cy="105092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5"/>
              </a:spcBef>
            </a:pPr>
            <a:r>
              <a:rPr sz="2400" spc="-5" dirty="0">
                <a:latin typeface="Palladio Uralic"/>
                <a:cs typeface="Palladio Uralic"/>
              </a:rPr>
              <a:t>S </a:t>
            </a:r>
            <a:r>
              <a:rPr sz="2400" b="1" i="1" spc="-7" baseline="24305" dirty="0">
                <a:latin typeface="TeXGyrePagella"/>
                <a:cs typeface="TeXGyrePagella"/>
              </a:rPr>
              <a:t>2 </a:t>
            </a:r>
            <a:r>
              <a:rPr sz="2400" dirty="0">
                <a:latin typeface="Palladio Uralic"/>
                <a:cs typeface="Palladio Uralic"/>
              </a:rPr>
              <a:t>= 10/5 =</a:t>
            </a:r>
            <a:r>
              <a:rPr sz="2400" spc="-70" dirty="0">
                <a:latin typeface="Palladio Uralic"/>
                <a:cs typeface="Palladio Uralic"/>
              </a:rPr>
              <a:t> </a:t>
            </a:r>
            <a:r>
              <a:rPr sz="2400" dirty="0">
                <a:latin typeface="Palladio Uralic"/>
                <a:cs typeface="Palladio Uralic"/>
              </a:rPr>
              <a:t>2</a:t>
            </a:r>
            <a:endParaRPr sz="2400">
              <a:latin typeface="Palladio Uralic"/>
              <a:cs typeface="Palladio Uralic"/>
            </a:endParaRPr>
          </a:p>
          <a:p>
            <a:pPr marL="38100">
              <a:lnSpc>
                <a:spcPct val="100000"/>
              </a:lnSpc>
              <a:spcBef>
                <a:spcPts val="1155"/>
              </a:spcBef>
              <a:tabLst>
                <a:tab pos="325755" algn="l"/>
              </a:tabLst>
            </a:pPr>
            <a:r>
              <a:rPr sz="2400" spc="-5" dirty="0">
                <a:latin typeface="Palladio Uralic"/>
                <a:cs typeface="Palladio Uralic"/>
              </a:rPr>
              <a:t>S	</a:t>
            </a:r>
            <a:r>
              <a:rPr sz="2400" dirty="0">
                <a:latin typeface="Palladio Uralic"/>
                <a:cs typeface="Palladio Uralic"/>
              </a:rPr>
              <a:t>= </a:t>
            </a:r>
            <a:r>
              <a:rPr sz="2400" b="1" i="1" spc="-5" dirty="0">
                <a:latin typeface="TeXGyrePagella"/>
                <a:cs typeface="TeXGyrePagella"/>
              </a:rPr>
              <a:t>√ </a:t>
            </a:r>
            <a:r>
              <a:rPr sz="2400" dirty="0">
                <a:latin typeface="Palladio Uralic"/>
                <a:cs typeface="Palladio Uralic"/>
              </a:rPr>
              <a:t>2 =</a:t>
            </a:r>
            <a:r>
              <a:rPr sz="2400" spc="-110" dirty="0">
                <a:latin typeface="Palladio Uralic"/>
                <a:cs typeface="Palladio Uralic"/>
              </a:rPr>
              <a:t> </a:t>
            </a:r>
            <a:r>
              <a:rPr sz="2400" dirty="0">
                <a:latin typeface="Palladio Uralic"/>
                <a:cs typeface="Palladio Uralic"/>
              </a:rPr>
              <a:t>1.414</a:t>
            </a:r>
            <a:endParaRPr sz="2400">
              <a:latin typeface="Palladio Uralic"/>
              <a:cs typeface="Palladio Ural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2776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" dirty="0"/>
              <a:t>Probability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133600" y="1896491"/>
            <a:ext cx="5532755" cy="1820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10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229" dirty="0">
                <a:latin typeface="Arimo"/>
                <a:cs typeface="Arimo"/>
              </a:rPr>
              <a:t>Classic</a:t>
            </a:r>
            <a:r>
              <a:rPr sz="2950" spc="-170" dirty="0">
                <a:latin typeface="Arimo"/>
                <a:cs typeface="Arimo"/>
              </a:rPr>
              <a:t> </a:t>
            </a:r>
            <a:r>
              <a:rPr sz="2950" spc="-50" dirty="0">
                <a:latin typeface="Arimo"/>
                <a:cs typeface="Arimo"/>
              </a:rPr>
              <a:t>Model</a:t>
            </a:r>
            <a:endParaRPr sz="2950" dirty="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50" dirty="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</a:pPr>
            <a:r>
              <a:rPr sz="2000" spc="-70" dirty="0">
                <a:latin typeface="Arimo"/>
                <a:cs typeface="Arimo"/>
              </a:rPr>
              <a:t>Number </a:t>
            </a:r>
            <a:r>
              <a:rPr sz="2000" spc="-5" dirty="0">
                <a:latin typeface="Arimo"/>
                <a:cs typeface="Arimo"/>
              </a:rPr>
              <a:t>of </a:t>
            </a:r>
            <a:r>
              <a:rPr sz="2000" spc="-85" dirty="0">
                <a:latin typeface="Arimo"/>
                <a:cs typeface="Arimo"/>
              </a:rPr>
              <a:t>outcomes </a:t>
            </a:r>
            <a:r>
              <a:rPr sz="2000" spc="-25" dirty="0">
                <a:latin typeface="Arimo"/>
                <a:cs typeface="Arimo"/>
              </a:rPr>
              <a:t>in </a:t>
            </a:r>
            <a:r>
              <a:rPr sz="2000" spc="-55" dirty="0">
                <a:latin typeface="Arimo"/>
                <a:cs typeface="Arimo"/>
              </a:rPr>
              <a:t>which </a:t>
            </a:r>
            <a:r>
              <a:rPr sz="2000" spc="-20" dirty="0">
                <a:latin typeface="Arimo"/>
                <a:cs typeface="Arimo"/>
              </a:rPr>
              <a:t>the</a:t>
            </a:r>
            <a:r>
              <a:rPr sz="2000" spc="-400" dirty="0">
                <a:latin typeface="Arimo"/>
                <a:cs typeface="Arimo"/>
              </a:rPr>
              <a:t> </a:t>
            </a:r>
            <a:r>
              <a:rPr sz="2000" spc="-70" dirty="0">
                <a:latin typeface="Arimo"/>
                <a:cs typeface="Arimo"/>
              </a:rPr>
              <a:t>event </a:t>
            </a:r>
            <a:r>
              <a:rPr sz="2000" spc="-110" dirty="0">
                <a:latin typeface="Arimo"/>
                <a:cs typeface="Arimo"/>
              </a:rPr>
              <a:t>occurs</a:t>
            </a:r>
            <a:endParaRPr sz="2000" dirty="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spc="-70" dirty="0">
                <a:latin typeface="Arimo"/>
                <a:cs typeface="Arimo"/>
              </a:rPr>
              <a:t>Total Number </a:t>
            </a:r>
            <a:r>
              <a:rPr sz="2000" spc="-5" dirty="0">
                <a:latin typeface="Arimo"/>
                <a:cs typeface="Arimo"/>
              </a:rPr>
              <a:t>of </a:t>
            </a:r>
            <a:r>
              <a:rPr sz="2000" spc="-95" dirty="0">
                <a:latin typeface="Arimo"/>
                <a:cs typeface="Arimo"/>
              </a:rPr>
              <a:t>possible </a:t>
            </a:r>
            <a:r>
              <a:rPr sz="2000" spc="-80" dirty="0">
                <a:latin typeface="Arimo"/>
                <a:cs typeface="Arimo"/>
              </a:rPr>
              <a:t>outcomes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350" dirty="0">
                <a:latin typeface="Arimo"/>
                <a:cs typeface="Arimo"/>
              </a:rPr>
              <a:t> </a:t>
            </a:r>
            <a:r>
              <a:rPr sz="2000" spc="-110" dirty="0">
                <a:latin typeface="Arimo"/>
                <a:cs typeface="Arimo"/>
              </a:rPr>
              <a:t>an </a:t>
            </a:r>
            <a:r>
              <a:rPr sz="2000" spc="-60" dirty="0">
                <a:latin typeface="Arimo"/>
                <a:cs typeface="Arimo"/>
              </a:rPr>
              <a:t>experiment</a:t>
            </a:r>
            <a:endParaRPr sz="2000" dirty="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1687" y="3140964"/>
            <a:ext cx="5833110" cy="0"/>
          </a:xfrm>
          <a:custGeom>
            <a:avLst/>
            <a:gdLst/>
            <a:ahLst/>
            <a:cxnLst/>
            <a:rect l="l" t="t" r="r" b="b"/>
            <a:pathLst>
              <a:path w="5833110">
                <a:moveTo>
                  <a:pt x="0" y="0"/>
                </a:moveTo>
                <a:lnTo>
                  <a:pt x="5832602" y="0"/>
                </a:lnTo>
              </a:path>
            </a:pathLst>
          </a:custGeom>
          <a:ln w="12192">
            <a:solidFill>
              <a:srgbClr val="298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2776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" dirty="0"/>
              <a:t>Probability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5395" y="1682242"/>
            <a:ext cx="5636260" cy="1820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10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125" dirty="0">
                <a:latin typeface="Arimo"/>
                <a:cs typeface="Arimo"/>
              </a:rPr>
              <a:t>Relative </a:t>
            </a:r>
            <a:r>
              <a:rPr sz="2950" spc="-155" dirty="0">
                <a:latin typeface="Arimo"/>
                <a:cs typeface="Arimo"/>
              </a:rPr>
              <a:t>Frequency </a:t>
            </a:r>
            <a:r>
              <a:rPr sz="2950" dirty="0">
                <a:latin typeface="Arimo"/>
                <a:cs typeface="Arimo"/>
              </a:rPr>
              <a:t>of</a:t>
            </a:r>
            <a:r>
              <a:rPr sz="2950" spc="-225" dirty="0">
                <a:latin typeface="Arimo"/>
                <a:cs typeface="Arimo"/>
              </a:rPr>
              <a:t> </a:t>
            </a:r>
            <a:r>
              <a:rPr sz="2950" spc="-145" dirty="0">
                <a:latin typeface="Arimo"/>
                <a:cs typeface="Arimo"/>
              </a:rPr>
              <a:t>Occurrence</a:t>
            </a:r>
            <a:endParaRPr sz="29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</a:pPr>
            <a:r>
              <a:rPr sz="2000" spc="-70" dirty="0">
                <a:latin typeface="Arimo"/>
                <a:cs typeface="Arimo"/>
              </a:rPr>
              <a:t>Number </a:t>
            </a:r>
            <a:r>
              <a:rPr sz="2000" spc="-5" dirty="0">
                <a:latin typeface="Arimo"/>
                <a:cs typeface="Arimo"/>
              </a:rPr>
              <a:t>of </a:t>
            </a:r>
            <a:r>
              <a:rPr sz="2000" spc="-60" dirty="0">
                <a:latin typeface="Arimo"/>
                <a:cs typeface="Arimo"/>
              </a:rPr>
              <a:t>times </a:t>
            </a:r>
            <a:r>
              <a:rPr sz="2000" spc="-110" dirty="0">
                <a:latin typeface="Arimo"/>
                <a:cs typeface="Arimo"/>
              </a:rPr>
              <a:t>an </a:t>
            </a:r>
            <a:r>
              <a:rPr sz="2000" spc="-60" dirty="0">
                <a:latin typeface="Arimo"/>
                <a:cs typeface="Arimo"/>
              </a:rPr>
              <a:t>event</a:t>
            </a:r>
            <a:r>
              <a:rPr sz="2000" spc="-290" dirty="0">
                <a:latin typeface="Arimo"/>
                <a:cs typeface="Arimo"/>
              </a:rPr>
              <a:t> </a:t>
            </a:r>
            <a:r>
              <a:rPr sz="2000" spc="-70" dirty="0">
                <a:latin typeface="Arimo"/>
                <a:cs typeface="Arimo"/>
              </a:rPr>
              <a:t>occurred</a:t>
            </a:r>
            <a:endParaRPr sz="20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spc="-70" dirty="0">
                <a:latin typeface="Arimo"/>
                <a:cs typeface="Arimo"/>
              </a:rPr>
              <a:t>Total</a:t>
            </a:r>
            <a:r>
              <a:rPr sz="2000" spc="-120" dirty="0">
                <a:latin typeface="Arimo"/>
                <a:cs typeface="Arimo"/>
              </a:rPr>
              <a:t> </a:t>
            </a:r>
            <a:r>
              <a:rPr sz="2000" spc="-60" dirty="0">
                <a:latin typeface="Arimo"/>
                <a:cs typeface="Arimo"/>
              </a:rPr>
              <a:t>number</a:t>
            </a:r>
            <a:r>
              <a:rPr sz="2000" spc="-120" dirty="0">
                <a:latin typeface="Arimo"/>
                <a:cs typeface="Arimo"/>
              </a:rPr>
              <a:t> </a:t>
            </a:r>
            <a:r>
              <a:rPr sz="2000" spc="-5" dirty="0">
                <a:latin typeface="Arimo"/>
                <a:cs typeface="Arimo"/>
              </a:rPr>
              <a:t>of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35" dirty="0">
                <a:latin typeface="Arimo"/>
                <a:cs typeface="Arimo"/>
              </a:rPr>
              <a:t>opportunities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5" dirty="0">
                <a:latin typeface="Arimo"/>
                <a:cs typeface="Arimo"/>
              </a:rPr>
              <a:t>for</a:t>
            </a:r>
            <a:r>
              <a:rPr sz="2000" spc="-120" dirty="0">
                <a:latin typeface="Arimo"/>
                <a:cs typeface="Arimo"/>
              </a:rPr>
              <a:t> </a:t>
            </a:r>
            <a:r>
              <a:rPr sz="2000" spc="-110" dirty="0">
                <a:latin typeface="Arimo"/>
                <a:cs typeface="Arimo"/>
              </a:rPr>
              <a:t>an </a:t>
            </a:r>
            <a:r>
              <a:rPr sz="2000" spc="-60" dirty="0">
                <a:latin typeface="Arimo"/>
                <a:cs typeface="Arimo"/>
              </a:rPr>
              <a:t>event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30" dirty="0">
                <a:latin typeface="Arimo"/>
                <a:cs typeface="Arimo"/>
              </a:rPr>
              <a:t>to</a:t>
            </a:r>
            <a:r>
              <a:rPr sz="2000" spc="-114" dirty="0">
                <a:latin typeface="Arimo"/>
                <a:cs typeface="Arimo"/>
              </a:rPr>
              <a:t> </a:t>
            </a:r>
            <a:r>
              <a:rPr sz="2000" spc="-85" dirty="0">
                <a:latin typeface="Arimo"/>
                <a:cs typeface="Arimo"/>
              </a:rPr>
              <a:t>occur</a:t>
            </a:r>
            <a:endParaRPr sz="200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1687" y="3140964"/>
            <a:ext cx="5833110" cy="0"/>
          </a:xfrm>
          <a:custGeom>
            <a:avLst/>
            <a:gdLst/>
            <a:ahLst/>
            <a:cxnLst/>
            <a:rect l="l" t="t" r="r" b="b"/>
            <a:pathLst>
              <a:path w="5833110">
                <a:moveTo>
                  <a:pt x="0" y="0"/>
                </a:moveTo>
                <a:lnTo>
                  <a:pt x="5832602" y="0"/>
                </a:lnTo>
              </a:path>
            </a:pathLst>
          </a:custGeom>
          <a:ln w="12192">
            <a:solidFill>
              <a:srgbClr val="298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42950"/>
            <a:ext cx="11125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75" dirty="0"/>
              <a:t>Descriptive </a:t>
            </a:r>
            <a:r>
              <a:rPr sz="4400" spc="270" dirty="0"/>
              <a:t>vs</a:t>
            </a:r>
            <a:r>
              <a:rPr sz="4400" spc="-745" dirty="0"/>
              <a:t> </a:t>
            </a:r>
            <a:r>
              <a:rPr sz="4400" spc="-35" dirty="0"/>
              <a:t>Inferential </a:t>
            </a:r>
            <a:r>
              <a:rPr sz="4400" spc="20" dirty="0"/>
              <a:t>Statistics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55395" y="1682242"/>
            <a:ext cx="6338570" cy="88613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69900" marR="5080" indent="-457834">
              <a:lnSpc>
                <a:spcPts val="3190"/>
              </a:lnSpc>
              <a:spcBef>
                <a:spcPts val="509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b="1" spc="-200" dirty="0">
                <a:latin typeface="Arimo"/>
                <a:cs typeface="Arimo"/>
              </a:rPr>
              <a:t>Descriptive </a:t>
            </a:r>
            <a:r>
              <a:rPr sz="2950" b="1" spc="-215" dirty="0">
                <a:latin typeface="Arimo"/>
                <a:cs typeface="Arimo"/>
              </a:rPr>
              <a:t>Statistics: </a:t>
            </a:r>
            <a:r>
              <a:rPr sz="2950" spc="-175" dirty="0">
                <a:latin typeface="Arimo"/>
                <a:cs typeface="Arimo"/>
              </a:rPr>
              <a:t>Summary </a:t>
            </a:r>
            <a:r>
              <a:rPr sz="2950" dirty="0">
                <a:latin typeface="Arimo"/>
                <a:cs typeface="Arimo"/>
              </a:rPr>
              <a:t>of </a:t>
            </a:r>
            <a:r>
              <a:rPr sz="2950" spc="-30" dirty="0">
                <a:latin typeface="Arimo"/>
                <a:cs typeface="Arimo"/>
              </a:rPr>
              <a:t>the  </a:t>
            </a:r>
            <a:r>
              <a:rPr sz="2950" spc="-105" dirty="0">
                <a:latin typeface="Arimo"/>
                <a:cs typeface="Arimo"/>
              </a:rPr>
              <a:t>data</a:t>
            </a:r>
            <a:r>
              <a:rPr sz="2950" spc="-155" dirty="0">
                <a:latin typeface="Arimo"/>
                <a:cs typeface="Arimo"/>
              </a:rPr>
              <a:t> </a:t>
            </a:r>
            <a:r>
              <a:rPr sz="2950" spc="-60" dirty="0">
                <a:latin typeface="Arimo"/>
                <a:cs typeface="Arimo"/>
              </a:rPr>
              <a:t>(population)</a:t>
            </a:r>
            <a:endParaRPr sz="2950" dirty="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395" y="4099940"/>
            <a:ext cx="6583045" cy="1295226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900" marR="140970" indent="-457834">
              <a:lnSpc>
                <a:spcPts val="3200"/>
              </a:lnSpc>
              <a:spcBef>
                <a:spcPts val="500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b="1" spc="-125" dirty="0">
                <a:latin typeface="Arimo"/>
                <a:cs typeface="Arimo"/>
              </a:rPr>
              <a:t>Inferential </a:t>
            </a:r>
            <a:r>
              <a:rPr sz="2950" b="1" spc="-215" dirty="0">
                <a:latin typeface="Arimo"/>
                <a:cs typeface="Arimo"/>
              </a:rPr>
              <a:t>Statistics: </a:t>
            </a:r>
            <a:r>
              <a:rPr sz="2950" spc="-229" dirty="0">
                <a:latin typeface="Arimo"/>
                <a:cs typeface="Arimo"/>
              </a:rPr>
              <a:t>Based </a:t>
            </a:r>
            <a:r>
              <a:rPr sz="2950" spc="-85" dirty="0">
                <a:latin typeface="Arimo"/>
                <a:cs typeface="Arimo"/>
              </a:rPr>
              <a:t>on </a:t>
            </a:r>
            <a:r>
              <a:rPr sz="2950" spc="-95" dirty="0">
                <a:latin typeface="Arimo"/>
                <a:cs typeface="Arimo"/>
              </a:rPr>
              <a:t>random  </a:t>
            </a:r>
            <a:r>
              <a:rPr sz="2950" spc="-175" dirty="0">
                <a:latin typeface="Arimo"/>
                <a:cs typeface="Arimo"/>
              </a:rPr>
              <a:t>samples </a:t>
            </a:r>
            <a:r>
              <a:rPr sz="2950" spc="-25" dirty="0">
                <a:latin typeface="Arimo"/>
                <a:cs typeface="Arimo"/>
              </a:rPr>
              <a:t>from </a:t>
            </a:r>
            <a:r>
              <a:rPr sz="2950" spc="-55" dirty="0">
                <a:latin typeface="Arimo"/>
                <a:cs typeface="Arimo"/>
              </a:rPr>
              <a:t>population </a:t>
            </a:r>
            <a:r>
              <a:rPr sz="2950" spc="-180" dirty="0">
                <a:latin typeface="Arimo"/>
                <a:cs typeface="Arimo"/>
              </a:rPr>
              <a:t>make  </a:t>
            </a:r>
            <a:r>
              <a:rPr sz="2950" spc="-95" dirty="0">
                <a:latin typeface="Arimo"/>
                <a:cs typeface="Arimo"/>
              </a:rPr>
              <a:t>inference </a:t>
            </a:r>
            <a:r>
              <a:rPr sz="2950" spc="-60" dirty="0">
                <a:latin typeface="Arimo"/>
                <a:cs typeface="Arimo"/>
              </a:rPr>
              <a:t>about </a:t>
            </a:r>
            <a:r>
              <a:rPr sz="2950" spc="-30" dirty="0">
                <a:latin typeface="Arimo"/>
                <a:cs typeface="Arimo"/>
              </a:rPr>
              <a:t>the</a:t>
            </a:r>
            <a:r>
              <a:rPr sz="2950" spc="-300" dirty="0">
                <a:latin typeface="Arimo"/>
                <a:cs typeface="Arimo"/>
              </a:rPr>
              <a:t> </a:t>
            </a:r>
            <a:r>
              <a:rPr sz="2950" spc="-55" dirty="0">
                <a:latin typeface="Arimo"/>
                <a:cs typeface="Arimo"/>
              </a:rPr>
              <a:t>population.</a:t>
            </a:r>
            <a:endParaRPr sz="2950" dirty="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2776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" dirty="0"/>
              <a:t>Probability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5395" y="1682242"/>
            <a:ext cx="6650355" cy="43643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69900" marR="43815" indent="-457834">
              <a:lnSpc>
                <a:spcPts val="3190"/>
              </a:lnSpc>
              <a:spcBef>
                <a:spcPts val="509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75" dirty="0">
                <a:latin typeface="Arimo"/>
                <a:cs typeface="Arimo"/>
              </a:rPr>
              <a:t>Experiment/Trial: </a:t>
            </a:r>
            <a:r>
              <a:rPr sz="2950" spc="-245" dirty="0">
                <a:latin typeface="Arimo"/>
                <a:cs typeface="Arimo"/>
              </a:rPr>
              <a:t>Some </a:t>
            </a:r>
            <a:r>
              <a:rPr sz="2950" spc="-45" dirty="0">
                <a:latin typeface="Arimo"/>
                <a:cs typeface="Arimo"/>
              </a:rPr>
              <a:t>thing </a:t>
            </a:r>
            <a:r>
              <a:rPr sz="2950" spc="-110" dirty="0">
                <a:latin typeface="Arimo"/>
                <a:cs typeface="Arimo"/>
              </a:rPr>
              <a:t>done</a:t>
            </a:r>
            <a:r>
              <a:rPr sz="2950" spc="-220" dirty="0">
                <a:latin typeface="Arimo"/>
                <a:cs typeface="Arimo"/>
              </a:rPr>
              <a:t> </a:t>
            </a:r>
            <a:r>
              <a:rPr sz="2950" spc="25" dirty="0">
                <a:latin typeface="Arimo"/>
                <a:cs typeface="Arimo"/>
              </a:rPr>
              <a:t>with  </a:t>
            </a:r>
            <a:r>
              <a:rPr sz="2950" spc="-155" dirty="0">
                <a:latin typeface="Arimo"/>
                <a:cs typeface="Arimo"/>
              </a:rPr>
              <a:t>an </a:t>
            </a:r>
            <a:r>
              <a:rPr sz="2950" spc="-80" dirty="0">
                <a:latin typeface="Arimo"/>
                <a:cs typeface="Arimo"/>
              </a:rPr>
              <a:t>expectation </a:t>
            </a:r>
            <a:r>
              <a:rPr sz="2950" dirty="0">
                <a:latin typeface="Arimo"/>
                <a:cs typeface="Arimo"/>
              </a:rPr>
              <a:t>of</a:t>
            </a:r>
            <a:r>
              <a:rPr sz="2950" spc="-220" dirty="0">
                <a:latin typeface="Arimo"/>
                <a:cs typeface="Arimo"/>
              </a:rPr>
              <a:t> </a:t>
            </a:r>
            <a:r>
              <a:rPr sz="2950" spc="-55" dirty="0">
                <a:latin typeface="Arimo"/>
                <a:cs typeface="Arimo"/>
              </a:rPr>
              <a:t>result.</a:t>
            </a:r>
            <a:endParaRPr sz="29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"/>
            </a:pPr>
            <a:endParaRPr sz="4150">
              <a:latin typeface="Arimo"/>
              <a:cs typeface="Arimo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"/>
              <a:tabLst>
                <a:tab pos="470534" algn="l"/>
              </a:tabLst>
            </a:pPr>
            <a:r>
              <a:rPr sz="2950" spc="-150" dirty="0">
                <a:latin typeface="Arimo"/>
                <a:cs typeface="Arimo"/>
              </a:rPr>
              <a:t>Event </a:t>
            </a:r>
            <a:r>
              <a:rPr sz="2950" spc="-20" dirty="0">
                <a:latin typeface="Arimo"/>
                <a:cs typeface="Arimo"/>
              </a:rPr>
              <a:t>or </a:t>
            </a:r>
            <a:r>
              <a:rPr sz="2950" spc="-110" dirty="0">
                <a:latin typeface="Arimo"/>
                <a:cs typeface="Arimo"/>
              </a:rPr>
              <a:t>Outcome: </a:t>
            </a:r>
            <a:r>
              <a:rPr sz="2950" spc="-150" dirty="0">
                <a:latin typeface="Arimo"/>
                <a:cs typeface="Arimo"/>
              </a:rPr>
              <a:t>Result </a:t>
            </a:r>
            <a:r>
              <a:rPr sz="2950" dirty="0">
                <a:latin typeface="Arimo"/>
                <a:cs typeface="Arimo"/>
              </a:rPr>
              <a:t>of</a:t>
            </a:r>
            <a:r>
              <a:rPr sz="2950" spc="-370" dirty="0">
                <a:latin typeface="Arimo"/>
                <a:cs typeface="Arimo"/>
              </a:rPr>
              <a:t> </a:t>
            </a:r>
            <a:r>
              <a:rPr sz="2950" spc="-70" dirty="0">
                <a:latin typeface="Arimo"/>
                <a:cs typeface="Arimo"/>
              </a:rPr>
              <a:t>experiment</a:t>
            </a:r>
            <a:endParaRPr sz="29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"/>
            </a:pPr>
            <a:endParaRPr sz="4550">
              <a:latin typeface="Arimo"/>
              <a:cs typeface="Arimo"/>
            </a:endParaRPr>
          </a:p>
          <a:p>
            <a:pPr marL="469900" marR="654050" indent="-457834">
              <a:lnSpc>
                <a:spcPts val="3200"/>
              </a:lnSpc>
              <a:buFont typeface="Wingdings"/>
              <a:buChar char=""/>
              <a:tabLst>
                <a:tab pos="470534" algn="l"/>
              </a:tabLst>
            </a:pPr>
            <a:r>
              <a:rPr sz="2950" spc="-200" dirty="0">
                <a:latin typeface="Arimo"/>
                <a:cs typeface="Arimo"/>
              </a:rPr>
              <a:t>Sample </a:t>
            </a:r>
            <a:r>
              <a:rPr sz="2950" spc="-229" dirty="0">
                <a:latin typeface="Arimo"/>
                <a:cs typeface="Arimo"/>
              </a:rPr>
              <a:t>Space: </a:t>
            </a:r>
            <a:r>
              <a:rPr sz="2950" spc="-254" dirty="0">
                <a:latin typeface="Arimo"/>
                <a:cs typeface="Arimo"/>
              </a:rPr>
              <a:t>A </a:t>
            </a:r>
            <a:r>
              <a:rPr sz="2950" spc="-150" dirty="0">
                <a:latin typeface="Arimo"/>
                <a:cs typeface="Arimo"/>
              </a:rPr>
              <a:t>sample </a:t>
            </a:r>
            <a:r>
              <a:rPr sz="2950" spc="-204" dirty="0">
                <a:latin typeface="Arimo"/>
                <a:cs typeface="Arimo"/>
              </a:rPr>
              <a:t>space </a:t>
            </a:r>
            <a:r>
              <a:rPr sz="2950" dirty="0">
                <a:latin typeface="Arimo"/>
                <a:cs typeface="Arimo"/>
              </a:rPr>
              <a:t>of </a:t>
            </a:r>
            <a:r>
              <a:rPr sz="2950" spc="-155" dirty="0">
                <a:latin typeface="Arimo"/>
                <a:cs typeface="Arimo"/>
              </a:rPr>
              <a:t>an  </a:t>
            </a:r>
            <a:r>
              <a:rPr sz="2950" spc="-70" dirty="0">
                <a:latin typeface="Arimo"/>
                <a:cs typeface="Arimo"/>
              </a:rPr>
              <a:t>experiment </a:t>
            </a:r>
            <a:r>
              <a:rPr sz="2950" spc="-150" dirty="0">
                <a:latin typeface="Arimo"/>
                <a:cs typeface="Arimo"/>
              </a:rPr>
              <a:t>is </a:t>
            </a:r>
            <a:r>
              <a:rPr sz="2950" spc="-30" dirty="0">
                <a:latin typeface="Arimo"/>
                <a:cs typeface="Arimo"/>
              </a:rPr>
              <a:t>the </a:t>
            </a:r>
            <a:r>
              <a:rPr sz="2950" spc="-105" dirty="0">
                <a:latin typeface="Arimo"/>
                <a:cs typeface="Arimo"/>
              </a:rPr>
              <a:t>set </a:t>
            </a:r>
            <a:r>
              <a:rPr sz="2950" spc="-5" dirty="0">
                <a:latin typeface="Arimo"/>
                <a:cs typeface="Arimo"/>
              </a:rPr>
              <a:t>of </a:t>
            </a:r>
            <a:r>
              <a:rPr sz="2950" spc="-60" dirty="0">
                <a:latin typeface="Arimo"/>
                <a:cs typeface="Arimo"/>
              </a:rPr>
              <a:t>all </a:t>
            </a:r>
            <a:r>
              <a:rPr sz="2950" spc="-130" dirty="0">
                <a:latin typeface="Arimo"/>
                <a:cs typeface="Arimo"/>
              </a:rPr>
              <a:t>possible  </a:t>
            </a:r>
            <a:r>
              <a:rPr sz="2950" spc="-90" dirty="0">
                <a:latin typeface="Arimo"/>
                <a:cs typeface="Arimo"/>
              </a:rPr>
              <a:t>results </a:t>
            </a:r>
            <a:r>
              <a:rPr sz="2950" dirty="0">
                <a:latin typeface="Arimo"/>
                <a:cs typeface="Arimo"/>
              </a:rPr>
              <a:t>of </a:t>
            </a:r>
            <a:r>
              <a:rPr sz="2950" spc="10" dirty="0">
                <a:latin typeface="Arimo"/>
                <a:cs typeface="Arimo"/>
              </a:rPr>
              <a:t>that </a:t>
            </a:r>
            <a:r>
              <a:rPr sz="2950" spc="-90" dirty="0">
                <a:latin typeface="Arimo"/>
                <a:cs typeface="Arimo"/>
              </a:rPr>
              <a:t>random</a:t>
            </a:r>
            <a:r>
              <a:rPr sz="2950" spc="-565" dirty="0">
                <a:latin typeface="Arimo"/>
                <a:cs typeface="Arimo"/>
              </a:rPr>
              <a:t> </a:t>
            </a:r>
            <a:r>
              <a:rPr sz="2950" spc="-70" dirty="0">
                <a:latin typeface="Arimo"/>
                <a:cs typeface="Arimo"/>
              </a:rPr>
              <a:t>experiment.</a:t>
            </a:r>
            <a:endParaRPr sz="2950">
              <a:latin typeface="Arimo"/>
              <a:cs typeface="Arimo"/>
            </a:endParaRPr>
          </a:p>
          <a:p>
            <a:pPr marL="1841500">
              <a:lnSpc>
                <a:spcPct val="100000"/>
              </a:lnSpc>
              <a:spcBef>
                <a:spcPts val="620"/>
              </a:spcBef>
            </a:pPr>
            <a:r>
              <a:rPr sz="2950" spc="-95" dirty="0">
                <a:latin typeface="Arimo"/>
                <a:cs typeface="Arimo"/>
              </a:rPr>
              <a:t>{1, </a:t>
            </a:r>
            <a:r>
              <a:rPr sz="2950" spc="-114" dirty="0">
                <a:latin typeface="Arimo"/>
                <a:cs typeface="Arimo"/>
              </a:rPr>
              <a:t>2, </a:t>
            </a:r>
            <a:r>
              <a:rPr sz="2950" spc="-110" dirty="0">
                <a:latin typeface="Arimo"/>
                <a:cs typeface="Arimo"/>
              </a:rPr>
              <a:t>3, </a:t>
            </a:r>
            <a:r>
              <a:rPr sz="2950" spc="-114" dirty="0">
                <a:latin typeface="Arimo"/>
                <a:cs typeface="Arimo"/>
              </a:rPr>
              <a:t>4, 5,</a:t>
            </a:r>
            <a:r>
              <a:rPr sz="2950" spc="-315" dirty="0">
                <a:latin typeface="Arimo"/>
                <a:cs typeface="Arimo"/>
              </a:rPr>
              <a:t> </a:t>
            </a:r>
            <a:r>
              <a:rPr sz="2950" spc="-100" dirty="0">
                <a:latin typeface="Arimo"/>
                <a:cs typeface="Arimo"/>
              </a:rPr>
              <a:t>6}</a:t>
            </a:r>
            <a:endParaRPr sz="29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2776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" dirty="0"/>
              <a:t>Probability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5395" y="1682242"/>
            <a:ext cx="6250305" cy="23571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9900" marR="200660" indent="-457834">
              <a:lnSpc>
                <a:spcPts val="3220"/>
              </a:lnSpc>
              <a:spcBef>
                <a:spcPts val="484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80" dirty="0">
                <a:latin typeface="Arimo"/>
                <a:cs typeface="Arimo"/>
              </a:rPr>
              <a:t>Union: </a:t>
            </a:r>
            <a:r>
              <a:rPr sz="2950" spc="-75" dirty="0">
                <a:latin typeface="Arimo"/>
                <a:cs typeface="Arimo"/>
              </a:rPr>
              <a:t>Probability </a:t>
            </a:r>
            <a:r>
              <a:rPr sz="2950" dirty="0">
                <a:latin typeface="Arimo"/>
                <a:cs typeface="Arimo"/>
              </a:rPr>
              <a:t>that </a:t>
            </a:r>
            <a:r>
              <a:rPr sz="2950" spc="-130" dirty="0">
                <a:latin typeface="Arimo"/>
                <a:cs typeface="Arimo"/>
              </a:rPr>
              <a:t>events </a:t>
            </a:r>
            <a:r>
              <a:rPr sz="2950" spc="-254" dirty="0">
                <a:latin typeface="Arimo"/>
                <a:cs typeface="Arimo"/>
              </a:rPr>
              <a:t>A </a:t>
            </a:r>
            <a:r>
              <a:rPr sz="2950" u="heavy" spc="-20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or</a:t>
            </a:r>
            <a:r>
              <a:rPr sz="2950" spc="-409" dirty="0">
                <a:latin typeface="Arimo"/>
                <a:cs typeface="Arimo"/>
              </a:rPr>
              <a:t> </a:t>
            </a:r>
            <a:r>
              <a:rPr sz="2950" spc="-360" dirty="0">
                <a:latin typeface="Arimo"/>
                <a:cs typeface="Arimo"/>
              </a:rPr>
              <a:t>B  </a:t>
            </a:r>
            <a:r>
              <a:rPr sz="2950" spc="-100" dirty="0">
                <a:latin typeface="Arimo"/>
                <a:cs typeface="Arimo"/>
              </a:rPr>
              <a:t>occur: </a:t>
            </a:r>
            <a:r>
              <a:rPr sz="2950" spc="-260" dirty="0">
                <a:latin typeface="Arimo"/>
                <a:cs typeface="Arimo"/>
              </a:rPr>
              <a:t>P(A </a:t>
            </a:r>
            <a:r>
              <a:rPr sz="2950" spc="-140" dirty="0">
                <a:latin typeface="DejaVu Sans"/>
                <a:cs typeface="DejaVu Sans"/>
              </a:rPr>
              <a:t>∪</a:t>
            </a:r>
            <a:r>
              <a:rPr sz="2950" spc="-235" dirty="0">
                <a:latin typeface="DejaVu Sans"/>
                <a:cs typeface="DejaVu Sans"/>
              </a:rPr>
              <a:t> </a:t>
            </a:r>
            <a:r>
              <a:rPr sz="2950" spc="-229" dirty="0">
                <a:latin typeface="Arimo"/>
                <a:cs typeface="Arimo"/>
              </a:rPr>
              <a:t>B)</a:t>
            </a:r>
            <a:endParaRPr sz="295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"/>
            </a:pPr>
            <a:endParaRPr sz="4450">
              <a:latin typeface="Arimo"/>
              <a:cs typeface="Arimo"/>
            </a:endParaRPr>
          </a:p>
          <a:p>
            <a:pPr marL="469900" marR="5080" indent="-457834">
              <a:lnSpc>
                <a:spcPts val="3200"/>
              </a:lnSpc>
              <a:buFont typeface="Wingdings"/>
              <a:buChar char=""/>
              <a:tabLst>
                <a:tab pos="470534" algn="l"/>
              </a:tabLst>
            </a:pPr>
            <a:r>
              <a:rPr sz="2950" spc="-75" dirty="0">
                <a:latin typeface="Arimo"/>
                <a:cs typeface="Arimo"/>
              </a:rPr>
              <a:t>Intersection: Probability </a:t>
            </a:r>
            <a:r>
              <a:rPr sz="2950" dirty="0">
                <a:latin typeface="Arimo"/>
                <a:cs typeface="Arimo"/>
              </a:rPr>
              <a:t>that </a:t>
            </a:r>
            <a:r>
              <a:rPr sz="2950" spc="-130" dirty="0">
                <a:latin typeface="Arimo"/>
                <a:cs typeface="Arimo"/>
              </a:rPr>
              <a:t>events</a:t>
            </a:r>
            <a:r>
              <a:rPr sz="2950" spc="-500" dirty="0">
                <a:latin typeface="Arimo"/>
                <a:cs typeface="Arimo"/>
              </a:rPr>
              <a:t> </a:t>
            </a:r>
            <a:r>
              <a:rPr sz="2950" spc="-254" dirty="0">
                <a:latin typeface="Arimo"/>
                <a:cs typeface="Arimo"/>
              </a:rPr>
              <a:t>A </a:t>
            </a:r>
            <a:r>
              <a:rPr sz="2950" u="heavy" spc="-254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 </a:t>
            </a:r>
            <a:r>
              <a:rPr sz="2950" u="heavy" spc="-130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and</a:t>
            </a:r>
            <a:r>
              <a:rPr sz="2950" spc="-130" dirty="0">
                <a:latin typeface="Arimo"/>
                <a:cs typeface="Arimo"/>
              </a:rPr>
              <a:t> </a:t>
            </a:r>
            <a:r>
              <a:rPr sz="2950" spc="-355" dirty="0">
                <a:latin typeface="Arimo"/>
                <a:cs typeface="Arimo"/>
              </a:rPr>
              <a:t>B </a:t>
            </a:r>
            <a:r>
              <a:rPr sz="2950" spc="-105" dirty="0">
                <a:latin typeface="Arimo"/>
                <a:cs typeface="Arimo"/>
              </a:rPr>
              <a:t>occur: </a:t>
            </a:r>
            <a:r>
              <a:rPr sz="2950" spc="-260" dirty="0">
                <a:latin typeface="Arimo"/>
                <a:cs typeface="Arimo"/>
              </a:rPr>
              <a:t>P(A </a:t>
            </a:r>
            <a:r>
              <a:rPr sz="2950" spc="-40" dirty="0">
                <a:latin typeface="Arimo"/>
                <a:cs typeface="Arimo"/>
              </a:rPr>
              <a:t>∩</a:t>
            </a:r>
            <a:r>
              <a:rPr sz="2950" spc="-380" dirty="0">
                <a:latin typeface="Arimo"/>
                <a:cs typeface="Arimo"/>
              </a:rPr>
              <a:t> </a:t>
            </a:r>
            <a:r>
              <a:rPr sz="2950" spc="-220" dirty="0">
                <a:latin typeface="Arimo"/>
                <a:cs typeface="Arimo"/>
              </a:rPr>
              <a:t>B)</a:t>
            </a:r>
            <a:endParaRPr sz="29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2776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" dirty="0"/>
              <a:t>Probability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5395" y="1682242"/>
            <a:ext cx="6601459" cy="46437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69900" marR="353695" indent="-457834">
              <a:lnSpc>
                <a:spcPts val="3190"/>
              </a:lnSpc>
              <a:spcBef>
                <a:spcPts val="509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30" dirty="0">
                <a:latin typeface="Arimo"/>
                <a:cs typeface="Arimo"/>
              </a:rPr>
              <a:t>Mutually </a:t>
            </a:r>
            <a:r>
              <a:rPr sz="2950" spc="-180" dirty="0">
                <a:latin typeface="Arimo"/>
                <a:cs typeface="Arimo"/>
              </a:rPr>
              <a:t>Exclusive </a:t>
            </a:r>
            <a:r>
              <a:rPr sz="2950" spc="-155" dirty="0">
                <a:latin typeface="Arimo"/>
                <a:cs typeface="Arimo"/>
              </a:rPr>
              <a:t>Events: </a:t>
            </a:r>
            <a:r>
              <a:rPr sz="2950" spc="-120" dirty="0">
                <a:latin typeface="Arimo"/>
                <a:cs typeface="Arimo"/>
              </a:rPr>
              <a:t>When </a:t>
            </a:r>
            <a:r>
              <a:rPr sz="2950" spc="25" dirty="0">
                <a:latin typeface="Arimo"/>
                <a:cs typeface="Arimo"/>
              </a:rPr>
              <a:t>two  </a:t>
            </a:r>
            <a:r>
              <a:rPr sz="2950" spc="-114" dirty="0">
                <a:latin typeface="Arimo"/>
                <a:cs typeface="Arimo"/>
              </a:rPr>
              <a:t>events </a:t>
            </a:r>
            <a:r>
              <a:rPr sz="2950" spc="-90" dirty="0">
                <a:latin typeface="Arimo"/>
                <a:cs typeface="Arimo"/>
              </a:rPr>
              <a:t>cannot </a:t>
            </a:r>
            <a:r>
              <a:rPr sz="2950" spc="-114" dirty="0">
                <a:latin typeface="Arimo"/>
                <a:cs typeface="Arimo"/>
              </a:rPr>
              <a:t>occur </a:t>
            </a:r>
            <a:r>
              <a:rPr sz="2950" spc="-25" dirty="0">
                <a:latin typeface="Arimo"/>
                <a:cs typeface="Arimo"/>
              </a:rPr>
              <a:t>at the </a:t>
            </a:r>
            <a:r>
              <a:rPr sz="2950" spc="-204" dirty="0">
                <a:latin typeface="Arimo"/>
                <a:cs typeface="Arimo"/>
              </a:rPr>
              <a:t>same</a:t>
            </a:r>
            <a:r>
              <a:rPr sz="2950" spc="-565" dirty="0">
                <a:latin typeface="Arimo"/>
                <a:cs typeface="Arimo"/>
              </a:rPr>
              <a:t> </a:t>
            </a:r>
            <a:r>
              <a:rPr sz="2950" spc="-15" dirty="0">
                <a:latin typeface="Arimo"/>
                <a:cs typeface="Arimo"/>
              </a:rPr>
              <a:t>time</a:t>
            </a:r>
            <a:endParaRPr sz="2950">
              <a:latin typeface="Arimo"/>
              <a:cs typeface="Arimo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2900">
              <a:latin typeface="Arimo"/>
              <a:cs typeface="Arimo"/>
            </a:endParaRPr>
          </a:p>
          <a:p>
            <a:pPr marL="469900" marR="5080" indent="-457834" algn="just">
              <a:lnSpc>
                <a:spcPts val="3210"/>
              </a:lnSpc>
              <a:spcBef>
                <a:spcPts val="1864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85" dirty="0">
                <a:latin typeface="Arimo"/>
                <a:cs typeface="Arimo"/>
              </a:rPr>
              <a:t>Independent </a:t>
            </a:r>
            <a:r>
              <a:rPr sz="2950" spc="-155" dirty="0">
                <a:latin typeface="Arimo"/>
                <a:cs typeface="Arimo"/>
              </a:rPr>
              <a:t>Events: </a:t>
            </a:r>
            <a:r>
              <a:rPr sz="2950" spc="-210" dirty="0">
                <a:latin typeface="Arimo"/>
                <a:cs typeface="Arimo"/>
              </a:rPr>
              <a:t>The </a:t>
            </a:r>
            <a:r>
              <a:rPr sz="2950" spc="-120" dirty="0">
                <a:latin typeface="Arimo"/>
                <a:cs typeface="Arimo"/>
              </a:rPr>
              <a:t>occurrence </a:t>
            </a:r>
            <a:r>
              <a:rPr sz="2950" spc="-5" dirty="0">
                <a:latin typeface="Arimo"/>
                <a:cs typeface="Arimo"/>
              </a:rPr>
              <a:t>of  </a:t>
            </a:r>
            <a:r>
              <a:rPr sz="2950" spc="-150" dirty="0">
                <a:latin typeface="Arimo"/>
                <a:cs typeface="Arimo"/>
              </a:rPr>
              <a:t>Event </a:t>
            </a:r>
            <a:r>
              <a:rPr sz="2950" spc="-254" dirty="0">
                <a:latin typeface="Arimo"/>
                <a:cs typeface="Arimo"/>
              </a:rPr>
              <a:t>A </a:t>
            </a:r>
            <a:r>
              <a:rPr sz="2950" spc="-165" dirty="0">
                <a:latin typeface="Arimo"/>
                <a:cs typeface="Arimo"/>
              </a:rPr>
              <a:t>does </a:t>
            </a:r>
            <a:r>
              <a:rPr sz="2950" dirty="0">
                <a:latin typeface="Arimo"/>
                <a:cs typeface="Arimo"/>
              </a:rPr>
              <a:t>not </a:t>
            </a:r>
            <a:r>
              <a:rPr sz="2950" spc="-170" dirty="0">
                <a:latin typeface="Arimo"/>
                <a:cs typeface="Arimo"/>
              </a:rPr>
              <a:t>change </a:t>
            </a:r>
            <a:r>
              <a:rPr sz="2950" spc="-25" dirty="0">
                <a:latin typeface="Arimo"/>
                <a:cs typeface="Arimo"/>
              </a:rPr>
              <a:t>the</a:t>
            </a:r>
            <a:r>
              <a:rPr sz="2950" spc="-210" dirty="0">
                <a:latin typeface="Arimo"/>
                <a:cs typeface="Arimo"/>
              </a:rPr>
              <a:t> </a:t>
            </a:r>
            <a:r>
              <a:rPr sz="2950" spc="-40" dirty="0">
                <a:latin typeface="Arimo"/>
                <a:cs typeface="Arimo"/>
              </a:rPr>
              <a:t>probability  </a:t>
            </a:r>
            <a:r>
              <a:rPr sz="2950" dirty="0">
                <a:latin typeface="Arimo"/>
                <a:cs typeface="Arimo"/>
              </a:rPr>
              <a:t>of </a:t>
            </a:r>
            <a:r>
              <a:rPr sz="2950" spc="-150" dirty="0">
                <a:latin typeface="Arimo"/>
                <a:cs typeface="Arimo"/>
              </a:rPr>
              <a:t>Event</a:t>
            </a:r>
            <a:r>
              <a:rPr sz="2950" spc="-310" dirty="0">
                <a:latin typeface="Arimo"/>
                <a:cs typeface="Arimo"/>
              </a:rPr>
              <a:t> </a:t>
            </a:r>
            <a:r>
              <a:rPr sz="2950" spc="-360" dirty="0">
                <a:latin typeface="Arimo"/>
                <a:cs typeface="Arimo"/>
              </a:rPr>
              <a:t>B</a:t>
            </a:r>
            <a:endParaRPr sz="2950">
              <a:latin typeface="Arimo"/>
              <a:cs typeface="Arimo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2900">
              <a:latin typeface="Arimo"/>
              <a:cs typeface="Arimo"/>
            </a:endParaRPr>
          </a:p>
          <a:p>
            <a:pPr marL="469900" marR="60960" indent="-457834">
              <a:lnSpc>
                <a:spcPct val="90400"/>
              </a:lnSpc>
              <a:spcBef>
                <a:spcPts val="1805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114" dirty="0">
                <a:latin typeface="Arimo"/>
                <a:cs typeface="Arimo"/>
              </a:rPr>
              <a:t>Complementary </a:t>
            </a:r>
            <a:r>
              <a:rPr sz="2950" spc="-160" dirty="0">
                <a:latin typeface="Arimo"/>
                <a:cs typeface="Arimo"/>
              </a:rPr>
              <a:t>Events: </a:t>
            </a:r>
            <a:r>
              <a:rPr sz="2950" spc="-210" dirty="0">
                <a:latin typeface="Arimo"/>
                <a:cs typeface="Arimo"/>
              </a:rPr>
              <a:t>The </a:t>
            </a:r>
            <a:r>
              <a:rPr sz="2950" spc="-40" dirty="0">
                <a:latin typeface="Arimo"/>
                <a:cs typeface="Arimo"/>
              </a:rPr>
              <a:t>probability  </a:t>
            </a:r>
            <a:r>
              <a:rPr sz="2950" spc="10" dirty="0">
                <a:latin typeface="Arimo"/>
                <a:cs typeface="Arimo"/>
              </a:rPr>
              <a:t>that </a:t>
            </a:r>
            <a:r>
              <a:rPr sz="2950" spc="-145" dirty="0">
                <a:latin typeface="Arimo"/>
                <a:cs typeface="Arimo"/>
              </a:rPr>
              <a:t>Event </a:t>
            </a:r>
            <a:r>
              <a:rPr sz="2950" spc="-254" dirty="0">
                <a:latin typeface="Arimo"/>
                <a:cs typeface="Arimo"/>
              </a:rPr>
              <a:t>A </a:t>
            </a:r>
            <a:r>
              <a:rPr sz="2950" spc="15" dirty="0">
                <a:latin typeface="Arimo"/>
                <a:cs typeface="Arimo"/>
              </a:rPr>
              <a:t>will</a:t>
            </a:r>
            <a:r>
              <a:rPr sz="2950" u="heavy" spc="15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 </a:t>
            </a:r>
            <a:r>
              <a:rPr sz="2950" u="heavy" spc="-305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NOT</a:t>
            </a:r>
            <a:r>
              <a:rPr sz="2950" spc="-305" dirty="0">
                <a:latin typeface="Arimo"/>
                <a:cs typeface="Arimo"/>
              </a:rPr>
              <a:t> </a:t>
            </a:r>
            <a:r>
              <a:rPr sz="2950" spc="-120" dirty="0">
                <a:latin typeface="Arimo"/>
                <a:cs typeface="Arimo"/>
              </a:rPr>
              <a:t>occur </a:t>
            </a:r>
            <a:r>
              <a:rPr sz="2950" spc="-150" dirty="0">
                <a:latin typeface="Arimo"/>
                <a:cs typeface="Arimo"/>
              </a:rPr>
              <a:t>is </a:t>
            </a:r>
            <a:r>
              <a:rPr sz="2950" spc="-75" dirty="0">
                <a:latin typeface="Arimo"/>
                <a:cs typeface="Arimo"/>
              </a:rPr>
              <a:t>denoted  </a:t>
            </a:r>
            <a:r>
              <a:rPr sz="2950" spc="-114" dirty="0">
                <a:latin typeface="Arimo"/>
                <a:cs typeface="Arimo"/>
              </a:rPr>
              <a:t>by</a:t>
            </a:r>
            <a:r>
              <a:rPr sz="2950" spc="-160" dirty="0">
                <a:latin typeface="Arimo"/>
                <a:cs typeface="Arimo"/>
              </a:rPr>
              <a:t> </a:t>
            </a:r>
            <a:r>
              <a:rPr sz="2950" spc="-145" dirty="0">
                <a:latin typeface="Arimo"/>
                <a:cs typeface="Arimo"/>
              </a:rPr>
              <a:t>P(A').</a:t>
            </a:r>
            <a:endParaRPr sz="29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2776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" dirty="0"/>
              <a:t>Probability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5395" y="1651375"/>
            <a:ext cx="6609080" cy="404749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55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190" dirty="0">
                <a:latin typeface="Arimo"/>
                <a:cs typeface="Arimo"/>
              </a:rPr>
              <a:t>Rule </a:t>
            </a:r>
            <a:r>
              <a:rPr sz="2950" dirty="0">
                <a:latin typeface="Arimo"/>
                <a:cs typeface="Arimo"/>
              </a:rPr>
              <a:t>of</a:t>
            </a:r>
            <a:r>
              <a:rPr sz="2950" spc="-120" dirty="0">
                <a:latin typeface="Arimo"/>
                <a:cs typeface="Arimo"/>
              </a:rPr>
              <a:t> </a:t>
            </a:r>
            <a:r>
              <a:rPr sz="2950" spc="-45" dirty="0">
                <a:latin typeface="Arimo"/>
                <a:cs typeface="Arimo"/>
              </a:rPr>
              <a:t>Addition</a:t>
            </a:r>
            <a:endParaRPr sz="2950">
              <a:latin typeface="Arimo"/>
              <a:cs typeface="Arimo"/>
            </a:endParaRPr>
          </a:p>
          <a:p>
            <a:pPr marL="560705" algn="ctr">
              <a:lnSpc>
                <a:spcPct val="100000"/>
              </a:lnSpc>
              <a:spcBef>
                <a:spcPts val="210"/>
              </a:spcBef>
            </a:pPr>
            <a:r>
              <a:rPr sz="2550" spc="-190" dirty="0">
                <a:latin typeface="Arimo"/>
                <a:cs typeface="Arimo"/>
              </a:rPr>
              <a:t>The </a:t>
            </a:r>
            <a:r>
              <a:rPr sz="2550" spc="-40" dirty="0">
                <a:latin typeface="Arimo"/>
                <a:cs typeface="Arimo"/>
              </a:rPr>
              <a:t>probability </a:t>
            </a:r>
            <a:r>
              <a:rPr sz="2550" dirty="0">
                <a:latin typeface="Arimo"/>
                <a:cs typeface="Arimo"/>
              </a:rPr>
              <a:t>that </a:t>
            </a:r>
            <a:r>
              <a:rPr sz="2550" spc="-140" dirty="0">
                <a:latin typeface="Arimo"/>
                <a:cs typeface="Arimo"/>
              </a:rPr>
              <a:t>Event </a:t>
            </a:r>
            <a:r>
              <a:rPr sz="2550" spc="-229" dirty="0">
                <a:latin typeface="Arimo"/>
                <a:cs typeface="Arimo"/>
              </a:rPr>
              <a:t>A</a:t>
            </a:r>
            <a:r>
              <a:rPr sz="2550" u="heavy" spc="-229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 </a:t>
            </a:r>
            <a:r>
              <a:rPr sz="2550" b="1" u="heavy" spc="-145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or</a:t>
            </a:r>
            <a:r>
              <a:rPr sz="2550" b="1" spc="-145" dirty="0">
                <a:latin typeface="Arimo"/>
                <a:cs typeface="Arimo"/>
              </a:rPr>
              <a:t> </a:t>
            </a:r>
            <a:r>
              <a:rPr sz="2550" spc="-140" dirty="0">
                <a:latin typeface="Arimo"/>
                <a:cs typeface="Arimo"/>
              </a:rPr>
              <a:t>Event </a:t>
            </a:r>
            <a:r>
              <a:rPr sz="2550" spc="-320" dirty="0">
                <a:latin typeface="Arimo"/>
                <a:cs typeface="Arimo"/>
              </a:rPr>
              <a:t>B</a:t>
            </a:r>
            <a:r>
              <a:rPr sz="2550" spc="-250" dirty="0">
                <a:latin typeface="Arimo"/>
                <a:cs typeface="Arimo"/>
              </a:rPr>
              <a:t> </a:t>
            </a:r>
            <a:r>
              <a:rPr sz="2550" spc="-135" dirty="0">
                <a:latin typeface="Arimo"/>
                <a:cs typeface="Arimo"/>
              </a:rPr>
              <a:t>occurs</a:t>
            </a:r>
            <a:endParaRPr sz="2550">
              <a:latin typeface="Arimo"/>
              <a:cs typeface="Arimo"/>
            </a:endParaRPr>
          </a:p>
          <a:p>
            <a:pPr marL="561340" algn="ctr">
              <a:lnSpc>
                <a:spcPct val="100000"/>
              </a:lnSpc>
              <a:spcBef>
                <a:spcPts val="180"/>
              </a:spcBef>
            </a:pPr>
            <a:r>
              <a:rPr sz="2550" spc="-225" dirty="0">
                <a:latin typeface="Arimo"/>
                <a:cs typeface="Arimo"/>
              </a:rPr>
              <a:t>=</a:t>
            </a:r>
            <a:endParaRPr sz="2550">
              <a:latin typeface="Arimo"/>
              <a:cs typeface="Arimo"/>
            </a:endParaRPr>
          </a:p>
          <a:p>
            <a:pPr marL="561340" algn="ctr">
              <a:lnSpc>
                <a:spcPct val="100000"/>
              </a:lnSpc>
              <a:spcBef>
                <a:spcPts val="265"/>
              </a:spcBef>
            </a:pPr>
            <a:r>
              <a:rPr sz="2300" spc="-55" dirty="0">
                <a:latin typeface="Arimo"/>
                <a:cs typeface="Arimo"/>
              </a:rPr>
              <a:t>Probability </a:t>
            </a:r>
            <a:r>
              <a:rPr sz="2300" spc="5" dirty="0">
                <a:latin typeface="Arimo"/>
                <a:cs typeface="Arimo"/>
              </a:rPr>
              <a:t>that </a:t>
            </a:r>
            <a:r>
              <a:rPr sz="2300" spc="-125" dirty="0">
                <a:latin typeface="Arimo"/>
                <a:cs typeface="Arimo"/>
              </a:rPr>
              <a:t>Event </a:t>
            </a:r>
            <a:r>
              <a:rPr sz="2300" spc="-190" dirty="0">
                <a:latin typeface="Arimo"/>
                <a:cs typeface="Arimo"/>
              </a:rPr>
              <a:t>A </a:t>
            </a:r>
            <a:r>
              <a:rPr sz="2300" spc="-120" dirty="0">
                <a:latin typeface="Arimo"/>
                <a:cs typeface="Arimo"/>
              </a:rPr>
              <a:t>occurs</a:t>
            </a:r>
            <a:endParaRPr sz="2300">
              <a:latin typeface="Arimo"/>
              <a:cs typeface="Arimo"/>
            </a:endParaRPr>
          </a:p>
          <a:p>
            <a:pPr marL="563245" algn="ctr">
              <a:lnSpc>
                <a:spcPct val="100000"/>
              </a:lnSpc>
              <a:spcBef>
                <a:spcPts val="265"/>
              </a:spcBef>
            </a:pPr>
            <a:r>
              <a:rPr sz="2300" spc="-185" dirty="0">
                <a:latin typeface="Arimo"/>
                <a:cs typeface="Arimo"/>
              </a:rPr>
              <a:t>+</a:t>
            </a:r>
            <a:endParaRPr sz="2300">
              <a:latin typeface="Arimo"/>
              <a:cs typeface="Arimo"/>
            </a:endParaRPr>
          </a:p>
          <a:p>
            <a:pPr marL="564515" algn="ctr">
              <a:lnSpc>
                <a:spcPct val="100000"/>
              </a:lnSpc>
              <a:spcBef>
                <a:spcPts val="250"/>
              </a:spcBef>
            </a:pPr>
            <a:r>
              <a:rPr sz="2300" spc="-45" dirty="0">
                <a:latin typeface="Arimo"/>
                <a:cs typeface="Arimo"/>
              </a:rPr>
              <a:t>Probability </a:t>
            </a:r>
            <a:r>
              <a:rPr sz="2300" spc="15" dirty="0">
                <a:latin typeface="Arimo"/>
                <a:cs typeface="Arimo"/>
              </a:rPr>
              <a:t>that </a:t>
            </a:r>
            <a:r>
              <a:rPr sz="2300" spc="-110" dirty="0">
                <a:latin typeface="Arimo"/>
                <a:cs typeface="Arimo"/>
              </a:rPr>
              <a:t>Event </a:t>
            </a:r>
            <a:r>
              <a:rPr sz="2300" spc="-270" dirty="0">
                <a:latin typeface="Arimo"/>
                <a:cs typeface="Arimo"/>
              </a:rPr>
              <a:t>B</a:t>
            </a:r>
            <a:r>
              <a:rPr sz="2300" spc="-425" dirty="0">
                <a:latin typeface="Arimo"/>
                <a:cs typeface="Arimo"/>
              </a:rPr>
              <a:t> </a:t>
            </a:r>
            <a:r>
              <a:rPr sz="2300" spc="-110" dirty="0">
                <a:latin typeface="Arimo"/>
                <a:cs typeface="Arimo"/>
              </a:rPr>
              <a:t>occurs</a:t>
            </a:r>
            <a:endParaRPr sz="2300">
              <a:latin typeface="Arimo"/>
              <a:cs typeface="Arimo"/>
            </a:endParaRPr>
          </a:p>
          <a:p>
            <a:pPr marL="564515" algn="ctr">
              <a:lnSpc>
                <a:spcPct val="100000"/>
              </a:lnSpc>
              <a:spcBef>
                <a:spcPts val="254"/>
              </a:spcBef>
            </a:pPr>
            <a:r>
              <a:rPr sz="2300" spc="-55" dirty="0">
                <a:latin typeface="Arimo"/>
                <a:cs typeface="Arimo"/>
              </a:rPr>
              <a:t>-</a:t>
            </a:r>
            <a:endParaRPr sz="2300">
              <a:latin typeface="Arimo"/>
              <a:cs typeface="Arimo"/>
            </a:endParaRPr>
          </a:p>
          <a:p>
            <a:pPr marL="563245" algn="ctr">
              <a:lnSpc>
                <a:spcPct val="100000"/>
              </a:lnSpc>
              <a:spcBef>
                <a:spcPts val="265"/>
              </a:spcBef>
            </a:pPr>
            <a:r>
              <a:rPr sz="2300" spc="-45" dirty="0">
                <a:latin typeface="Arimo"/>
                <a:cs typeface="Arimo"/>
              </a:rPr>
              <a:t>Probability </a:t>
            </a:r>
            <a:r>
              <a:rPr sz="2300" spc="15" dirty="0">
                <a:latin typeface="Arimo"/>
                <a:cs typeface="Arimo"/>
              </a:rPr>
              <a:t>that </a:t>
            </a:r>
            <a:r>
              <a:rPr sz="2300" spc="-10" dirty="0">
                <a:latin typeface="Arimo"/>
                <a:cs typeface="Arimo"/>
              </a:rPr>
              <a:t>both </a:t>
            </a:r>
            <a:r>
              <a:rPr sz="2300" spc="-130" dirty="0">
                <a:latin typeface="Arimo"/>
                <a:cs typeface="Arimo"/>
              </a:rPr>
              <a:t>Events </a:t>
            </a:r>
            <a:r>
              <a:rPr sz="2300" spc="-190" dirty="0">
                <a:latin typeface="Arimo"/>
                <a:cs typeface="Arimo"/>
              </a:rPr>
              <a:t>A </a:t>
            </a:r>
            <a:r>
              <a:rPr sz="2300" spc="-95" dirty="0">
                <a:latin typeface="Arimo"/>
                <a:cs typeface="Arimo"/>
              </a:rPr>
              <a:t>and </a:t>
            </a:r>
            <a:r>
              <a:rPr sz="2300" spc="-270" dirty="0">
                <a:latin typeface="Arimo"/>
                <a:cs typeface="Arimo"/>
              </a:rPr>
              <a:t>B</a:t>
            </a:r>
            <a:r>
              <a:rPr sz="2300" spc="-420" dirty="0">
                <a:latin typeface="Arimo"/>
                <a:cs typeface="Arimo"/>
              </a:rPr>
              <a:t> </a:t>
            </a:r>
            <a:r>
              <a:rPr sz="2300" spc="-85" dirty="0">
                <a:latin typeface="Arimo"/>
                <a:cs typeface="Arimo"/>
              </a:rPr>
              <a:t>occur</a:t>
            </a:r>
            <a:endParaRPr sz="23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Arimo"/>
              <a:cs typeface="Arimo"/>
            </a:endParaRPr>
          </a:p>
          <a:p>
            <a:pPr marL="563880" algn="ctr">
              <a:lnSpc>
                <a:spcPct val="100000"/>
              </a:lnSpc>
            </a:pPr>
            <a:r>
              <a:rPr sz="2550" b="1" spc="-240" dirty="0">
                <a:latin typeface="Arimo"/>
                <a:cs typeface="Arimo"/>
              </a:rPr>
              <a:t>P(A </a:t>
            </a:r>
            <a:r>
              <a:rPr sz="2550" b="1" spc="-340" dirty="0">
                <a:latin typeface="DejaVu Sans"/>
                <a:cs typeface="DejaVu Sans"/>
              </a:rPr>
              <a:t>∪ </a:t>
            </a:r>
            <a:r>
              <a:rPr sz="2550" b="1" spc="-235" dirty="0">
                <a:latin typeface="Arimo"/>
                <a:cs typeface="Arimo"/>
              </a:rPr>
              <a:t>B) </a:t>
            </a:r>
            <a:r>
              <a:rPr sz="2550" b="1" spc="-225" dirty="0">
                <a:latin typeface="Arimo"/>
                <a:cs typeface="Arimo"/>
              </a:rPr>
              <a:t>= </a:t>
            </a:r>
            <a:r>
              <a:rPr sz="2550" b="1" spc="-195" dirty="0">
                <a:latin typeface="Arimo"/>
                <a:cs typeface="Arimo"/>
              </a:rPr>
              <a:t>P(A) </a:t>
            </a:r>
            <a:r>
              <a:rPr sz="2550" b="1" spc="-225" dirty="0">
                <a:latin typeface="Arimo"/>
                <a:cs typeface="Arimo"/>
              </a:rPr>
              <a:t>+ P(B) </a:t>
            </a:r>
            <a:r>
              <a:rPr sz="2550" b="1" spc="-70" dirty="0">
                <a:latin typeface="Arimo"/>
                <a:cs typeface="Arimo"/>
              </a:rPr>
              <a:t>- </a:t>
            </a:r>
            <a:r>
              <a:rPr sz="2550" b="1" spc="-240" dirty="0">
                <a:latin typeface="Arimo"/>
                <a:cs typeface="Arimo"/>
              </a:rPr>
              <a:t>P(A </a:t>
            </a:r>
            <a:r>
              <a:rPr sz="2550" b="1" spc="-55" dirty="0">
                <a:latin typeface="Arimo"/>
                <a:cs typeface="Arimo"/>
              </a:rPr>
              <a:t>∩</a:t>
            </a:r>
            <a:r>
              <a:rPr sz="2550" b="1" spc="320" dirty="0">
                <a:latin typeface="Arimo"/>
                <a:cs typeface="Arimo"/>
              </a:rPr>
              <a:t> </a:t>
            </a:r>
            <a:r>
              <a:rPr sz="2550" b="1" spc="-235" dirty="0">
                <a:latin typeface="Arimo"/>
                <a:cs typeface="Arimo"/>
              </a:rPr>
              <a:t>B)</a:t>
            </a:r>
            <a:endParaRPr sz="2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2776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" dirty="0"/>
              <a:t>Probability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5395" y="1651375"/>
            <a:ext cx="6701155" cy="35337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55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190" dirty="0">
                <a:latin typeface="Arimo"/>
                <a:cs typeface="Arimo"/>
              </a:rPr>
              <a:t>Rule </a:t>
            </a:r>
            <a:r>
              <a:rPr sz="2950" dirty="0">
                <a:latin typeface="Arimo"/>
                <a:cs typeface="Arimo"/>
              </a:rPr>
              <a:t>of</a:t>
            </a:r>
            <a:r>
              <a:rPr sz="2950" spc="-120" dirty="0">
                <a:latin typeface="Arimo"/>
                <a:cs typeface="Arimo"/>
              </a:rPr>
              <a:t> </a:t>
            </a:r>
            <a:r>
              <a:rPr sz="2950" spc="-20" dirty="0">
                <a:latin typeface="Arimo"/>
                <a:cs typeface="Arimo"/>
              </a:rPr>
              <a:t>Multiplication:</a:t>
            </a:r>
            <a:endParaRPr sz="2950">
              <a:latin typeface="Arimo"/>
              <a:cs typeface="Arimo"/>
            </a:endParaRPr>
          </a:p>
          <a:p>
            <a:pPr marL="469265" algn="ctr">
              <a:lnSpc>
                <a:spcPts val="2905"/>
              </a:lnSpc>
              <a:spcBef>
                <a:spcPts val="210"/>
              </a:spcBef>
            </a:pPr>
            <a:r>
              <a:rPr sz="2550" spc="-190" dirty="0">
                <a:latin typeface="Arimo"/>
                <a:cs typeface="Arimo"/>
              </a:rPr>
              <a:t>The </a:t>
            </a:r>
            <a:r>
              <a:rPr sz="2550" spc="-40" dirty="0">
                <a:latin typeface="Arimo"/>
                <a:cs typeface="Arimo"/>
              </a:rPr>
              <a:t>probability </a:t>
            </a:r>
            <a:r>
              <a:rPr sz="2550" dirty="0">
                <a:latin typeface="Arimo"/>
                <a:cs typeface="Arimo"/>
              </a:rPr>
              <a:t>that </a:t>
            </a:r>
            <a:r>
              <a:rPr sz="2550" spc="-165" dirty="0">
                <a:latin typeface="Arimo"/>
                <a:cs typeface="Arimo"/>
              </a:rPr>
              <a:t>Events </a:t>
            </a:r>
            <a:r>
              <a:rPr sz="2550" spc="-229" dirty="0">
                <a:latin typeface="Arimo"/>
                <a:cs typeface="Arimo"/>
              </a:rPr>
              <a:t>A</a:t>
            </a:r>
            <a:r>
              <a:rPr sz="2550" u="heavy" spc="-229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 </a:t>
            </a:r>
            <a:r>
              <a:rPr sz="2550" b="1" u="heavy" spc="-185" dirty="0">
                <a:uFill>
                  <a:solidFill>
                    <a:srgbClr val="000000"/>
                  </a:solidFill>
                </a:uFill>
                <a:latin typeface="Arimo"/>
                <a:cs typeface="Arimo"/>
              </a:rPr>
              <a:t>and</a:t>
            </a:r>
            <a:r>
              <a:rPr sz="2550" b="1" spc="-185" dirty="0">
                <a:latin typeface="Arimo"/>
                <a:cs typeface="Arimo"/>
              </a:rPr>
              <a:t> </a:t>
            </a:r>
            <a:r>
              <a:rPr sz="2550" spc="-320" dirty="0">
                <a:latin typeface="Arimo"/>
                <a:cs typeface="Arimo"/>
              </a:rPr>
              <a:t>B </a:t>
            </a:r>
            <a:r>
              <a:rPr sz="2550" spc="-30" dirty="0">
                <a:latin typeface="Arimo"/>
                <a:cs typeface="Arimo"/>
              </a:rPr>
              <a:t>both</a:t>
            </a:r>
            <a:r>
              <a:rPr sz="2550" spc="-395" dirty="0">
                <a:latin typeface="Arimo"/>
                <a:cs typeface="Arimo"/>
              </a:rPr>
              <a:t> </a:t>
            </a:r>
            <a:r>
              <a:rPr sz="2550" spc="-110" dirty="0">
                <a:latin typeface="Arimo"/>
                <a:cs typeface="Arimo"/>
              </a:rPr>
              <a:t>occur</a:t>
            </a:r>
            <a:endParaRPr sz="2550">
              <a:latin typeface="Arimo"/>
              <a:cs typeface="Arimo"/>
            </a:endParaRPr>
          </a:p>
          <a:p>
            <a:pPr marL="469900" algn="ctr">
              <a:lnSpc>
                <a:spcPts val="2905"/>
              </a:lnSpc>
            </a:pPr>
            <a:r>
              <a:rPr sz="2550" spc="-225" dirty="0">
                <a:latin typeface="Arimo"/>
                <a:cs typeface="Arimo"/>
              </a:rPr>
              <a:t>=</a:t>
            </a:r>
            <a:endParaRPr sz="2550">
              <a:latin typeface="Arimo"/>
              <a:cs typeface="Arimo"/>
            </a:endParaRPr>
          </a:p>
          <a:p>
            <a:pPr marL="1967864" marR="1033144" algn="ctr">
              <a:lnSpc>
                <a:spcPts val="3020"/>
              </a:lnSpc>
              <a:spcBef>
                <a:spcPts val="135"/>
              </a:spcBef>
            </a:pPr>
            <a:r>
              <a:rPr sz="2300" spc="-45" dirty="0">
                <a:latin typeface="Arimo"/>
                <a:cs typeface="Arimo"/>
              </a:rPr>
              <a:t>Probability </a:t>
            </a:r>
            <a:r>
              <a:rPr sz="2300" spc="15" dirty="0">
                <a:latin typeface="Arimo"/>
                <a:cs typeface="Arimo"/>
              </a:rPr>
              <a:t>that </a:t>
            </a:r>
            <a:r>
              <a:rPr sz="2300" spc="-110" dirty="0">
                <a:latin typeface="Arimo"/>
                <a:cs typeface="Arimo"/>
              </a:rPr>
              <a:t>Event </a:t>
            </a:r>
            <a:r>
              <a:rPr sz="2300" spc="-190" dirty="0">
                <a:latin typeface="Arimo"/>
                <a:cs typeface="Arimo"/>
              </a:rPr>
              <a:t>A</a:t>
            </a:r>
            <a:r>
              <a:rPr sz="2300" spc="-405" dirty="0">
                <a:latin typeface="Arimo"/>
                <a:cs typeface="Arimo"/>
              </a:rPr>
              <a:t> </a:t>
            </a:r>
            <a:r>
              <a:rPr sz="2300" spc="-114" dirty="0">
                <a:latin typeface="Arimo"/>
                <a:cs typeface="Arimo"/>
              </a:rPr>
              <a:t>occurs  </a:t>
            </a:r>
            <a:r>
              <a:rPr sz="2300" spc="-145" dirty="0">
                <a:latin typeface="Arimo"/>
                <a:cs typeface="Arimo"/>
              </a:rPr>
              <a:t>x</a:t>
            </a:r>
            <a:endParaRPr sz="2300">
              <a:latin typeface="Arimo"/>
              <a:cs typeface="Arimo"/>
            </a:endParaRPr>
          </a:p>
          <a:p>
            <a:pPr marL="929640" algn="ctr">
              <a:lnSpc>
                <a:spcPts val="2635"/>
              </a:lnSpc>
              <a:spcBef>
                <a:spcPts val="110"/>
              </a:spcBef>
            </a:pPr>
            <a:r>
              <a:rPr sz="2300" spc="-45" dirty="0">
                <a:latin typeface="Arimo"/>
                <a:cs typeface="Arimo"/>
              </a:rPr>
              <a:t>Probability </a:t>
            </a:r>
            <a:r>
              <a:rPr sz="2300" spc="15" dirty="0">
                <a:latin typeface="Arimo"/>
                <a:cs typeface="Arimo"/>
              </a:rPr>
              <a:t>that </a:t>
            </a:r>
            <a:r>
              <a:rPr sz="2300" spc="-110" dirty="0">
                <a:latin typeface="Arimo"/>
                <a:cs typeface="Arimo"/>
              </a:rPr>
              <a:t>Event </a:t>
            </a:r>
            <a:r>
              <a:rPr sz="2300" spc="-270" dirty="0">
                <a:latin typeface="Arimo"/>
                <a:cs typeface="Arimo"/>
              </a:rPr>
              <a:t>B </a:t>
            </a:r>
            <a:r>
              <a:rPr sz="2300" spc="-100" dirty="0">
                <a:latin typeface="Arimo"/>
                <a:cs typeface="Arimo"/>
              </a:rPr>
              <a:t>occurs, </a:t>
            </a:r>
            <a:r>
              <a:rPr sz="2300" spc="-90" dirty="0">
                <a:latin typeface="Arimo"/>
                <a:cs typeface="Arimo"/>
              </a:rPr>
              <a:t>given </a:t>
            </a:r>
            <a:r>
              <a:rPr sz="2300" spc="15" dirty="0">
                <a:latin typeface="Arimo"/>
                <a:cs typeface="Arimo"/>
              </a:rPr>
              <a:t>that </a:t>
            </a:r>
            <a:r>
              <a:rPr sz="2300" spc="-190" dirty="0">
                <a:latin typeface="Arimo"/>
                <a:cs typeface="Arimo"/>
              </a:rPr>
              <a:t>A</a:t>
            </a:r>
            <a:r>
              <a:rPr sz="2300" spc="-434" dirty="0">
                <a:latin typeface="Arimo"/>
                <a:cs typeface="Arimo"/>
              </a:rPr>
              <a:t> </a:t>
            </a:r>
            <a:r>
              <a:rPr sz="2300" spc="-160" dirty="0">
                <a:latin typeface="Arimo"/>
                <a:cs typeface="Arimo"/>
              </a:rPr>
              <a:t>has</a:t>
            </a:r>
            <a:endParaRPr sz="2300">
              <a:latin typeface="Arimo"/>
              <a:cs typeface="Arimo"/>
            </a:endParaRPr>
          </a:p>
          <a:p>
            <a:pPr marL="927735" algn="ctr">
              <a:lnSpc>
                <a:spcPts val="2635"/>
              </a:lnSpc>
            </a:pPr>
            <a:r>
              <a:rPr sz="2300" spc="-70" dirty="0">
                <a:latin typeface="Arimo"/>
                <a:cs typeface="Arimo"/>
              </a:rPr>
              <a:t>occurred</a:t>
            </a:r>
            <a:endParaRPr sz="23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Arimo"/>
              <a:cs typeface="Arimo"/>
            </a:endParaRPr>
          </a:p>
          <a:p>
            <a:pPr marL="470534" algn="ctr">
              <a:lnSpc>
                <a:spcPct val="100000"/>
              </a:lnSpc>
            </a:pPr>
            <a:r>
              <a:rPr sz="2550" b="1" spc="-240" dirty="0">
                <a:latin typeface="Arimo"/>
                <a:cs typeface="Arimo"/>
              </a:rPr>
              <a:t>P(A </a:t>
            </a:r>
            <a:r>
              <a:rPr sz="2550" b="1" spc="-60" dirty="0">
                <a:latin typeface="Arimo"/>
                <a:cs typeface="Arimo"/>
              </a:rPr>
              <a:t>∩ </a:t>
            </a:r>
            <a:r>
              <a:rPr sz="2550" b="1" spc="-240" dirty="0">
                <a:latin typeface="Arimo"/>
                <a:cs typeface="Arimo"/>
              </a:rPr>
              <a:t>B) </a:t>
            </a:r>
            <a:r>
              <a:rPr sz="2550" b="1" spc="-225" dirty="0">
                <a:latin typeface="Arimo"/>
                <a:cs typeface="Arimo"/>
              </a:rPr>
              <a:t>= </a:t>
            </a:r>
            <a:r>
              <a:rPr sz="2550" b="1" spc="-200" dirty="0">
                <a:latin typeface="Arimo"/>
                <a:cs typeface="Arimo"/>
              </a:rPr>
              <a:t>P(A)</a:t>
            </a:r>
            <a:r>
              <a:rPr sz="2550" b="1" spc="50" dirty="0">
                <a:latin typeface="Arimo"/>
                <a:cs typeface="Arimo"/>
              </a:rPr>
              <a:t> </a:t>
            </a:r>
            <a:r>
              <a:rPr sz="2550" b="1" spc="-120" dirty="0">
                <a:latin typeface="Arimo"/>
                <a:cs typeface="Arimo"/>
              </a:rPr>
              <a:t>P(B|A)</a:t>
            </a:r>
            <a:endParaRPr sz="2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6967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75" dirty="0"/>
              <a:t>Permutation/</a:t>
            </a:r>
            <a:r>
              <a:rPr sz="4400" spc="-295" dirty="0"/>
              <a:t> </a:t>
            </a:r>
            <a:r>
              <a:rPr sz="4400" spc="95" dirty="0"/>
              <a:t>Combination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5395" y="1682242"/>
            <a:ext cx="6314440" cy="129921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69900" marR="5080" indent="-457834">
              <a:lnSpc>
                <a:spcPts val="3190"/>
              </a:lnSpc>
              <a:spcBef>
                <a:spcPts val="509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65" dirty="0">
                <a:latin typeface="Arimo"/>
                <a:cs typeface="Arimo"/>
              </a:rPr>
              <a:t>Permutation: </a:t>
            </a:r>
            <a:r>
              <a:rPr sz="2950" spc="-254" dirty="0">
                <a:latin typeface="Arimo"/>
                <a:cs typeface="Arimo"/>
              </a:rPr>
              <a:t>A </a:t>
            </a:r>
            <a:r>
              <a:rPr sz="2950" spc="-105" dirty="0">
                <a:latin typeface="Arimo"/>
                <a:cs typeface="Arimo"/>
              </a:rPr>
              <a:t>set </a:t>
            </a:r>
            <a:r>
              <a:rPr sz="2950" dirty="0">
                <a:latin typeface="Arimo"/>
                <a:cs typeface="Arimo"/>
              </a:rPr>
              <a:t>of </a:t>
            </a:r>
            <a:r>
              <a:rPr sz="2950" spc="-95" dirty="0">
                <a:latin typeface="Arimo"/>
                <a:cs typeface="Arimo"/>
              </a:rPr>
              <a:t>objects </a:t>
            </a:r>
            <a:r>
              <a:rPr sz="2950" spc="-25" dirty="0">
                <a:latin typeface="Arimo"/>
                <a:cs typeface="Arimo"/>
              </a:rPr>
              <a:t>in</a:t>
            </a:r>
            <a:r>
              <a:rPr sz="2950" spc="-480" dirty="0">
                <a:latin typeface="Arimo"/>
                <a:cs typeface="Arimo"/>
              </a:rPr>
              <a:t> </a:t>
            </a:r>
            <a:r>
              <a:rPr sz="2950" spc="-80" dirty="0">
                <a:latin typeface="Arimo"/>
                <a:cs typeface="Arimo"/>
              </a:rPr>
              <a:t>which  </a:t>
            </a:r>
            <a:r>
              <a:rPr sz="2950" spc="-55" dirty="0">
                <a:latin typeface="Arimo"/>
                <a:cs typeface="Arimo"/>
              </a:rPr>
              <a:t>position </a:t>
            </a:r>
            <a:r>
              <a:rPr sz="2950" spc="-40" dirty="0">
                <a:latin typeface="Arimo"/>
                <a:cs typeface="Arimo"/>
              </a:rPr>
              <a:t>(or </a:t>
            </a:r>
            <a:r>
              <a:rPr sz="2950" spc="-55" dirty="0">
                <a:latin typeface="Arimo"/>
                <a:cs typeface="Arimo"/>
              </a:rPr>
              <a:t>order) </a:t>
            </a:r>
            <a:r>
              <a:rPr sz="2950" spc="-145" dirty="0">
                <a:latin typeface="Arimo"/>
                <a:cs typeface="Arimo"/>
              </a:rPr>
              <a:t>is</a:t>
            </a:r>
            <a:r>
              <a:rPr sz="2950" spc="-484" dirty="0">
                <a:latin typeface="Arimo"/>
                <a:cs typeface="Arimo"/>
              </a:rPr>
              <a:t> </a:t>
            </a:r>
            <a:r>
              <a:rPr sz="2950" spc="-20" dirty="0">
                <a:latin typeface="Arimo"/>
                <a:cs typeface="Arimo"/>
              </a:rPr>
              <a:t>important.</a:t>
            </a:r>
            <a:endParaRPr sz="2950">
              <a:latin typeface="Arimo"/>
              <a:cs typeface="Arimo"/>
            </a:endParaRPr>
          </a:p>
          <a:p>
            <a:pPr marL="927100" lvl="1" indent="-457834">
              <a:lnSpc>
                <a:spcPct val="100000"/>
              </a:lnSpc>
              <a:spcBef>
                <a:spcPts val="175"/>
              </a:spcBef>
              <a:buFont typeface="Wingdings"/>
              <a:buChar char=""/>
              <a:tabLst>
                <a:tab pos="927100" algn="l"/>
                <a:tab pos="927735" algn="l"/>
              </a:tabLst>
            </a:pPr>
            <a:r>
              <a:rPr sz="2550" spc="-130" dirty="0">
                <a:latin typeface="Arimo"/>
                <a:cs typeface="Arimo"/>
              </a:rPr>
              <a:t>e.g. </a:t>
            </a:r>
            <a:r>
              <a:rPr sz="2550" spc="-190" dirty="0">
                <a:latin typeface="Arimo"/>
                <a:cs typeface="Arimo"/>
              </a:rPr>
              <a:t>Lock </a:t>
            </a:r>
            <a:r>
              <a:rPr sz="2550" spc="-65" dirty="0">
                <a:latin typeface="Arimo"/>
                <a:cs typeface="Arimo"/>
              </a:rPr>
              <a:t>combination:</a:t>
            </a:r>
            <a:r>
              <a:rPr sz="2550" spc="-150" dirty="0">
                <a:latin typeface="Arimo"/>
                <a:cs typeface="Arimo"/>
              </a:rPr>
              <a:t> </a:t>
            </a:r>
            <a:r>
              <a:rPr sz="2550" spc="-140" dirty="0">
                <a:latin typeface="Arimo"/>
                <a:cs typeface="Arimo"/>
              </a:rPr>
              <a:t>3376</a:t>
            </a:r>
            <a:endParaRPr sz="255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395" y="4099940"/>
            <a:ext cx="6362065" cy="13004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900" marR="5080" indent="-457834">
              <a:lnSpc>
                <a:spcPts val="3200"/>
              </a:lnSpc>
              <a:spcBef>
                <a:spcPts val="500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95" dirty="0">
                <a:latin typeface="Arimo"/>
                <a:cs typeface="Arimo"/>
              </a:rPr>
              <a:t>Combination: </a:t>
            </a:r>
            <a:r>
              <a:rPr sz="2950" spc="-254" dirty="0">
                <a:latin typeface="Arimo"/>
                <a:cs typeface="Arimo"/>
              </a:rPr>
              <a:t>A </a:t>
            </a:r>
            <a:r>
              <a:rPr sz="2950" spc="-105" dirty="0">
                <a:latin typeface="Arimo"/>
                <a:cs typeface="Arimo"/>
              </a:rPr>
              <a:t>set </a:t>
            </a:r>
            <a:r>
              <a:rPr sz="2950" dirty="0">
                <a:latin typeface="Arimo"/>
                <a:cs typeface="Arimo"/>
              </a:rPr>
              <a:t>of </a:t>
            </a:r>
            <a:r>
              <a:rPr sz="2950" spc="-100" dirty="0">
                <a:latin typeface="Arimo"/>
                <a:cs typeface="Arimo"/>
              </a:rPr>
              <a:t>objects </a:t>
            </a:r>
            <a:r>
              <a:rPr sz="2950" spc="-30" dirty="0">
                <a:latin typeface="Arimo"/>
                <a:cs typeface="Arimo"/>
              </a:rPr>
              <a:t>in</a:t>
            </a:r>
            <a:r>
              <a:rPr sz="2950" spc="-355" dirty="0">
                <a:latin typeface="Arimo"/>
                <a:cs typeface="Arimo"/>
              </a:rPr>
              <a:t> </a:t>
            </a:r>
            <a:r>
              <a:rPr sz="2950" spc="-75" dirty="0">
                <a:latin typeface="Arimo"/>
                <a:cs typeface="Arimo"/>
              </a:rPr>
              <a:t>which  </a:t>
            </a:r>
            <a:r>
              <a:rPr sz="2950" spc="-55" dirty="0">
                <a:latin typeface="Arimo"/>
                <a:cs typeface="Arimo"/>
              </a:rPr>
              <a:t>position </a:t>
            </a:r>
            <a:r>
              <a:rPr sz="2950" spc="-45" dirty="0">
                <a:latin typeface="Arimo"/>
                <a:cs typeface="Arimo"/>
              </a:rPr>
              <a:t>(or </a:t>
            </a:r>
            <a:r>
              <a:rPr sz="2950" spc="-60" dirty="0">
                <a:latin typeface="Arimo"/>
                <a:cs typeface="Arimo"/>
              </a:rPr>
              <a:t>order) </a:t>
            </a:r>
            <a:r>
              <a:rPr sz="2950" spc="-150" dirty="0">
                <a:latin typeface="Arimo"/>
                <a:cs typeface="Arimo"/>
              </a:rPr>
              <a:t>is </a:t>
            </a:r>
            <a:r>
              <a:rPr sz="2950" spc="-305" dirty="0">
                <a:latin typeface="Arimo"/>
                <a:cs typeface="Arimo"/>
              </a:rPr>
              <a:t>NOT</a:t>
            </a:r>
            <a:r>
              <a:rPr sz="2950" spc="-420" dirty="0">
                <a:latin typeface="Arimo"/>
                <a:cs typeface="Arimo"/>
              </a:rPr>
              <a:t> </a:t>
            </a:r>
            <a:r>
              <a:rPr sz="2950" spc="-25" dirty="0">
                <a:latin typeface="Arimo"/>
                <a:cs typeface="Arimo"/>
              </a:rPr>
              <a:t>important.</a:t>
            </a:r>
            <a:endParaRPr sz="2950">
              <a:latin typeface="Arimo"/>
              <a:cs typeface="Arimo"/>
            </a:endParaRPr>
          </a:p>
          <a:p>
            <a:pPr marL="927100" lvl="1" indent="-457834">
              <a:lnSpc>
                <a:spcPct val="100000"/>
              </a:lnSpc>
              <a:spcBef>
                <a:spcPts val="175"/>
              </a:spcBef>
              <a:buFont typeface="Wingdings"/>
              <a:buChar char=""/>
              <a:tabLst>
                <a:tab pos="927100" algn="l"/>
                <a:tab pos="927735" algn="l"/>
              </a:tabLst>
            </a:pPr>
            <a:r>
              <a:rPr sz="2550" spc="-130" dirty="0">
                <a:latin typeface="Arimo"/>
                <a:cs typeface="Arimo"/>
              </a:rPr>
              <a:t>e.g. </a:t>
            </a:r>
            <a:r>
              <a:rPr sz="2550" spc="-135" dirty="0">
                <a:latin typeface="Arimo"/>
                <a:cs typeface="Arimo"/>
              </a:rPr>
              <a:t>Selecting </a:t>
            </a:r>
            <a:r>
              <a:rPr sz="2550" spc="-130" dirty="0">
                <a:latin typeface="Arimo"/>
                <a:cs typeface="Arimo"/>
              </a:rPr>
              <a:t>2 </a:t>
            </a:r>
            <a:r>
              <a:rPr sz="2550" spc="-90" dirty="0">
                <a:latin typeface="Arimo"/>
                <a:cs typeface="Arimo"/>
              </a:rPr>
              <a:t>students </a:t>
            </a:r>
            <a:r>
              <a:rPr sz="2550" spc="-10" dirty="0">
                <a:latin typeface="Arimo"/>
                <a:cs typeface="Arimo"/>
              </a:rPr>
              <a:t>out of</a:t>
            </a:r>
            <a:r>
              <a:rPr sz="2550" spc="-360" dirty="0">
                <a:latin typeface="Arimo"/>
                <a:cs typeface="Arimo"/>
              </a:rPr>
              <a:t> </a:t>
            </a:r>
            <a:r>
              <a:rPr sz="2550" spc="-130" dirty="0">
                <a:latin typeface="Arimo"/>
                <a:cs typeface="Arimo"/>
              </a:rPr>
              <a:t>5</a:t>
            </a:r>
            <a:endParaRPr sz="2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5819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35" dirty="0"/>
              <a:t>Central </a:t>
            </a:r>
            <a:r>
              <a:rPr sz="4400" spc="-30" dirty="0"/>
              <a:t>Limit</a:t>
            </a:r>
            <a:r>
              <a:rPr sz="4400" spc="-500" dirty="0"/>
              <a:t> </a:t>
            </a:r>
            <a:r>
              <a:rPr sz="4400" spc="160" dirty="0"/>
              <a:t>Theorem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5395" y="1676145"/>
            <a:ext cx="6085840" cy="22701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9900" marR="5080" indent="-457834">
              <a:lnSpc>
                <a:spcPct val="90000"/>
              </a:lnSpc>
              <a:spcBef>
                <a:spcPts val="484"/>
              </a:spcBef>
              <a:buFont typeface="Wingdings"/>
              <a:buChar char=""/>
              <a:tabLst>
                <a:tab pos="470534" algn="l"/>
              </a:tabLst>
            </a:pPr>
            <a:r>
              <a:rPr sz="3200" spc="-195" dirty="0">
                <a:latin typeface="Arimo"/>
                <a:cs typeface="Arimo"/>
              </a:rPr>
              <a:t>For </a:t>
            </a:r>
            <a:r>
              <a:rPr sz="3200" spc="-110" dirty="0">
                <a:latin typeface="Arimo"/>
                <a:cs typeface="Arimo"/>
              </a:rPr>
              <a:t>almost </a:t>
            </a:r>
            <a:r>
              <a:rPr sz="3200" spc="-70" dirty="0">
                <a:latin typeface="Arimo"/>
                <a:cs typeface="Arimo"/>
              </a:rPr>
              <a:t>all </a:t>
            </a:r>
            <a:r>
              <a:rPr sz="3200" spc="-95" dirty="0">
                <a:latin typeface="Arimo"/>
                <a:cs typeface="Arimo"/>
              </a:rPr>
              <a:t>populations, </a:t>
            </a:r>
            <a:r>
              <a:rPr sz="3200" spc="-35" dirty="0">
                <a:latin typeface="Arimo"/>
                <a:cs typeface="Arimo"/>
              </a:rPr>
              <a:t>the  </a:t>
            </a:r>
            <a:r>
              <a:rPr sz="3200" spc="-145" dirty="0">
                <a:latin typeface="Arimo"/>
                <a:cs typeface="Arimo"/>
              </a:rPr>
              <a:t>sampling </a:t>
            </a:r>
            <a:r>
              <a:rPr sz="3200" spc="-40" dirty="0">
                <a:latin typeface="Arimo"/>
                <a:cs typeface="Arimo"/>
              </a:rPr>
              <a:t>distribution </a:t>
            </a:r>
            <a:r>
              <a:rPr sz="3200" spc="-5" dirty="0">
                <a:latin typeface="Arimo"/>
                <a:cs typeface="Arimo"/>
              </a:rPr>
              <a:t>of </a:t>
            </a:r>
            <a:r>
              <a:rPr sz="3200" spc="-35" dirty="0">
                <a:latin typeface="Arimo"/>
                <a:cs typeface="Arimo"/>
              </a:rPr>
              <a:t>the</a:t>
            </a:r>
            <a:r>
              <a:rPr sz="3200" spc="-430" dirty="0">
                <a:latin typeface="Arimo"/>
                <a:cs typeface="Arimo"/>
              </a:rPr>
              <a:t> </a:t>
            </a:r>
            <a:r>
              <a:rPr sz="3200" spc="-160" dirty="0">
                <a:latin typeface="Arimo"/>
                <a:cs typeface="Arimo"/>
              </a:rPr>
              <a:t>mean  </a:t>
            </a:r>
            <a:r>
              <a:rPr sz="3200" spc="-204" dirty="0">
                <a:latin typeface="Arimo"/>
                <a:cs typeface="Arimo"/>
              </a:rPr>
              <a:t>can </a:t>
            </a:r>
            <a:r>
              <a:rPr sz="3200" spc="-145" dirty="0">
                <a:latin typeface="Arimo"/>
                <a:cs typeface="Arimo"/>
              </a:rPr>
              <a:t>be </a:t>
            </a:r>
            <a:r>
              <a:rPr sz="3200" spc="-110" dirty="0">
                <a:latin typeface="Arimo"/>
                <a:cs typeface="Arimo"/>
              </a:rPr>
              <a:t>approximated </a:t>
            </a:r>
            <a:r>
              <a:rPr sz="3200" spc="-140" dirty="0">
                <a:latin typeface="Arimo"/>
                <a:cs typeface="Arimo"/>
              </a:rPr>
              <a:t>closely by </a:t>
            </a:r>
            <a:r>
              <a:rPr sz="3200" spc="-245" dirty="0">
                <a:latin typeface="Arimo"/>
                <a:cs typeface="Arimo"/>
              </a:rPr>
              <a:t>a  </a:t>
            </a:r>
            <a:r>
              <a:rPr sz="3200" spc="-85" dirty="0">
                <a:latin typeface="Arimo"/>
                <a:cs typeface="Arimo"/>
              </a:rPr>
              <a:t>normal </a:t>
            </a:r>
            <a:r>
              <a:rPr sz="3200" spc="-45" dirty="0">
                <a:latin typeface="Arimo"/>
                <a:cs typeface="Arimo"/>
              </a:rPr>
              <a:t>distribution, </a:t>
            </a:r>
            <a:r>
              <a:rPr sz="3200" spc="-95" dirty="0">
                <a:latin typeface="Arimo"/>
                <a:cs typeface="Arimo"/>
              </a:rPr>
              <a:t>provided </a:t>
            </a:r>
            <a:r>
              <a:rPr sz="3200" spc="-35" dirty="0">
                <a:latin typeface="Arimo"/>
                <a:cs typeface="Arimo"/>
              </a:rPr>
              <a:t>the  </a:t>
            </a:r>
            <a:r>
              <a:rPr sz="3200" spc="-165" dirty="0">
                <a:latin typeface="Arimo"/>
                <a:cs typeface="Arimo"/>
              </a:rPr>
              <a:t>sample </a:t>
            </a:r>
            <a:r>
              <a:rPr sz="3200" spc="-235" dirty="0">
                <a:latin typeface="Arimo"/>
                <a:cs typeface="Arimo"/>
              </a:rPr>
              <a:t>size </a:t>
            </a:r>
            <a:r>
              <a:rPr sz="3200" spc="-170" dirty="0">
                <a:latin typeface="Arimo"/>
                <a:cs typeface="Arimo"/>
              </a:rPr>
              <a:t>is </a:t>
            </a:r>
            <a:r>
              <a:rPr sz="3200" spc="-70" dirty="0">
                <a:latin typeface="Arimo"/>
                <a:cs typeface="Arimo"/>
              </a:rPr>
              <a:t>sufficiently </a:t>
            </a:r>
            <a:r>
              <a:rPr sz="3200" spc="-135" dirty="0">
                <a:latin typeface="Arimo"/>
                <a:cs typeface="Arimo"/>
              </a:rPr>
              <a:t>large.</a:t>
            </a:r>
            <a:endParaRPr sz="32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63976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75" dirty="0"/>
              <a:t>Errors </a:t>
            </a:r>
            <a:r>
              <a:rPr sz="4400" spc="65" dirty="0"/>
              <a:t>of </a:t>
            </a:r>
            <a:r>
              <a:rPr sz="4400" spc="-20" dirty="0"/>
              <a:t>Statistical</a:t>
            </a:r>
            <a:r>
              <a:rPr sz="4400" spc="-815" dirty="0"/>
              <a:t> </a:t>
            </a:r>
            <a:r>
              <a:rPr sz="4400" spc="155" dirty="0"/>
              <a:t>Tests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763897" y="1714436"/>
            <a:ext cx="3636645" cy="1691005"/>
          </a:xfrm>
          <a:custGeom>
            <a:avLst/>
            <a:gdLst/>
            <a:ahLst/>
            <a:cxnLst/>
            <a:rect l="l" t="t" r="r" b="b"/>
            <a:pathLst>
              <a:path w="3636645" h="1691004">
                <a:moveTo>
                  <a:pt x="3636378" y="690524"/>
                </a:moveTo>
                <a:lnTo>
                  <a:pt x="1818132" y="690524"/>
                </a:lnTo>
                <a:lnTo>
                  <a:pt x="1818132" y="1690560"/>
                </a:lnTo>
                <a:lnTo>
                  <a:pt x="3636378" y="1690560"/>
                </a:lnTo>
                <a:lnTo>
                  <a:pt x="3636378" y="690524"/>
                </a:lnTo>
                <a:close/>
              </a:path>
              <a:path w="3636645" h="1691004">
                <a:moveTo>
                  <a:pt x="3636391" y="0"/>
                </a:moveTo>
                <a:lnTo>
                  <a:pt x="0" y="0"/>
                </a:lnTo>
                <a:lnTo>
                  <a:pt x="0" y="690435"/>
                </a:lnTo>
                <a:lnTo>
                  <a:pt x="3636391" y="690435"/>
                </a:lnTo>
                <a:lnTo>
                  <a:pt x="36363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7442" y="3404958"/>
            <a:ext cx="1818639" cy="2616835"/>
          </a:xfrm>
          <a:custGeom>
            <a:avLst/>
            <a:gdLst/>
            <a:ahLst/>
            <a:cxnLst/>
            <a:rect l="l" t="t" r="r" b="b"/>
            <a:pathLst>
              <a:path w="1818639" h="2616835">
                <a:moveTo>
                  <a:pt x="1818258" y="0"/>
                </a:moveTo>
                <a:lnTo>
                  <a:pt x="0" y="0"/>
                </a:lnTo>
                <a:lnTo>
                  <a:pt x="0" y="2616327"/>
                </a:lnTo>
                <a:lnTo>
                  <a:pt x="1818258" y="2616327"/>
                </a:lnTo>
                <a:lnTo>
                  <a:pt x="18182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21092" y="1708150"/>
          <a:ext cx="7272019" cy="430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8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0372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State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Nature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12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775" baseline="-21021" dirty="0">
                          <a:latin typeface="Arial"/>
                          <a:cs typeface="Arial"/>
                        </a:rPr>
                        <a:t>0</a:t>
                      </a:r>
                      <a:endParaRPr sz="2775" baseline="-21021">
                        <a:latin typeface="Arial"/>
                        <a:cs typeface="Arial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true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775" baseline="-21021" dirty="0">
                          <a:latin typeface="Arial"/>
                          <a:cs typeface="Arial"/>
                        </a:rPr>
                        <a:t>a</a:t>
                      </a:r>
                      <a:endParaRPr sz="2775" baseline="-21021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true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647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85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Conclusion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Support 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775" spc="7" baseline="-21021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775" spc="-60" baseline="-2102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75" spc="7" baseline="-21021" dirty="0">
                          <a:latin typeface="Arial"/>
                          <a:cs typeface="Arial"/>
                        </a:rPr>
                        <a:t>/</a:t>
                      </a:r>
                      <a:endParaRPr sz="2775" baseline="-21021">
                        <a:latin typeface="Arial"/>
                        <a:cs typeface="Arial"/>
                      </a:endParaRPr>
                    </a:p>
                    <a:p>
                      <a:pPr marL="2686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Reject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-7" baseline="-20833" dirty="0">
                          <a:latin typeface="Arial"/>
                          <a:cs typeface="Arial"/>
                        </a:rPr>
                        <a:t>a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157480" marR="147955" indent="25146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Correct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ncl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570865" marR="443230" indent="-119380">
                        <a:lnSpc>
                          <a:spcPct val="100000"/>
                        </a:lnSpc>
                      </a:pPr>
                      <a:r>
                        <a:rPr sz="2400" spc="-35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II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Error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98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Support 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775" spc="7" baseline="-2102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775" spc="-60" baseline="-2102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75" spc="7" baseline="-21021" dirty="0">
                          <a:latin typeface="Arial"/>
                          <a:cs typeface="Arial"/>
                        </a:rPr>
                        <a:t>/</a:t>
                      </a:r>
                      <a:endParaRPr sz="2775" baseline="-21021">
                        <a:latin typeface="Arial"/>
                        <a:cs typeface="Arial"/>
                      </a:endParaRPr>
                    </a:p>
                    <a:p>
                      <a:pPr marL="2578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Reject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775" spc="7" baseline="-21021" dirty="0">
                          <a:latin typeface="Arial"/>
                          <a:cs typeface="Arial"/>
                        </a:rPr>
                        <a:t>0</a:t>
                      </a:r>
                      <a:endParaRPr sz="2775" baseline="-21021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2400" spc="-35" dirty="0">
                          <a:latin typeface="Arial"/>
                          <a:cs typeface="Arial"/>
                        </a:rPr>
                        <a:t>Type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Error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57480" marR="146685" indent="2514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Correct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nc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us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on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7592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(Power)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63976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75" dirty="0"/>
              <a:t>Errors </a:t>
            </a:r>
            <a:r>
              <a:rPr sz="4400" spc="65" dirty="0"/>
              <a:t>of </a:t>
            </a:r>
            <a:r>
              <a:rPr sz="4400" spc="-20" dirty="0"/>
              <a:t>Statistical</a:t>
            </a:r>
            <a:r>
              <a:rPr sz="4400" spc="-815" dirty="0"/>
              <a:t> </a:t>
            </a:r>
            <a:r>
              <a:rPr sz="4400" spc="155" dirty="0"/>
              <a:t>Tests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1092" y="1694433"/>
          <a:ext cx="7849870" cy="4785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7459D"/>
                      </a:solidFill>
                      <a:prstDash val="solid"/>
                    </a:lnL>
                    <a:lnR w="12700">
                      <a:solidFill>
                        <a:srgbClr val="A7459D"/>
                      </a:solidFill>
                      <a:prstDash val="solid"/>
                    </a:lnR>
                    <a:lnT w="12700">
                      <a:solidFill>
                        <a:srgbClr val="A7459D"/>
                      </a:solidFill>
                      <a:prstDash val="solid"/>
                    </a:lnT>
                    <a:lnB w="12700">
                      <a:solidFill>
                        <a:srgbClr val="A7459D"/>
                      </a:solidFill>
                      <a:prstDash val="solid"/>
                    </a:lnB>
                    <a:solidFill>
                      <a:srgbClr val="F0E9EF"/>
                    </a:solidFill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30" dirty="0">
                          <a:latin typeface="Arial"/>
                          <a:cs typeface="Arial"/>
                        </a:rPr>
                        <a:t>Type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 error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(alpha)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A7459D"/>
                      </a:solidFill>
                      <a:prstDash val="solid"/>
                    </a:lnL>
                    <a:lnR w="12700">
                      <a:solidFill>
                        <a:srgbClr val="A7459D"/>
                      </a:solidFill>
                      <a:prstDash val="solid"/>
                    </a:lnR>
                    <a:lnT w="12700">
                      <a:solidFill>
                        <a:srgbClr val="A7459D"/>
                      </a:solidFill>
                      <a:prstDash val="solid"/>
                    </a:lnT>
                    <a:lnB w="12700">
                      <a:solidFill>
                        <a:srgbClr val="A7459D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5003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30" dirty="0">
                          <a:latin typeface="Arial"/>
                          <a:cs typeface="Arial"/>
                        </a:rPr>
                        <a:t>Type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II error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(beta)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A7459D"/>
                      </a:solidFill>
                      <a:prstDash val="solid"/>
                    </a:lnL>
                    <a:lnR w="12700">
                      <a:solidFill>
                        <a:srgbClr val="A7459D"/>
                      </a:solidFill>
                      <a:prstDash val="solid"/>
                    </a:lnR>
                    <a:lnT w="12700">
                      <a:solidFill>
                        <a:srgbClr val="A7459D"/>
                      </a:solidFill>
                      <a:prstDash val="solid"/>
                    </a:lnT>
                    <a:lnB w="12700">
                      <a:solidFill>
                        <a:srgbClr val="A7459D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7459D"/>
                      </a:solidFill>
                      <a:prstDash val="solid"/>
                    </a:lnL>
                    <a:lnR w="12700">
                      <a:solidFill>
                        <a:srgbClr val="A7459D"/>
                      </a:solidFill>
                      <a:prstDash val="solid"/>
                    </a:lnR>
                    <a:lnT w="12700">
                      <a:solidFill>
                        <a:srgbClr val="A7459D"/>
                      </a:solidFill>
                      <a:prstDash val="solid"/>
                    </a:lnT>
                    <a:lnB w="12700">
                      <a:solidFill>
                        <a:srgbClr val="A7459D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483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Producer’s risk/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Significance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level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7459D"/>
                      </a:solidFill>
                      <a:prstDash val="solid"/>
                    </a:lnL>
                    <a:lnR w="12700">
                      <a:solidFill>
                        <a:srgbClr val="A7459D"/>
                      </a:solidFill>
                      <a:prstDash val="solid"/>
                    </a:lnR>
                    <a:lnT w="12700">
                      <a:solidFill>
                        <a:srgbClr val="A7459D"/>
                      </a:solidFill>
                      <a:prstDash val="solid"/>
                    </a:lnT>
                    <a:lnB w="12700">
                      <a:solidFill>
                        <a:srgbClr val="A7459D"/>
                      </a:solidFill>
                      <a:prstDash val="solid"/>
                    </a:lnB>
                    <a:solidFill>
                      <a:srgbClr val="F0E9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Consumer’s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risk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7459D"/>
                      </a:solidFill>
                      <a:prstDash val="solid"/>
                    </a:lnL>
                    <a:lnR w="12700">
                      <a:solidFill>
                        <a:srgbClr val="A7459D"/>
                      </a:solidFill>
                      <a:prstDash val="solid"/>
                    </a:lnR>
                    <a:lnT w="12700">
                      <a:solidFill>
                        <a:srgbClr val="A7459D"/>
                      </a:solidFill>
                      <a:prstDash val="solid"/>
                    </a:lnT>
                    <a:lnB w="12700">
                      <a:solidFill>
                        <a:srgbClr val="A7459D"/>
                      </a:solidFill>
                      <a:prstDash val="solid"/>
                    </a:lnB>
                    <a:solidFill>
                      <a:srgbClr val="F0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3613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 minus error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is  called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7459D"/>
                      </a:solidFill>
                      <a:prstDash val="solid"/>
                    </a:lnL>
                    <a:lnR w="12700">
                      <a:solidFill>
                        <a:srgbClr val="A7459D"/>
                      </a:solidFill>
                      <a:prstDash val="solid"/>
                    </a:lnR>
                    <a:lnT w="12700">
                      <a:solidFill>
                        <a:srgbClr val="A7459D"/>
                      </a:solidFill>
                      <a:prstDash val="solid"/>
                    </a:lnT>
                    <a:lnB w="12700">
                      <a:solidFill>
                        <a:srgbClr val="A7459D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Confidence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level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7459D"/>
                      </a:solidFill>
                      <a:prstDash val="solid"/>
                    </a:lnL>
                    <a:lnR w="12700">
                      <a:solidFill>
                        <a:srgbClr val="A7459D"/>
                      </a:solidFill>
                      <a:prstDash val="solid"/>
                    </a:lnR>
                    <a:lnT w="12700">
                      <a:solidFill>
                        <a:srgbClr val="A7459D"/>
                      </a:solidFill>
                      <a:prstDash val="solid"/>
                    </a:lnT>
                    <a:lnB w="12700">
                      <a:solidFill>
                        <a:srgbClr val="A7459D"/>
                      </a:solidFill>
                      <a:prstDash val="solid"/>
                    </a:lnB>
                    <a:solidFill>
                      <a:srgbClr val="F0E9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Power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the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7459D"/>
                      </a:solidFill>
                      <a:prstDash val="solid"/>
                    </a:lnL>
                    <a:lnR w="12700">
                      <a:solidFill>
                        <a:srgbClr val="A7459D"/>
                      </a:solidFill>
                      <a:prstDash val="solid"/>
                    </a:lnR>
                    <a:lnT w="12700">
                      <a:solidFill>
                        <a:srgbClr val="A7459D"/>
                      </a:solidFill>
                      <a:prstDash val="solid"/>
                    </a:lnT>
                    <a:lnB w="12700">
                      <a:solidFill>
                        <a:srgbClr val="A7459D"/>
                      </a:solidFill>
                      <a:prstDash val="solid"/>
                    </a:lnB>
                    <a:solidFill>
                      <a:srgbClr val="F0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Example of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Fire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Alarm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7459D"/>
                      </a:solidFill>
                      <a:prstDash val="solid"/>
                    </a:lnL>
                    <a:lnR w="12700">
                      <a:solidFill>
                        <a:srgbClr val="A7459D"/>
                      </a:solidFill>
                      <a:prstDash val="solid"/>
                    </a:lnR>
                    <a:lnT w="12700">
                      <a:solidFill>
                        <a:srgbClr val="A7459D"/>
                      </a:solidFill>
                      <a:prstDash val="solid"/>
                    </a:lnT>
                    <a:lnB w="12700">
                      <a:solidFill>
                        <a:srgbClr val="A7459D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False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fire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alarm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leading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inconvenience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7459D"/>
                      </a:solidFill>
                      <a:prstDash val="solid"/>
                    </a:lnL>
                    <a:lnR w="12700">
                      <a:solidFill>
                        <a:srgbClr val="A7459D"/>
                      </a:solidFill>
                      <a:prstDash val="solid"/>
                    </a:lnR>
                    <a:lnT w="12700">
                      <a:solidFill>
                        <a:srgbClr val="A7459D"/>
                      </a:solidFill>
                      <a:prstDash val="solid"/>
                    </a:lnT>
                    <a:lnB w="12700">
                      <a:solidFill>
                        <a:srgbClr val="A7459D"/>
                      </a:solidFill>
                      <a:prstDash val="solid"/>
                    </a:lnB>
                    <a:solidFill>
                      <a:srgbClr val="F0E9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Missed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fire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leading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disaster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7459D"/>
                      </a:solidFill>
                      <a:prstDash val="solid"/>
                    </a:lnL>
                    <a:lnR w="12700">
                      <a:solidFill>
                        <a:srgbClr val="A7459D"/>
                      </a:solidFill>
                      <a:prstDash val="solid"/>
                    </a:lnR>
                    <a:lnT w="12700">
                      <a:solidFill>
                        <a:srgbClr val="A7459D"/>
                      </a:solidFill>
                      <a:prstDash val="solid"/>
                    </a:lnT>
                    <a:lnB w="12700">
                      <a:solidFill>
                        <a:srgbClr val="A7459D"/>
                      </a:solidFill>
                      <a:prstDash val="solid"/>
                    </a:lnB>
                    <a:solidFill>
                      <a:srgbClr val="F0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9232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Effects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on  process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7459D"/>
                      </a:solidFill>
                      <a:prstDash val="solid"/>
                    </a:lnL>
                    <a:lnR w="12700">
                      <a:solidFill>
                        <a:srgbClr val="A7459D"/>
                      </a:solidFill>
                      <a:prstDash val="solid"/>
                    </a:lnR>
                    <a:lnT w="12700">
                      <a:solidFill>
                        <a:srgbClr val="A7459D"/>
                      </a:solidFill>
                      <a:prstDash val="solid"/>
                    </a:lnT>
                    <a:lnB w="12700">
                      <a:solidFill>
                        <a:srgbClr val="A7459D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04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Unnecessary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cost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increase due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frequent  changes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7459D"/>
                      </a:solidFill>
                      <a:prstDash val="solid"/>
                    </a:lnL>
                    <a:lnR w="12700">
                      <a:solidFill>
                        <a:srgbClr val="A7459D"/>
                      </a:solidFill>
                      <a:prstDash val="solid"/>
                    </a:lnR>
                    <a:lnT w="12700">
                      <a:solidFill>
                        <a:srgbClr val="A7459D"/>
                      </a:solidFill>
                      <a:prstDash val="solid"/>
                    </a:lnT>
                    <a:lnB w="12700">
                      <a:solidFill>
                        <a:srgbClr val="A7459D"/>
                      </a:solidFill>
                      <a:prstDash val="solid"/>
                    </a:lnB>
                    <a:solidFill>
                      <a:srgbClr val="F0E9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Defects may be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produced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7459D"/>
                      </a:solidFill>
                      <a:prstDash val="solid"/>
                    </a:lnL>
                    <a:lnR w="12700">
                      <a:solidFill>
                        <a:srgbClr val="A7459D"/>
                      </a:solidFill>
                      <a:prstDash val="solid"/>
                    </a:lnR>
                    <a:lnT w="12700">
                      <a:solidFill>
                        <a:srgbClr val="A7459D"/>
                      </a:solidFill>
                      <a:prstDash val="solid"/>
                    </a:lnT>
                    <a:lnB w="12700">
                      <a:solidFill>
                        <a:srgbClr val="A7459D"/>
                      </a:solidFill>
                      <a:prstDash val="solid"/>
                    </a:lnB>
                    <a:solidFill>
                      <a:srgbClr val="F0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Control method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7459D"/>
                      </a:solidFill>
                      <a:prstDash val="solid"/>
                    </a:lnL>
                    <a:lnR w="12700">
                      <a:solidFill>
                        <a:srgbClr val="A7459D"/>
                      </a:solidFill>
                      <a:prstDash val="solid"/>
                    </a:lnR>
                    <a:lnT w="12700">
                      <a:solidFill>
                        <a:srgbClr val="A7459D"/>
                      </a:solidFill>
                      <a:prstDash val="solid"/>
                    </a:lnT>
                    <a:lnB w="12700">
                      <a:solidFill>
                        <a:srgbClr val="A7459D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Usually fixed at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pre-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determined level,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1%,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5% or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10%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7459D"/>
                      </a:solidFill>
                      <a:prstDash val="solid"/>
                    </a:lnL>
                    <a:lnR w="12700">
                      <a:solidFill>
                        <a:srgbClr val="A7459D"/>
                      </a:solidFill>
                      <a:prstDash val="solid"/>
                    </a:lnR>
                    <a:lnT w="12700">
                      <a:solidFill>
                        <a:srgbClr val="A7459D"/>
                      </a:solidFill>
                      <a:prstDash val="solid"/>
                    </a:lnT>
                    <a:lnB w="12700">
                      <a:solidFill>
                        <a:srgbClr val="A7459D"/>
                      </a:solidFill>
                      <a:prstDash val="solid"/>
                    </a:lnB>
                    <a:solidFill>
                      <a:srgbClr val="F0E9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Usually controlled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&lt;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10%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by appropriate sample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size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7459D"/>
                      </a:solidFill>
                      <a:prstDash val="solid"/>
                    </a:lnL>
                    <a:lnR w="12700">
                      <a:solidFill>
                        <a:srgbClr val="A7459D"/>
                      </a:solidFill>
                      <a:prstDash val="solid"/>
                    </a:lnR>
                    <a:lnT w="12700">
                      <a:solidFill>
                        <a:srgbClr val="A7459D"/>
                      </a:solidFill>
                      <a:prstDash val="solid"/>
                    </a:lnT>
                    <a:lnB w="12700">
                      <a:solidFill>
                        <a:srgbClr val="A7459D"/>
                      </a:solidFill>
                      <a:prstDash val="solid"/>
                    </a:lnB>
                    <a:solidFill>
                      <a:srgbClr val="F0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Simple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definition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7459D"/>
                      </a:solidFill>
                      <a:prstDash val="solid"/>
                    </a:lnL>
                    <a:lnR w="12700">
                      <a:solidFill>
                        <a:srgbClr val="A7459D"/>
                      </a:solidFill>
                      <a:prstDash val="solid"/>
                    </a:lnR>
                    <a:lnT w="12700">
                      <a:solidFill>
                        <a:srgbClr val="A7459D"/>
                      </a:solidFill>
                      <a:prstDash val="solid"/>
                    </a:lnT>
                    <a:lnB w="12700">
                      <a:solidFill>
                        <a:srgbClr val="A7459D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921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Innocent declared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as  guilty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7459D"/>
                      </a:solidFill>
                      <a:prstDash val="solid"/>
                    </a:lnL>
                    <a:lnR w="12700">
                      <a:solidFill>
                        <a:srgbClr val="A7459D"/>
                      </a:solidFill>
                      <a:prstDash val="solid"/>
                    </a:lnR>
                    <a:lnT w="12700">
                      <a:solidFill>
                        <a:srgbClr val="A7459D"/>
                      </a:solidFill>
                      <a:prstDash val="solid"/>
                    </a:lnT>
                    <a:lnB w="12700">
                      <a:solidFill>
                        <a:srgbClr val="A7459D"/>
                      </a:solidFill>
                      <a:prstDash val="solid"/>
                    </a:lnB>
                    <a:solidFill>
                      <a:srgbClr val="F0E9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Guilty declared as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innocent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7459D"/>
                      </a:solidFill>
                      <a:prstDash val="solid"/>
                    </a:lnL>
                    <a:lnR w="12700">
                      <a:solidFill>
                        <a:srgbClr val="A7459D"/>
                      </a:solidFill>
                      <a:prstDash val="solid"/>
                    </a:lnR>
                    <a:lnT w="12700">
                      <a:solidFill>
                        <a:srgbClr val="A7459D"/>
                      </a:solidFill>
                      <a:prstDash val="solid"/>
                    </a:lnT>
                    <a:lnB w="12700">
                      <a:solidFill>
                        <a:srgbClr val="A7459D"/>
                      </a:solidFill>
                      <a:prstDash val="solid"/>
                    </a:lnB>
                    <a:solidFill>
                      <a:srgbClr val="F0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47358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90" dirty="0"/>
              <a:t>Significance</a:t>
            </a:r>
            <a:r>
              <a:rPr sz="4400" spc="-270" dirty="0"/>
              <a:t> </a:t>
            </a:r>
            <a:r>
              <a:rPr sz="4400" spc="155" dirty="0"/>
              <a:t>Level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5395" y="1600926"/>
            <a:ext cx="6409055" cy="3226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95"/>
              </a:spcBef>
            </a:pPr>
            <a:r>
              <a:rPr sz="2950" spc="-180" dirty="0">
                <a:latin typeface="Arimo"/>
                <a:cs typeface="Arimo"/>
              </a:rPr>
              <a:t>Level </a:t>
            </a:r>
            <a:r>
              <a:rPr sz="2950" dirty="0">
                <a:latin typeface="Arimo"/>
                <a:cs typeface="Arimo"/>
              </a:rPr>
              <a:t>of </a:t>
            </a:r>
            <a:r>
              <a:rPr sz="2950" spc="-140" dirty="0">
                <a:latin typeface="Arimo"/>
                <a:cs typeface="Arimo"/>
              </a:rPr>
              <a:t>Confidence </a:t>
            </a:r>
            <a:r>
              <a:rPr sz="2950" spc="325" dirty="0">
                <a:latin typeface="Arimo"/>
                <a:cs typeface="Arimo"/>
              </a:rPr>
              <a:t>/</a:t>
            </a:r>
            <a:r>
              <a:rPr sz="2950" spc="-340" dirty="0">
                <a:latin typeface="Arimo"/>
                <a:cs typeface="Arimo"/>
              </a:rPr>
              <a:t> </a:t>
            </a:r>
            <a:r>
              <a:rPr sz="2950" spc="-135" dirty="0">
                <a:latin typeface="Arimo"/>
                <a:cs typeface="Arimo"/>
              </a:rPr>
              <a:t>Confidence </a:t>
            </a:r>
            <a:r>
              <a:rPr sz="2950" spc="-65" dirty="0">
                <a:latin typeface="Arimo"/>
                <a:cs typeface="Arimo"/>
              </a:rPr>
              <a:t>Interval:  </a:t>
            </a:r>
            <a:r>
              <a:rPr sz="2950" spc="-550" dirty="0">
                <a:latin typeface="Arimo"/>
                <a:cs typeface="Arimo"/>
              </a:rPr>
              <a:t>C </a:t>
            </a:r>
            <a:r>
              <a:rPr sz="2950" spc="-250" dirty="0">
                <a:latin typeface="Arimo"/>
                <a:cs typeface="Arimo"/>
              </a:rPr>
              <a:t>= </a:t>
            </a:r>
            <a:r>
              <a:rPr sz="2950" spc="-120" dirty="0">
                <a:latin typeface="Arimo"/>
                <a:cs typeface="Arimo"/>
              </a:rPr>
              <a:t>0.90, 0.95, </a:t>
            </a:r>
            <a:r>
              <a:rPr sz="2950" spc="-125" dirty="0">
                <a:latin typeface="Arimo"/>
                <a:cs typeface="Arimo"/>
              </a:rPr>
              <a:t>0.99 </a:t>
            </a:r>
            <a:r>
              <a:rPr sz="2950" spc="-195" dirty="0">
                <a:latin typeface="Arimo"/>
                <a:cs typeface="Arimo"/>
              </a:rPr>
              <a:t>(90%, </a:t>
            </a:r>
            <a:r>
              <a:rPr sz="2950" spc="-215" dirty="0">
                <a:latin typeface="Arimo"/>
                <a:cs typeface="Arimo"/>
              </a:rPr>
              <a:t>95%,</a:t>
            </a:r>
            <a:r>
              <a:rPr sz="2950" spc="-280" dirty="0">
                <a:latin typeface="Arimo"/>
                <a:cs typeface="Arimo"/>
              </a:rPr>
              <a:t> </a:t>
            </a:r>
            <a:r>
              <a:rPr sz="2950" spc="-215" dirty="0">
                <a:latin typeface="Arimo"/>
                <a:cs typeface="Arimo"/>
              </a:rPr>
              <a:t>99%)</a:t>
            </a:r>
            <a:endParaRPr sz="295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endParaRPr sz="290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endParaRPr sz="29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395"/>
              </a:spcBef>
            </a:pPr>
            <a:r>
              <a:rPr sz="2950" spc="-175" dirty="0">
                <a:latin typeface="Arimo"/>
                <a:cs typeface="Arimo"/>
              </a:rPr>
              <a:t>Level </a:t>
            </a:r>
            <a:r>
              <a:rPr sz="2950" dirty="0">
                <a:latin typeface="Arimo"/>
                <a:cs typeface="Arimo"/>
              </a:rPr>
              <a:t>of</a:t>
            </a:r>
            <a:r>
              <a:rPr sz="2950" spc="-155" dirty="0">
                <a:latin typeface="Arimo"/>
                <a:cs typeface="Arimo"/>
              </a:rPr>
              <a:t> </a:t>
            </a:r>
            <a:r>
              <a:rPr sz="2950" spc="-140" dirty="0">
                <a:latin typeface="Arimo"/>
                <a:cs typeface="Arimo"/>
              </a:rPr>
              <a:t>Significance:</a:t>
            </a:r>
            <a:endParaRPr sz="29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950" spc="-25" dirty="0">
                <a:latin typeface="Arimo"/>
                <a:cs typeface="Arimo"/>
              </a:rPr>
              <a:t>α </a:t>
            </a:r>
            <a:r>
              <a:rPr sz="2950" spc="-250" dirty="0">
                <a:latin typeface="Arimo"/>
                <a:cs typeface="Arimo"/>
              </a:rPr>
              <a:t>= </a:t>
            </a:r>
            <a:r>
              <a:rPr sz="2950" spc="-140" dirty="0">
                <a:latin typeface="Arimo"/>
                <a:cs typeface="Arimo"/>
              </a:rPr>
              <a:t>1 </a:t>
            </a:r>
            <a:r>
              <a:rPr sz="2950" spc="-165" dirty="0">
                <a:latin typeface="Arimo"/>
                <a:cs typeface="Arimo"/>
              </a:rPr>
              <a:t>– </a:t>
            </a:r>
            <a:r>
              <a:rPr sz="2950" spc="-550" dirty="0">
                <a:latin typeface="Arimo"/>
                <a:cs typeface="Arimo"/>
              </a:rPr>
              <a:t>C </a:t>
            </a:r>
            <a:r>
              <a:rPr sz="2950" spc="-114" dirty="0">
                <a:latin typeface="Arimo"/>
                <a:cs typeface="Arimo"/>
              </a:rPr>
              <a:t>(0.10, </a:t>
            </a:r>
            <a:r>
              <a:rPr sz="2950" spc="-120" dirty="0">
                <a:latin typeface="Arimo"/>
                <a:cs typeface="Arimo"/>
              </a:rPr>
              <a:t>0.05,</a:t>
            </a:r>
            <a:r>
              <a:rPr sz="2950" spc="-365" dirty="0">
                <a:latin typeface="Arimo"/>
                <a:cs typeface="Arimo"/>
              </a:rPr>
              <a:t> </a:t>
            </a:r>
            <a:r>
              <a:rPr sz="2950" spc="-114" dirty="0">
                <a:latin typeface="Arimo"/>
                <a:cs typeface="Arimo"/>
              </a:rPr>
              <a:t>0.01)</a:t>
            </a:r>
            <a:endParaRPr sz="29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6749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Qualitative </a:t>
            </a:r>
            <a:r>
              <a:rPr sz="4400" spc="270" dirty="0"/>
              <a:t>vs</a:t>
            </a:r>
            <a:r>
              <a:rPr sz="4400" spc="-434" dirty="0"/>
              <a:t> </a:t>
            </a:r>
            <a:r>
              <a:rPr sz="4400" spc="-15" dirty="0"/>
              <a:t>Quantitative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364994" y="1923262"/>
            <a:ext cx="4069079" cy="1346200"/>
            <a:chOff x="2364994" y="1923262"/>
            <a:chExt cx="4069079" cy="1346200"/>
          </a:xfrm>
        </p:grpSpPr>
        <p:sp>
          <p:nvSpPr>
            <p:cNvPr id="4" name="object 4"/>
            <p:cNvSpPr/>
            <p:nvPr/>
          </p:nvSpPr>
          <p:spPr>
            <a:xfrm>
              <a:off x="2375154" y="2871978"/>
              <a:ext cx="4048760" cy="386715"/>
            </a:xfrm>
            <a:custGeom>
              <a:avLst/>
              <a:gdLst/>
              <a:ahLst/>
              <a:cxnLst/>
              <a:rect l="l" t="t" r="r" b="b"/>
              <a:pathLst>
                <a:path w="4048760" h="386714">
                  <a:moveTo>
                    <a:pt x="2036063" y="0"/>
                  </a:moveTo>
                  <a:lnTo>
                    <a:pt x="2036063" y="193421"/>
                  </a:lnTo>
                  <a:lnTo>
                    <a:pt x="4048252" y="193421"/>
                  </a:lnTo>
                  <a:lnTo>
                    <a:pt x="4048252" y="386714"/>
                  </a:lnTo>
                </a:path>
                <a:path w="4048760" h="386714">
                  <a:moveTo>
                    <a:pt x="2035301" y="0"/>
                  </a:moveTo>
                  <a:lnTo>
                    <a:pt x="2035301" y="193421"/>
                  </a:lnTo>
                  <a:lnTo>
                    <a:pt x="0" y="193421"/>
                  </a:lnTo>
                  <a:lnTo>
                    <a:pt x="0" y="386714"/>
                  </a:lnTo>
                </a:path>
              </a:pathLst>
            </a:custGeom>
            <a:ln w="19812">
              <a:solidFill>
                <a:srgbClr val="1E64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36619" y="1923262"/>
              <a:ext cx="1944624" cy="10241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19500" y="2007108"/>
              <a:ext cx="1575815" cy="9829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90722" y="1951482"/>
              <a:ext cx="1841500" cy="920750"/>
            </a:xfrm>
            <a:custGeom>
              <a:avLst/>
              <a:gdLst/>
              <a:ahLst/>
              <a:cxnLst/>
              <a:rect l="l" t="t" r="r" b="b"/>
              <a:pathLst>
                <a:path w="1841500" h="920750">
                  <a:moveTo>
                    <a:pt x="1840992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840992" y="920496"/>
                  </a:lnTo>
                  <a:lnTo>
                    <a:pt x="1840992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90721" y="1951482"/>
            <a:ext cx="1841500" cy="920750"/>
          </a:xfrm>
          <a:prstGeom prst="rect">
            <a:avLst/>
          </a:prstGeom>
          <a:ln w="28955">
            <a:solidFill>
              <a:srgbClr val="FFFFFF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1315"/>
              </a:spcBef>
            </a:pPr>
            <a:r>
              <a:rPr sz="3400" b="1" i="1" spc="-5" dirty="0">
                <a:solidFill>
                  <a:srgbClr val="FFFFFF"/>
                </a:solidFill>
                <a:latin typeface="TeXGyrePagella"/>
                <a:cs typeface="TeXGyrePagella"/>
              </a:rPr>
              <a:t>Data</a:t>
            </a:r>
            <a:endParaRPr sz="3400">
              <a:latin typeface="TeXGyrePagella"/>
              <a:cs typeface="TeXGyrePagell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0143" y="3230854"/>
            <a:ext cx="3962400" cy="1067435"/>
            <a:chOff x="390143" y="3230854"/>
            <a:chExt cx="3962400" cy="1067435"/>
          </a:xfrm>
        </p:grpSpPr>
        <p:sp>
          <p:nvSpPr>
            <p:cNvPr id="10" name="object 10"/>
            <p:cNvSpPr/>
            <p:nvPr/>
          </p:nvSpPr>
          <p:spPr>
            <a:xfrm>
              <a:off x="502919" y="3230854"/>
              <a:ext cx="3741420" cy="10241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143" y="3314699"/>
              <a:ext cx="3962400" cy="9829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7021" y="3259073"/>
              <a:ext cx="3637915" cy="920750"/>
            </a:xfrm>
            <a:custGeom>
              <a:avLst/>
              <a:gdLst/>
              <a:ahLst/>
              <a:cxnLst/>
              <a:rect l="l" t="t" r="r" b="b"/>
              <a:pathLst>
                <a:path w="3637915" h="920750">
                  <a:moveTo>
                    <a:pt x="3637788" y="0"/>
                  </a:moveTo>
                  <a:lnTo>
                    <a:pt x="0" y="0"/>
                  </a:lnTo>
                  <a:lnTo>
                    <a:pt x="0" y="920495"/>
                  </a:lnTo>
                  <a:lnTo>
                    <a:pt x="3637788" y="920495"/>
                  </a:lnTo>
                  <a:lnTo>
                    <a:pt x="3637788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7021" y="3259073"/>
              <a:ext cx="3637915" cy="920750"/>
            </a:xfrm>
            <a:custGeom>
              <a:avLst/>
              <a:gdLst/>
              <a:ahLst/>
              <a:cxnLst/>
              <a:rect l="l" t="t" r="r" b="b"/>
              <a:pathLst>
                <a:path w="3637915" h="920750">
                  <a:moveTo>
                    <a:pt x="0" y="920495"/>
                  </a:moveTo>
                  <a:lnTo>
                    <a:pt x="3637788" y="920495"/>
                  </a:lnTo>
                  <a:lnTo>
                    <a:pt x="3637788" y="0"/>
                  </a:lnTo>
                  <a:lnTo>
                    <a:pt x="0" y="0"/>
                  </a:lnTo>
                  <a:lnTo>
                    <a:pt x="0" y="92049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57022" y="3259073"/>
            <a:ext cx="3637915" cy="92075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320"/>
              </a:spcBef>
            </a:pPr>
            <a:r>
              <a:rPr sz="3400" b="1" i="1" spc="-10" dirty="0">
                <a:solidFill>
                  <a:srgbClr val="FFFFFF"/>
                </a:solidFill>
                <a:latin typeface="TeXGyrePagella"/>
                <a:cs typeface="TeXGyrePagella"/>
              </a:rPr>
              <a:t>Qualitative</a:t>
            </a:r>
            <a:r>
              <a:rPr sz="3400" b="1" i="1" spc="15" dirty="0">
                <a:solidFill>
                  <a:srgbClr val="FFFFFF"/>
                </a:solidFill>
                <a:latin typeface="TeXGyrePagella"/>
                <a:cs typeface="TeXGyrePagella"/>
              </a:rPr>
              <a:t> </a:t>
            </a:r>
            <a:r>
              <a:rPr sz="3400" b="1" i="1" spc="-5" dirty="0">
                <a:solidFill>
                  <a:srgbClr val="FFFFFF"/>
                </a:solidFill>
                <a:latin typeface="TeXGyrePagella"/>
                <a:cs typeface="TeXGyrePagella"/>
              </a:rPr>
              <a:t>Data</a:t>
            </a:r>
            <a:endParaRPr sz="3400">
              <a:latin typeface="TeXGyrePagella"/>
              <a:cs typeface="TeXGyrePagell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05300" y="3230854"/>
            <a:ext cx="4227830" cy="1067435"/>
            <a:chOff x="4305300" y="3230854"/>
            <a:chExt cx="4227830" cy="1067435"/>
          </a:xfrm>
        </p:grpSpPr>
        <p:sp>
          <p:nvSpPr>
            <p:cNvPr id="16" name="object 16"/>
            <p:cNvSpPr/>
            <p:nvPr/>
          </p:nvSpPr>
          <p:spPr>
            <a:xfrm>
              <a:off x="4526279" y="3230854"/>
              <a:ext cx="3788664" cy="102415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05300" y="3314699"/>
              <a:ext cx="4227576" cy="9829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80381" y="3259073"/>
              <a:ext cx="3685540" cy="920750"/>
            </a:xfrm>
            <a:custGeom>
              <a:avLst/>
              <a:gdLst/>
              <a:ahLst/>
              <a:cxnLst/>
              <a:rect l="l" t="t" r="r" b="b"/>
              <a:pathLst>
                <a:path w="3685540" h="920750">
                  <a:moveTo>
                    <a:pt x="3685032" y="0"/>
                  </a:moveTo>
                  <a:lnTo>
                    <a:pt x="0" y="0"/>
                  </a:lnTo>
                  <a:lnTo>
                    <a:pt x="0" y="920495"/>
                  </a:lnTo>
                  <a:lnTo>
                    <a:pt x="3685032" y="920495"/>
                  </a:lnTo>
                  <a:lnTo>
                    <a:pt x="3685032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80381" y="3259073"/>
              <a:ext cx="3685540" cy="920750"/>
            </a:xfrm>
            <a:custGeom>
              <a:avLst/>
              <a:gdLst/>
              <a:ahLst/>
              <a:cxnLst/>
              <a:rect l="l" t="t" r="r" b="b"/>
              <a:pathLst>
                <a:path w="3685540" h="920750">
                  <a:moveTo>
                    <a:pt x="0" y="920495"/>
                  </a:moveTo>
                  <a:lnTo>
                    <a:pt x="3685032" y="920495"/>
                  </a:lnTo>
                  <a:lnTo>
                    <a:pt x="3685032" y="0"/>
                  </a:lnTo>
                  <a:lnTo>
                    <a:pt x="0" y="0"/>
                  </a:lnTo>
                  <a:lnTo>
                    <a:pt x="0" y="92049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580382" y="3259073"/>
            <a:ext cx="3685540" cy="92075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320"/>
              </a:spcBef>
            </a:pPr>
            <a:r>
              <a:rPr sz="3400" b="1" i="1" spc="-5" dirty="0">
                <a:solidFill>
                  <a:srgbClr val="FFFFFF"/>
                </a:solidFill>
                <a:latin typeface="TeXGyrePagella"/>
                <a:cs typeface="TeXGyrePagella"/>
              </a:rPr>
              <a:t>Quantitative</a:t>
            </a:r>
            <a:r>
              <a:rPr sz="3400" b="1" i="1" spc="-25" dirty="0">
                <a:solidFill>
                  <a:srgbClr val="FFFFFF"/>
                </a:solidFill>
                <a:latin typeface="TeXGyrePagella"/>
                <a:cs typeface="TeXGyrePagella"/>
              </a:rPr>
              <a:t> </a:t>
            </a:r>
            <a:r>
              <a:rPr sz="3400" b="1" i="1" spc="-5" dirty="0">
                <a:solidFill>
                  <a:srgbClr val="FFFFFF"/>
                </a:solidFill>
                <a:latin typeface="TeXGyrePagella"/>
                <a:cs typeface="TeXGyrePagella"/>
              </a:rPr>
              <a:t>Data</a:t>
            </a:r>
            <a:endParaRPr sz="3400">
              <a:latin typeface="TeXGyrePagella"/>
              <a:cs typeface="TeXGyrePagell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1687" y="4565903"/>
            <a:ext cx="3672840" cy="585470"/>
          </a:xfrm>
          <a:prstGeom prst="rect">
            <a:avLst/>
          </a:prstGeom>
          <a:solidFill>
            <a:srgbClr val="2980B8"/>
          </a:solidFill>
        </p:spPr>
        <p:txBody>
          <a:bodyPr vert="horz" wrap="square" lIns="0" tIns="13970" rIns="0" bIns="0" rtlCol="0">
            <a:spAutoFit/>
          </a:bodyPr>
          <a:lstStyle/>
          <a:p>
            <a:pPr marL="772160">
              <a:lnSpc>
                <a:spcPct val="100000"/>
              </a:lnSpc>
              <a:spcBef>
                <a:spcPts val="110"/>
              </a:spcBef>
            </a:pPr>
            <a:r>
              <a:rPr sz="3200" b="1" i="1" dirty="0">
                <a:solidFill>
                  <a:srgbClr val="FFFFFF"/>
                </a:solidFill>
                <a:latin typeface="TeXGyrePagella"/>
                <a:cs typeface="TeXGyrePagella"/>
              </a:rPr>
              <a:t>Description</a:t>
            </a:r>
            <a:endParaRPr sz="3200">
              <a:latin typeface="TeXGyrePagella"/>
              <a:cs typeface="TeXGyrePagell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84191" y="4581144"/>
            <a:ext cx="3671570" cy="585470"/>
          </a:xfrm>
          <a:prstGeom prst="rect">
            <a:avLst/>
          </a:prstGeom>
          <a:solidFill>
            <a:srgbClr val="2980B8"/>
          </a:solidFill>
        </p:spPr>
        <p:txBody>
          <a:bodyPr vert="horz" wrap="square" lIns="0" tIns="13335" rIns="0" bIns="0" rtlCol="0">
            <a:spAutoFit/>
          </a:bodyPr>
          <a:lstStyle/>
          <a:p>
            <a:pPr marL="102616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solidFill>
                  <a:srgbClr val="FFFFFF"/>
                </a:solidFill>
                <a:latin typeface="TeXGyrePagella"/>
                <a:cs typeface="TeXGyrePagella"/>
              </a:rPr>
              <a:t>Numbers</a:t>
            </a:r>
            <a:endParaRPr sz="3200">
              <a:latin typeface="TeXGyrePagella"/>
              <a:cs typeface="TeXGyrePagell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06500" y="5410130"/>
            <a:ext cx="3163570" cy="58928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270"/>
              </a:spcBef>
            </a:pPr>
            <a:r>
              <a:rPr sz="1900" b="1" i="1" spc="155" dirty="0">
                <a:latin typeface="Arial"/>
                <a:cs typeface="Arial"/>
              </a:rPr>
              <a:t>Car </a:t>
            </a:r>
            <a:r>
              <a:rPr sz="1900" b="1" i="1" spc="35" dirty="0">
                <a:latin typeface="Arial"/>
                <a:cs typeface="Arial"/>
              </a:rPr>
              <a:t>brand, </a:t>
            </a:r>
            <a:r>
              <a:rPr sz="1900" b="1" i="1" spc="40" dirty="0">
                <a:latin typeface="Arial"/>
                <a:cs typeface="Arial"/>
              </a:rPr>
              <a:t>categories eg  </a:t>
            </a:r>
            <a:r>
              <a:rPr sz="1900" b="1" i="1" spc="-50" dirty="0">
                <a:latin typeface="Arial"/>
                <a:cs typeface="Arial"/>
              </a:rPr>
              <a:t>Automatic </a:t>
            </a:r>
            <a:r>
              <a:rPr sz="1900" b="1" i="1" dirty="0">
                <a:latin typeface="Arial"/>
                <a:cs typeface="Arial"/>
              </a:rPr>
              <a:t>vs </a:t>
            </a:r>
            <a:r>
              <a:rPr sz="1900" b="1" i="1" spc="-40" dirty="0">
                <a:latin typeface="Arial"/>
                <a:cs typeface="Arial"/>
              </a:rPr>
              <a:t>Manual,</a:t>
            </a:r>
            <a:r>
              <a:rPr sz="1900" b="1" i="1" spc="-340" dirty="0">
                <a:latin typeface="Arial"/>
                <a:cs typeface="Arial"/>
              </a:rPr>
              <a:t> </a:t>
            </a:r>
            <a:r>
              <a:rPr sz="1900" b="1" i="1" spc="105" dirty="0">
                <a:latin typeface="Arial"/>
                <a:cs typeface="Arial"/>
              </a:rPr>
              <a:t>gears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74514" y="5440000"/>
            <a:ext cx="3598545" cy="58928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270"/>
              </a:spcBef>
            </a:pPr>
            <a:r>
              <a:rPr sz="1900" b="1" i="1" spc="5" dirty="0">
                <a:latin typeface="Arial"/>
                <a:cs typeface="Arial"/>
              </a:rPr>
              <a:t>Weight</a:t>
            </a:r>
            <a:r>
              <a:rPr sz="1900" b="1" i="1" spc="-120" dirty="0">
                <a:latin typeface="Arial"/>
                <a:cs typeface="Arial"/>
              </a:rPr>
              <a:t> </a:t>
            </a:r>
            <a:r>
              <a:rPr sz="1900" b="1" i="1" spc="120" dirty="0">
                <a:latin typeface="Arial"/>
                <a:cs typeface="Arial"/>
              </a:rPr>
              <a:t>of</a:t>
            </a:r>
            <a:r>
              <a:rPr sz="1900" b="1" i="1" spc="-114" dirty="0">
                <a:latin typeface="Arial"/>
                <a:cs typeface="Arial"/>
              </a:rPr>
              <a:t> </a:t>
            </a:r>
            <a:r>
              <a:rPr sz="1900" b="1" i="1" spc="80" dirty="0">
                <a:latin typeface="Arial"/>
                <a:cs typeface="Arial"/>
              </a:rPr>
              <a:t>car,</a:t>
            </a:r>
            <a:r>
              <a:rPr sz="1900" b="1" i="1" spc="-125" dirty="0">
                <a:latin typeface="Arial"/>
                <a:cs typeface="Arial"/>
              </a:rPr>
              <a:t> </a:t>
            </a:r>
            <a:r>
              <a:rPr sz="1900" b="1" i="1" spc="-65" dirty="0">
                <a:latin typeface="Arial"/>
                <a:cs typeface="Arial"/>
              </a:rPr>
              <a:t>miles</a:t>
            </a:r>
            <a:r>
              <a:rPr sz="1900" b="1" i="1" spc="-135" dirty="0">
                <a:latin typeface="Arial"/>
                <a:cs typeface="Arial"/>
              </a:rPr>
              <a:t> </a:t>
            </a:r>
            <a:r>
              <a:rPr sz="1900" b="1" i="1" spc="100" dirty="0">
                <a:latin typeface="Arial"/>
                <a:cs typeface="Arial"/>
              </a:rPr>
              <a:t>per</a:t>
            </a:r>
            <a:r>
              <a:rPr sz="1900" b="1" i="1" spc="-135" dirty="0">
                <a:latin typeface="Arial"/>
                <a:cs typeface="Arial"/>
              </a:rPr>
              <a:t> </a:t>
            </a:r>
            <a:r>
              <a:rPr sz="1900" b="1" i="1" spc="-5" dirty="0">
                <a:latin typeface="Arial"/>
                <a:cs typeface="Arial"/>
              </a:rPr>
              <a:t>gallon,  </a:t>
            </a:r>
            <a:r>
              <a:rPr sz="1900" b="1" i="1" spc="50" dirty="0">
                <a:latin typeface="Arial"/>
                <a:cs typeface="Arial"/>
              </a:rPr>
              <a:t>horsepower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16871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75" dirty="0"/>
              <a:t>Power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5395" y="1600926"/>
            <a:ext cx="6673215" cy="391223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755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150" dirty="0">
                <a:latin typeface="Arimo"/>
                <a:cs typeface="Arimo"/>
              </a:rPr>
              <a:t>Power </a:t>
            </a:r>
            <a:r>
              <a:rPr sz="2950" spc="-250" dirty="0">
                <a:latin typeface="Arimo"/>
                <a:cs typeface="Arimo"/>
              </a:rPr>
              <a:t>= </a:t>
            </a:r>
            <a:r>
              <a:rPr sz="2950" spc="-140" dirty="0">
                <a:latin typeface="Arimo"/>
                <a:cs typeface="Arimo"/>
              </a:rPr>
              <a:t>1 </a:t>
            </a:r>
            <a:r>
              <a:rPr sz="2950" spc="-165" dirty="0">
                <a:latin typeface="Arimo"/>
                <a:cs typeface="Arimo"/>
              </a:rPr>
              <a:t>– </a:t>
            </a:r>
            <a:r>
              <a:rPr sz="2950" spc="-125" dirty="0">
                <a:latin typeface="Arimo"/>
                <a:cs typeface="Arimo"/>
              </a:rPr>
              <a:t>β </a:t>
            </a:r>
            <a:r>
              <a:rPr sz="2950" spc="-45" dirty="0">
                <a:latin typeface="Arimo"/>
                <a:cs typeface="Arimo"/>
              </a:rPr>
              <a:t>(or </a:t>
            </a:r>
            <a:r>
              <a:rPr sz="2950" spc="-140" dirty="0">
                <a:latin typeface="Arimo"/>
                <a:cs typeface="Arimo"/>
              </a:rPr>
              <a:t>1 </a:t>
            </a:r>
            <a:r>
              <a:rPr sz="2950" spc="-75" dirty="0">
                <a:latin typeface="Arimo"/>
                <a:cs typeface="Arimo"/>
              </a:rPr>
              <a:t>- </a:t>
            </a:r>
            <a:r>
              <a:rPr sz="2950" spc="-55" dirty="0">
                <a:latin typeface="Arimo"/>
                <a:cs typeface="Arimo"/>
              </a:rPr>
              <a:t>type </a:t>
            </a:r>
            <a:r>
              <a:rPr sz="2950" spc="-75" dirty="0">
                <a:latin typeface="Arimo"/>
                <a:cs typeface="Arimo"/>
              </a:rPr>
              <a:t>II</a:t>
            </a:r>
            <a:r>
              <a:rPr sz="2950" spc="-355" dirty="0">
                <a:latin typeface="Arimo"/>
                <a:cs typeface="Arimo"/>
              </a:rPr>
              <a:t> </a:t>
            </a:r>
            <a:r>
              <a:rPr sz="2950" spc="-40" dirty="0">
                <a:latin typeface="Arimo"/>
                <a:cs typeface="Arimo"/>
              </a:rPr>
              <a:t>error)</a:t>
            </a:r>
            <a:endParaRPr sz="2950">
              <a:latin typeface="Arimo"/>
              <a:cs typeface="Arimo"/>
            </a:endParaRPr>
          </a:p>
          <a:p>
            <a:pPr marL="469900" marR="6985" indent="-457834">
              <a:lnSpc>
                <a:spcPts val="3190"/>
              </a:lnSpc>
              <a:spcBef>
                <a:spcPts val="1055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220" dirty="0">
                <a:latin typeface="Arimo"/>
                <a:cs typeface="Arimo"/>
              </a:rPr>
              <a:t>Type </a:t>
            </a:r>
            <a:r>
              <a:rPr sz="2950" spc="-75" dirty="0">
                <a:latin typeface="Arimo"/>
                <a:cs typeface="Arimo"/>
              </a:rPr>
              <a:t>II </a:t>
            </a:r>
            <a:r>
              <a:rPr sz="2950" spc="-95" dirty="0">
                <a:latin typeface="Arimo"/>
                <a:cs typeface="Arimo"/>
              </a:rPr>
              <a:t>Error: </a:t>
            </a:r>
            <a:r>
              <a:rPr sz="2950" spc="-145" dirty="0">
                <a:latin typeface="Arimo"/>
                <a:cs typeface="Arimo"/>
              </a:rPr>
              <a:t>Failing </a:t>
            </a:r>
            <a:r>
              <a:rPr sz="2950" spc="35" dirty="0">
                <a:latin typeface="Arimo"/>
                <a:cs typeface="Arimo"/>
              </a:rPr>
              <a:t>to </a:t>
            </a:r>
            <a:r>
              <a:rPr sz="2950" spc="-55" dirty="0">
                <a:latin typeface="Arimo"/>
                <a:cs typeface="Arimo"/>
              </a:rPr>
              <a:t>reject </a:t>
            </a:r>
            <a:r>
              <a:rPr sz="2950" spc="-30" dirty="0">
                <a:latin typeface="Arimo"/>
                <a:cs typeface="Arimo"/>
              </a:rPr>
              <a:t>null  </a:t>
            </a:r>
            <a:r>
              <a:rPr sz="2950" spc="-114" dirty="0">
                <a:latin typeface="Arimo"/>
                <a:cs typeface="Arimo"/>
              </a:rPr>
              <a:t>hypothesis </a:t>
            </a:r>
            <a:r>
              <a:rPr sz="2950" spc="-90" dirty="0">
                <a:latin typeface="Arimo"/>
                <a:cs typeface="Arimo"/>
              </a:rPr>
              <a:t>when </a:t>
            </a:r>
            <a:r>
              <a:rPr sz="2950" spc="-35" dirty="0">
                <a:latin typeface="Arimo"/>
                <a:cs typeface="Arimo"/>
              </a:rPr>
              <a:t>null </a:t>
            </a:r>
            <a:r>
              <a:rPr sz="2950" spc="-114" dirty="0">
                <a:latin typeface="Arimo"/>
                <a:cs typeface="Arimo"/>
              </a:rPr>
              <a:t>hypothesis </a:t>
            </a:r>
            <a:r>
              <a:rPr sz="2950" spc="-150" dirty="0">
                <a:latin typeface="Arimo"/>
                <a:cs typeface="Arimo"/>
              </a:rPr>
              <a:t>is</a:t>
            </a:r>
            <a:r>
              <a:rPr sz="2950" spc="-365" dirty="0">
                <a:latin typeface="Arimo"/>
                <a:cs typeface="Arimo"/>
              </a:rPr>
              <a:t> </a:t>
            </a:r>
            <a:r>
              <a:rPr sz="2950" spc="-125" dirty="0">
                <a:latin typeface="Arimo"/>
                <a:cs typeface="Arimo"/>
              </a:rPr>
              <a:t>false.</a:t>
            </a:r>
            <a:endParaRPr sz="2950">
              <a:latin typeface="Arimo"/>
              <a:cs typeface="Arimo"/>
            </a:endParaRPr>
          </a:p>
          <a:p>
            <a:pPr marL="469900" marR="5080" indent="-457834">
              <a:lnSpc>
                <a:spcPts val="3200"/>
              </a:lnSpc>
              <a:spcBef>
                <a:spcPts val="1010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130" dirty="0">
                <a:latin typeface="Arimo"/>
                <a:cs typeface="Arimo"/>
              </a:rPr>
              <a:t>Power: </a:t>
            </a:r>
            <a:r>
              <a:rPr sz="2950" spc="-105" dirty="0">
                <a:latin typeface="Arimo"/>
                <a:cs typeface="Arimo"/>
              </a:rPr>
              <a:t>Likelihood </a:t>
            </a:r>
            <a:r>
              <a:rPr sz="2950" dirty="0">
                <a:latin typeface="Arimo"/>
                <a:cs typeface="Arimo"/>
              </a:rPr>
              <a:t>of </a:t>
            </a:r>
            <a:r>
              <a:rPr sz="2950" spc="-70" dirty="0">
                <a:latin typeface="Arimo"/>
                <a:cs typeface="Arimo"/>
              </a:rPr>
              <a:t>rejecting </a:t>
            </a:r>
            <a:r>
              <a:rPr sz="2950" spc="-35" dirty="0">
                <a:latin typeface="Arimo"/>
                <a:cs typeface="Arimo"/>
              </a:rPr>
              <a:t>null  </a:t>
            </a:r>
            <a:r>
              <a:rPr sz="2950" spc="-114" dirty="0">
                <a:latin typeface="Arimo"/>
                <a:cs typeface="Arimo"/>
              </a:rPr>
              <a:t>hypothesis </a:t>
            </a:r>
            <a:r>
              <a:rPr sz="2950" spc="-85" dirty="0">
                <a:latin typeface="Arimo"/>
                <a:cs typeface="Arimo"/>
              </a:rPr>
              <a:t>when </a:t>
            </a:r>
            <a:r>
              <a:rPr sz="2950" spc="-35" dirty="0">
                <a:latin typeface="Arimo"/>
                <a:cs typeface="Arimo"/>
              </a:rPr>
              <a:t>null </a:t>
            </a:r>
            <a:r>
              <a:rPr sz="2950" spc="-114" dirty="0">
                <a:latin typeface="Arimo"/>
                <a:cs typeface="Arimo"/>
              </a:rPr>
              <a:t>hypothesis </a:t>
            </a:r>
            <a:r>
              <a:rPr sz="2950" spc="-145" dirty="0">
                <a:latin typeface="Arimo"/>
                <a:cs typeface="Arimo"/>
              </a:rPr>
              <a:t>is</a:t>
            </a:r>
            <a:r>
              <a:rPr sz="2950" spc="-380" dirty="0">
                <a:latin typeface="Arimo"/>
                <a:cs typeface="Arimo"/>
              </a:rPr>
              <a:t> </a:t>
            </a:r>
            <a:r>
              <a:rPr sz="2950" spc="-125" dirty="0">
                <a:latin typeface="Arimo"/>
                <a:cs typeface="Arimo"/>
              </a:rPr>
              <a:t>false.</a:t>
            </a:r>
            <a:endParaRPr sz="2950">
              <a:latin typeface="Arimo"/>
              <a:cs typeface="Arimo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2900">
              <a:latin typeface="Arimo"/>
              <a:cs typeface="Arimo"/>
            </a:endParaRPr>
          </a:p>
          <a:p>
            <a:pPr marL="469900" marR="808990" indent="-457834">
              <a:lnSpc>
                <a:spcPts val="3200"/>
              </a:lnSpc>
              <a:spcBef>
                <a:spcPts val="1870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110" dirty="0">
                <a:latin typeface="Arimo"/>
                <a:cs typeface="Arimo"/>
              </a:rPr>
              <a:t>Or: </a:t>
            </a:r>
            <a:r>
              <a:rPr sz="2950" spc="-150" dirty="0">
                <a:latin typeface="Arimo"/>
                <a:cs typeface="Arimo"/>
              </a:rPr>
              <a:t>Power is </a:t>
            </a:r>
            <a:r>
              <a:rPr sz="2950" spc="-30" dirty="0">
                <a:latin typeface="Arimo"/>
                <a:cs typeface="Arimo"/>
              </a:rPr>
              <a:t>the ability </a:t>
            </a:r>
            <a:r>
              <a:rPr sz="2950" dirty="0">
                <a:latin typeface="Arimo"/>
                <a:cs typeface="Arimo"/>
              </a:rPr>
              <a:t>of </a:t>
            </a:r>
            <a:r>
              <a:rPr sz="2950" spc="-225" dirty="0">
                <a:latin typeface="Arimo"/>
                <a:cs typeface="Arimo"/>
              </a:rPr>
              <a:t>a </a:t>
            </a:r>
            <a:r>
              <a:rPr sz="2950" spc="-50" dirty="0">
                <a:latin typeface="Arimo"/>
                <a:cs typeface="Arimo"/>
              </a:rPr>
              <a:t>test </a:t>
            </a:r>
            <a:r>
              <a:rPr sz="2950" spc="30" dirty="0">
                <a:latin typeface="Arimo"/>
                <a:cs typeface="Arimo"/>
              </a:rPr>
              <a:t>to  </a:t>
            </a:r>
            <a:r>
              <a:rPr sz="2950" spc="-70" dirty="0">
                <a:latin typeface="Arimo"/>
                <a:cs typeface="Arimo"/>
              </a:rPr>
              <a:t>correctly </a:t>
            </a:r>
            <a:r>
              <a:rPr sz="2950" spc="-55" dirty="0">
                <a:latin typeface="Arimo"/>
                <a:cs typeface="Arimo"/>
              </a:rPr>
              <a:t>reject </a:t>
            </a:r>
            <a:r>
              <a:rPr sz="2950" spc="-30" dirty="0">
                <a:latin typeface="Arimo"/>
                <a:cs typeface="Arimo"/>
              </a:rPr>
              <a:t>the </a:t>
            </a:r>
            <a:r>
              <a:rPr sz="2950" spc="-35" dirty="0">
                <a:latin typeface="Arimo"/>
                <a:cs typeface="Arimo"/>
              </a:rPr>
              <a:t>null</a:t>
            </a:r>
            <a:r>
              <a:rPr sz="2950" spc="-459" dirty="0">
                <a:latin typeface="Arimo"/>
                <a:cs typeface="Arimo"/>
              </a:rPr>
              <a:t> </a:t>
            </a:r>
            <a:r>
              <a:rPr sz="2950" spc="-110" dirty="0">
                <a:latin typeface="Arimo"/>
                <a:cs typeface="Arimo"/>
              </a:rPr>
              <a:t>hypothesis.</a:t>
            </a:r>
            <a:endParaRPr sz="29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35769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0" dirty="0"/>
              <a:t>Alpha </a:t>
            </a:r>
            <a:r>
              <a:rPr sz="4400" spc="270" dirty="0"/>
              <a:t>vs</a:t>
            </a:r>
            <a:r>
              <a:rPr sz="4400" spc="-635" dirty="0"/>
              <a:t> </a:t>
            </a:r>
            <a:r>
              <a:rPr sz="4400" spc="114" dirty="0"/>
              <a:t>Beta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5395" y="1682242"/>
            <a:ext cx="6668134" cy="316928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69900" marR="18415" indent="-457834">
              <a:lnSpc>
                <a:spcPts val="3190"/>
              </a:lnSpc>
              <a:spcBef>
                <a:spcPts val="509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190" dirty="0">
                <a:latin typeface="Arimo"/>
                <a:cs typeface="Arimo"/>
              </a:rPr>
              <a:t>Researcher can </a:t>
            </a:r>
            <a:r>
              <a:rPr sz="2950" dirty="0">
                <a:latin typeface="Arimo"/>
                <a:cs typeface="Arimo"/>
              </a:rPr>
              <a:t>not </a:t>
            </a:r>
            <a:r>
              <a:rPr sz="2950" spc="-60" dirty="0">
                <a:latin typeface="Arimo"/>
                <a:cs typeface="Arimo"/>
              </a:rPr>
              <a:t>commit </a:t>
            </a:r>
            <a:r>
              <a:rPr sz="2950" spc="-25" dirty="0">
                <a:latin typeface="Arimo"/>
                <a:cs typeface="Arimo"/>
              </a:rPr>
              <a:t>both </a:t>
            </a:r>
            <a:r>
              <a:rPr sz="2950" spc="-220" dirty="0">
                <a:latin typeface="Arimo"/>
                <a:cs typeface="Arimo"/>
              </a:rPr>
              <a:t>Type </a:t>
            </a:r>
            <a:r>
              <a:rPr sz="2950" spc="-75" dirty="0">
                <a:latin typeface="Arimo"/>
                <a:cs typeface="Arimo"/>
              </a:rPr>
              <a:t>I  </a:t>
            </a:r>
            <a:r>
              <a:rPr sz="2950" spc="-130" dirty="0">
                <a:latin typeface="Arimo"/>
                <a:cs typeface="Arimo"/>
              </a:rPr>
              <a:t>and </a:t>
            </a:r>
            <a:r>
              <a:rPr sz="2950" spc="-75" dirty="0">
                <a:latin typeface="Arimo"/>
                <a:cs typeface="Arimo"/>
              </a:rPr>
              <a:t>II </a:t>
            </a:r>
            <a:r>
              <a:rPr sz="2950" spc="-90" dirty="0">
                <a:latin typeface="Arimo"/>
                <a:cs typeface="Arimo"/>
              </a:rPr>
              <a:t>error. </a:t>
            </a:r>
            <a:r>
              <a:rPr sz="2950" spc="-135" dirty="0">
                <a:latin typeface="Arimo"/>
                <a:cs typeface="Arimo"/>
              </a:rPr>
              <a:t>Only </a:t>
            </a:r>
            <a:r>
              <a:rPr sz="2950" spc="-114" dirty="0">
                <a:latin typeface="Arimo"/>
                <a:cs typeface="Arimo"/>
              </a:rPr>
              <a:t>one </a:t>
            </a:r>
            <a:r>
              <a:rPr sz="2950" spc="-190" dirty="0">
                <a:latin typeface="Arimo"/>
                <a:cs typeface="Arimo"/>
              </a:rPr>
              <a:t>can </a:t>
            </a:r>
            <a:r>
              <a:rPr sz="2950" spc="-130" dirty="0">
                <a:latin typeface="Arimo"/>
                <a:cs typeface="Arimo"/>
              </a:rPr>
              <a:t>be</a:t>
            </a:r>
            <a:r>
              <a:rPr sz="2950" spc="-295" dirty="0">
                <a:latin typeface="Arimo"/>
                <a:cs typeface="Arimo"/>
              </a:rPr>
              <a:t> </a:t>
            </a:r>
            <a:r>
              <a:rPr sz="2950" spc="-55" dirty="0">
                <a:latin typeface="Arimo"/>
                <a:cs typeface="Arimo"/>
              </a:rPr>
              <a:t>committed.</a:t>
            </a:r>
            <a:endParaRPr sz="2950">
              <a:latin typeface="Arimo"/>
              <a:cs typeface="Arimo"/>
            </a:endParaRPr>
          </a:p>
          <a:p>
            <a:pPr marL="469900" marR="5080" indent="-457834">
              <a:lnSpc>
                <a:spcPts val="3200"/>
              </a:lnSpc>
              <a:spcBef>
                <a:spcPts val="1005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285" dirty="0">
                <a:latin typeface="Arimo"/>
                <a:cs typeface="Arimo"/>
              </a:rPr>
              <a:t>As </a:t>
            </a:r>
            <a:r>
              <a:rPr sz="2950" spc="-30" dirty="0">
                <a:latin typeface="Arimo"/>
                <a:cs typeface="Arimo"/>
              </a:rPr>
              <a:t>the </a:t>
            </a:r>
            <a:r>
              <a:rPr sz="2950" spc="-130" dirty="0">
                <a:latin typeface="Arimo"/>
                <a:cs typeface="Arimo"/>
              </a:rPr>
              <a:t>value </a:t>
            </a:r>
            <a:r>
              <a:rPr sz="2950" dirty="0">
                <a:latin typeface="Arimo"/>
                <a:cs typeface="Arimo"/>
              </a:rPr>
              <a:t>of </a:t>
            </a:r>
            <a:r>
              <a:rPr sz="2950" spc="-25" dirty="0">
                <a:latin typeface="Arimo"/>
                <a:cs typeface="Arimo"/>
              </a:rPr>
              <a:t>α </a:t>
            </a:r>
            <a:r>
              <a:rPr sz="2950" spc="-165" dirty="0">
                <a:latin typeface="Arimo"/>
                <a:cs typeface="Arimo"/>
              </a:rPr>
              <a:t>increases </a:t>
            </a:r>
            <a:r>
              <a:rPr sz="2950" spc="-204" dirty="0">
                <a:latin typeface="Arimo"/>
                <a:cs typeface="Arimo"/>
              </a:rPr>
              <a:t>(say </a:t>
            </a:r>
            <a:r>
              <a:rPr sz="2950" spc="-125" dirty="0">
                <a:latin typeface="Arimo"/>
                <a:cs typeface="Arimo"/>
              </a:rPr>
              <a:t>0.01 </a:t>
            </a:r>
            <a:r>
              <a:rPr sz="2950" spc="35" dirty="0">
                <a:latin typeface="Arimo"/>
                <a:cs typeface="Arimo"/>
              </a:rPr>
              <a:t>to  </a:t>
            </a:r>
            <a:r>
              <a:rPr sz="2950" spc="-120" dirty="0">
                <a:latin typeface="Arimo"/>
                <a:cs typeface="Arimo"/>
              </a:rPr>
              <a:t>0.05) </a:t>
            </a:r>
            <a:r>
              <a:rPr sz="2950" spc="-125" dirty="0">
                <a:latin typeface="Arimo"/>
                <a:cs typeface="Arimo"/>
              </a:rPr>
              <a:t>β </a:t>
            </a:r>
            <a:r>
              <a:rPr sz="2950" spc="-215" dirty="0">
                <a:latin typeface="Arimo"/>
                <a:cs typeface="Arimo"/>
              </a:rPr>
              <a:t>goes </a:t>
            </a:r>
            <a:r>
              <a:rPr sz="2950" spc="-70" dirty="0">
                <a:latin typeface="Arimo"/>
                <a:cs typeface="Arimo"/>
              </a:rPr>
              <a:t>down </a:t>
            </a:r>
            <a:r>
              <a:rPr sz="2950" spc="-130" dirty="0">
                <a:latin typeface="Arimo"/>
                <a:cs typeface="Arimo"/>
              </a:rPr>
              <a:t>and </a:t>
            </a:r>
            <a:r>
              <a:rPr sz="2950" spc="-30" dirty="0">
                <a:latin typeface="Arimo"/>
                <a:cs typeface="Arimo"/>
              </a:rPr>
              <a:t>the </a:t>
            </a:r>
            <a:r>
              <a:rPr sz="2950" spc="-150" dirty="0">
                <a:latin typeface="Arimo"/>
                <a:cs typeface="Arimo"/>
              </a:rPr>
              <a:t>Power </a:t>
            </a:r>
            <a:r>
              <a:rPr sz="2950" dirty="0">
                <a:latin typeface="Arimo"/>
                <a:cs typeface="Arimo"/>
              </a:rPr>
              <a:t>of</a:t>
            </a:r>
            <a:r>
              <a:rPr sz="2950" spc="-355" dirty="0">
                <a:latin typeface="Arimo"/>
                <a:cs typeface="Arimo"/>
              </a:rPr>
              <a:t> </a:t>
            </a:r>
            <a:r>
              <a:rPr sz="2950" spc="-50" dirty="0">
                <a:latin typeface="Arimo"/>
                <a:cs typeface="Arimo"/>
              </a:rPr>
              <a:t>test  </a:t>
            </a:r>
            <a:r>
              <a:rPr sz="2950" spc="-155" dirty="0">
                <a:latin typeface="Arimo"/>
                <a:cs typeface="Arimo"/>
              </a:rPr>
              <a:t>increases.</a:t>
            </a:r>
            <a:endParaRPr sz="2950">
              <a:latin typeface="Arimo"/>
              <a:cs typeface="Arimo"/>
            </a:endParaRPr>
          </a:p>
          <a:p>
            <a:pPr marL="469900" marR="963930" indent="-457834">
              <a:lnSpc>
                <a:spcPts val="3190"/>
              </a:lnSpc>
              <a:spcBef>
                <a:spcPts val="1019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355" dirty="0">
                <a:latin typeface="Arimo"/>
                <a:cs typeface="Arimo"/>
              </a:rPr>
              <a:t>To </a:t>
            </a:r>
            <a:r>
              <a:rPr sz="2950" spc="-120" dirty="0">
                <a:latin typeface="Arimo"/>
                <a:cs typeface="Arimo"/>
              </a:rPr>
              <a:t>reduce </a:t>
            </a:r>
            <a:r>
              <a:rPr sz="2950" spc="-25" dirty="0">
                <a:latin typeface="Arimo"/>
                <a:cs typeface="Arimo"/>
              </a:rPr>
              <a:t>both </a:t>
            </a:r>
            <a:r>
              <a:rPr sz="2950" spc="-225" dirty="0">
                <a:latin typeface="Arimo"/>
                <a:cs typeface="Arimo"/>
              </a:rPr>
              <a:t>Type </a:t>
            </a:r>
            <a:r>
              <a:rPr sz="2950" spc="-75" dirty="0">
                <a:latin typeface="Arimo"/>
                <a:cs typeface="Arimo"/>
              </a:rPr>
              <a:t>I </a:t>
            </a:r>
            <a:r>
              <a:rPr sz="2950" spc="-130" dirty="0">
                <a:latin typeface="Arimo"/>
                <a:cs typeface="Arimo"/>
              </a:rPr>
              <a:t>and </a:t>
            </a:r>
            <a:r>
              <a:rPr sz="2950" spc="-75" dirty="0">
                <a:latin typeface="Arimo"/>
                <a:cs typeface="Arimo"/>
              </a:rPr>
              <a:t>II </a:t>
            </a:r>
            <a:r>
              <a:rPr sz="2950" spc="-90" dirty="0">
                <a:latin typeface="Arimo"/>
                <a:cs typeface="Arimo"/>
              </a:rPr>
              <a:t>errors  </a:t>
            </a:r>
            <a:r>
              <a:rPr sz="2950" spc="-145" dirty="0">
                <a:latin typeface="Arimo"/>
                <a:cs typeface="Arimo"/>
              </a:rPr>
              <a:t>increase </a:t>
            </a:r>
            <a:r>
              <a:rPr sz="2950" spc="-150" dirty="0">
                <a:latin typeface="Arimo"/>
                <a:cs typeface="Arimo"/>
              </a:rPr>
              <a:t>sample</a:t>
            </a:r>
            <a:r>
              <a:rPr sz="2950" spc="-155" dirty="0">
                <a:latin typeface="Arimo"/>
                <a:cs typeface="Arimo"/>
              </a:rPr>
              <a:t> </a:t>
            </a:r>
            <a:r>
              <a:rPr sz="2950" spc="-180" dirty="0">
                <a:latin typeface="Arimo"/>
                <a:cs typeface="Arimo"/>
              </a:rPr>
              <a:t>size.</a:t>
            </a:r>
            <a:endParaRPr sz="29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4980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5" dirty="0"/>
              <a:t>Hypothesis</a:t>
            </a:r>
            <a:r>
              <a:rPr sz="4400" spc="-270" dirty="0"/>
              <a:t> </a:t>
            </a:r>
            <a:r>
              <a:rPr sz="4400" spc="105" dirty="0"/>
              <a:t>Testing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5395" y="1600926"/>
            <a:ext cx="6574155" cy="403860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950" spc="-135" dirty="0">
                <a:latin typeface="Arimo"/>
                <a:cs typeface="Arimo"/>
              </a:rPr>
              <a:t>State </a:t>
            </a:r>
            <a:r>
              <a:rPr sz="2950" spc="-30" dirty="0">
                <a:latin typeface="Arimo"/>
                <a:cs typeface="Arimo"/>
              </a:rPr>
              <a:t>the </a:t>
            </a:r>
            <a:r>
              <a:rPr sz="2950" spc="-55" dirty="0">
                <a:latin typeface="Arimo"/>
                <a:cs typeface="Arimo"/>
              </a:rPr>
              <a:t>Alternate</a:t>
            </a:r>
            <a:r>
              <a:rPr sz="2950" spc="-295" dirty="0">
                <a:latin typeface="Arimo"/>
                <a:cs typeface="Arimo"/>
              </a:rPr>
              <a:t> </a:t>
            </a:r>
            <a:r>
              <a:rPr sz="2950" spc="-125" dirty="0">
                <a:latin typeface="Arimo"/>
                <a:cs typeface="Arimo"/>
              </a:rPr>
              <a:t>Hypothesis.</a:t>
            </a:r>
            <a:endParaRPr sz="2950">
              <a:latin typeface="Arimo"/>
              <a:cs typeface="Arimo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950" spc="-135" dirty="0">
                <a:latin typeface="Arimo"/>
                <a:cs typeface="Arimo"/>
              </a:rPr>
              <a:t>State </a:t>
            </a:r>
            <a:r>
              <a:rPr sz="2950" spc="-25" dirty="0">
                <a:latin typeface="Arimo"/>
                <a:cs typeface="Arimo"/>
              </a:rPr>
              <a:t>the </a:t>
            </a:r>
            <a:r>
              <a:rPr sz="2950" spc="-65" dirty="0">
                <a:latin typeface="Arimo"/>
                <a:cs typeface="Arimo"/>
              </a:rPr>
              <a:t>Null</a:t>
            </a:r>
            <a:r>
              <a:rPr sz="2950" spc="-315" dirty="0">
                <a:latin typeface="Arimo"/>
                <a:cs typeface="Arimo"/>
              </a:rPr>
              <a:t> </a:t>
            </a:r>
            <a:r>
              <a:rPr sz="2950" spc="-125" dirty="0">
                <a:latin typeface="Arimo"/>
                <a:cs typeface="Arimo"/>
              </a:rPr>
              <a:t>Hypothesis.</a:t>
            </a:r>
            <a:endParaRPr sz="2950">
              <a:latin typeface="Arimo"/>
              <a:cs typeface="Arimo"/>
            </a:endParaRPr>
          </a:p>
          <a:p>
            <a:pPr marL="527685" marR="5080" indent="-515620">
              <a:lnSpc>
                <a:spcPts val="3190"/>
              </a:lnSpc>
              <a:spcBef>
                <a:spcPts val="10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950" spc="-165" dirty="0">
                <a:latin typeface="Arimo"/>
                <a:cs typeface="Arimo"/>
              </a:rPr>
              <a:t>Select </a:t>
            </a:r>
            <a:r>
              <a:rPr sz="2950" spc="-225" dirty="0">
                <a:latin typeface="Arimo"/>
                <a:cs typeface="Arimo"/>
              </a:rPr>
              <a:t>a </a:t>
            </a:r>
            <a:r>
              <a:rPr sz="2950" spc="-40" dirty="0">
                <a:latin typeface="Arimo"/>
                <a:cs typeface="Arimo"/>
              </a:rPr>
              <a:t>probability </a:t>
            </a:r>
            <a:r>
              <a:rPr sz="2950" dirty="0">
                <a:latin typeface="Arimo"/>
                <a:cs typeface="Arimo"/>
              </a:rPr>
              <a:t>of </a:t>
            </a:r>
            <a:r>
              <a:rPr sz="2950" spc="-20" dirty="0">
                <a:latin typeface="Arimo"/>
                <a:cs typeface="Arimo"/>
              </a:rPr>
              <a:t>error </a:t>
            </a:r>
            <a:r>
              <a:rPr sz="2950" spc="-85" dirty="0">
                <a:latin typeface="Arimo"/>
                <a:cs typeface="Arimo"/>
              </a:rPr>
              <a:t>level</a:t>
            </a:r>
            <a:r>
              <a:rPr sz="2950" spc="-515" dirty="0">
                <a:latin typeface="Arimo"/>
                <a:cs typeface="Arimo"/>
              </a:rPr>
              <a:t> </a:t>
            </a:r>
            <a:r>
              <a:rPr sz="2950" spc="-120" dirty="0">
                <a:latin typeface="Arimo"/>
                <a:cs typeface="Arimo"/>
              </a:rPr>
              <a:t>(alpha  </a:t>
            </a:r>
            <a:r>
              <a:rPr sz="2950" spc="-85" dirty="0">
                <a:latin typeface="Arimo"/>
                <a:cs typeface="Arimo"/>
              </a:rPr>
              <a:t>level). </a:t>
            </a:r>
            <a:r>
              <a:rPr sz="2950" spc="-125" dirty="0">
                <a:latin typeface="Arimo"/>
                <a:cs typeface="Arimo"/>
              </a:rPr>
              <a:t>Generally</a:t>
            </a:r>
            <a:r>
              <a:rPr sz="2950" spc="-240" dirty="0">
                <a:latin typeface="Arimo"/>
                <a:cs typeface="Arimo"/>
              </a:rPr>
              <a:t> </a:t>
            </a:r>
            <a:r>
              <a:rPr sz="2950" spc="-130" dirty="0">
                <a:latin typeface="Arimo"/>
                <a:cs typeface="Arimo"/>
              </a:rPr>
              <a:t>0.05</a:t>
            </a:r>
            <a:endParaRPr sz="2950">
              <a:latin typeface="Arimo"/>
              <a:cs typeface="Arimo"/>
            </a:endParaRPr>
          </a:p>
          <a:p>
            <a:pPr marL="527685" marR="463550" indent="-515620">
              <a:lnSpc>
                <a:spcPts val="3210"/>
              </a:lnSpc>
              <a:spcBef>
                <a:spcPts val="994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950" spc="-170" dirty="0">
                <a:latin typeface="Arimo"/>
                <a:cs typeface="Arimo"/>
              </a:rPr>
              <a:t>Select </a:t>
            </a:r>
            <a:r>
              <a:rPr sz="2950" spc="-135" dirty="0">
                <a:latin typeface="Arimo"/>
                <a:cs typeface="Arimo"/>
              </a:rPr>
              <a:t>and </a:t>
            </a:r>
            <a:r>
              <a:rPr sz="2950" spc="-80" dirty="0">
                <a:latin typeface="Arimo"/>
                <a:cs typeface="Arimo"/>
              </a:rPr>
              <a:t>compute </a:t>
            </a:r>
            <a:r>
              <a:rPr sz="2950" spc="-25" dirty="0">
                <a:latin typeface="Arimo"/>
                <a:cs typeface="Arimo"/>
              </a:rPr>
              <a:t>the </a:t>
            </a:r>
            <a:r>
              <a:rPr sz="2950" spc="-35" dirty="0">
                <a:latin typeface="Arimo"/>
                <a:cs typeface="Arimo"/>
              </a:rPr>
              <a:t>test</a:t>
            </a:r>
            <a:r>
              <a:rPr sz="2950" spc="-350" dirty="0">
                <a:latin typeface="Arimo"/>
                <a:cs typeface="Arimo"/>
              </a:rPr>
              <a:t> </a:t>
            </a:r>
            <a:r>
              <a:rPr sz="2950" spc="-60" dirty="0">
                <a:latin typeface="Arimo"/>
                <a:cs typeface="Arimo"/>
              </a:rPr>
              <a:t>statistic  </a:t>
            </a:r>
            <a:r>
              <a:rPr sz="2950" spc="-145" dirty="0">
                <a:latin typeface="Arimo"/>
                <a:cs typeface="Arimo"/>
              </a:rPr>
              <a:t>(e.g </a:t>
            </a:r>
            <a:r>
              <a:rPr sz="2950" spc="170" dirty="0">
                <a:latin typeface="Arimo"/>
                <a:cs typeface="Arimo"/>
              </a:rPr>
              <a:t>t </a:t>
            </a:r>
            <a:r>
              <a:rPr sz="2950" spc="-20" dirty="0">
                <a:latin typeface="Arimo"/>
                <a:cs typeface="Arimo"/>
              </a:rPr>
              <a:t>or </a:t>
            </a:r>
            <a:r>
              <a:rPr sz="2950" spc="-305" dirty="0">
                <a:latin typeface="Arimo"/>
                <a:cs typeface="Arimo"/>
              </a:rPr>
              <a:t>z</a:t>
            </a:r>
            <a:r>
              <a:rPr sz="2950" spc="-600" dirty="0">
                <a:latin typeface="Arimo"/>
                <a:cs typeface="Arimo"/>
              </a:rPr>
              <a:t> </a:t>
            </a:r>
            <a:r>
              <a:rPr sz="2950" spc="-140" dirty="0">
                <a:latin typeface="Arimo"/>
                <a:cs typeface="Arimo"/>
              </a:rPr>
              <a:t>score)</a:t>
            </a:r>
            <a:endParaRPr sz="2950">
              <a:latin typeface="Arimo"/>
              <a:cs typeface="Arimo"/>
            </a:endParaRPr>
          </a:p>
          <a:p>
            <a:pPr marL="527685" indent="-51562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950" spc="-90" dirty="0">
                <a:latin typeface="Arimo"/>
                <a:cs typeface="Arimo"/>
              </a:rPr>
              <a:t>Critical </a:t>
            </a:r>
            <a:r>
              <a:rPr sz="2950" spc="-35" dirty="0">
                <a:latin typeface="Arimo"/>
                <a:cs typeface="Arimo"/>
              </a:rPr>
              <a:t>test</a:t>
            </a:r>
            <a:r>
              <a:rPr sz="2950" spc="-235" dirty="0">
                <a:latin typeface="Arimo"/>
                <a:cs typeface="Arimo"/>
              </a:rPr>
              <a:t> </a:t>
            </a:r>
            <a:r>
              <a:rPr sz="2950" spc="-60" dirty="0">
                <a:latin typeface="Arimo"/>
                <a:cs typeface="Arimo"/>
              </a:rPr>
              <a:t>statistic</a:t>
            </a:r>
            <a:endParaRPr sz="2950">
              <a:latin typeface="Arimo"/>
              <a:cs typeface="Arimo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950" spc="-15" dirty="0">
                <a:latin typeface="Arimo"/>
                <a:cs typeface="Arimo"/>
              </a:rPr>
              <a:t>Interpret </a:t>
            </a:r>
            <a:r>
              <a:rPr sz="2950" spc="-25" dirty="0">
                <a:latin typeface="Arimo"/>
                <a:cs typeface="Arimo"/>
              </a:rPr>
              <a:t>the</a:t>
            </a:r>
            <a:r>
              <a:rPr sz="2950" spc="-290" dirty="0">
                <a:latin typeface="Arimo"/>
                <a:cs typeface="Arimo"/>
              </a:rPr>
              <a:t> </a:t>
            </a:r>
            <a:r>
              <a:rPr sz="2950" spc="-90" dirty="0">
                <a:latin typeface="Arimo"/>
                <a:cs typeface="Arimo"/>
              </a:rPr>
              <a:t>results.</a:t>
            </a:r>
            <a:endParaRPr sz="29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4980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5" dirty="0"/>
              <a:t>Hypothesis</a:t>
            </a:r>
            <a:r>
              <a:rPr sz="4400" spc="-270" dirty="0"/>
              <a:t> </a:t>
            </a:r>
            <a:r>
              <a:rPr sz="4400" spc="105" dirty="0"/>
              <a:t>Testing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17295" y="1658997"/>
            <a:ext cx="2948940" cy="372046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57834" marR="60325" indent="-457834" algn="r">
              <a:lnSpc>
                <a:spcPct val="100000"/>
              </a:lnSpc>
              <a:spcBef>
                <a:spcPts val="295"/>
              </a:spcBef>
              <a:buFont typeface="Wingdings"/>
              <a:buChar char=""/>
              <a:tabLst>
                <a:tab pos="457834" algn="l"/>
              </a:tabLst>
            </a:pPr>
            <a:r>
              <a:rPr sz="2950" spc="-130" dirty="0">
                <a:latin typeface="Arimo"/>
                <a:cs typeface="Arimo"/>
              </a:rPr>
              <a:t>Lower </a:t>
            </a:r>
            <a:r>
              <a:rPr sz="2950" spc="-195" dirty="0">
                <a:latin typeface="Arimo"/>
                <a:cs typeface="Arimo"/>
              </a:rPr>
              <a:t>Tail</a:t>
            </a:r>
            <a:r>
              <a:rPr sz="2950" spc="-220" dirty="0">
                <a:latin typeface="Arimo"/>
                <a:cs typeface="Arimo"/>
              </a:rPr>
              <a:t> </a:t>
            </a:r>
            <a:r>
              <a:rPr sz="2950" spc="-260" dirty="0">
                <a:latin typeface="Arimo"/>
                <a:cs typeface="Arimo"/>
              </a:rPr>
              <a:t>Tests</a:t>
            </a:r>
            <a:endParaRPr sz="2950">
              <a:latin typeface="Arimo"/>
              <a:cs typeface="Arimo"/>
            </a:endParaRPr>
          </a:p>
          <a:p>
            <a:pPr marL="456565" marR="80010" lvl="1" indent="-456565" algn="r">
              <a:lnSpc>
                <a:spcPct val="100000"/>
              </a:lnSpc>
              <a:spcBef>
                <a:spcPts val="175"/>
              </a:spcBef>
              <a:buFont typeface="Wingdings"/>
              <a:buChar char=""/>
              <a:tabLst>
                <a:tab pos="456565" algn="l"/>
                <a:tab pos="457200" algn="l"/>
              </a:tabLst>
            </a:pPr>
            <a:r>
              <a:rPr sz="2800" spc="-135" dirty="0">
                <a:latin typeface="Arimo"/>
                <a:cs typeface="Arimo"/>
              </a:rPr>
              <a:t>H</a:t>
            </a:r>
            <a:r>
              <a:rPr sz="2775" spc="-202" baseline="-21021" dirty="0">
                <a:latin typeface="Arimo"/>
                <a:cs typeface="Arimo"/>
              </a:rPr>
              <a:t>0</a:t>
            </a:r>
            <a:r>
              <a:rPr sz="2800" spc="-135" dirty="0">
                <a:latin typeface="Arimo"/>
                <a:cs typeface="Arimo"/>
              </a:rPr>
              <a:t>: </a:t>
            </a:r>
            <a:r>
              <a:rPr sz="2800" spc="-75" dirty="0">
                <a:latin typeface="Arimo"/>
                <a:cs typeface="Arimo"/>
              </a:rPr>
              <a:t>μ </a:t>
            </a:r>
            <a:r>
              <a:rPr sz="2800" spc="-145" dirty="0">
                <a:latin typeface="Arimo"/>
                <a:cs typeface="Arimo"/>
              </a:rPr>
              <a:t>≥</a:t>
            </a:r>
            <a:r>
              <a:rPr sz="2800" spc="-285" dirty="0">
                <a:latin typeface="Arimo"/>
                <a:cs typeface="Arimo"/>
              </a:rPr>
              <a:t> </a:t>
            </a:r>
            <a:r>
              <a:rPr sz="2800" spc="-170" dirty="0">
                <a:latin typeface="Arimo"/>
                <a:cs typeface="Arimo"/>
              </a:rPr>
              <a:t>150cc</a:t>
            </a:r>
            <a:endParaRPr sz="2800">
              <a:latin typeface="Arimo"/>
              <a:cs typeface="Arimo"/>
            </a:endParaRPr>
          </a:p>
          <a:p>
            <a:pPr marL="456565" marR="88265" lvl="1" indent="-456565" algn="r">
              <a:lnSpc>
                <a:spcPct val="100000"/>
              </a:lnSpc>
              <a:spcBef>
                <a:spcPts val="160"/>
              </a:spcBef>
              <a:buFont typeface="Wingdings"/>
              <a:buChar char=""/>
              <a:tabLst>
                <a:tab pos="456565" algn="l"/>
                <a:tab pos="457200" algn="l"/>
              </a:tabLst>
            </a:pPr>
            <a:r>
              <a:rPr sz="2800" spc="-150" dirty="0">
                <a:latin typeface="Arimo"/>
                <a:cs typeface="Arimo"/>
              </a:rPr>
              <a:t>H</a:t>
            </a:r>
            <a:r>
              <a:rPr sz="2775" spc="-225" baseline="-21021" dirty="0">
                <a:latin typeface="Arimo"/>
                <a:cs typeface="Arimo"/>
              </a:rPr>
              <a:t>a</a:t>
            </a:r>
            <a:r>
              <a:rPr sz="2800" spc="-150" dirty="0">
                <a:latin typeface="Arimo"/>
                <a:cs typeface="Arimo"/>
              </a:rPr>
              <a:t>: </a:t>
            </a:r>
            <a:r>
              <a:rPr sz="2800" spc="-80" dirty="0">
                <a:latin typeface="Arimo"/>
                <a:cs typeface="Arimo"/>
              </a:rPr>
              <a:t>μ </a:t>
            </a:r>
            <a:r>
              <a:rPr sz="2800" spc="-245" dirty="0">
                <a:latin typeface="Arimo"/>
                <a:cs typeface="Arimo"/>
              </a:rPr>
              <a:t>&lt;</a:t>
            </a:r>
            <a:r>
              <a:rPr sz="2800" spc="-265" dirty="0">
                <a:latin typeface="Arimo"/>
                <a:cs typeface="Arimo"/>
              </a:rPr>
              <a:t> </a:t>
            </a:r>
            <a:r>
              <a:rPr sz="2800" spc="-175" dirty="0">
                <a:latin typeface="Arimo"/>
                <a:cs typeface="Arimo"/>
              </a:rPr>
              <a:t>150cc</a:t>
            </a:r>
            <a:endParaRPr sz="2800">
              <a:latin typeface="Arimo"/>
              <a:cs typeface="Arimo"/>
            </a:endParaRPr>
          </a:p>
          <a:p>
            <a:pPr lvl="1">
              <a:lnSpc>
                <a:spcPct val="100000"/>
              </a:lnSpc>
              <a:buFont typeface="Wingdings"/>
              <a:buChar char=""/>
            </a:pPr>
            <a:endParaRPr sz="3600">
              <a:latin typeface="Arimo"/>
              <a:cs typeface="Arim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"/>
            </a:pPr>
            <a:endParaRPr sz="3050">
              <a:latin typeface="Arimo"/>
              <a:cs typeface="Arimo"/>
            </a:endParaRPr>
          </a:p>
          <a:p>
            <a:pPr marL="457834" marR="43180" indent="-457834" algn="r">
              <a:lnSpc>
                <a:spcPct val="100000"/>
              </a:lnSpc>
              <a:buFont typeface="Wingdings"/>
              <a:buChar char=""/>
              <a:tabLst>
                <a:tab pos="457834" algn="l"/>
              </a:tabLst>
            </a:pPr>
            <a:r>
              <a:rPr sz="2950" spc="-105" dirty="0">
                <a:latin typeface="Arimo"/>
                <a:cs typeface="Arimo"/>
              </a:rPr>
              <a:t>Upper </a:t>
            </a:r>
            <a:r>
              <a:rPr sz="2950" spc="-195" dirty="0">
                <a:latin typeface="Arimo"/>
                <a:cs typeface="Arimo"/>
              </a:rPr>
              <a:t>Tail</a:t>
            </a:r>
            <a:r>
              <a:rPr sz="2950" spc="-235" dirty="0">
                <a:latin typeface="Arimo"/>
                <a:cs typeface="Arimo"/>
              </a:rPr>
              <a:t> </a:t>
            </a:r>
            <a:r>
              <a:rPr sz="2950" spc="-260" dirty="0">
                <a:latin typeface="Arimo"/>
                <a:cs typeface="Arimo"/>
              </a:rPr>
              <a:t>Tests</a:t>
            </a:r>
            <a:endParaRPr sz="2950">
              <a:latin typeface="Arimo"/>
              <a:cs typeface="Arimo"/>
            </a:endParaRPr>
          </a:p>
          <a:p>
            <a:pPr marL="456565" marR="80645" lvl="1" indent="-456565" algn="r">
              <a:lnSpc>
                <a:spcPct val="100000"/>
              </a:lnSpc>
              <a:spcBef>
                <a:spcPts val="175"/>
              </a:spcBef>
              <a:buFont typeface="Wingdings"/>
              <a:buChar char=""/>
              <a:tabLst>
                <a:tab pos="456565" algn="l"/>
                <a:tab pos="457200" algn="l"/>
              </a:tabLst>
            </a:pPr>
            <a:r>
              <a:rPr sz="2800" spc="-135" dirty="0">
                <a:latin typeface="Arimo"/>
                <a:cs typeface="Arimo"/>
              </a:rPr>
              <a:t>H</a:t>
            </a:r>
            <a:r>
              <a:rPr sz="2775" spc="-202" baseline="-21021" dirty="0">
                <a:latin typeface="Arimo"/>
                <a:cs typeface="Arimo"/>
              </a:rPr>
              <a:t>0</a:t>
            </a:r>
            <a:r>
              <a:rPr sz="2800" spc="-135" dirty="0">
                <a:latin typeface="Arimo"/>
                <a:cs typeface="Arimo"/>
              </a:rPr>
              <a:t>: </a:t>
            </a:r>
            <a:r>
              <a:rPr sz="2800" spc="-80" dirty="0">
                <a:latin typeface="Arimo"/>
                <a:cs typeface="Arimo"/>
              </a:rPr>
              <a:t>μ </a:t>
            </a:r>
            <a:r>
              <a:rPr sz="2800" spc="-145" dirty="0">
                <a:latin typeface="Arimo"/>
                <a:cs typeface="Arimo"/>
              </a:rPr>
              <a:t>≤</a:t>
            </a:r>
            <a:r>
              <a:rPr sz="2800" spc="-265" dirty="0">
                <a:latin typeface="Arimo"/>
                <a:cs typeface="Arimo"/>
              </a:rPr>
              <a:t> </a:t>
            </a:r>
            <a:r>
              <a:rPr sz="2800" spc="-175" dirty="0">
                <a:latin typeface="Arimo"/>
                <a:cs typeface="Arimo"/>
              </a:rPr>
              <a:t>150cc</a:t>
            </a:r>
            <a:endParaRPr sz="2800">
              <a:latin typeface="Arimo"/>
              <a:cs typeface="Arimo"/>
            </a:endParaRPr>
          </a:p>
          <a:p>
            <a:pPr marL="456565" marR="88265" lvl="1" indent="-456565" algn="r">
              <a:lnSpc>
                <a:spcPct val="100000"/>
              </a:lnSpc>
              <a:spcBef>
                <a:spcPts val="170"/>
              </a:spcBef>
              <a:buFont typeface="Wingdings"/>
              <a:buChar char=""/>
              <a:tabLst>
                <a:tab pos="456565" algn="l"/>
                <a:tab pos="457200" algn="l"/>
              </a:tabLst>
            </a:pPr>
            <a:r>
              <a:rPr sz="2800" spc="-150" dirty="0">
                <a:latin typeface="Arimo"/>
                <a:cs typeface="Arimo"/>
              </a:rPr>
              <a:t>H</a:t>
            </a:r>
            <a:r>
              <a:rPr sz="2775" spc="-225" baseline="-21021" dirty="0">
                <a:latin typeface="Arimo"/>
                <a:cs typeface="Arimo"/>
              </a:rPr>
              <a:t>a</a:t>
            </a:r>
            <a:r>
              <a:rPr sz="2800" spc="-150" dirty="0">
                <a:latin typeface="Arimo"/>
                <a:cs typeface="Arimo"/>
              </a:rPr>
              <a:t>: </a:t>
            </a:r>
            <a:r>
              <a:rPr sz="2800" spc="-80" dirty="0">
                <a:latin typeface="Arimo"/>
                <a:cs typeface="Arimo"/>
              </a:rPr>
              <a:t>μ </a:t>
            </a:r>
            <a:r>
              <a:rPr sz="2800" spc="-245" dirty="0">
                <a:latin typeface="Arimo"/>
                <a:cs typeface="Arimo"/>
              </a:rPr>
              <a:t>&gt;</a:t>
            </a:r>
            <a:r>
              <a:rPr sz="2800" spc="-265" dirty="0">
                <a:latin typeface="Arimo"/>
                <a:cs typeface="Arimo"/>
              </a:rPr>
              <a:t> </a:t>
            </a:r>
            <a:r>
              <a:rPr sz="2800" spc="-175" dirty="0">
                <a:latin typeface="Arimo"/>
                <a:cs typeface="Arimo"/>
              </a:rPr>
              <a:t>150cc</a:t>
            </a:r>
            <a:endParaRPr sz="28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4980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5" dirty="0"/>
              <a:t>Hypothesis</a:t>
            </a:r>
            <a:r>
              <a:rPr sz="4400" spc="-270" dirty="0"/>
              <a:t> </a:t>
            </a:r>
            <a:r>
              <a:rPr sz="4400" spc="105" dirty="0"/>
              <a:t>Testing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42695" y="1658997"/>
            <a:ext cx="2861310" cy="13957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82600" indent="-457834">
              <a:lnSpc>
                <a:spcPct val="100000"/>
              </a:lnSpc>
              <a:spcBef>
                <a:spcPts val="295"/>
              </a:spcBef>
              <a:buFont typeface="Wingdings"/>
              <a:buChar char=""/>
              <a:tabLst>
                <a:tab pos="483234" algn="l"/>
              </a:tabLst>
            </a:pPr>
            <a:r>
              <a:rPr sz="2950" spc="-200" dirty="0">
                <a:latin typeface="Arimo"/>
                <a:cs typeface="Arimo"/>
              </a:rPr>
              <a:t>Two </a:t>
            </a:r>
            <a:r>
              <a:rPr sz="2950" spc="-195" dirty="0">
                <a:latin typeface="Arimo"/>
                <a:cs typeface="Arimo"/>
              </a:rPr>
              <a:t>Tail</a:t>
            </a:r>
            <a:r>
              <a:rPr sz="2950" spc="-125" dirty="0">
                <a:latin typeface="Arimo"/>
                <a:cs typeface="Arimo"/>
              </a:rPr>
              <a:t> </a:t>
            </a:r>
            <a:r>
              <a:rPr sz="2950" spc="-260" dirty="0">
                <a:latin typeface="Arimo"/>
                <a:cs typeface="Arimo"/>
              </a:rPr>
              <a:t>Tests</a:t>
            </a:r>
            <a:endParaRPr sz="2950">
              <a:latin typeface="Arimo"/>
              <a:cs typeface="Arimo"/>
            </a:endParaRPr>
          </a:p>
          <a:p>
            <a:pPr marL="939800" lvl="1" indent="-457834">
              <a:lnSpc>
                <a:spcPct val="100000"/>
              </a:lnSpc>
              <a:spcBef>
                <a:spcPts val="175"/>
              </a:spcBef>
              <a:buFont typeface="Wingdings"/>
              <a:buChar char=""/>
              <a:tabLst>
                <a:tab pos="939800" algn="l"/>
                <a:tab pos="940435" algn="l"/>
              </a:tabLst>
            </a:pPr>
            <a:r>
              <a:rPr sz="2800" spc="-135" dirty="0">
                <a:latin typeface="Arimo"/>
                <a:cs typeface="Arimo"/>
              </a:rPr>
              <a:t>H</a:t>
            </a:r>
            <a:r>
              <a:rPr sz="2775" spc="-202" baseline="-21021" dirty="0">
                <a:latin typeface="Arimo"/>
                <a:cs typeface="Arimo"/>
              </a:rPr>
              <a:t>0</a:t>
            </a:r>
            <a:r>
              <a:rPr sz="2800" spc="-135" dirty="0">
                <a:latin typeface="Arimo"/>
                <a:cs typeface="Arimo"/>
              </a:rPr>
              <a:t>: </a:t>
            </a:r>
            <a:r>
              <a:rPr sz="2800" spc="-75" dirty="0">
                <a:latin typeface="Arimo"/>
                <a:cs typeface="Arimo"/>
              </a:rPr>
              <a:t>μ </a:t>
            </a:r>
            <a:r>
              <a:rPr sz="2800" spc="-245" dirty="0">
                <a:latin typeface="Arimo"/>
                <a:cs typeface="Arimo"/>
              </a:rPr>
              <a:t>=</a:t>
            </a:r>
            <a:r>
              <a:rPr sz="2800" spc="-285" dirty="0">
                <a:latin typeface="Arimo"/>
                <a:cs typeface="Arimo"/>
              </a:rPr>
              <a:t> </a:t>
            </a:r>
            <a:r>
              <a:rPr sz="2800" spc="-170" dirty="0">
                <a:latin typeface="Arimo"/>
                <a:cs typeface="Arimo"/>
              </a:rPr>
              <a:t>150cc</a:t>
            </a:r>
            <a:endParaRPr sz="2800">
              <a:latin typeface="Arimo"/>
              <a:cs typeface="Arimo"/>
            </a:endParaRPr>
          </a:p>
          <a:p>
            <a:pPr marL="939800" lvl="1" indent="-457834">
              <a:lnSpc>
                <a:spcPct val="100000"/>
              </a:lnSpc>
              <a:spcBef>
                <a:spcPts val="160"/>
              </a:spcBef>
              <a:buFont typeface="Wingdings"/>
              <a:buChar char=""/>
              <a:tabLst>
                <a:tab pos="939800" algn="l"/>
                <a:tab pos="940435" algn="l"/>
              </a:tabLst>
            </a:pPr>
            <a:r>
              <a:rPr sz="2800" spc="-150" dirty="0">
                <a:latin typeface="Arimo"/>
                <a:cs typeface="Arimo"/>
              </a:rPr>
              <a:t>H</a:t>
            </a:r>
            <a:r>
              <a:rPr sz="2775" spc="-225" baseline="-21021" dirty="0">
                <a:latin typeface="Arimo"/>
                <a:cs typeface="Arimo"/>
              </a:rPr>
              <a:t>a</a:t>
            </a:r>
            <a:r>
              <a:rPr sz="2800" spc="-150" dirty="0">
                <a:latin typeface="Arimo"/>
                <a:cs typeface="Arimo"/>
              </a:rPr>
              <a:t>: </a:t>
            </a:r>
            <a:r>
              <a:rPr sz="2800" spc="-80" dirty="0">
                <a:latin typeface="Arimo"/>
                <a:cs typeface="Arimo"/>
              </a:rPr>
              <a:t>μ </a:t>
            </a:r>
            <a:r>
              <a:rPr sz="2800" spc="-145" dirty="0">
                <a:latin typeface="Arimo"/>
                <a:cs typeface="Arimo"/>
              </a:rPr>
              <a:t>≠</a:t>
            </a:r>
            <a:r>
              <a:rPr sz="2800" spc="-265" dirty="0">
                <a:latin typeface="Arimo"/>
                <a:cs typeface="Arimo"/>
              </a:rPr>
              <a:t> </a:t>
            </a:r>
            <a:r>
              <a:rPr sz="2800" spc="-175" dirty="0">
                <a:latin typeface="Arimo"/>
                <a:cs typeface="Arimo"/>
              </a:rPr>
              <a:t>150cc</a:t>
            </a:r>
            <a:endParaRPr sz="28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5919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75" dirty="0"/>
              <a:t>Calculate </a:t>
            </a:r>
            <a:r>
              <a:rPr sz="4400" spc="105" dirty="0"/>
              <a:t>Test</a:t>
            </a:r>
            <a:r>
              <a:rPr sz="4400" spc="-530" dirty="0"/>
              <a:t> </a:t>
            </a:r>
            <a:r>
              <a:rPr sz="4400" spc="-20" dirty="0"/>
              <a:t>Statistic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5395" y="1651375"/>
            <a:ext cx="4476750" cy="22840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57834" marR="1908175" indent="-457834" algn="r">
              <a:lnSpc>
                <a:spcPct val="100000"/>
              </a:lnSpc>
              <a:spcBef>
                <a:spcPts val="355"/>
              </a:spcBef>
              <a:buFont typeface="Wingdings"/>
              <a:buChar char=""/>
              <a:tabLst>
                <a:tab pos="457834" algn="l"/>
              </a:tabLst>
            </a:pPr>
            <a:r>
              <a:rPr sz="2950" spc="-180" dirty="0">
                <a:latin typeface="Arimo"/>
                <a:cs typeface="Arimo"/>
              </a:rPr>
              <a:t>Single</a:t>
            </a:r>
            <a:r>
              <a:rPr sz="2950" spc="-235" dirty="0">
                <a:latin typeface="Arimo"/>
                <a:cs typeface="Arimo"/>
              </a:rPr>
              <a:t> </a:t>
            </a:r>
            <a:r>
              <a:rPr sz="2950" spc="-150" dirty="0">
                <a:latin typeface="Arimo"/>
                <a:cs typeface="Arimo"/>
              </a:rPr>
              <a:t>sample</a:t>
            </a:r>
            <a:endParaRPr sz="2950">
              <a:latin typeface="Arimo"/>
              <a:cs typeface="Arimo"/>
            </a:endParaRPr>
          </a:p>
          <a:p>
            <a:pPr marL="456565" marR="1951989" lvl="1" indent="-456565" algn="r">
              <a:lnSpc>
                <a:spcPct val="100000"/>
              </a:lnSpc>
              <a:spcBef>
                <a:spcPts val="210"/>
              </a:spcBef>
              <a:buFont typeface="Wingdings"/>
              <a:buChar char=""/>
              <a:tabLst>
                <a:tab pos="456565" algn="l"/>
                <a:tab pos="457200" algn="l"/>
              </a:tabLst>
            </a:pPr>
            <a:r>
              <a:rPr sz="2550" b="1" spc="-265" dirty="0">
                <a:latin typeface="Arimo"/>
                <a:cs typeface="Arimo"/>
              </a:rPr>
              <a:t>z </a:t>
            </a:r>
            <a:r>
              <a:rPr sz="2550" b="1" spc="-225" dirty="0">
                <a:latin typeface="Arimo"/>
                <a:cs typeface="Arimo"/>
              </a:rPr>
              <a:t>= </a:t>
            </a:r>
            <a:r>
              <a:rPr sz="2550" b="1" spc="-155" dirty="0">
                <a:latin typeface="Arimo"/>
                <a:cs typeface="Arimo"/>
              </a:rPr>
              <a:t>(x </a:t>
            </a:r>
            <a:r>
              <a:rPr sz="2550" b="1" spc="-70" dirty="0">
                <a:latin typeface="Arimo"/>
                <a:cs typeface="Arimo"/>
              </a:rPr>
              <a:t>- </a:t>
            </a:r>
            <a:r>
              <a:rPr sz="2550" b="1" spc="55" dirty="0">
                <a:latin typeface="Arimo"/>
                <a:cs typeface="Arimo"/>
              </a:rPr>
              <a:t>μ</a:t>
            </a:r>
            <a:r>
              <a:rPr sz="2550" spc="55" dirty="0">
                <a:latin typeface="Arimo"/>
                <a:cs typeface="Arimo"/>
              </a:rPr>
              <a:t>)</a:t>
            </a:r>
            <a:r>
              <a:rPr sz="2550" b="1" spc="55" dirty="0">
                <a:latin typeface="Arimo"/>
                <a:cs typeface="Arimo"/>
              </a:rPr>
              <a:t>/</a:t>
            </a:r>
            <a:r>
              <a:rPr sz="2550" b="1" spc="-80" dirty="0">
                <a:latin typeface="Arimo"/>
                <a:cs typeface="Arimo"/>
              </a:rPr>
              <a:t> </a:t>
            </a:r>
            <a:r>
              <a:rPr sz="2550" spc="-220" dirty="0">
                <a:latin typeface="Arimo"/>
                <a:cs typeface="Arimo"/>
              </a:rPr>
              <a:t>σ</a:t>
            </a:r>
            <a:endParaRPr sz="2550">
              <a:latin typeface="Arimo"/>
              <a:cs typeface="Arimo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Wingdings"/>
              <a:buChar char=""/>
            </a:pPr>
            <a:endParaRPr sz="3350">
              <a:latin typeface="Arimo"/>
              <a:cs typeface="Arimo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"/>
              <a:tabLst>
                <a:tab pos="470534" algn="l"/>
              </a:tabLst>
            </a:pPr>
            <a:r>
              <a:rPr sz="2950" spc="-100" dirty="0">
                <a:latin typeface="Arimo"/>
                <a:cs typeface="Arimo"/>
              </a:rPr>
              <a:t>Mean </a:t>
            </a:r>
            <a:r>
              <a:rPr sz="2950" dirty="0">
                <a:latin typeface="Arimo"/>
                <a:cs typeface="Arimo"/>
              </a:rPr>
              <a:t>of </a:t>
            </a:r>
            <a:r>
              <a:rPr sz="2950" spc="-5" dirty="0">
                <a:latin typeface="Arimo"/>
                <a:cs typeface="Arimo"/>
              </a:rPr>
              <a:t>Multiple</a:t>
            </a:r>
            <a:r>
              <a:rPr sz="2950" spc="-385" dirty="0">
                <a:latin typeface="Arimo"/>
                <a:cs typeface="Arimo"/>
              </a:rPr>
              <a:t> </a:t>
            </a:r>
            <a:r>
              <a:rPr sz="2950" spc="-175" dirty="0">
                <a:latin typeface="Arimo"/>
                <a:cs typeface="Arimo"/>
              </a:rPr>
              <a:t>samples</a:t>
            </a:r>
            <a:endParaRPr sz="2950">
              <a:latin typeface="Arimo"/>
              <a:cs typeface="Arimo"/>
            </a:endParaRPr>
          </a:p>
          <a:p>
            <a:pPr marL="927100" lvl="1" indent="-457834">
              <a:lnSpc>
                <a:spcPct val="100000"/>
              </a:lnSpc>
              <a:spcBef>
                <a:spcPts val="245"/>
              </a:spcBef>
              <a:buFont typeface="Wingdings"/>
              <a:buChar char=""/>
              <a:tabLst>
                <a:tab pos="927100" algn="l"/>
                <a:tab pos="927735" algn="l"/>
              </a:tabLst>
            </a:pPr>
            <a:r>
              <a:rPr sz="2550" b="1" spc="-265" dirty="0">
                <a:latin typeface="Arimo"/>
                <a:cs typeface="Arimo"/>
              </a:rPr>
              <a:t>z</a:t>
            </a:r>
            <a:r>
              <a:rPr sz="2550" b="1" spc="-145" dirty="0">
                <a:latin typeface="Arimo"/>
                <a:cs typeface="Arimo"/>
              </a:rPr>
              <a:t> </a:t>
            </a:r>
            <a:r>
              <a:rPr sz="2550" b="1" spc="-225" dirty="0">
                <a:latin typeface="Arimo"/>
                <a:cs typeface="Arimo"/>
              </a:rPr>
              <a:t>=</a:t>
            </a:r>
            <a:r>
              <a:rPr sz="2550" b="1" spc="-135" dirty="0">
                <a:latin typeface="Arimo"/>
                <a:cs typeface="Arimo"/>
              </a:rPr>
              <a:t> </a:t>
            </a:r>
            <a:r>
              <a:rPr sz="2550" b="1" spc="-110" dirty="0">
                <a:latin typeface="Arimo"/>
                <a:cs typeface="Arimo"/>
              </a:rPr>
              <a:t>(x̄</a:t>
            </a:r>
            <a:r>
              <a:rPr sz="2550" b="1" spc="-140" dirty="0">
                <a:latin typeface="Arimo"/>
                <a:cs typeface="Arimo"/>
              </a:rPr>
              <a:t> </a:t>
            </a:r>
            <a:r>
              <a:rPr sz="2550" b="1" spc="-75" dirty="0">
                <a:latin typeface="Arimo"/>
                <a:cs typeface="Arimo"/>
              </a:rPr>
              <a:t>-</a:t>
            </a:r>
            <a:r>
              <a:rPr sz="2550" b="1" spc="-145" dirty="0">
                <a:latin typeface="Arimo"/>
                <a:cs typeface="Arimo"/>
              </a:rPr>
              <a:t> </a:t>
            </a:r>
            <a:r>
              <a:rPr sz="2550" b="1" spc="-95" dirty="0">
                <a:latin typeface="Arimo"/>
                <a:cs typeface="Arimo"/>
              </a:rPr>
              <a:t>μ)</a:t>
            </a:r>
            <a:r>
              <a:rPr sz="2550" b="1" spc="-145" dirty="0">
                <a:latin typeface="Arimo"/>
                <a:cs typeface="Arimo"/>
              </a:rPr>
              <a:t> </a:t>
            </a:r>
            <a:r>
              <a:rPr sz="2550" b="1" spc="380" dirty="0">
                <a:latin typeface="Arimo"/>
                <a:cs typeface="Arimo"/>
              </a:rPr>
              <a:t>/</a:t>
            </a:r>
            <a:r>
              <a:rPr sz="2550" b="1" spc="-150" dirty="0">
                <a:latin typeface="Arimo"/>
                <a:cs typeface="Arimo"/>
              </a:rPr>
              <a:t> </a:t>
            </a:r>
            <a:r>
              <a:rPr sz="2550" b="1" spc="-140" dirty="0">
                <a:latin typeface="Arimo"/>
                <a:cs typeface="Arimo"/>
              </a:rPr>
              <a:t>(</a:t>
            </a:r>
            <a:r>
              <a:rPr sz="2550" spc="-140" dirty="0">
                <a:latin typeface="Arimo"/>
                <a:cs typeface="Arimo"/>
              </a:rPr>
              <a:t>σ</a:t>
            </a:r>
            <a:r>
              <a:rPr sz="2550" spc="-145" dirty="0">
                <a:latin typeface="Arimo"/>
                <a:cs typeface="Arimo"/>
              </a:rPr>
              <a:t> </a:t>
            </a:r>
            <a:r>
              <a:rPr sz="2550" b="1" spc="380" dirty="0">
                <a:latin typeface="Arimo"/>
                <a:cs typeface="Arimo"/>
              </a:rPr>
              <a:t>/</a:t>
            </a:r>
            <a:r>
              <a:rPr sz="2550" b="1" spc="-135" dirty="0">
                <a:latin typeface="Arimo"/>
                <a:cs typeface="Arimo"/>
              </a:rPr>
              <a:t> </a:t>
            </a:r>
            <a:r>
              <a:rPr sz="2550" b="1" spc="-130" dirty="0">
                <a:latin typeface="Arimo"/>
                <a:cs typeface="Arimo"/>
              </a:rPr>
              <a:t>√n)</a:t>
            </a:r>
            <a:endParaRPr sz="25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95"/>
              </a:spcBef>
            </a:pPr>
            <a:r>
              <a:rPr spc="135" dirty="0"/>
              <a:t>Tests</a:t>
            </a:r>
            <a:r>
              <a:rPr spc="-844" dirty="0"/>
              <a:t> </a:t>
            </a:r>
            <a:r>
              <a:rPr spc="-10" dirty="0"/>
              <a:t>for </a:t>
            </a:r>
            <a:r>
              <a:rPr spc="75" dirty="0"/>
              <a:t>Mean, </a:t>
            </a:r>
            <a:r>
              <a:rPr spc="70" dirty="0"/>
              <a:t>Variance </a:t>
            </a:r>
            <a:r>
              <a:rPr spc="-140" dirty="0"/>
              <a:t>&amp; </a:t>
            </a:r>
            <a:r>
              <a:rPr spc="45" dirty="0"/>
              <a:t>Proportion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88897" y="4281678"/>
            <a:ext cx="1167765" cy="477520"/>
          </a:xfrm>
          <a:custGeom>
            <a:avLst/>
            <a:gdLst/>
            <a:ahLst/>
            <a:cxnLst/>
            <a:rect l="l" t="t" r="r" b="b"/>
            <a:pathLst>
              <a:path w="1167764" h="477520">
                <a:moveTo>
                  <a:pt x="1119632" y="0"/>
                </a:moveTo>
                <a:lnTo>
                  <a:pt x="47701" y="0"/>
                </a:lnTo>
                <a:lnTo>
                  <a:pt x="29135" y="3746"/>
                </a:lnTo>
                <a:lnTo>
                  <a:pt x="13973" y="13970"/>
                </a:lnTo>
                <a:lnTo>
                  <a:pt x="3749" y="29146"/>
                </a:lnTo>
                <a:lnTo>
                  <a:pt x="0" y="47752"/>
                </a:lnTo>
                <a:lnTo>
                  <a:pt x="0" y="429260"/>
                </a:lnTo>
                <a:lnTo>
                  <a:pt x="3749" y="447865"/>
                </a:lnTo>
                <a:lnTo>
                  <a:pt x="13973" y="463042"/>
                </a:lnTo>
                <a:lnTo>
                  <a:pt x="29135" y="473265"/>
                </a:lnTo>
                <a:lnTo>
                  <a:pt x="47701" y="477012"/>
                </a:lnTo>
                <a:lnTo>
                  <a:pt x="1119632" y="477012"/>
                </a:lnTo>
                <a:lnTo>
                  <a:pt x="1138237" y="473265"/>
                </a:lnTo>
                <a:lnTo>
                  <a:pt x="1153414" y="463042"/>
                </a:lnTo>
                <a:lnTo>
                  <a:pt x="1163637" y="447865"/>
                </a:lnTo>
                <a:lnTo>
                  <a:pt x="1167384" y="429260"/>
                </a:lnTo>
                <a:lnTo>
                  <a:pt x="1167384" y="47752"/>
                </a:lnTo>
                <a:lnTo>
                  <a:pt x="1163637" y="29146"/>
                </a:lnTo>
                <a:lnTo>
                  <a:pt x="1153414" y="13969"/>
                </a:lnTo>
                <a:lnTo>
                  <a:pt x="1138237" y="3746"/>
                </a:lnTo>
                <a:lnTo>
                  <a:pt x="1119632" y="0"/>
                </a:lnTo>
                <a:close/>
              </a:path>
            </a:pathLst>
          </a:custGeom>
          <a:solidFill>
            <a:srgbClr val="29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4724" y="4379721"/>
            <a:ext cx="393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40" dirty="0">
                <a:solidFill>
                  <a:srgbClr val="FFFFFF"/>
                </a:solidFill>
                <a:latin typeface="Arimo"/>
                <a:cs typeface="Arimo"/>
              </a:rPr>
              <a:t>T</a:t>
            </a:r>
            <a:r>
              <a:rPr sz="1400" spc="-80" dirty="0">
                <a:solidFill>
                  <a:srgbClr val="FFFFFF"/>
                </a:solidFill>
                <a:latin typeface="Arimo"/>
                <a:cs typeface="Arimo"/>
              </a:rPr>
              <a:t>ests</a:t>
            </a:r>
            <a:endParaRPr sz="1400">
              <a:latin typeface="Arimo"/>
              <a:cs typeface="Arim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45867" y="2307082"/>
            <a:ext cx="2081530" cy="2222500"/>
            <a:chOff x="2245867" y="2307082"/>
            <a:chExt cx="2081530" cy="2222500"/>
          </a:xfrm>
        </p:grpSpPr>
        <p:sp>
          <p:nvSpPr>
            <p:cNvPr id="6" name="object 6"/>
            <p:cNvSpPr/>
            <p:nvPr/>
          </p:nvSpPr>
          <p:spPr>
            <a:xfrm>
              <a:off x="2255392" y="2555621"/>
              <a:ext cx="1107440" cy="1964689"/>
            </a:xfrm>
            <a:custGeom>
              <a:avLst/>
              <a:gdLst/>
              <a:ahLst/>
              <a:cxnLst/>
              <a:rect l="l" t="t" r="r" b="b"/>
              <a:pathLst>
                <a:path w="1107439" h="1964689">
                  <a:moveTo>
                    <a:pt x="0" y="1964181"/>
                  </a:moveTo>
                  <a:lnTo>
                    <a:pt x="1107312" y="0"/>
                  </a:lnTo>
                </a:path>
              </a:pathLst>
            </a:custGeom>
            <a:ln w="19050">
              <a:solidFill>
                <a:srgbClr val="1E64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64229" y="2317242"/>
              <a:ext cx="952500" cy="477520"/>
            </a:xfrm>
            <a:custGeom>
              <a:avLst/>
              <a:gdLst/>
              <a:ahLst/>
              <a:cxnLst/>
              <a:rect l="l" t="t" r="r" b="b"/>
              <a:pathLst>
                <a:path w="952500" h="477519">
                  <a:moveTo>
                    <a:pt x="904748" y="0"/>
                  </a:moveTo>
                  <a:lnTo>
                    <a:pt x="47752" y="0"/>
                  </a:lnTo>
                  <a:lnTo>
                    <a:pt x="29146" y="3746"/>
                  </a:lnTo>
                  <a:lnTo>
                    <a:pt x="13970" y="13970"/>
                  </a:lnTo>
                  <a:lnTo>
                    <a:pt x="3746" y="29146"/>
                  </a:lnTo>
                  <a:lnTo>
                    <a:pt x="0" y="47752"/>
                  </a:lnTo>
                  <a:lnTo>
                    <a:pt x="0" y="429260"/>
                  </a:lnTo>
                  <a:lnTo>
                    <a:pt x="3746" y="447865"/>
                  </a:lnTo>
                  <a:lnTo>
                    <a:pt x="13970" y="463041"/>
                  </a:lnTo>
                  <a:lnTo>
                    <a:pt x="29146" y="473265"/>
                  </a:lnTo>
                  <a:lnTo>
                    <a:pt x="47752" y="477012"/>
                  </a:lnTo>
                  <a:lnTo>
                    <a:pt x="904748" y="477012"/>
                  </a:lnTo>
                  <a:lnTo>
                    <a:pt x="923353" y="473265"/>
                  </a:lnTo>
                  <a:lnTo>
                    <a:pt x="938529" y="463041"/>
                  </a:lnTo>
                  <a:lnTo>
                    <a:pt x="948753" y="447865"/>
                  </a:lnTo>
                  <a:lnTo>
                    <a:pt x="952500" y="429260"/>
                  </a:lnTo>
                  <a:lnTo>
                    <a:pt x="952500" y="47752"/>
                  </a:lnTo>
                  <a:lnTo>
                    <a:pt x="948753" y="29146"/>
                  </a:lnTo>
                  <a:lnTo>
                    <a:pt x="938530" y="13970"/>
                  </a:lnTo>
                  <a:lnTo>
                    <a:pt x="923353" y="3746"/>
                  </a:lnTo>
                  <a:lnTo>
                    <a:pt x="904748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64229" y="2317242"/>
              <a:ext cx="952500" cy="477520"/>
            </a:xfrm>
            <a:custGeom>
              <a:avLst/>
              <a:gdLst/>
              <a:ahLst/>
              <a:cxnLst/>
              <a:rect l="l" t="t" r="r" b="b"/>
              <a:pathLst>
                <a:path w="952500" h="477519">
                  <a:moveTo>
                    <a:pt x="0" y="47752"/>
                  </a:moveTo>
                  <a:lnTo>
                    <a:pt x="3746" y="29146"/>
                  </a:lnTo>
                  <a:lnTo>
                    <a:pt x="13970" y="13970"/>
                  </a:lnTo>
                  <a:lnTo>
                    <a:pt x="29146" y="3746"/>
                  </a:lnTo>
                  <a:lnTo>
                    <a:pt x="47752" y="0"/>
                  </a:lnTo>
                  <a:lnTo>
                    <a:pt x="904748" y="0"/>
                  </a:lnTo>
                  <a:lnTo>
                    <a:pt x="923353" y="3746"/>
                  </a:lnTo>
                  <a:lnTo>
                    <a:pt x="938530" y="13970"/>
                  </a:lnTo>
                  <a:lnTo>
                    <a:pt x="948753" y="29146"/>
                  </a:lnTo>
                  <a:lnTo>
                    <a:pt x="952500" y="47752"/>
                  </a:lnTo>
                  <a:lnTo>
                    <a:pt x="952500" y="429260"/>
                  </a:lnTo>
                  <a:lnTo>
                    <a:pt x="948753" y="447865"/>
                  </a:lnTo>
                  <a:lnTo>
                    <a:pt x="938529" y="463041"/>
                  </a:lnTo>
                  <a:lnTo>
                    <a:pt x="923353" y="473265"/>
                  </a:lnTo>
                  <a:lnTo>
                    <a:pt x="904748" y="477012"/>
                  </a:lnTo>
                  <a:lnTo>
                    <a:pt x="47752" y="477012"/>
                  </a:lnTo>
                  <a:lnTo>
                    <a:pt x="29146" y="473265"/>
                  </a:lnTo>
                  <a:lnTo>
                    <a:pt x="13970" y="463041"/>
                  </a:lnTo>
                  <a:lnTo>
                    <a:pt x="3746" y="447865"/>
                  </a:lnTo>
                  <a:lnTo>
                    <a:pt x="0" y="429260"/>
                  </a:lnTo>
                  <a:lnTo>
                    <a:pt x="0" y="4775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1661" y="2415286"/>
            <a:ext cx="8972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Arimo"/>
                <a:cs typeface="Arimo"/>
              </a:rPr>
              <a:t>One</a:t>
            </a:r>
            <a:r>
              <a:rPr sz="1400" spc="-135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Arimo"/>
                <a:cs typeface="Arimo"/>
              </a:rPr>
              <a:t>Sample</a:t>
            </a:r>
            <a:endParaRPr sz="1400">
              <a:latin typeface="Arimo"/>
              <a:cs typeface="Arim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06823" y="1732533"/>
            <a:ext cx="3084830" cy="833119"/>
            <a:chOff x="4306823" y="1732533"/>
            <a:chExt cx="3084830" cy="833119"/>
          </a:xfrm>
        </p:grpSpPr>
        <p:sp>
          <p:nvSpPr>
            <p:cNvPr id="11" name="object 11"/>
            <p:cNvSpPr/>
            <p:nvPr/>
          </p:nvSpPr>
          <p:spPr>
            <a:xfrm>
              <a:off x="4316348" y="1980945"/>
              <a:ext cx="911225" cy="574675"/>
            </a:xfrm>
            <a:custGeom>
              <a:avLst/>
              <a:gdLst/>
              <a:ahLst/>
              <a:cxnLst/>
              <a:rect l="l" t="t" r="r" b="b"/>
              <a:pathLst>
                <a:path w="911225" h="574675">
                  <a:moveTo>
                    <a:pt x="0" y="574675"/>
                  </a:moveTo>
                  <a:lnTo>
                    <a:pt x="910716" y="0"/>
                  </a:lnTo>
                </a:path>
              </a:pathLst>
            </a:custGeom>
            <a:ln w="19050">
              <a:solidFill>
                <a:srgbClr val="237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28081" y="1742693"/>
              <a:ext cx="2153920" cy="477520"/>
            </a:xfrm>
            <a:custGeom>
              <a:avLst/>
              <a:gdLst/>
              <a:ahLst/>
              <a:cxnLst/>
              <a:rect l="l" t="t" r="r" b="b"/>
              <a:pathLst>
                <a:path w="2153920" h="477519">
                  <a:moveTo>
                    <a:pt x="2105660" y="0"/>
                  </a:moveTo>
                  <a:lnTo>
                    <a:pt x="47751" y="0"/>
                  </a:lnTo>
                  <a:lnTo>
                    <a:pt x="29146" y="3746"/>
                  </a:lnTo>
                  <a:lnTo>
                    <a:pt x="13970" y="13969"/>
                  </a:lnTo>
                  <a:lnTo>
                    <a:pt x="3746" y="29146"/>
                  </a:lnTo>
                  <a:lnTo>
                    <a:pt x="0" y="47751"/>
                  </a:lnTo>
                  <a:lnTo>
                    <a:pt x="0" y="429259"/>
                  </a:lnTo>
                  <a:lnTo>
                    <a:pt x="3746" y="447865"/>
                  </a:lnTo>
                  <a:lnTo>
                    <a:pt x="13969" y="463041"/>
                  </a:lnTo>
                  <a:lnTo>
                    <a:pt x="29146" y="473265"/>
                  </a:lnTo>
                  <a:lnTo>
                    <a:pt x="47751" y="477011"/>
                  </a:lnTo>
                  <a:lnTo>
                    <a:pt x="2105660" y="477011"/>
                  </a:lnTo>
                  <a:lnTo>
                    <a:pt x="2124265" y="473265"/>
                  </a:lnTo>
                  <a:lnTo>
                    <a:pt x="2139441" y="463041"/>
                  </a:lnTo>
                  <a:lnTo>
                    <a:pt x="2149665" y="447865"/>
                  </a:lnTo>
                  <a:lnTo>
                    <a:pt x="2153412" y="429259"/>
                  </a:lnTo>
                  <a:lnTo>
                    <a:pt x="2153412" y="47751"/>
                  </a:lnTo>
                  <a:lnTo>
                    <a:pt x="2149665" y="29146"/>
                  </a:lnTo>
                  <a:lnTo>
                    <a:pt x="2139441" y="13970"/>
                  </a:lnTo>
                  <a:lnTo>
                    <a:pt x="2124265" y="3746"/>
                  </a:lnTo>
                  <a:lnTo>
                    <a:pt x="2105660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28081" y="1742693"/>
              <a:ext cx="2153920" cy="477520"/>
            </a:xfrm>
            <a:custGeom>
              <a:avLst/>
              <a:gdLst/>
              <a:ahLst/>
              <a:cxnLst/>
              <a:rect l="l" t="t" r="r" b="b"/>
              <a:pathLst>
                <a:path w="2153920" h="477519">
                  <a:moveTo>
                    <a:pt x="0" y="47751"/>
                  </a:moveTo>
                  <a:lnTo>
                    <a:pt x="3746" y="29146"/>
                  </a:lnTo>
                  <a:lnTo>
                    <a:pt x="13970" y="13969"/>
                  </a:lnTo>
                  <a:lnTo>
                    <a:pt x="29146" y="3746"/>
                  </a:lnTo>
                  <a:lnTo>
                    <a:pt x="47751" y="0"/>
                  </a:lnTo>
                  <a:lnTo>
                    <a:pt x="2105660" y="0"/>
                  </a:lnTo>
                  <a:lnTo>
                    <a:pt x="2124265" y="3746"/>
                  </a:lnTo>
                  <a:lnTo>
                    <a:pt x="2139441" y="13970"/>
                  </a:lnTo>
                  <a:lnTo>
                    <a:pt x="2149665" y="29146"/>
                  </a:lnTo>
                  <a:lnTo>
                    <a:pt x="2153412" y="47751"/>
                  </a:lnTo>
                  <a:lnTo>
                    <a:pt x="2153412" y="429259"/>
                  </a:lnTo>
                  <a:lnTo>
                    <a:pt x="2149665" y="447865"/>
                  </a:lnTo>
                  <a:lnTo>
                    <a:pt x="2139441" y="463041"/>
                  </a:lnTo>
                  <a:lnTo>
                    <a:pt x="2124265" y="473265"/>
                  </a:lnTo>
                  <a:lnTo>
                    <a:pt x="2105660" y="477011"/>
                  </a:lnTo>
                  <a:lnTo>
                    <a:pt x="47751" y="477011"/>
                  </a:lnTo>
                  <a:lnTo>
                    <a:pt x="29146" y="473265"/>
                  </a:lnTo>
                  <a:lnTo>
                    <a:pt x="13969" y="463041"/>
                  </a:lnTo>
                  <a:lnTo>
                    <a:pt x="3746" y="447865"/>
                  </a:lnTo>
                  <a:lnTo>
                    <a:pt x="0" y="429259"/>
                  </a:lnTo>
                  <a:lnTo>
                    <a:pt x="0" y="47751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49595" y="1840483"/>
            <a:ext cx="1310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Arimo"/>
                <a:cs typeface="Arimo"/>
              </a:rPr>
              <a:t>One </a:t>
            </a:r>
            <a:r>
              <a:rPr sz="1400" spc="-75" dirty="0">
                <a:solidFill>
                  <a:srgbClr val="FFFFFF"/>
                </a:solidFill>
                <a:latin typeface="Arimo"/>
                <a:cs typeface="Arimo"/>
              </a:rPr>
              <a:t>sample </a:t>
            </a:r>
            <a:r>
              <a:rPr sz="1400" spc="-150" dirty="0">
                <a:solidFill>
                  <a:srgbClr val="FFFFFF"/>
                </a:solidFill>
                <a:latin typeface="Arimo"/>
                <a:cs typeface="Arimo"/>
              </a:rPr>
              <a:t>z</a:t>
            </a:r>
            <a:r>
              <a:rPr sz="1400" spc="-95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mo"/>
                <a:cs typeface="Arimo"/>
              </a:rPr>
              <a:t>test</a:t>
            </a:r>
            <a:endParaRPr sz="1400">
              <a:latin typeface="Arimo"/>
              <a:cs typeface="Arim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06823" y="2281173"/>
            <a:ext cx="3084830" cy="497840"/>
            <a:chOff x="4306823" y="2281173"/>
            <a:chExt cx="3084830" cy="497840"/>
          </a:xfrm>
        </p:grpSpPr>
        <p:sp>
          <p:nvSpPr>
            <p:cNvPr id="16" name="object 16"/>
            <p:cNvSpPr/>
            <p:nvPr/>
          </p:nvSpPr>
          <p:spPr>
            <a:xfrm>
              <a:off x="4316348" y="2529204"/>
              <a:ext cx="911225" cy="26670"/>
            </a:xfrm>
            <a:custGeom>
              <a:avLst/>
              <a:gdLst/>
              <a:ahLst/>
              <a:cxnLst/>
              <a:rect l="l" t="t" r="r" b="b"/>
              <a:pathLst>
                <a:path w="911225" h="26669">
                  <a:moveTo>
                    <a:pt x="0" y="26416"/>
                  </a:moveTo>
                  <a:lnTo>
                    <a:pt x="910716" y="0"/>
                  </a:lnTo>
                </a:path>
              </a:pathLst>
            </a:custGeom>
            <a:ln w="19050">
              <a:solidFill>
                <a:srgbClr val="237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28081" y="2291333"/>
              <a:ext cx="2153920" cy="477520"/>
            </a:xfrm>
            <a:custGeom>
              <a:avLst/>
              <a:gdLst/>
              <a:ahLst/>
              <a:cxnLst/>
              <a:rect l="l" t="t" r="r" b="b"/>
              <a:pathLst>
                <a:path w="2153920" h="477519">
                  <a:moveTo>
                    <a:pt x="2105660" y="0"/>
                  </a:moveTo>
                  <a:lnTo>
                    <a:pt x="47751" y="0"/>
                  </a:lnTo>
                  <a:lnTo>
                    <a:pt x="29146" y="3746"/>
                  </a:lnTo>
                  <a:lnTo>
                    <a:pt x="13970" y="13970"/>
                  </a:lnTo>
                  <a:lnTo>
                    <a:pt x="3746" y="29146"/>
                  </a:lnTo>
                  <a:lnTo>
                    <a:pt x="0" y="47751"/>
                  </a:lnTo>
                  <a:lnTo>
                    <a:pt x="0" y="429260"/>
                  </a:lnTo>
                  <a:lnTo>
                    <a:pt x="3746" y="447865"/>
                  </a:lnTo>
                  <a:lnTo>
                    <a:pt x="13969" y="463041"/>
                  </a:lnTo>
                  <a:lnTo>
                    <a:pt x="29146" y="473265"/>
                  </a:lnTo>
                  <a:lnTo>
                    <a:pt x="47751" y="477012"/>
                  </a:lnTo>
                  <a:lnTo>
                    <a:pt x="2105660" y="477012"/>
                  </a:lnTo>
                  <a:lnTo>
                    <a:pt x="2124265" y="473265"/>
                  </a:lnTo>
                  <a:lnTo>
                    <a:pt x="2139441" y="463041"/>
                  </a:lnTo>
                  <a:lnTo>
                    <a:pt x="2149665" y="447865"/>
                  </a:lnTo>
                  <a:lnTo>
                    <a:pt x="2153412" y="429260"/>
                  </a:lnTo>
                  <a:lnTo>
                    <a:pt x="2153412" y="47751"/>
                  </a:lnTo>
                  <a:lnTo>
                    <a:pt x="2149665" y="29146"/>
                  </a:lnTo>
                  <a:lnTo>
                    <a:pt x="2139441" y="13970"/>
                  </a:lnTo>
                  <a:lnTo>
                    <a:pt x="2124265" y="3746"/>
                  </a:lnTo>
                  <a:lnTo>
                    <a:pt x="2105660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28081" y="2291333"/>
              <a:ext cx="2153920" cy="477520"/>
            </a:xfrm>
            <a:custGeom>
              <a:avLst/>
              <a:gdLst/>
              <a:ahLst/>
              <a:cxnLst/>
              <a:rect l="l" t="t" r="r" b="b"/>
              <a:pathLst>
                <a:path w="2153920" h="477519">
                  <a:moveTo>
                    <a:pt x="0" y="47751"/>
                  </a:moveTo>
                  <a:lnTo>
                    <a:pt x="3746" y="29146"/>
                  </a:lnTo>
                  <a:lnTo>
                    <a:pt x="13970" y="13970"/>
                  </a:lnTo>
                  <a:lnTo>
                    <a:pt x="29146" y="3746"/>
                  </a:lnTo>
                  <a:lnTo>
                    <a:pt x="47751" y="0"/>
                  </a:lnTo>
                  <a:lnTo>
                    <a:pt x="2105660" y="0"/>
                  </a:lnTo>
                  <a:lnTo>
                    <a:pt x="2124265" y="3746"/>
                  </a:lnTo>
                  <a:lnTo>
                    <a:pt x="2139441" y="13970"/>
                  </a:lnTo>
                  <a:lnTo>
                    <a:pt x="2149665" y="29146"/>
                  </a:lnTo>
                  <a:lnTo>
                    <a:pt x="2153412" y="47751"/>
                  </a:lnTo>
                  <a:lnTo>
                    <a:pt x="2153412" y="429260"/>
                  </a:lnTo>
                  <a:lnTo>
                    <a:pt x="2149665" y="447865"/>
                  </a:lnTo>
                  <a:lnTo>
                    <a:pt x="2139441" y="463041"/>
                  </a:lnTo>
                  <a:lnTo>
                    <a:pt x="2124265" y="473265"/>
                  </a:lnTo>
                  <a:lnTo>
                    <a:pt x="2105660" y="477012"/>
                  </a:lnTo>
                  <a:lnTo>
                    <a:pt x="47751" y="477012"/>
                  </a:lnTo>
                  <a:lnTo>
                    <a:pt x="29146" y="473265"/>
                  </a:lnTo>
                  <a:lnTo>
                    <a:pt x="13969" y="463041"/>
                  </a:lnTo>
                  <a:lnTo>
                    <a:pt x="3746" y="447865"/>
                  </a:lnTo>
                  <a:lnTo>
                    <a:pt x="0" y="429260"/>
                  </a:lnTo>
                  <a:lnTo>
                    <a:pt x="0" y="47751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654166" y="2388870"/>
            <a:ext cx="13023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Arimo"/>
                <a:cs typeface="Arimo"/>
              </a:rPr>
              <a:t>One </a:t>
            </a:r>
            <a:r>
              <a:rPr sz="1400" spc="-75" dirty="0">
                <a:solidFill>
                  <a:srgbClr val="FFFFFF"/>
                </a:solidFill>
                <a:latin typeface="Arimo"/>
                <a:cs typeface="Arimo"/>
              </a:rPr>
              <a:t>sample </a:t>
            </a:r>
            <a:r>
              <a:rPr sz="1400" spc="80" dirty="0">
                <a:solidFill>
                  <a:srgbClr val="FFFFFF"/>
                </a:solidFill>
                <a:latin typeface="Arimo"/>
                <a:cs typeface="Arimo"/>
              </a:rPr>
              <a:t>t</a:t>
            </a:r>
            <a:r>
              <a:rPr sz="1400" spc="-9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mo"/>
                <a:cs typeface="Arimo"/>
              </a:rPr>
              <a:t>test</a:t>
            </a:r>
            <a:endParaRPr sz="1400">
              <a:latin typeface="Arimo"/>
              <a:cs typeface="Arim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45867" y="2546095"/>
            <a:ext cx="5146040" cy="2218690"/>
            <a:chOff x="2245867" y="2546095"/>
            <a:chExt cx="5146040" cy="2218690"/>
          </a:xfrm>
        </p:grpSpPr>
        <p:sp>
          <p:nvSpPr>
            <p:cNvPr id="21" name="object 21"/>
            <p:cNvSpPr/>
            <p:nvPr/>
          </p:nvSpPr>
          <p:spPr>
            <a:xfrm>
              <a:off x="4316348" y="2555620"/>
              <a:ext cx="911225" cy="521970"/>
            </a:xfrm>
            <a:custGeom>
              <a:avLst/>
              <a:gdLst/>
              <a:ahLst/>
              <a:cxnLst/>
              <a:rect l="l" t="t" r="r" b="b"/>
              <a:pathLst>
                <a:path w="911225" h="521969">
                  <a:moveTo>
                    <a:pt x="0" y="0"/>
                  </a:moveTo>
                  <a:lnTo>
                    <a:pt x="910716" y="521969"/>
                  </a:lnTo>
                </a:path>
              </a:pathLst>
            </a:custGeom>
            <a:ln w="19050">
              <a:solidFill>
                <a:srgbClr val="237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28082" y="2839973"/>
              <a:ext cx="2153920" cy="477520"/>
            </a:xfrm>
            <a:custGeom>
              <a:avLst/>
              <a:gdLst/>
              <a:ahLst/>
              <a:cxnLst/>
              <a:rect l="l" t="t" r="r" b="b"/>
              <a:pathLst>
                <a:path w="2153920" h="477520">
                  <a:moveTo>
                    <a:pt x="2105660" y="0"/>
                  </a:moveTo>
                  <a:lnTo>
                    <a:pt x="47751" y="0"/>
                  </a:lnTo>
                  <a:lnTo>
                    <a:pt x="29146" y="3746"/>
                  </a:lnTo>
                  <a:lnTo>
                    <a:pt x="13970" y="13970"/>
                  </a:lnTo>
                  <a:lnTo>
                    <a:pt x="3746" y="29146"/>
                  </a:lnTo>
                  <a:lnTo>
                    <a:pt x="0" y="47751"/>
                  </a:lnTo>
                  <a:lnTo>
                    <a:pt x="0" y="429260"/>
                  </a:lnTo>
                  <a:lnTo>
                    <a:pt x="3746" y="447865"/>
                  </a:lnTo>
                  <a:lnTo>
                    <a:pt x="13969" y="463041"/>
                  </a:lnTo>
                  <a:lnTo>
                    <a:pt x="29146" y="473265"/>
                  </a:lnTo>
                  <a:lnTo>
                    <a:pt x="47751" y="477012"/>
                  </a:lnTo>
                  <a:lnTo>
                    <a:pt x="2105660" y="477012"/>
                  </a:lnTo>
                  <a:lnTo>
                    <a:pt x="2124265" y="473265"/>
                  </a:lnTo>
                  <a:lnTo>
                    <a:pt x="2139441" y="463041"/>
                  </a:lnTo>
                  <a:lnTo>
                    <a:pt x="2149665" y="447865"/>
                  </a:lnTo>
                  <a:lnTo>
                    <a:pt x="2153412" y="429260"/>
                  </a:lnTo>
                  <a:lnTo>
                    <a:pt x="2153412" y="47751"/>
                  </a:lnTo>
                  <a:lnTo>
                    <a:pt x="2149665" y="29146"/>
                  </a:lnTo>
                  <a:lnTo>
                    <a:pt x="2139441" y="13970"/>
                  </a:lnTo>
                  <a:lnTo>
                    <a:pt x="2124265" y="3746"/>
                  </a:lnTo>
                  <a:lnTo>
                    <a:pt x="2105660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28082" y="2839973"/>
              <a:ext cx="2153920" cy="477520"/>
            </a:xfrm>
            <a:custGeom>
              <a:avLst/>
              <a:gdLst/>
              <a:ahLst/>
              <a:cxnLst/>
              <a:rect l="l" t="t" r="r" b="b"/>
              <a:pathLst>
                <a:path w="2153920" h="477520">
                  <a:moveTo>
                    <a:pt x="0" y="47751"/>
                  </a:moveTo>
                  <a:lnTo>
                    <a:pt x="3746" y="29146"/>
                  </a:lnTo>
                  <a:lnTo>
                    <a:pt x="13970" y="13970"/>
                  </a:lnTo>
                  <a:lnTo>
                    <a:pt x="29146" y="3746"/>
                  </a:lnTo>
                  <a:lnTo>
                    <a:pt x="47751" y="0"/>
                  </a:lnTo>
                  <a:lnTo>
                    <a:pt x="2105660" y="0"/>
                  </a:lnTo>
                  <a:lnTo>
                    <a:pt x="2124265" y="3746"/>
                  </a:lnTo>
                  <a:lnTo>
                    <a:pt x="2139441" y="13970"/>
                  </a:lnTo>
                  <a:lnTo>
                    <a:pt x="2149665" y="29146"/>
                  </a:lnTo>
                  <a:lnTo>
                    <a:pt x="2153412" y="47751"/>
                  </a:lnTo>
                  <a:lnTo>
                    <a:pt x="2153412" y="429260"/>
                  </a:lnTo>
                  <a:lnTo>
                    <a:pt x="2149665" y="447865"/>
                  </a:lnTo>
                  <a:lnTo>
                    <a:pt x="2139441" y="463041"/>
                  </a:lnTo>
                  <a:lnTo>
                    <a:pt x="2124265" y="473265"/>
                  </a:lnTo>
                  <a:lnTo>
                    <a:pt x="2105660" y="477012"/>
                  </a:lnTo>
                  <a:lnTo>
                    <a:pt x="47751" y="477012"/>
                  </a:lnTo>
                  <a:lnTo>
                    <a:pt x="29146" y="473265"/>
                  </a:lnTo>
                  <a:lnTo>
                    <a:pt x="13969" y="463041"/>
                  </a:lnTo>
                  <a:lnTo>
                    <a:pt x="3746" y="447865"/>
                  </a:lnTo>
                  <a:lnTo>
                    <a:pt x="0" y="429260"/>
                  </a:lnTo>
                  <a:lnTo>
                    <a:pt x="0" y="47751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55392" y="4515357"/>
              <a:ext cx="1146175" cy="4445"/>
            </a:xfrm>
            <a:custGeom>
              <a:avLst/>
              <a:gdLst/>
              <a:ahLst/>
              <a:cxnLst/>
              <a:rect l="l" t="t" r="r" b="b"/>
              <a:pathLst>
                <a:path w="1146175" h="4445">
                  <a:moveTo>
                    <a:pt x="0" y="4445"/>
                  </a:moveTo>
                  <a:lnTo>
                    <a:pt x="1145920" y="0"/>
                  </a:lnTo>
                </a:path>
              </a:pathLst>
            </a:custGeom>
            <a:ln w="19050">
              <a:solidFill>
                <a:srgbClr val="1E64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02329" y="4277105"/>
              <a:ext cx="954405" cy="477520"/>
            </a:xfrm>
            <a:custGeom>
              <a:avLst/>
              <a:gdLst/>
              <a:ahLst/>
              <a:cxnLst/>
              <a:rect l="l" t="t" r="r" b="b"/>
              <a:pathLst>
                <a:path w="954404" h="477520">
                  <a:moveTo>
                    <a:pt x="906272" y="0"/>
                  </a:moveTo>
                  <a:lnTo>
                    <a:pt x="47752" y="0"/>
                  </a:lnTo>
                  <a:lnTo>
                    <a:pt x="29146" y="3746"/>
                  </a:lnTo>
                  <a:lnTo>
                    <a:pt x="13970" y="13970"/>
                  </a:lnTo>
                  <a:lnTo>
                    <a:pt x="3746" y="29146"/>
                  </a:lnTo>
                  <a:lnTo>
                    <a:pt x="0" y="47752"/>
                  </a:lnTo>
                  <a:lnTo>
                    <a:pt x="0" y="429260"/>
                  </a:lnTo>
                  <a:lnTo>
                    <a:pt x="3746" y="447865"/>
                  </a:lnTo>
                  <a:lnTo>
                    <a:pt x="13970" y="463042"/>
                  </a:lnTo>
                  <a:lnTo>
                    <a:pt x="29146" y="473265"/>
                  </a:lnTo>
                  <a:lnTo>
                    <a:pt x="47752" y="477012"/>
                  </a:lnTo>
                  <a:lnTo>
                    <a:pt x="906272" y="477012"/>
                  </a:lnTo>
                  <a:lnTo>
                    <a:pt x="924877" y="473265"/>
                  </a:lnTo>
                  <a:lnTo>
                    <a:pt x="940053" y="463042"/>
                  </a:lnTo>
                  <a:lnTo>
                    <a:pt x="950277" y="447865"/>
                  </a:lnTo>
                  <a:lnTo>
                    <a:pt x="954024" y="429260"/>
                  </a:lnTo>
                  <a:lnTo>
                    <a:pt x="954024" y="47752"/>
                  </a:lnTo>
                  <a:lnTo>
                    <a:pt x="950277" y="29146"/>
                  </a:lnTo>
                  <a:lnTo>
                    <a:pt x="940053" y="13970"/>
                  </a:lnTo>
                  <a:lnTo>
                    <a:pt x="924877" y="3746"/>
                  </a:lnTo>
                  <a:lnTo>
                    <a:pt x="906272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02329" y="4277105"/>
              <a:ext cx="954405" cy="477520"/>
            </a:xfrm>
            <a:custGeom>
              <a:avLst/>
              <a:gdLst/>
              <a:ahLst/>
              <a:cxnLst/>
              <a:rect l="l" t="t" r="r" b="b"/>
              <a:pathLst>
                <a:path w="954404" h="477520">
                  <a:moveTo>
                    <a:pt x="0" y="47752"/>
                  </a:moveTo>
                  <a:lnTo>
                    <a:pt x="3746" y="29146"/>
                  </a:lnTo>
                  <a:lnTo>
                    <a:pt x="13970" y="13970"/>
                  </a:lnTo>
                  <a:lnTo>
                    <a:pt x="29146" y="3746"/>
                  </a:lnTo>
                  <a:lnTo>
                    <a:pt x="47752" y="0"/>
                  </a:lnTo>
                  <a:lnTo>
                    <a:pt x="906272" y="0"/>
                  </a:lnTo>
                  <a:lnTo>
                    <a:pt x="924877" y="3746"/>
                  </a:lnTo>
                  <a:lnTo>
                    <a:pt x="940053" y="13970"/>
                  </a:lnTo>
                  <a:lnTo>
                    <a:pt x="950277" y="29146"/>
                  </a:lnTo>
                  <a:lnTo>
                    <a:pt x="954024" y="47752"/>
                  </a:lnTo>
                  <a:lnTo>
                    <a:pt x="954024" y="429260"/>
                  </a:lnTo>
                  <a:lnTo>
                    <a:pt x="950277" y="447865"/>
                  </a:lnTo>
                  <a:lnTo>
                    <a:pt x="940053" y="463042"/>
                  </a:lnTo>
                  <a:lnTo>
                    <a:pt x="924877" y="473265"/>
                  </a:lnTo>
                  <a:lnTo>
                    <a:pt x="906272" y="477012"/>
                  </a:lnTo>
                  <a:lnTo>
                    <a:pt x="47752" y="477012"/>
                  </a:lnTo>
                  <a:lnTo>
                    <a:pt x="29146" y="473265"/>
                  </a:lnTo>
                  <a:lnTo>
                    <a:pt x="13970" y="463042"/>
                  </a:lnTo>
                  <a:lnTo>
                    <a:pt x="3746" y="447865"/>
                  </a:lnTo>
                  <a:lnTo>
                    <a:pt x="0" y="429260"/>
                  </a:lnTo>
                  <a:lnTo>
                    <a:pt x="0" y="4775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564382" y="4277614"/>
            <a:ext cx="62738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150495">
              <a:lnSpc>
                <a:spcPts val="1540"/>
              </a:lnSpc>
              <a:spcBef>
                <a:spcPts val="270"/>
              </a:spcBef>
            </a:pPr>
            <a:r>
              <a:rPr sz="1400" spc="-100" dirty="0">
                <a:solidFill>
                  <a:srgbClr val="FFFFFF"/>
                </a:solidFill>
                <a:latin typeface="Arimo"/>
                <a:cs typeface="Arimo"/>
              </a:rPr>
              <a:t>Two  </a:t>
            </a:r>
            <a:r>
              <a:rPr sz="1400" spc="-135" dirty="0">
                <a:solidFill>
                  <a:srgbClr val="FFFFFF"/>
                </a:solidFill>
                <a:latin typeface="Arimo"/>
                <a:cs typeface="Arimo"/>
              </a:rPr>
              <a:t>Sam</a:t>
            </a:r>
            <a:r>
              <a:rPr sz="1400" spc="-114" dirty="0">
                <a:solidFill>
                  <a:srgbClr val="FFFFFF"/>
                </a:solidFill>
                <a:latin typeface="Arimo"/>
                <a:cs typeface="Arimo"/>
              </a:rPr>
              <a:t>p</a:t>
            </a:r>
            <a:r>
              <a:rPr sz="1400" spc="-75" dirty="0">
                <a:solidFill>
                  <a:srgbClr val="FFFFFF"/>
                </a:solidFill>
                <a:latin typeface="Arimo"/>
                <a:cs typeface="Arimo"/>
              </a:rPr>
              <a:t>les</a:t>
            </a:r>
            <a:endParaRPr sz="1400">
              <a:latin typeface="Arimo"/>
              <a:cs typeface="Arim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345304" y="3378453"/>
            <a:ext cx="3046730" cy="1146810"/>
            <a:chOff x="4345304" y="3378453"/>
            <a:chExt cx="3046730" cy="1146810"/>
          </a:xfrm>
        </p:grpSpPr>
        <p:sp>
          <p:nvSpPr>
            <p:cNvPr id="29" name="object 29"/>
            <p:cNvSpPr/>
            <p:nvPr/>
          </p:nvSpPr>
          <p:spPr>
            <a:xfrm>
              <a:off x="4354829" y="3625849"/>
              <a:ext cx="872490" cy="889635"/>
            </a:xfrm>
            <a:custGeom>
              <a:avLst/>
              <a:gdLst/>
              <a:ahLst/>
              <a:cxnLst/>
              <a:rect l="l" t="t" r="r" b="b"/>
              <a:pathLst>
                <a:path w="872489" h="889635">
                  <a:moveTo>
                    <a:pt x="0" y="889507"/>
                  </a:moveTo>
                  <a:lnTo>
                    <a:pt x="872236" y="0"/>
                  </a:lnTo>
                </a:path>
              </a:pathLst>
            </a:custGeom>
            <a:ln w="19050">
              <a:solidFill>
                <a:srgbClr val="237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28081" y="3388613"/>
              <a:ext cx="2153920" cy="477520"/>
            </a:xfrm>
            <a:custGeom>
              <a:avLst/>
              <a:gdLst/>
              <a:ahLst/>
              <a:cxnLst/>
              <a:rect l="l" t="t" r="r" b="b"/>
              <a:pathLst>
                <a:path w="2153920" h="477520">
                  <a:moveTo>
                    <a:pt x="2105660" y="0"/>
                  </a:moveTo>
                  <a:lnTo>
                    <a:pt x="47751" y="0"/>
                  </a:lnTo>
                  <a:lnTo>
                    <a:pt x="29146" y="3746"/>
                  </a:lnTo>
                  <a:lnTo>
                    <a:pt x="13970" y="13970"/>
                  </a:lnTo>
                  <a:lnTo>
                    <a:pt x="3746" y="29146"/>
                  </a:lnTo>
                  <a:lnTo>
                    <a:pt x="0" y="47751"/>
                  </a:lnTo>
                  <a:lnTo>
                    <a:pt x="0" y="429260"/>
                  </a:lnTo>
                  <a:lnTo>
                    <a:pt x="3746" y="447865"/>
                  </a:lnTo>
                  <a:lnTo>
                    <a:pt x="13969" y="463042"/>
                  </a:lnTo>
                  <a:lnTo>
                    <a:pt x="29146" y="473265"/>
                  </a:lnTo>
                  <a:lnTo>
                    <a:pt x="47751" y="477012"/>
                  </a:lnTo>
                  <a:lnTo>
                    <a:pt x="2105660" y="477012"/>
                  </a:lnTo>
                  <a:lnTo>
                    <a:pt x="2124265" y="473265"/>
                  </a:lnTo>
                  <a:lnTo>
                    <a:pt x="2139441" y="463042"/>
                  </a:lnTo>
                  <a:lnTo>
                    <a:pt x="2149665" y="447865"/>
                  </a:lnTo>
                  <a:lnTo>
                    <a:pt x="2153412" y="429260"/>
                  </a:lnTo>
                  <a:lnTo>
                    <a:pt x="2153412" y="47751"/>
                  </a:lnTo>
                  <a:lnTo>
                    <a:pt x="2149665" y="29146"/>
                  </a:lnTo>
                  <a:lnTo>
                    <a:pt x="2139441" y="13970"/>
                  </a:lnTo>
                  <a:lnTo>
                    <a:pt x="2124265" y="3746"/>
                  </a:lnTo>
                  <a:lnTo>
                    <a:pt x="2105660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28081" y="3388613"/>
              <a:ext cx="2153920" cy="477520"/>
            </a:xfrm>
            <a:custGeom>
              <a:avLst/>
              <a:gdLst/>
              <a:ahLst/>
              <a:cxnLst/>
              <a:rect l="l" t="t" r="r" b="b"/>
              <a:pathLst>
                <a:path w="2153920" h="477520">
                  <a:moveTo>
                    <a:pt x="0" y="47751"/>
                  </a:moveTo>
                  <a:lnTo>
                    <a:pt x="3746" y="29146"/>
                  </a:lnTo>
                  <a:lnTo>
                    <a:pt x="13970" y="13970"/>
                  </a:lnTo>
                  <a:lnTo>
                    <a:pt x="29146" y="3746"/>
                  </a:lnTo>
                  <a:lnTo>
                    <a:pt x="47751" y="0"/>
                  </a:lnTo>
                  <a:lnTo>
                    <a:pt x="2105660" y="0"/>
                  </a:lnTo>
                  <a:lnTo>
                    <a:pt x="2124265" y="3746"/>
                  </a:lnTo>
                  <a:lnTo>
                    <a:pt x="2139441" y="13970"/>
                  </a:lnTo>
                  <a:lnTo>
                    <a:pt x="2149665" y="29146"/>
                  </a:lnTo>
                  <a:lnTo>
                    <a:pt x="2153412" y="47751"/>
                  </a:lnTo>
                  <a:lnTo>
                    <a:pt x="2153412" y="429260"/>
                  </a:lnTo>
                  <a:lnTo>
                    <a:pt x="2149665" y="447865"/>
                  </a:lnTo>
                  <a:lnTo>
                    <a:pt x="2139441" y="463042"/>
                  </a:lnTo>
                  <a:lnTo>
                    <a:pt x="2124265" y="473265"/>
                  </a:lnTo>
                  <a:lnTo>
                    <a:pt x="2105660" y="477012"/>
                  </a:lnTo>
                  <a:lnTo>
                    <a:pt x="47751" y="477012"/>
                  </a:lnTo>
                  <a:lnTo>
                    <a:pt x="29146" y="473265"/>
                  </a:lnTo>
                  <a:lnTo>
                    <a:pt x="13969" y="463042"/>
                  </a:lnTo>
                  <a:lnTo>
                    <a:pt x="3746" y="447865"/>
                  </a:lnTo>
                  <a:lnTo>
                    <a:pt x="0" y="429260"/>
                  </a:lnTo>
                  <a:lnTo>
                    <a:pt x="0" y="47751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54829" y="4174235"/>
              <a:ext cx="872490" cy="341630"/>
            </a:xfrm>
            <a:custGeom>
              <a:avLst/>
              <a:gdLst/>
              <a:ahLst/>
              <a:cxnLst/>
              <a:rect l="l" t="t" r="r" b="b"/>
              <a:pathLst>
                <a:path w="872489" h="341629">
                  <a:moveTo>
                    <a:pt x="0" y="341121"/>
                  </a:moveTo>
                  <a:lnTo>
                    <a:pt x="872236" y="0"/>
                  </a:lnTo>
                </a:path>
              </a:pathLst>
            </a:custGeom>
            <a:ln w="19050">
              <a:solidFill>
                <a:srgbClr val="237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28081" y="3937253"/>
              <a:ext cx="2153920" cy="475615"/>
            </a:xfrm>
            <a:custGeom>
              <a:avLst/>
              <a:gdLst/>
              <a:ahLst/>
              <a:cxnLst/>
              <a:rect l="l" t="t" r="r" b="b"/>
              <a:pathLst>
                <a:path w="2153920" h="475614">
                  <a:moveTo>
                    <a:pt x="2105914" y="0"/>
                  </a:moveTo>
                  <a:lnTo>
                    <a:pt x="47497" y="0"/>
                  </a:lnTo>
                  <a:lnTo>
                    <a:pt x="29039" y="3742"/>
                  </a:lnTo>
                  <a:lnTo>
                    <a:pt x="13938" y="13938"/>
                  </a:lnTo>
                  <a:lnTo>
                    <a:pt x="3742" y="29039"/>
                  </a:lnTo>
                  <a:lnTo>
                    <a:pt x="0" y="47498"/>
                  </a:lnTo>
                  <a:lnTo>
                    <a:pt x="0" y="427990"/>
                  </a:lnTo>
                  <a:lnTo>
                    <a:pt x="3742" y="446448"/>
                  </a:lnTo>
                  <a:lnTo>
                    <a:pt x="13938" y="461549"/>
                  </a:lnTo>
                  <a:lnTo>
                    <a:pt x="29039" y="471745"/>
                  </a:lnTo>
                  <a:lnTo>
                    <a:pt x="47497" y="475488"/>
                  </a:lnTo>
                  <a:lnTo>
                    <a:pt x="2105914" y="475488"/>
                  </a:lnTo>
                  <a:lnTo>
                    <a:pt x="2124372" y="471745"/>
                  </a:lnTo>
                  <a:lnTo>
                    <a:pt x="2139473" y="461549"/>
                  </a:lnTo>
                  <a:lnTo>
                    <a:pt x="2149669" y="446448"/>
                  </a:lnTo>
                  <a:lnTo>
                    <a:pt x="2153412" y="427990"/>
                  </a:lnTo>
                  <a:lnTo>
                    <a:pt x="2153412" y="47498"/>
                  </a:lnTo>
                  <a:lnTo>
                    <a:pt x="2149669" y="29039"/>
                  </a:lnTo>
                  <a:lnTo>
                    <a:pt x="2139473" y="13938"/>
                  </a:lnTo>
                  <a:lnTo>
                    <a:pt x="2124372" y="3742"/>
                  </a:lnTo>
                  <a:lnTo>
                    <a:pt x="2105914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28081" y="3937253"/>
              <a:ext cx="2153920" cy="475615"/>
            </a:xfrm>
            <a:custGeom>
              <a:avLst/>
              <a:gdLst/>
              <a:ahLst/>
              <a:cxnLst/>
              <a:rect l="l" t="t" r="r" b="b"/>
              <a:pathLst>
                <a:path w="2153920" h="475614">
                  <a:moveTo>
                    <a:pt x="0" y="47498"/>
                  </a:moveTo>
                  <a:lnTo>
                    <a:pt x="3742" y="29039"/>
                  </a:lnTo>
                  <a:lnTo>
                    <a:pt x="13938" y="13938"/>
                  </a:lnTo>
                  <a:lnTo>
                    <a:pt x="29039" y="3742"/>
                  </a:lnTo>
                  <a:lnTo>
                    <a:pt x="47497" y="0"/>
                  </a:lnTo>
                  <a:lnTo>
                    <a:pt x="2105914" y="0"/>
                  </a:lnTo>
                  <a:lnTo>
                    <a:pt x="2124372" y="3742"/>
                  </a:lnTo>
                  <a:lnTo>
                    <a:pt x="2139473" y="13938"/>
                  </a:lnTo>
                  <a:lnTo>
                    <a:pt x="2149669" y="29039"/>
                  </a:lnTo>
                  <a:lnTo>
                    <a:pt x="2153412" y="47498"/>
                  </a:lnTo>
                  <a:lnTo>
                    <a:pt x="2153412" y="427990"/>
                  </a:lnTo>
                  <a:lnTo>
                    <a:pt x="2149669" y="446448"/>
                  </a:lnTo>
                  <a:lnTo>
                    <a:pt x="2139473" y="461549"/>
                  </a:lnTo>
                  <a:lnTo>
                    <a:pt x="2124372" y="471745"/>
                  </a:lnTo>
                  <a:lnTo>
                    <a:pt x="2105914" y="475488"/>
                  </a:lnTo>
                  <a:lnTo>
                    <a:pt x="47497" y="475488"/>
                  </a:lnTo>
                  <a:lnTo>
                    <a:pt x="29039" y="471745"/>
                  </a:lnTo>
                  <a:lnTo>
                    <a:pt x="13938" y="461549"/>
                  </a:lnTo>
                  <a:lnTo>
                    <a:pt x="3742" y="446448"/>
                  </a:lnTo>
                  <a:lnTo>
                    <a:pt x="0" y="427990"/>
                  </a:lnTo>
                  <a:lnTo>
                    <a:pt x="0" y="4749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638927" y="2937510"/>
            <a:ext cx="1333500" cy="1336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Arimo"/>
                <a:cs typeface="Arimo"/>
              </a:rPr>
              <a:t>One </a:t>
            </a:r>
            <a:r>
              <a:rPr sz="1400" spc="-75" dirty="0">
                <a:solidFill>
                  <a:srgbClr val="FFFFFF"/>
                </a:solidFill>
                <a:latin typeface="Arimo"/>
                <a:cs typeface="Arimo"/>
              </a:rPr>
              <a:t>sample </a:t>
            </a:r>
            <a:r>
              <a:rPr sz="1400" spc="-45" dirty="0">
                <a:solidFill>
                  <a:srgbClr val="FFFFFF"/>
                </a:solidFill>
                <a:latin typeface="Arimo"/>
                <a:cs typeface="Arimo"/>
              </a:rPr>
              <a:t>p</a:t>
            </a:r>
            <a:r>
              <a:rPr sz="1400" spc="-11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mo"/>
                <a:cs typeface="Arimo"/>
              </a:rPr>
              <a:t>test</a:t>
            </a:r>
            <a:endParaRPr sz="140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endParaRPr sz="1400">
              <a:latin typeface="Arimo"/>
              <a:cs typeface="Arimo"/>
            </a:endParaRPr>
          </a:p>
          <a:p>
            <a:pPr marL="20320">
              <a:lnSpc>
                <a:spcPct val="100000"/>
              </a:lnSpc>
              <a:spcBef>
                <a:spcPts val="1025"/>
              </a:spcBef>
            </a:pPr>
            <a:r>
              <a:rPr sz="1400" spc="-100" dirty="0">
                <a:solidFill>
                  <a:srgbClr val="FFFFFF"/>
                </a:solidFill>
                <a:latin typeface="Arimo"/>
                <a:cs typeface="Arimo"/>
              </a:rPr>
              <a:t>Two </a:t>
            </a:r>
            <a:r>
              <a:rPr sz="1400" spc="-75" dirty="0">
                <a:solidFill>
                  <a:srgbClr val="FFFFFF"/>
                </a:solidFill>
                <a:latin typeface="Arimo"/>
                <a:cs typeface="Arimo"/>
              </a:rPr>
              <a:t>sample </a:t>
            </a:r>
            <a:r>
              <a:rPr sz="1400" spc="-150" dirty="0">
                <a:solidFill>
                  <a:srgbClr val="FFFFFF"/>
                </a:solidFill>
                <a:latin typeface="Arimo"/>
                <a:cs typeface="Arimo"/>
              </a:rPr>
              <a:t>z</a:t>
            </a:r>
            <a:r>
              <a:rPr sz="1400" spc="-7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mo"/>
                <a:cs typeface="Arimo"/>
              </a:rPr>
              <a:t>test</a:t>
            </a:r>
            <a:endParaRPr sz="140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endParaRPr sz="1400">
              <a:latin typeface="Arimo"/>
              <a:cs typeface="Arimo"/>
            </a:endParaRPr>
          </a:p>
          <a:p>
            <a:pPr marL="29209">
              <a:lnSpc>
                <a:spcPct val="100000"/>
              </a:lnSpc>
              <a:spcBef>
                <a:spcPts val="1030"/>
              </a:spcBef>
            </a:pPr>
            <a:r>
              <a:rPr sz="1400" spc="-100" dirty="0">
                <a:solidFill>
                  <a:srgbClr val="FFFFFF"/>
                </a:solidFill>
                <a:latin typeface="Arimo"/>
                <a:cs typeface="Arimo"/>
              </a:rPr>
              <a:t>Two </a:t>
            </a:r>
            <a:r>
              <a:rPr sz="1400" spc="-75" dirty="0">
                <a:solidFill>
                  <a:srgbClr val="FFFFFF"/>
                </a:solidFill>
                <a:latin typeface="Arimo"/>
                <a:cs typeface="Arimo"/>
              </a:rPr>
              <a:t>sample </a:t>
            </a:r>
            <a:r>
              <a:rPr sz="1400" spc="80" dirty="0">
                <a:solidFill>
                  <a:srgbClr val="FFFFFF"/>
                </a:solidFill>
                <a:latin typeface="Arimo"/>
                <a:cs typeface="Arimo"/>
              </a:rPr>
              <a:t>t</a:t>
            </a:r>
            <a:r>
              <a:rPr sz="1400" spc="-14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mo"/>
                <a:cs typeface="Arimo"/>
              </a:rPr>
              <a:t>test</a:t>
            </a:r>
            <a:endParaRPr sz="1400">
              <a:latin typeface="Arimo"/>
              <a:cs typeface="Arim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345304" y="4474209"/>
            <a:ext cx="3046730" cy="497840"/>
            <a:chOff x="4345304" y="4474209"/>
            <a:chExt cx="3046730" cy="497840"/>
          </a:xfrm>
        </p:grpSpPr>
        <p:sp>
          <p:nvSpPr>
            <p:cNvPr id="37" name="object 37"/>
            <p:cNvSpPr/>
            <p:nvPr/>
          </p:nvSpPr>
          <p:spPr>
            <a:xfrm>
              <a:off x="4354829" y="4515357"/>
              <a:ext cx="872490" cy="207645"/>
            </a:xfrm>
            <a:custGeom>
              <a:avLst/>
              <a:gdLst/>
              <a:ahLst/>
              <a:cxnLst/>
              <a:rect l="l" t="t" r="r" b="b"/>
              <a:pathLst>
                <a:path w="872489" h="207645">
                  <a:moveTo>
                    <a:pt x="0" y="0"/>
                  </a:moveTo>
                  <a:lnTo>
                    <a:pt x="872236" y="207137"/>
                  </a:lnTo>
                </a:path>
              </a:pathLst>
            </a:custGeom>
            <a:ln w="19050">
              <a:solidFill>
                <a:srgbClr val="237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28081" y="4484369"/>
              <a:ext cx="2153920" cy="477520"/>
            </a:xfrm>
            <a:custGeom>
              <a:avLst/>
              <a:gdLst/>
              <a:ahLst/>
              <a:cxnLst/>
              <a:rect l="l" t="t" r="r" b="b"/>
              <a:pathLst>
                <a:path w="2153920" h="477520">
                  <a:moveTo>
                    <a:pt x="2105660" y="0"/>
                  </a:moveTo>
                  <a:lnTo>
                    <a:pt x="47751" y="0"/>
                  </a:lnTo>
                  <a:lnTo>
                    <a:pt x="29146" y="3746"/>
                  </a:lnTo>
                  <a:lnTo>
                    <a:pt x="13970" y="13969"/>
                  </a:lnTo>
                  <a:lnTo>
                    <a:pt x="3746" y="29146"/>
                  </a:lnTo>
                  <a:lnTo>
                    <a:pt x="0" y="47751"/>
                  </a:lnTo>
                  <a:lnTo>
                    <a:pt x="0" y="429259"/>
                  </a:lnTo>
                  <a:lnTo>
                    <a:pt x="3746" y="447865"/>
                  </a:lnTo>
                  <a:lnTo>
                    <a:pt x="13969" y="463041"/>
                  </a:lnTo>
                  <a:lnTo>
                    <a:pt x="29146" y="473265"/>
                  </a:lnTo>
                  <a:lnTo>
                    <a:pt x="47751" y="477011"/>
                  </a:lnTo>
                  <a:lnTo>
                    <a:pt x="2105660" y="477011"/>
                  </a:lnTo>
                  <a:lnTo>
                    <a:pt x="2124265" y="473265"/>
                  </a:lnTo>
                  <a:lnTo>
                    <a:pt x="2139441" y="463041"/>
                  </a:lnTo>
                  <a:lnTo>
                    <a:pt x="2149665" y="447865"/>
                  </a:lnTo>
                  <a:lnTo>
                    <a:pt x="2153412" y="429259"/>
                  </a:lnTo>
                  <a:lnTo>
                    <a:pt x="2153412" y="47751"/>
                  </a:lnTo>
                  <a:lnTo>
                    <a:pt x="2149665" y="29146"/>
                  </a:lnTo>
                  <a:lnTo>
                    <a:pt x="2139441" y="13969"/>
                  </a:lnTo>
                  <a:lnTo>
                    <a:pt x="2124265" y="3746"/>
                  </a:lnTo>
                  <a:lnTo>
                    <a:pt x="2105660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28081" y="4484369"/>
              <a:ext cx="2153920" cy="477520"/>
            </a:xfrm>
            <a:custGeom>
              <a:avLst/>
              <a:gdLst/>
              <a:ahLst/>
              <a:cxnLst/>
              <a:rect l="l" t="t" r="r" b="b"/>
              <a:pathLst>
                <a:path w="2153920" h="477520">
                  <a:moveTo>
                    <a:pt x="0" y="47751"/>
                  </a:moveTo>
                  <a:lnTo>
                    <a:pt x="3746" y="29146"/>
                  </a:lnTo>
                  <a:lnTo>
                    <a:pt x="13970" y="13969"/>
                  </a:lnTo>
                  <a:lnTo>
                    <a:pt x="29146" y="3746"/>
                  </a:lnTo>
                  <a:lnTo>
                    <a:pt x="47751" y="0"/>
                  </a:lnTo>
                  <a:lnTo>
                    <a:pt x="2105660" y="0"/>
                  </a:lnTo>
                  <a:lnTo>
                    <a:pt x="2124265" y="3746"/>
                  </a:lnTo>
                  <a:lnTo>
                    <a:pt x="2139441" y="13969"/>
                  </a:lnTo>
                  <a:lnTo>
                    <a:pt x="2149665" y="29146"/>
                  </a:lnTo>
                  <a:lnTo>
                    <a:pt x="2153412" y="47751"/>
                  </a:lnTo>
                  <a:lnTo>
                    <a:pt x="2153412" y="429259"/>
                  </a:lnTo>
                  <a:lnTo>
                    <a:pt x="2149665" y="447865"/>
                  </a:lnTo>
                  <a:lnTo>
                    <a:pt x="2139441" y="463041"/>
                  </a:lnTo>
                  <a:lnTo>
                    <a:pt x="2124265" y="473265"/>
                  </a:lnTo>
                  <a:lnTo>
                    <a:pt x="2105660" y="477011"/>
                  </a:lnTo>
                  <a:lnTo>
                    <a:pt x="47751" y="477011"/>
                  </a:lnTo>
                  <a:lnTo>
                    <a:pt x="29146" y="473265"/>
                  </a:lnTo>
                  <a:lnTo>
                    <a:pt x="13969" y="463041"/>
                  </a:lnTo>
                  <a:lnTo>
                    <a:pt x="3746" y="447865"/>
                  </a:lnTo>
                  <a:lnTo>
                    <a:pt x="0" y="429259"/>
                  </a:lnTo>
                  <a:lnTo>
                    <a:pt x="0" y="47751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852286" y="4582109"/>
            <a:ext cx="9048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0" dirty="0">
                <a:solidFill>
                  <a:srgbClr val="FFFFFF"/>
                </a:solidFill>
                <a:latin typeface="Arimo"/>
                <a:cs typeface="Arimo"/>
              </a:rPr>
              <a:t>Paired </a:t>
            </a:r>
            <a:r>
              <a:rPr sz="1400" spc="80" dirty="0">
                <a:solidFill>
                  <a:srgbClr val="FFFFFF"/>
                </a:solidFill>
                <a:latin typeface="Arimo"/>
                <a:cs typeface="Arimo"/>
              </a:rPr>
              <a:t>t</a:t>
            </a:r>
            <a:r>
              <a:rPr sz="1400" spc="-165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mo"/>
                <a:cs typeface="Arimo"/>
              </a:rPr>
              <a:t>test</a:t>
            </a:r>
            <a:endParaRPr sz="1400">
              <a:latin typeface="Arimo"/>
              <a:cs typeface="Arim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345304" y="4505833"/>
            <a:ext cx="3046730" cy="1538605"/>
            <a:chOff x="4345304" y="4505833"/>
            <a:chExt cx="3046730" cy="1538605"/>
          </a:xfrm>
        </p:grpSpPr>
        <p:sp>
          <p:nvSpPr>
            <p:cNvPr id="42" name="object 42"/>
            <p:cNvSpPr/>
            <p:nvPr/>
          </p:nvSpPr>
          <p:spPr>
            <a:xfrm>
              <a:off x="4354829" y="4515358"/>
              <a:ext cx="872490" cy="731520"/>
            </a:xfrm>
            <a:custGeom>
              <a:avLst/>
              <a:gdLst/>
              <a:ahLst/>
              <a:cxnLst/>
              <a:rect l="l" t="t" r="r" b="b"/>
              <a:pathLst>
                <a:path w="872489" h="731520">
                  <a:moveTo>
                    <a:pt x="0" y="0"/>
                  </a:moveTo>
                  <a:lnTo>
                    <a:pt x="872236" y="731012"/>
                  </a:lnTo>
                </a:path>
              </a:pathLst>
            </a:custGeom>
            <a:ln w="19050">
              <a:solidFill>
                <a:srgbClr val="237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28081" y="5008626"/>
              <a:ext cx="2153920" cy="477520"/>
            </a:xfrm>
            <a:custGeom>
              <a:avLst/>
              <a:gdLst/>
              <a:ahLst/>
              <a:cxnLst/>
              <a:rect l="l" t="t" r="r" b="b"/>
              <a:pathLst>
                <a:path w="2153920" h="477520">
                  <a:moveTo>
                    <a:pt x="2105660" y="0"/>
                  </a:moveTo>
                  <a:lnTo>
                    <a:pt x="47751" y="0"/>
                  </a:lnTo>
                  <a:lnTo>
                    <a:pt x="29146" y="3746"/>
                  </a:lnTo>
                  <a:lnTo>
                    <a:pt x="13970" y="13969"/>
                  </a:lnTo>
                  <a:lnTo>
                    <a:pt x="3746" y="29146"/>
                  </a:lnTo>
                  <a:lnTo>
                    <a:pt x="0" y="47751"/>
                  </a:lnTo>
                  <a:lnTo>
                    <a:pt x="0" y="429260"/>
                  </a:lnTo>
                  <a:lnTo>
                    <a:pt x="3746" y="447865"/>
                  </a:lnTo>
                  <a:lnTo>
                    <a:pt x="13969" y="463042"/>
                  </a:lnTo>
                  <a:lnTo>
                    <a:pt x="29146" y="473265"/>
                  </a:lnTo>
                  <a:lnTo>
                    <a:pt x="47751" y="477012"/>
                  </a:lnTo>
                  <a:lnTo>
                    <a:pt x="2105660" y="477012"/>
                  </a:lnTo>
                  <a:lnTo>
                    <a:pt x="2124265" y="473265"/>
                  </a:lnTo>
                  <a:lnTo>
                    <a:pt x="2139441" y="463042"/>
                  </a:lnTo>
                  <a:lnTo>
                    <a:pt x="2149665" y="447865"/>
                  </a:lnTo>
                  <a:lnTo>
                    <a:pt x="2153412" y="429260"/>
                  </a:lnTo>
                  <a:lnTo>
                    <a:pt x="2153412" y="47751"/>
                  </a:lnTo>
                  <a:lnTo>
                    <a:pt x="2149665" y="29146"/>
                  </a:lnTo>
                  <a:lnTo>
                    <a:pt x="2139441" y="13969"/>
                  </a:lnTo>
                  <a:lnTo>
                    <a:pt x="2124265" y="3746"/>
                  </a:lnTo>
                  <a:lnTo>
                    <a:pt x="2105660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28081" y="5008626"/>
              <a:ext cx="2153920" cy="477520"/>
            </a:xfrm>
            <a:custGeom>
              <a:avLst/>
              <a:gdLst/>
              <a:ahLst/>
              <a:cxnLst/>
              <a:rect l="l" t="t" r="r" b="b"/>
              <a:pathLst>
                <a:path w="2153920" h="477520">
                  <a:moveTo>
                    <a:pt x="0" y="47751"/>
                  </a:moveTo>
                  <a:lnTo>
                    <a:pt x="3746" y="29146"/>
                  </a:lnTo>
                  <a:lnTo>
                    <a:pt x="13970" y="13969"/>
                  </a:lnTo>
                  <a:lnTo>
                    <a:pt x="29146" y="3746"/>
                  </a:lnTo>
                  <a:lnTo>
                    <a:pt x="47751" y="0"/>
                  </a:lnTo>
                  <a:lnTo>
                    <a:pt x="2105660" y="0"/>
                  </a:lnTo>
                  <a:lnTo>
                    <a:pt x="2124265" y="3746"/>
                  </a:lnTo>
                  <a:lnTo>
                    <a:pt x="2139441" y="13969"/>
                  </a:lnTo>
                  <a:lnTo>
                    <a:pt x="2149665" y="29146"/>
                  </a:lnTo>
                  <a:lnTo>
                    <a:pt x="2153412" y="47751"/>
                  </a:lnTo>
                  <a:lnTo>
                    <a:pt x="2153412" y="429260"/>
                  </a:lnTo>
                  <a:lnTo>
                    <a:pt x="2149665" y="447865"/>
                  </a:lnTo>
                  <a:lnTo>
                    <a:pt x="2139441" y="463042"/>
                  </a:lnTo>
                  <a:lnTo>
                    <a:pt x="2124265" y="473265"/>
                  </a:lnTo>
                  <a:lnTo>
                    <a:pt x="2105660" y="477012"/>
                  </a:lnTo>
                  <a:lnTo>
                    <a:pt x="47751" y="477012"/>
                  </a:lnTo>
                  <a:lnTo>
                    <a:pt x="29146" y="473265"/>
                  </a:lnTo>
                  <a:lnTo>
                    <a:pt x="13969" y="463042"/>
                  </a:lnTo>
                  <a:lnTo>
                    <a:pt x="3746" y="447865"/>
                  </a:lnTo>
                  <a:lnTo>
                    <a:pt x="0" y="429260"/>
                  </a:lnTo>
                  <a:lnTo>
                    <a:pt x="0" y="47751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54829" y="4515358"/>
              <a:ext cx="872490" cy="1279525"/>
            </a:xfrm>
            <a:custGeom>
              <a:avLst/>
              <a:gdLst/>
              <a:ahLst/>
              <a:cxnLst/>
              <a:rect l="l" t="t" r="r" b="b"/>
              <a:pathLst>
                <a:path w="872489" h="1279525">
                  <a:moveTo>
                    <a:pt x="0" y="0"/>
                  </a:moveTo>
                  <a:lnTo>
                    <a:pt x="872236" y="1279296"/>
                  </a:lnTo>
                </a:path>
              </a:pathLst>
            </a:custGeom>
            <a:ln w="19050">
              <a:solidFill>
                <a:srgbClr val="237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228081" y="5557266"/>
              <a:ext cx="2153920" cy="477520"/>
            </a:xfrm>
            <a:custGeom>
              <a:avLst/>
              <a:gdLst/>
              <a:ahLst/>
              <a:cxnLst/>
              <a:rect l="l" t="t" r="r" b="b"/>
              <a:pathLst>
                <a:path w="2153920" h="477520">
                  <a:moveTo>
                    <a:pt x="2105660" y="0"/>
                  </a:moveTo>
                  <a:lnTo>
                    <a:pt x="47751" y="0"/>
                  </a:lnTo>
                  <a:lnTo>
                    <a:pt x="29146" y="3745"/>
                  </a:lnTo>
                  <a:lnTo>
                    <a:pt x="13970" y="13963"/>
                  </a:lnTo>
                  <a:lnTo>
                    <a:pt x="3746" y="29125"/>
                  </a:lnTo>
                  <a:lnTo>
                    <a:pt x="0" y="47701"/>
                  </a:lnTo>
                  <a:lnTo>
                    <a:pt x="0" y="429310"/>
                  </a:lnTo>
                  <a:lnTo>
                    <a:pt x="3746" y="447876"/>
                  </a:lnTo>
                  <a:lnTo>
                    <a:pt x="13969" y="463038"/>
                  </a:lnTo>
                  <a:lnTo>
                    <a:pt x="29146" y="473262"/>
                  </a:lnTo>
                  <a:lnTo>
                    <a:pt x="47751" y="477012"/>
                  </a:lnTo>
                  <a:lnTo>
                    <a:pt x="2105660" y="477012"/>
                  </a:lnTo>
                  <a:lnTo>
                    <a:pt x="2124265" y="473262"/>
                  </a:lnTo>
                  <a:lnTo>
                    <a:pt x="2139441" y="463038"/>
                  </a:lnTo>
                  <a:lnTo>
                    <a:pt x="2149665" y="447876"/>
                  </a:lnTo>
                  <a:lnTo>
                    <a:pt x="2153412" y="429310"/>
                  </a:lnTo>
                  <a:lnTo>
                    <a:pt x="2153412" y="47701"/>
                  </a:lnTo>
                  <a:lnTo>
                    <a:pt x="2149665" y="29125"/>
                  </a:lnTo>
                  <a:lnTo>
                    <a:pt x="2139441" y="13963"/>
                  </a:lnTo>
                  <a:lnTo>
                    <a:pt x="2124265" y="3745"/>
                  </a:lnTo>
                  <a:lnTo>
                    <a:pt x="2105660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28081" y="5557266"/>
              <a:ext cx="2153920" cy="477520"/>
            </a:xfrm>
            <a:custGeom>
              <a:avLst/>
              <a:gdLst/>
              <a:ahLst/>
              <a:cxnLst/>
              <a:rect l="l" t="t" r="r" b="b"/>
              <a:pathLst>
                <a:path w="2153920" h="477520">
                  <a:moveTo>
                    <a:pt x="0" y="47701"/>
                  </a:moveTo>
                  <a:lnTo>
                    <a:pt x="3746" y="29125"/>
                  </a:lnTo>
                  <a:lnTo>
                    <a:pt x="13970" y="13963"/>
                  </a:lnTo>
                  <a:lnTo>
                    <a:pt x="29146" y="3745"/>
                  </a:lnTo>
                  <a:lnTo>
                    <a:pt x="47751" y="0"/>
                  </a:lnTo>
                  <a:lnTo>
                    <a:pt x="2105660" y="0"/>
                  </a:lnTo>
                  <a:lnTo>
                    <a:pt x="2124265" y="3745"/>
                  </a:lnTo>
                  <a:lnTo>
                    <a:pt x="2139441" y="13963"/>
                  </a:lnTo>
                  <a:lnTo>
                    <a:pt x="2149665" y="29125"/>
                  </a:lnTo>
                  <a:lnTo>
                    <a:pt x="2153412" y="47701"/>
                  </a:lnTo>
                  <a:lnTo>
                    <a:pt x="2153412" y="429310"/>
                  </a:lnTo>
                  <a:lnTo>
                    <a:pt x="2149665" y="447876"/>
                  </a:lnTo>
                  <a:lnTo>
                    <a:pt x="2139441" y="463038"/>
                  </a:lnTo>
                  <a:lnTo>
                    <a:pt x="2124265" y="473262"/>
                  </a:lnTo>
                  <a:lnTo>
                    <a:pt x="2105660" y="477012"/>
                  </a:lnTo>
                  <a:lnTo>
                    <a:pt x="47751" y="477012"/>
                  </a:lnTo>
                  <a:lnTo>
                    <a:pt x="29146" y="473262"/>
                  </a:lnTo>
                  <a:lnTo>
                    <a:pt x="13969" y="463038"/>
                  </a:lnTo>
                  <a:lnTo>
                    <a:pt x="3746" y="447876"/>
                  </a:lnTo>
                  <a:lnTo>
                    <a:pt x="0" y="429310"/>
                  </a:lnTo>
                  <a:lnTo>
                    <a:pt x="0" y="47701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526151" y="5106416"/>
            <a:ext cx="1559560" cy="88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solidFill>
                  <a:srgbClr val="FFFFFF"/>
                </a:solidFill>
                <a:latin typeface="Arimo"/>
                <a:cs typeface="Arimo"/>
              </a:rPr>
              <a:t>Two sample </a:t>
            </a:r>
            <a:r>
              <a:rPr sz="1400" spc="-45" dirty="0">
                <a:solidFill>
                  <a:srgbClr val="FFFFFF"/>
                </a:solidFill>
                <a:latin typeface="Arimo"/>
                <a:cs typeface="Arimo"/>
              </a:rPr>
              <a:t>p</a:t>
            </a:r>
            <a:r>
              <a:rPr sz="1400" spc="-13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mo"/>
                <a:cs typeface="Arimo"/>
              </a:rPr>
              <a:t>test</a:t>
            </a:r>
            <a:endParaRPr sz="14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mo"/>
              <a:cs typeface="Arimo"/>
            </a:endParaRPr>
          </a:p>
          <a:p>
            <a:pPr marL="12700" marR="5080" algn="ctr">
              <a:lnSpc>
                <a:spcPts val="1540"/>
              </a:lnSpc>
              <a:spcBef>
                <a:spcPts val="5"/>
              </a:spcBef>
            </a:pPr>
            <a:r>
              <a:rPr sz="1400" spc="-100" dirty="0">
                <a:solidFill>
                  <a:srgbClr val="FFFFFF"/>
                </a:solidFill>
                <a:latin typeface="Arimo"/>
                <a:cs typeface="Arimo"/>
              </a:rPr>
              <a:t>Two </a:t>
            </a:r>
            <a:r>
              <a:rPr sz="1400" spc="-75" dirty="0">
                <a:solidFill>
                  <a:srgbClr val="FFFFFF"/>
                </a:solidFill>
                <a:latin typeface="Arimo"/>
                <a:cs typeface="Arimo"/>
              </a:rPr>
              <a:t>sample</a:t>
            </a:r>
            <a:r>
              <a:rPr sz="1400" spc="-12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Arimo"/>
                <a:cs typeface="Arimo"/>
              </a:rPr>
              <a:t>standard  </a:t>
            </a:r>
            <a:r>
              <a:rPr sz="1400" spc="-35" dirty="0">
                <a:solidFill>
                  <a:srgbClr val="FFFFFF"/>
                </a:solidFill>
                <a:latin typeface="Arimo"/>
                <a:cs typeface="Arimo"/>
              </a:rPr>
              <a:t>deviation</a:t>
            </a:r>
            <a:endParaRPr sz="1400">
              <a:latin typeface="Arimo"/>
              <a:cs typeface="Arimo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245867" y="4510278"/>
            <a:ext cx="2137410" cy="2082800"/>
            <a:chOff x="2245867" y="4510278"/>
            <a:chExt cx="2137410" cy="2082800"/>
          </a:xfrm>
        </p:grpSpPr>
        <p:sp>
          <p:nvSpPr>
            <p:cNvPr id="50" name="object 50"/>
            <p:cNvSpPr/>
            <p:nvPr/>
          </p:nvSpPr>
          <p:spPr>
            <a:xfrm>
              <a:off x="2255392" y="4519803"/>
              <a:ext cx="1163320" cy="1823720"/>
            </a:xfrm>
            <a:custGeom>
              <a:avLst/>
              <a:gdLst/>
              <a:ahLst/>
              <a:cxnLst/>
              <a:rect l="l" t="t" r="r" b="b"/>
              <a:pathLst>
                <a:path w="1163320" h="1823720">
                  <a:moveTo>
                    <a:pt x="0" y="0"/>
                  </a:moveTo>
                  <a:lnTo>
                    <a:pt x="1163193" y="1823580"/>
                  </a:lnTo>
                </a:path>
              </a:pathLst>
            </a:custGeom>
            <a:ln w="19050">
              <a:solidFill>
                <a:srgbClr val="1E64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19093" y="6105906"/>
              <a:ext cx="954405" cy="477520"/>
            </a:xfrm>
            <a:custGeom>
              <a:avLst/>
              <a:gdLst/>
              <a:ahLst/>
              <a:cxnLst/>
              <a:rect l="l" t="t" r="r" b="b"/>
              <a:pathLst>
                <a:path w="954404" h="477520">
                  <a:moveTo>
                    <a:pt x="906271" y="0"/>
                  </a:moveTo>
                  <a:lnTo>
                    <a:pt x="47751" y="0"/>
                  </a:lnTo>
                  <a:lnTo>
                    <a:pt x="29146" y="3749"/>
                  </a:lnTo>
                  <a:lnTo>
                    <a:pt x="13970" y="13973"/>
                  </a:lnTo>
                  <a:lnTo>
                    <a:pt x="3746" y="29135"/>
                  </a:lnTo>
                  <a:lnTo>
                    <a:pt x="0" y="47701"/>
                  </a:lnTo>
                  <a:lnTo>
                    <a:pt x="0" y="429310"/>
                  </a:lnTo>
                  <a:lnTo>
                    <a:pt x="3746" y="447876"/>
                  </a:lnTo>
                  <a:lnTo>
                    <a:pt x="13969" y="463038"/>
                  </a:lnTo>
                  <a:lnTo>
                    <a:pt x="29146" y="473262"/>
                  </a:lnTo>
                  <a:lnTo>
                    <a:pt x="47751" y="477012"/>
                  </a:lnTo>
                  <a:lnTo>
                    <a:pt x="906271" y="477012"/>
                  </a:lnTo>
                  <a:lnTo>
                    <a:pt x="924877" y="473262"/>
                  </a:lnTo>
                  <a:lnTo>
                    <a:pt x="940053" y="463038"/>
                  </a:lnTo>
                  <a:lnTo>
                    <a:pt x="950277" y="447876"/>
                  </a:lnTo>
                  <a:lnTo>
                    <a:pt x="954023" y="429310"/>
                  </a:lnTo>
                  <a:lnTo>
                    <a:pt x="954023" y="47701"/>
                  </a:lnTo>
                  <a:lnTo>
                    <a:pt x="950277" y="29135"/>
                  </a:lnTo>
                  <a:lnTo>
                    <a:pt x="940053" y="13973"/>
                  </a:lnTo>
                  <a:lnTo>
                    <a:pt x="924877" y="3749"/>
                  </a:lnTo>
                  <a:lnTo>
                    <a:pt x="906271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19093" y="6105906"/>
              <a:ext cx="954405" cy="477520"/>
            </a:xfrm>
            <a:custGeom>
              <a:avLst/>
              <a:gdLst/>
              <a:ahLst/>
              <a:cxnLst/>
              <a:rect l="l" t="t" r="r" b="b"/>
              <a:pathLst>
                <a:path w="954404" h="477520">
                  <a:moveTo>
                    <a:pt x="0" y="47701"/>
                  </a:moveTo>
                  <a:lnTo>
                    <a:pt x="3746" y="29135"/>
                  </a:lnTo>
                  <a:lnTo>
                    <a:pt x="13970" y="13973"/>
                  </a:lnTo>
                  <a:lnTo>
                    <a:pt x="29146" y="3749"/>
                  </a:lnTo>
                  <a:lnTo>
                    <a:pt x="47751" y="0"/>
                  </a:lnTo>
                  <a:lnTo>
                    <a:pt x="906271" y="0"/>
                  </a:lnTo>
                  <a:lnTo>
                    <a:pt x="924877" y="3749"/>
                  </a:lnTo>
                  <a:lnTo>
                    <a:pt x="940053" y="13973"/>
                  </a:lnTo>
                  <a:lnTo>
                    <a:pt x="950277" y="29135"/>
                  </a:lnTo>
                  <a:lnTo>
                    <a:pt x="954023" y="47701"/>
                  </a:lnTo>
                  <a:lnTo>
                    <a:pt x="954023" y="429310"/>
                  </a:lnTo>
                  <a:lnTo>
                    <a:pt x="950277" y="447876"/>
                  </a:lnTo>
                  <a:lnTo>
                    <a:pt x="940053" y="463038"/>
                  </a:lnTo>
                  <a:lnTo>
                    <a:pt x="924877" y="473262"/>
                  </a:lnTo>
                  <a:lnTo>
                    <a:pt x="906271" y="477012"/>
                  </a:lnTo>
                  <a:lnTo>
                    <a:pt x="47751" y="477012"/>
                  </a:lnTo>
                  <a:lnTo>
                    <a:pt x="29146" y="473262"/>
                  </a:lnTo>
                  <a:lnTo>
                    <a:pt x="13969" y="463038"/>
                  </a:lnTo>
                  <a:lnTo>
                    <a:pt x="3746" y="447876"/>
                  </a:lnTo>
                  <a:lnTo>
                    <a:pt x="0" y="429310"/>
                  </a:lnTo>
                  <a:lnTo>
                    <a:pt x="0" y="47701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433698" y="6106159"/>
            <a:ext cx="1847850" cy="43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10"/>
              </a:lnSpc>
              <a:spcBef>
                <a:spcPts val="100"/>
              </a:spcBef>
              <a:tabLst>
                <a:tab pos="1834514" algn="l"/>
              </a:tabLst>
            </a:pPr>
            <a:r>
              <a:rPr sz="1400" spc="-20" dirty="0">
                <a:solidFill>
                  <a:srgbClr val="FFFFFF"/>
                </a:solidFill>
                <a:latin typeface="Arimo"/>
                <a:cs typeface="Arimo"/>
              </a:rPr>
              <a:t>More </a:t>
            </a:r>
            <a:r>
              <a:rPr sz="1400" spc="-30" dirty="0">
                <a:solidFill>
                  <a:srgbClr val="FFFFFF"/>
                </a:solidFill>
                <a:latin typeface="Arimo"/>
                <a:cs typeface="Arimo"/>
              </a:rPr>
              <a:t>than</a:t>
            </a:r>
            <a:r>
              <a:rPr sz="1400" spc="-22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Arimo"/>
                <a:cs typeface="Arimo"/>
              </a:rPr>
              <a:t>2</a:t>
            </a:r>
            <a:r>
              <a:rPr sz="1400" spc="-175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2373A7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  <a:p>
            <a:pPr marL="166370">
              <a:lnSpc>
                <a:spcPts val="1610"/>
              </a:lnSpc>
            </a:pPr>
            <a:r>
              <a:rPr sz="1400" spc="-85" dirty="0">
                <a:solidFill>
                  <a:srgbClr val="FFFFFF"/>
                </a:solidFill>
                <a:latin typeface="Arimo"/>
                <a:cs typeface="Arimo"/>
              </a:rPr>
              <a:t>samples</a:t>
            </a:r>
            <a:endParaRPr sz="1400">
              <a:latin typeface="Arimo"/>
              <a:cs typeface="Arimo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218176" y="6096000"/>
            <a:ext cx="2123440" cy="495300"/>
            <a:chOff x="5218176" y="6096000"/>
            <a:chExt cx="2123440" cy="495300"/>
          </a:xfrm>
        </p:grpSpPr>
        <p:sp>
          <p:nvSpPr>
            <p:cNvPr id="55" name="object 55"/>
            <p:cNvSpPr/>
            <p:nvPr/>
          </p:nvSpPr>
          <p:spPr>
            <a:xfrm>
              <a:off x="5228082" y="6105905"/>
              <a:ext cx="2103120" cy="475615"/>
            </a:xfrm>
            <a:custGeom>
              <a:avLst/>
              <a:gdLst/>
              <a:ahLst/>
              <a:cxnLst/>
              <a:rect l="l" t="t" r="r" b="b"/>
              <a:pathLst>
                <a:path w="2103120" h="475615">
                  <a:moveTo>
                    <a:pt x="2055621" y="0"/>
                  </a:moveTo>
                  <a:lnTo>
                    <a:pt x="47497" y="0"/>
                  </a:lnTo>
                  <a:lnTo>
                    <a:pt x="29039" y="3736"/>
                  </a:lnTo>
                  <a:lnTo>
                    <a:pt x="13938" y="13925"/>
                  </a:lnTo>
                  <a:lnTo>
                    <a:pt x="3742" y="29039"/>
                  </a:lnTo>
                  <a:lnTo>
                    <a:pt x="0" y="47548"/>
                  </a:lnTo>
                  <a:lnTo>
                    <a:pt x="0" y="427939"/>
                  </a:lnTo>
                  <a:lnTo>
                    <a:pt x="3742" y="446448"/>
                  </a:lnTo>
                  <a:lnTo>
                    <a:pt x="13938" y="461562"/>
                  </a:lnTo>
                  <a:lnTo>
                    <a:pt x="29039" y="471751"/>
                  </a:lnTo>
                  <a:lnTo>
                    <a:pt x="47497" y="475488"/>
                  </a:lnTo>
                  <a:lnTo>
                    <a:pt x="2055621" y="475488"/>
                  </a:lnTo>
                  <a:lnTo>
                    <a:pt x="2074080" y="471751"/>
                  </a:lnTo>
                  <a:lnTo>
                    <a:pt x="2089181" y="461562"/>
                  </a:lnTo>
                  <a:lnTo>
                    <a:pt x="2099377" y="446448"/>
                  </a:lnTo>
                  <a:lnTo>
                    <a:pt x="2103119" y="427939"/>
                  </a:lnTo>
                  <a:lnTo>
                    <a:pt x="2103119" y="47548"/>
                  </a:lnTo>
                  <a:lnTo>
                    <a:pt x="2099377" y="29039"/>
                  </a:lnTo>
                  <a:lnTo>
                    <a:pt x="2089181" y="13925"/>
                  </a:lnTo>
                  <a:lnTo>
                    <a:pt x="2074080" y="3736"/>
                  </a:lnTo>
                  <a:lnTo>
                    <a:pt x="2055621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228082" y="6105905"/>
              <a:ext cx="2103120" cy="475615"/>
            </a:xfrm>
            <a:custGeom>
              <a:avLst/>
              <a:gdLst/>
              <a:ahLst/>
              <a:cxnLst/>
              <a:rect l="l" t="t" r="r" b="b"/>
              <a:pathLst>
                <a:path w="2103120" h="475615">
                  <a:moveTo>
                    <a:pt x="0" y="47548"/>
                  </a:moveTo>
                  <a:lnTo>
                    <a:pt x="3742" y="29039"/>
                  </a:lnTo>
                  <a:lnTo>
                    <a:pt x="13938" y="13925"/>
                  </a:lnTo>
                  <a:lnTo>
                    <a:pt x="29039" y="3736"/>
                  </a:lnTo>
                  <a:lnTo>
                    <a:pt x="47497" y="0"/>
                  </a:lnTo>
                  <a:lnTo>
                    <a:pt x="2055621" y="0"/>
                  </a:lnTo>
                  <a:lnTo>
                    <a:pt x="2074080" y="3736"/>
                  </a:lnTo>
                  <a:lnTo>
                    <a:pt x="2089181" y="13925"/>
                  </a:lnTo>
                  <a:lnTo>
                    <a:pt x="2099377" y="29039"/>
                  </a:lnTo>
                  <a:lnTo>
                    <a:pt x="2103119" y="47548"/>
                  </a:lnTo>
                  <a:lnTo>
                    <a:pt x="2103119" y="427939"/>
                  </a:lnTo>
                  <a:lnTo>
                    <a:pt x="2099377" y="446448"/>
                  </a:lnTo>
                  <a:lnTo>
                    <a:pt x="2089181" y="461562"/>
                  </a:lnTo>
                  <a:lnTo>
                    <a:pt x="2074080" y="471751"/>
                  </a:lnTo>
                  <a:lnTo>
                    <a:pt x="2055621" y="475488"/>
                  </a:lnTo>
                  <a:lnTo>
                    <a:pt x="47497" y="475488"/>
                  </a:lnTo>
                  <a:lnTo>
                    <a:pt x="29039" y="471751"/>
                  </a:lnTo>
                  <a:lnTo>
                    <a:pt x="13938" y="461562"/>
                  </a:lnTo>
                  <a:lnTo>
                    <a:pt x="3742" y="446448"/>
                  </a:lnTo>
                  <a:lnTo>
                    <a:pt x="0" y="427939"/>
                  </a:lnTo>
                  <a:lnTo>
                    <a:pt x="0" y="4754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000115" y="6203391"/>
            <a:ext cx="556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0" dirty="0">
                <a:solidFill>
                  <a:srgbClr val="FFFFFF"/>
                </a:solidFill>
                <a:latin typeface="Arimo"/>
                <a:cs typeface="Arimo"/>
              </a:rPr>
              <a:t>A</a:t>
            </a:r>
            <a:r>
              <a:rPr sz="1400" spc="-114" dirty="0">
                <a:solidFill>
                  <a:srgbClr val="FFFFFF"/>
                </a:solidFill>
                <a:latin typeface="Arimo"/>
                <a:cs typeface="Arimo"/>
              </a:rPr>
              <a:t>N</a:t>
            </a:r>
            <a:r>
              <a:rPr sz="1400" spc="-180" dirty="0">
                <a:solidFill>
                  <a:srgbClr val="FFFFFF"/>
                </a:solidFill>
                <a:latin typeface="Arimo"/>
                <a:cs typeface="Arimo"/>
              </a:rPr>
              <a:t>O</a:t>
            </a:r>
            <a:r>
              <a:rPr sz="1400" spc="-210" dirty="0">
                <a:solidFill>
                  <a:srgbClr val="FFFFFF"/>
                </a:solidFill>
                <a:latin typeface="Arimo"/>
                <a:cs typeface="Arimo"/>
              </a:rPr>
              <a:t>V</a:t>
            </a:r>
            <a:r>
              <a:rPr sz="1400" spc="-125" dirty="0">
                <a:solidFill>
                  <a:srgbClr val="FFFFFF"/>
                </a:solidFill>
                <a:latin typeface="Arimo"/>
                <a:cs typeface="Arimo"/>
              </a:rPr>
              <a:t>A</a:t>
            </a:r>
            <a:endParaRPr sz="14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568109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29" dirty="0"/>
              <a:t>One </a:t>
            </a:r>
            <a:r>
              <a:rPr sz="4400" spc="225" dirty="0"/>
              <a:t>Sample</a:t>
            </a:r>
            <a:r>
              <a:rPr sz="4400" spc="-960" dirty="0"/>
              <a:t> </a:t>
            </a:r>
            <a:r>
              <a:rPr sz="4400" spc="50" dirty="0"/>
              <a:t>z </a:t>
            </a:r>
            <a:r>
              <a:rPr sz="4400" spc="105" dirty="0"/>
              <a:t>Test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42695" y="1602419"/>
            <a:ext cx="6365240" cy="473519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482600" indent="-457834">
              <a:lnSpc>
                <a:spcPct val="100000"/>
              </a:lnSpc>
              <a:spcBef>
                <a:spcPts val="455"/>
              </a:spcBef>
              <a:buFont typeface="Wingdings"/>
              <a:buChar char=""/>
              <a:tabLst>
                <a:tab pos="483234" algn="l"/>
              </a:tabLst>
            </a:pPr>
            <a:r>
              <a:rPr sz="2950" spc="-140" dirty="0">
                <a:latin typeface="Arimo"/>
                <a:cs typeface="Arimo"/>
              </a:rPr>
              <a:t>Calculated</a:t>
            </a:r>
            <a:r>
              <a:rPr sz="2950" spc="-160" dirty="0">
                <a:latin typeface="Arimo"/>
                <a:cs typeface="Arimo"/>
              </a:rPr>
              <a:t> </a:t>
            </a:r>
            <a:r>
              <a:rPr sz="2950" spc="-120" dirty="0">
                <a:latin typeface="Arimo"/>
                <a:cs typeface="Arimo"/>
              </a:rPr>
              <a:t>value</a:t>
            </a:r>
            <a:endParaRPr sz="2950">
              <a:latin typeface="Arimo"/>
              <a:cs typeface="Arimo"/>
            </a:endParaRPr>
          </a:p>
          <a:p>
            <a:pPr marL="482600" indent="-457834">
              <a:lnSpc>
                <a:spcPct val="100000"/>
              </a:lnSpc>
              <a:spcBef>
                <a:spcPts val="359"/>
              </a:spcBef>
              <a:buFont typeface="Wingdings"/>
              <a:buChar char=""/>
              <a:tabLst>
                <a:tab pos="483234" algn="l"/>
              </a:tabLst>
            </a:pPr>
            <a:r>
              <a:rPr sz="2950" spc="-305" dirty="0">
                <a:latin typeface="Arimo"/>
                <a:cs typeface="Arimo"/>
              </a:rPr>
              <a:t>z</a:t>
            </a:r>
            <a:r>
              <a:rPr sz="2950" spc="-155" dirty="0">
                <a:latin typeface="Arimo"/>
                <a:cs typeface="Arimo"/>
              </a:rPr>
              <a:t> </a:t>
            </a:r>
            <a:r>
              <a:rPr sz="2950" spc="-250" dirty="0">
                <a:latin typeface="Arimo"/>
                <a:cs typeface="Arimo"/>
              </a:rPr>
              <a:t>=</a:t>
            </a:r>
            <a:r>
              <a:rPr sz="2950" spc="-150" dirty="0">
                <a:latin typeface="Arimo"/>
                <a:cs typeface="Arimo"/>
              </a:rPr>
              <a:t> </a:t>
            </a:r>
            <a:r>
              <a:rPr sz="2950" spc="-25" dirty="0">
                <a:latin typeface="Arimo"/>
                <a:cs typeface="Arimo"/>
              </a:rPr>
              <a:t>[x̄</a:t>
            </a:r>
            <a:r>
              <a:rPr sz="2950" spc="-175" dirty="0">
                <a:latin typeface="Arimo"/>
                <a:cs typeface="Arimo"/>
              </a:rPr>
              <a:t> </a:t>
            </a:r>
            <a:r>
              <a:rPr sz="2950" spc="-75" dirty="0">
                <a:latin typeface="Arimo"/>
                <a:cs typeface="Arimo"/>
              </a:rPr>
              <a:t>-</a:t>
            </a:r>
            <a:r>
              <a:rPr sz="2950" spc="-150" dirty="0">
                <a:latin typeface="Arimo"/>
                <a:cs typeface="Arimo"/>
              </a:rPr>
              <a:t> </a:t>
            </a:r>
            <a:r>
              <a:rPr sz="2950" spc="-70" dirty="0">
                <a:latin typeface="Arimo"/>
                <a:cs typeface="Arimo"/>
              </a:rPr>
              <a:t>μ</a:t>
            </a:r>
            <a:r>
              <a:rPr sz="2950" spc="-150" dirty="0">
                <a:latin typeface="Arimo"/>
                <a:cs typeface="Arimo"/>
              </a:rPr>
              <a:t> </a:t>
            </a:r>
            <a:r>
              <a:rPr sz="2950" spc="90" dirty="0">
                <a:latin typeface="Arimo"/>
                <a:cs typeface="Arimo"/>
              </a:rPr>
              <a:t>]</a:t>
            </a:r>
            <a:r>
              <a:rPr sz="2950" spc="-150" dirty="0">
                <a:latin typeface="Arimo"/>
                <a:cs typeface="Arimo"/>
              </a:rPr>
              <a:t> </a:t>
            </a:r>
            <a:r>
              <a:rPr sz="2950" spc="325" dirty="0">
                <a:latin typeface="Arimo"/>
                <a:cs typeface="Arimo"/>
              </a:rPr>
              <a:t>/</a:t>
            </a:r>
            <a:r>
              <a:rPr sz="2950" spc="-140" dirty="0">
                <a:latin typeface="Arimo"/>
                <a:cs typeface="Arimo"/>
              </a:rPr>
              <a:t> </a:t>
            </a:r>
            <a:r>
              <a:rPr sz="2950" spc="-80" dirty="0">
                <a:latin typeface="Arimo"/>
                <a:cs typeface="Arimo"/>
              </a:rPr>
              <a:t>[σ</a:t>
            </a:r>
            <a:r>
              <a:rPr sz="2950" spc="-150" dirty="0">
                <a:latin typeface="Arimo"/>
                <a:cs typeface="Arimo"/>
              </a:rPr>
              <a:t> </a:t>
            </a:r>
            <a:r>
              <a:rPr sz="2950" spc="325" dirty="0">
                <a:latin typeface="Arimo"/>
                <a:cs typeface="Arimo"/>
              </a:rPr>
              <a:t>/</a:t>
            </a:r>
            <a:r>
              <a:rPr sz="2950" spc="-155" dirty="0">
                <a:latin typeface="Arimo"/>
                <a:cs typeface="Arimo"/>
              </a:rPr>
              <a:t> </a:t>
            </a:r>
            <a:r>
              <a:rPr sz="2950" spc="-55" dirty="0">
                <a:latin typeface="Arimo"/>
                <a:cs typeface="Arimo"/>
              </a:rPr>
              <a:t>sqrt(</a:t>
            </a:r>
            <a:r>
              <a:rPr sz="2950" spc="-155" dirty="0">
                <a:latin typeface="Arimo"/>
                <a:cs typeface="Arimo"/>
              </a:rPr>
              <a:t> </a:t>
            </a:r>
            <a:r>
              <a:rPr sz="2950" spc="-85" dirty="0">
                <a:latin typeface="Arimo"/>
                <a:cs typeface="Arimo"/>
              </a:rPr>
              <a:t>n</a:t>
            </a:r>
            <a:r>
              <a:rPr sz="2950" spc="-150" dirty="0">
                <a:latin typeface="Arimo"/>
                <a:cs typeface="Arimo"/>
              </a:rPr>
              <a:t> </a:t>
            </a:r>
            <a:r>
              <a:rPr sz="2950" spc="-85" dirty="0">
                <a:latin typeface="Arimo"/>
                <a:cs typeface="Arimo"/>
              </a:rPr>
              <a:t>)</a:t>
            </a:r>
            <a:r>
              <a:rPr sz="2950" spc="-140" dirty="0">
                <a:latin typeface="Arimo"/>
                <a:cs typeface="Arimo"/>
              </a:rPr>
              <a:t> </a:t>
            </a:r>
            <a:r>
              <a:rPr sz="2950" spc="90" dirty="0">
                <a:latin typeface="Arimo"/>
                <a:cs typeface="Arimo"/>
              </a:rPr>
              <a:t>]</a:t>
            </a:r>
            <a:endParaRPr sz="2950">
              <a:latin typeface="Arimo"/>
              <a:cs typeface="Arimo"/>
            </a:endParaRPr>
          </a:p>
          <a:p>
            <a:pPr marL="482600" marR="136525" indent="-457834">
              <a:lnSpc>
                <a:spcPts val="2840"/>
              </a:lnSpc>
              <a:spcBef>
                <a:spcPts val="930"/>
              </a:spcBef>
              <a:buFont typeface="Wingdings"/>
              <a:buChar char=""/>
              <a:tabLst>
                <a:tab pos="483234" algn="l"/>
                <a:tab pos="3910329" algn="l"/>
              </a:tabLst>
            </a:pPr>
            <a:r>
              <a:rPr sz="2950" spc="-165" dirty="0">
                <a:latin typeface="Arimo"/>
                <a:cs typeface="Arimo"/>
              </a:rPr>
              <a:t>Example: </a:t>
            </a:r>
            <a:r>
              <a:rPr sz="2950" spc="-114" dirty="0">
                <a:latin typeface="Arimo"/>
                <a:cs typeface="Arimo"/>
              </a:rPr>
              <a:t>Perfume </a:t>
            </a:r>
            <a:r>
              <a:rPr sz="2950" spc="5" dirty="0">
                <a:latin typeface="Arimo"/>
                <a:cs typeface="Arimo"/>
              </a:rPr>
              <a:t>bottle </a:t>
            </a:r>
            <a:r>
              <a:rPr sz="2950" spc="-95" dirty="0">
                <a:latin typeface="Arimo"/>
                <a:cs typeface="Arimo"/>
              </a:rPr>
              <a:t>producing  </a:t>
            </a:r>
            <a:r>
              <a:rPr sz="2950" spc="-175" dirty="0">
                <a:latin typeface="Arimo"/>
                <a:cs typeface="Arimo"/>
              </a:rPr>
              <a:t>150cc </a:t>
            </a:r>
            <a:r>
              <a:rPr sz="2950" spc="25" dirty="0">
                <a:latin typeface="Arimo"/>
                <a:cs typeface="Arimo"/>
              </a:rPr>
              <a:t>with </a:t>
            </a:r>
            <a:r>
              <a:rPr sz="2950" spc="-204" dirty="0">
                <a:latin typeface="Arimo"/>
                <a:cs typeface="Arimo"/>
              </a:rPr>
              <a:t>sd </a:t>
            </a:r>
            <a:r>
              <a:rPr sz="2950" dirty="0">
                <a:latin typeface="Arimo"/>
                <a:cs typeface="Arimo"/>
              </a:rPr>
              <a:t>of</a:t>
            </a:r>
            <a:r>
              <a:rPr sz="2950" spc="-229" dirty="0">
                <a:latin typeface="Arimo"/>
                <a:cs typeface="Arimo"/>
              </a:rPr>
              <a:t> </a:t>
            </a:r>
            <a:r>
              <a:rPr sz="2950" spc="-140" dirty="0">
                <a:latin typeface="Arimo"/>
                <a:cs typeface="Arimo"/>
              </a:rPr>
              <a:t>2</a:t>
            </a:r>
            <a:r>
              <a:rPr sz="2950" spc="-135" dirty="0">
                <a:latin typeface="Arimo"/>
                <a:cs typeface="Arimo"/>
              </a:rPr>
              <a:t> </a:t>
            </a:r>
            <a:r>
              <a:rPr sz="2950" spc="-180" dirty="0">
                <a:latin typeface="Arimo"/>
                <a:cs typeface="Arimo"/>
              </a:rPr>
              <a:t>cc,	</a:t>
            </a:r>
            <a:r>
              <a:rPr sz="2950" spc="-145" dirty="0">
                <a:latin typeface="Arimo"/>
                <a:cs typeface="Arimo"/>
              </a:rPr>
              <a:t>100 </a:t>
            </a:r>
            <a:r>
              <a:rPr sz="2950" spc="-45" dirty="0">
                <a:latin typeface="Arimo"/>
                <a:cs typeface="Arimo"/>
              </a:rPr>
              <a:t>bottles</a:t>
            </a:r>
            <a:r>
              <a:rPr sz="2950" spc="-215" dirty="0">
                <a:latin typeface="Arimo"/>
                <a:cs typeface="Arimo"/>
              </a:rPr>
              <a:t> </a:t>
            </a:r>
            <a:r>
              <a:rPr sz="2950" spc="-120" dirty="0">
                <a:latin typeface="Arimo"/>
                <a:cs typeface="Arimo"/>
              </a:rPr>
              <a:t>are  </a:t>
            </a:r>
            <a:r>
              <a:rPr sz="2950" spc="-80" dirty="0">
                <a:latin typeface="Arimo"/>
                <a:cs typeface="Arimo"/>
              </a:rPr>
              <a:t>randomly </a:t>
            </a:r>
            <a:r>
              <a:rPr sz="2950" spc="-114" dirty="0">
                <a:latin typeface="Arimo"/>
                <a:cs typeface="Arimo"/>
              </a:rPr>
              <a:t>picked </a:t>
            </a:r>
            <a:r>
              <a:rPr sz="2950" spc="-130" dirty="0">
                <a:latin typeface="Arimo"/>
                <a:cs typeface="Arimo"/>
              </a:rPr>
              <a:t>and </a:t>
            </a:r>
            <a:r>
              <a:rPr sz="2950" spc="-30" dirty="0">
                <a:latin typeface="Arimo"/>
                <a:cs typeface="Arimo"/>
              </a:rPr>
              <a:t>the</a:t>
            </a:r>
            <a:r>
              <a:rPr sz="2950" spc="-265" dirty="0">
                <a:latin typeface="Arimo"/>
                <a:cs typeface="Arimo"/>
              </a:rPr>
              <a:t> </a:t>
            </a:r>
            <a:r>
              <a:rPr sz="2950" spc="-160" dirty="0">
                <a:latin typeface="Arimo"/>
                <a:cs typeface="Arimo"/>
              </a:rPr>
              <a:t>average</a:t>
            </a:r>
            <a:endParaRPr sz="2950">
              <a:latin typeface="Arimo"/>
              <a:cs typeface="Arimo"/>
            </a:endParaRPr>
          </a:p>
          <a:p>
            <a:pPr marL="482600" marR="459740">
              <a:lnSpc>
                <a:spcPts val="2850"/>
              </a:lnSpc>
              <a:spcBef>
                <a:spcPts val="5"/>
              </a:spcBef>
            </a:pPr>
            <a:r>
              <a:rPr sz="2950" spc="-90" dirty="0">
                <a:latin typeface="Arimo"/>
                <a:cs typeface="Arimo"/>
              </a:rPr>
              <a:t>volume </a:t>
            </a:r>
            <a:r>
              <a:rPr sz="2950" spc="-185" dirty="0">
                <a:latin typeface="Arimo"/>
                <a:cs typeface="Arimo"/>
              </a:rPr>
              <a:t>was </a:t>
            </a:r>
            <a:r>
              <a:rPr sz="2950" spc="-55" dirty="0">
                <a:latin typeface="Arimo"/>
                <a:cs typeface="Arimo"/>
              </a:rPr>
              <a:t>found </a:t>
            </a:r>
            <a:r>
              <a:rPr sz="2950" spc="45" dirty="0">
                <a:latin typeface="Arimo"/>
                <a:cs typeface="Arimo"/>
              </a:rPr>
              <a:t>to </a:t>
            </a:r>
            <a:r>
              <a:rPr sz="2950" spc="-130" dirty="0">
                <a:latin typeface="Arimo"/>
                <a:cs typeface="Arimo"/>
              </a:rPr>
              <a:t>be </a:t>
            </a:r>
            <a:r>
              <a:rPr sz="2950" spc="-160" dirty="0">
                <a:latin typeface="Arimo"/>
                <a:cs typeface="Arimo"/>
              </a:rPr>
              <a:t>152cc.</a:t>
            </a:r>
            <a:r>
              <a:rPr sz="2950" spc="-520" dirty="0">
                <a:latin typeface="Arimo"/>
                <a:cs typeface="Arimo"/>
              </a:rPr>
              <a:t> </a:t>
            </a:r>
            <a:r>
              <a:rPr sz="2950" spc="-280" dirty="0">
                <a:latin typeface="Arimo"/>
                <a:cs typeface="Arimo"/>
              </a:rPr>
              <a:t>Has  </a:t>
            </a:r>
            <a:r>
              <a:rPr sz="2950" spc="-140" dirty="0">
                <a:latin typeface="Arimo"/>
                <a:cs typeface="Arimo"/>
              </a:rPr>
              <a:t>mean </a:t>
            </a:r>
            <a:r>
              <a:rPr sz="2950" spc="-90" dirty="0">
                <a:latin typeface="Arimo"/>
                <a:cs typeface="Arimo"/>
              </a:rPr>
              <a:t>volume </a:t>
            </a:r>
            <a:r>
              <a:rPr sz="2950" spc="-180" dirty="0">
                <a:latin typeface="Arimo"/>
                <a:cs typeface="Arimo"/>
              </a:rPr>
              <a:t>changed?</a:t>
            </a:r>
            <a:r>
              <a:rPr sz="2950" spc="-200" dirty="0">
                <a:latin typeface="Arimo"/>
                <a:cs typeface="Arimo"/>
              </a:rPr>
              <a:t> </a:t>
            </a:r>
            <a:r>
              <a:rPr sz="2950" spc="-220" dirty="0">
                <a:latin typeface="Arimo"/>
                <a:cs typeface="Arimo"/>
              </a:rPr>
              <a:t>(95%</a:t>
            </a:r>
            <a:endParaRPr sz="2950">
              <a:latin typeface="Arimo"/>
              <a:cs typeface="Arimo"/>
            </a:endParaRPr>
          </a:p>
          <a:p>
            <a:pPr marL="482600">
              <a:lnSpc>
                <a:spcPts val="2860"/>
              </a:lnSpc>
            </a:pPr>
            <a:r>
              <a:rPr sz="2950" spc="-100" dirty="0">
                <a:latin typeface="Arimo"/>
                <a:cs typeface="Arimo"/>
              </a:rPr>
              <a:t>confidence)</a:t>
            </a:r>
            <a:endParaRPr sz="2950">
              <a:latin typeface="Arimo"/>
              <a:cs typeface="Arimo"/>
            </a:endParaRPr>
          </a:p>
          <a:p>
            <a:pPr marL="482600" marR="17780" indent="-457834">
              <a:lnSpc>
                <a:spcPts val="2840"/>
              </a:lnSpc>
              <a:spcBef>
                <a:spcPts val="980"/>
              </a:spcBef>
              <a:buFont typeface="Wingdings"/>
              <a:buChar char=""/>
              <a:tabLst>
                <a:tab pos="483234" algn="l"/>
              </a:tabLst>
            </a:pPr>
            <a:r>
              <a:rPr sz="2950" spc="-80" dirty="0">
                <a:latin typeface="Arimo"/>
                <a:cs typeface="Arimo"/>
              </a:rPr>
              <a:t>z</a:t>
            </a:r>
            <a:r>
              <a:rPr sz="2925" spc="-120" baseline="-21367" dirty="0">
                <a:latin typeface="Arimo"/>
                <a:cs typeface="Arimo"/>
              </a:rPr>
              <a:t>calculated </a:t>
            </a:r>
            <a:r>
              <a:rPr sz="2950" spc="-250" dirty="0">
                <a:latin typeface="Arimo"/>
                <a:cs typeface="Arimo"/>
              </a:rPr>
              <a:t>= </a:t>
            </a:r>
            <a:r>
              <a:rPr sz="2950" spc="-70" dirty="0">
                <a:latin typeface="Arimo"/>
                <a:cs typeface="Arimo"/>
              </a:rPr>
              <a:t>(152-150)/[2 </a:t>
            </a:r>
            <a:r>
              <a:rPr sz="2950" spc="325" dirty="0">
                <a:latin typeface="Arimo"/>
                <a:cs typeface="Arimo"/>
              </a:rPr>
              <a:t>/ </a:t>
            </a:r>
            <a:r>
              <a:rPr sz="2950" spc="-55" dirty="0">
                <a:latin typeface="Arimo"/>
                <a:cs typeface="Arimo"/>
              </a:rPr>
              <a:t>sqrt( </a:t>
            </a:r>
            <a:r>
              <a:rPr sz="2950" spc="-140" dirty="0">
                <a:latin typeface="Arimo"/>
                <a:cs typeface="Arimo"/>
              </a:rPr>
              <a:t>100 </a:t>
            </a:r>
            <a:r>
              <a:rPr sz="2950" spc="-85" dirty="0">
                <a:latin typeface="Arimo"/>
                <a:cs typeface="Arimo"/>
              </a:rPr>
              <a:t>) </a:t>
            </a:r>
            <a:r>
              <a:rPr sz="2950" spc="85" dirty="0">
                <a:latin typeface="Arimo"/>
                <a:cs typeface="Arimo"/>
              </a:rPr>
              <a:t>]</a:t>
            </a:r>
            <a:r>
              <a:rPr sz="2950" spc="-615" dirty="0">
                <a:latin typeface="Arimo"/>
                <a:cs typeface="Arimo"/>
              </a:rPr>
              <a:t> </a:t>
            </a:r>
            <a:r>
              <a:rPr sz="2950" spc="-250" dirty="0">
                <a:latin typeface="Arimo"/>
                <a:cs typeface="Arimo"/>
              </a:rPr>
              <a:t>=  </a:t>
            </a:r>
            <a:r>
              <a:rPr sz="2950" spc="-40" dirty="0">
                <a:latin typeface="Arimo"/>
                <a:cs typeface="Arimo"/>
              </a:rPr>
              <a:t>2/0.2 </a:t>
            </a:r>
            <a:r>
              <a:rPr sz="2950" spc="-250" dirty="0">
                <a:latin typeface="Arimo"/>
                <a:cs typeface="Arimo"/>
              </a:rPr>
              <a:t>=</a:t>
            </a:r>
            <a:r>
              <a:rPr sz="2950" spc="-245" dirty="0">
                <a:latin typeface="Arimo"/>
                <a:cs typeface="Arimo"/>
              </a:rPr>
              <a:t> </a:t>
            </a:r>
            <a:r>
              <a:rPr sz="2950" spc="-145" dirty="0">
                <a:latin typeface="Arimo"/>
                <a:cs typeface="Arimo"/>
              </a:rPr>
              <a:t>10</a:t>
            </a:r>
            <a:endParaRPr sz="2950">
              <a:latin typeface="Arimo"/>
              <a:cs typeface="Arimo"/>
            </a:endParaRPr>
          </a:p>
          <a:p>
            <a:pPr marL="482600" indent="-457834">
              <a:lnSpc>
                <a:spcPct val="100000"/>
              </a:lnSpc>
              <a:spcBef>
                <a:spcPts val="1070"/>
              </a:spcBef>
              <a:buFont typeface="Wingdings"/>
              <a:buChar char=""/>
              <a:tabLst>
                <a:tab pos="483234" algn="l"/>
              </a:tabLst>
            </a:pPr>
            <a:r>
              <a:rPr sz="4425" spc="-82" baseline="14124" dirty="0">
                <a:latin typeface="Arimo"/>
                <a:cs typeface="Arimo"/>
              </a:rPr>
              <a:t>z</a:t>
            </a:r>
            <a:r>
              <a:rPr sz="1950" spc="-55" dirty="0">
                <a:latin typeface="Arimo"/>
                <a:cs typeface="Arimo"/>
              </a:rPr>
              <a:t>critical </a:t>
            </a:r>
            <a:r>
              <a:rPr sz="4425" spc="-375" baseline="14124" dirty="0">
                <a:latin typeface="Arimo"/>
                <a:cs typeface="Arimo"/>
              </a:rPr>
              <a:t>=</a:t>
            </a:r>
            <a:r>
              <a:rPr sz="4425" spc="7" baseline="14124" dirty="0">
                <a:latin typeface="Arimo"/>
                <a:cs typeface="Arimo"/>
              </a:rPr>
              <a:t> </a:t>
            </a:r>
            <a:r>
              <a:rPr sz="4425" spc="-405" baseline="14124" dirty="0">
                <a:latin typeface="Arimo"/>
                <a:cs typeface="Arimo"/>
              </a:rPr>
              <a:t>?</a:t>
            </a:r>
            <a:endParaRPr sz="4425" baseline="14124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0308" y="642950"/>
            <a:ext cx="552869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29" dirty="0">
                <a:latin typeface="Trebuchet MS"/>
                <a:cs typeface="Trebuchet MS"/>
              </a:rPr>
              <a:t>One </a:t>
            </a:r>
            <a:r>
              <a:rPr sz="4400" spc="225" dirty="0">
                <a:latin typeface="Trebuchet MS"/>
                <a:cs typeface="Trebuchet MS"/>
              </a:rPr>
              <a:t>Sample</a:t>
            </a:r>
            <a:r>
              <a:rPr sz="4400" spc="-960" dirty="0">
                <a:latin typeface="Trebuchet MS"/>
                <a:cs typeface="Trebuchet MS"/>
              </a:rPr>
              <a:t> </a:t>
            </a:r>
            <a:r>
              <a:rPr sz="4400" spc="50" dirty="0">
                <a:latin typeface="Trebuchet MS"/>
                <a:cs typeface="Trebuchet MS"/>
              </a:rPr>
              <a:t>z </a:t>
            </a:r>
            <a:r>
              <a:rPr sz="4400" spc="105" dirty="0">
                <a:latin typeface="Trebuchet MS"/>
                <a:cs typeface="Trebuchet MS"/>
              </a:rPr>
              <a:t>Test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2560" y="1917192"/>
            <a:ext cx="4511809" cy="4732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42933" y="1856613"/>
            <a:ext cx="1755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i="1" spc="-7" baseline="13888" dirty="0">
                <a:latin typeface="TeXGyrePagella"/>
                <a:cs typeface="TeXGyrePagella"/>
              </a:rPr>
              <a:t>z</a:t>
            </a:r>
            <a:r>
              <a:rPr sz="1600" b="1" i="1" spc="-5" dirty="0">
                <a:latin typeface="TeXGyrePagella"/>
                <a:cs typeface="TeXGyrePagella"/>
              </a:rPr>
              <a:t>critical </a:t>
            </a:r>
            <a:r>
              <a:rPr sz="3600" b="1" i="1" baseline="13888" dirty="0">
                <a:latin typeface="TeXGyrePagella"/>
                <a:cs typeface="TeXGyrePagella"/>
              </a:rPr>
              <a:t>=</a:t>
            </a:r>
            <a:r>
              <a:rPr sz="3600" b="1" i="1" spc="-337" baseline="13888" dirty="0">
                <a:latin typeface="TeXGyrePagella"/>
                <a:cs typeface="TeXGyrePagella"/>
              </a:rPr>
              <a:t> </a:t>
            </a:r>
            <a:r>
              <a:rPr sz="3600" b="1" i="1" baseline="13888" dirty="0">
                <a:latin typeface="TeXGyrePagella"/>
                <a:cs typeface="TeXGyrePagella"/>
              </a:rPr>
              <a:t>1.96</a:t>
            </a:r>
            <a:endParaRPr sz="3600" baseline="13888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4912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20" dirty="0"/>
              <a:t>One </a:t>
            </a:r>
            <a:r>
              <a:rPr sz="4400" spc="225" dirty="0"/>
              <a:t>Sample</a:t>
            </a:r>
            <a:r>
              <a:rPr sz="4400" spc="-930" dirty="0"/>
              <a:t> </a:t>
            </a:r>
            <a:r>
              <a:rPr sz="4400" spc="50" dirty="0"/>
              <a:t>z </a:t>
            </a:r>
            <a:r>
              <a:rPr sz="4400" spc="105" dirty="0"/>
              <a:t>Test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42695" y="1610033"/>
            <a:ext cx="6365240" cy="4145279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482600" indent="-457834">
              <a:lnSpc>
                <a:spcPct val="100000"/>
              </a:lnSpc>
              <a:spcBef>
                <a:spcPts val="395"/>
              </a:spcBef>
              <a:buFont typeface="Wingdings"/>
              <a:buChar char=""/>
              <a:tabLst>
                <a:tab pos="483234" algn="l"/>
              </a:tabLst>
            </a:pPr>
            <a:r>
              <a:rPr sz="2950" spc="-140" dirty="0">
                <a:latin typeface="Arimo"/>
                <a:cs typeface="Arimo"/>
              </a:rPr>
              <a:t>Calculated</a:t>
            </a:r>
            <a:r>
              <a:rPr sz="2950" spc="-160" dirty="0">
                <a:latin typeface="Arimo"/>
                <a:cs typeface="Arimo"/>
              </a:rPr>
              <a:t> </a:t>
            </a:r>
            <a:r>
              <a:rPr sz="2950" spc="-120" dirty="0">
                <a:latin typeface="Arimo"/>
                <a:cs typeface="Arimo"/>
              </a:rPr>
              <a:t>value</a:t>
            </a:r>
            <a:endParaRPr sz="2950">
              <a:latin typeface="Arimo"/>
              <a:cs typeface="Arimo"/>
            </a:endParaRPr>
          </a:p>
          <a:p>
            <a:pPr marL="482600" indent="-457834">
              <a:lnSpc>
                <a:spcPct val="100000"/>
              </a:lnSpc>
              <a:spcBef>
                <a:spcPts val="300"/>
              </a:spcBef>
              <a:buFont typeface="Wingdings"/>
              <a:buChar char=""/>
              <a:tabLst>
                <a:tab pos="483234" algn="l"/>
              </a:tabLst>
            </a:pPr>
            <a:r>
              <a:rPr sz="2950" spc="-305" dirty="0">
                <a:latin typeface="Arimo"/>
                <a:cs typeface="Arimo"/>
              </a:rPr>
              <a:t>z</a:t>
            </a:r>
            <a:r>
              <a:rPr sz="2950" spc="-155" dirty="0">
                <a:latin typeface="Arimo"/>
                <a:cs typeface="Arimo"/>
              </a:rPr>
              <a:t> </a:t>
            </a:r>
            <a:r>
              <a:rPr sz="2950" spc="-250" dirty="0">
                <a:latin typeface="Arimo"/>
                <a:cs typeface="Arimo"/>
              </a:rPr>
              <a:t>=</a:t>
            </a:r>
            <a:r>
              <a:rPr sz="2950" spc="-150" dirty="0">
                <a:latin typeface="Arimo"/>
                <a:cs typeface="Arimo"/>
              </a:rPr>
              <a:t> </a:t>
            </a:r>
            <a:r>
              <a:rPr sz="2950" spc="-35" dirty="0">
                <a:latin typeface="Arimo"/>
                <a:cs typeface="Arimo"/>
              </a:rPr>
              <a:t>[x̄</a:t>
            </a:r>
            <a:r>
              <a:rPr sz="2950" spc="-145" dirty="0">
                <a:latin typeface="Arimo"/>
                <a:cs typeface="Arimo"/>
              </a:rPr>
              <a:t> </a:t>
            </a:r>
            <a:r>
              <a:rPr sz="2950" spc="-75" dirty="0">
                <a:latin typeface="Arimo"/>
                <a:cs typeface="Arimo"/>
              </a:rPr>
              <a:t>-</a:t>
            </a:r>
            <a:r>
              <a:rPr sz="2950" spc="-145" dirty="0">
                <a:latin typeface="Arimo"/>
                <a:cs typeface="Arimo"/>
              </a:rPr>
              <a:t> </a:t>
            </a:r>
            <a:r>
              <a:rPr sz="2950" spc="-70" dirty="0">
                <a:latin typeface="Arimo"/>
                <a:cs typeface="Arimo"/>
              </a:rPr>
              <a:t>μ</a:t>
            </a:r>
            <a:r>
              <a:rPr sz="2950" spc="-150" dirty="0">
                <a:latin typeface="Arimo"/>
                <a:cs typeface="Arimo"/>
              </a:rPr>
              <a:t> </a:t>
            </a:r>
            <a:r>
              <a:rPr sz="2950" spc="90" dirty="0">
                <a:latin typeface="Arimo"/>
                <a:cs typeface="Arimo"/>
              </a:rPr>
              <a:t>]</a:t>
            </a:r>
            <a:r>
              <a:rPr sz="2950" spc="-155" dirty="0">
                <a:latin typeface="Arimo"/>
                <a:cs typeface="Arimo"/>
              </a:rPr>
              <a:t> </a:t>
            </a:r>
            <a:r>
              <a:rPr sz="2950" spc="325" dirty="0">
                <a:latin typeface="Arimo"/>
                <a:cs typeface="Arimo"/>
              </a:rPr>
              <a:t>/</a:t>
            </a:r>
            <a:r>
              <a:rPr sz="2950" spc="-140" dirty="0">
                <a:latin typeface="Arimo"/>
                <a:cs typeface="Arimo"/>
              </a:rPr>
              <a:t> </a:t>
            </a:r>
            <a:r>
              <a:rPr sz="2950" spc="-80" dirty="0">
                <a:latin typeface="Arimo"/>
                <a:cs typeface="Arimo"/>
              </a:rPr>
              <a:t>[σ</a:t>
            </a:r>
            <a:r>
              <a:rPr sz="2950" spc="-145" dirty="0">
                <a:latin typeface="Arimo"/>
                <a:cs typeface="Arimo"/>
              </a:rPr>
              <a:t> </a:t>
            </a:r>
            <a:r>
              <a:rPr sz="2950" spc="325" dirty="0">
                <a:latin typeface="Arimo"/>
                <a:cs typeface="Arimo"/>
              </a:rPr>
              <a:t>/</a:t>
            </a:r>
            <a:r>
              <a:rPr sz="2950" spc="-160" dirty="0">
                <a:latin typeface="Arimo"/>
                <a:cs typeface="Arimo"/>
              </a:rPr>
              <a:t> </a:t>
            </a:r>
            <a:r>
              <a:rPr sz="2950" spc="-55" dirty="0">
                <a:latin typeface="Arimo"/>
                <a:cs typeface="Arimo"/>
              </a:rPr>
              <a:t>sqrt(</a:t>
            </a:r>
            <a:r>
              <a:rPr sz="2950" spc="-155" dirty="0">
                <a:latin typeface="Arimo"/>
                <a:cs typeface="Arimo"/>
              </a:rPr>
              <a:t> </a:t>
            </a:r>
            <a:r>
              <a:rPr sz="2950" spc="-85" dirty="0">
                <a:latin typeface="Arimo"/>
                <a:cs typeface="Arimo"/>
              </a:rPr>
              <a:t>n</a:t>
            </a:r>
            <a:r>
              <a:rPr sz="2950" spc="-145" dirty="0">
                <a:latin typeface="Arimo"/>
                <a:cs typeface="Arimo"/>
              </a:rPr>
              <a:t> </a:t>
            </a:r>
            <a:r>
              <a:rPr sz="2950" spc="-85" dirty="0">
                <a:latin typeface="Arimo"/>
                <a:cs typeface="Arimo"/>
              </a:rPr>
              <a:t>)</a:t>
            </a:r>
            <a:r>
              <a:rPr sz="2950" spc="-145" dirty="0">
                <a:latin typeface="Arimo"/>
                <a:cs typeface="Arimo"/>
              </a:rPr>
              <a:t> </a:t>
            </a:r>
            <a:r>
              <a:rPr sz="2950" spc="90" dirty="0">
                <a:latin typeface="Arimo"/>
                <a:cs typeface="Arimo"/>
              </a:rPr>
              <a:t>]</a:t>
            </a:r>
            <a:endParaRPr sz="2950">
              <a:latin typeface="Arimo"/>
              <a:cs typeface="Arimo"/>
            </a:endParaRPr>
          </a:p>
          <a:p>
            <a:pPr marL="482600" marR="136525" indent="-457834">
              <a:lnSpc>
                <a:spcPts val="2840"/>
              </a:lnSpc>
              <a:spcBef>
                <a:spcPts val="990"/>
              </a:spcBef>
              <a:buFont typeface="Wingdings"/>
              <a:buChar char=""/>
              <a:tabLst>
                <a:tab pos="483234" algn="l"/>
                <a:tab pos="3910329" algn="l"/>
              </a:tabLst>
            </a:pPr>
            <a:r>
              <a:rPr sz="2950" spc="-165" dirty="0">
                <a:latin typeface="Arimo"/>
                <a:cs typeface="Arimo"/>
              </a:rPr>
              <a:t>Example: </a:t>
            </a:r>
            <a:r>
              <a:rPr sz="2950" spc="-114" dirty="0">
                <a:latin typeface="Arimo"/>
                <a:cs typeface="Arimo"/>
              </a:rPr>
              <a:t>Perfume </a:t>
            </a:r>
            <a:r>
              <a:rPr sz="2950" spc="5" dirty="0">
                <a:latin typeface="Arimo"/>
                <a:cs typeface="Arimo"/>
              </a:rPr>
              <a:t>bottle </a:t>
            </a:r>
            <a:r>
              <a:rPr sz="2950" spc="-95" dirty="0">
                <a:latin typeface="Arimo"/>
                <a:cs typeface="Arimo"/>
              </a:rPr>
              <a:t>producing  </a:t>
            </a:r>
            <a:r>
              <a:rPr sz="2950" spc="-175" dirty="0">
                <a:latin typeface="Arimo"/>
                <a:cs typeface="Arimo"/>
              </a:rPr>
              <a:t>150cc </a:t>
            </a:r>
            <a:r>
              <a:rPr sz="2950" spc="25" dirty="0">
                <a:latin typeface="Arimo"/>
                <a:cs typeface="Arimo"/>
              </a:rPr>
              <a:t>with </a:t>
            </a:r>
            <a:r>
              <a:rPr sz="2950" spc="-204" dirty="0">
                <a:latin typeface="Arimo"/>
                <a:cs typeface="Arimo"/>
              </a:rPr>
              <a:t>sd </a:t>
            </a:r>
            <a:r>
              <a:rPr sz="2950" dirty="0">
                <a:latin typeface="Arimo"/>
                <a:cs typeface="Arimo"/>
              </a:rPr>
              <a:t>of</a:t>
            </a:r>
            <a:r>
              <a:rPr sz="2950" spc="-229" dirty="0">
                <a:latin typeface="Arimo"/>
                <a:cs typeface="Arimo"/>
              </a:rPr>
              <a:t> </a:t>
            </a:r>
            <a:r>
              <a:rPr sz="2950" spc="-140" dirty="0">
                <a:latin typeface="Arimo"/>
                <a:cs typeface="Arimo"/>
              </a:rPr>
              <a:t>2</a:t>
            </a:r>
            <a:r>
              <a:rPr sz="2950" spc="-135" dirty="0">
                <a:latin typeface="Arimo"/>
                <a:cs typeface="Arimo"/>
              </a:rPr>
              <a:t> </a:t>
            </a:r>
            <a:r>
              <a:rPr sz="2950" spc="-180" dirty="0">
                <a:latin typeface="Arimo"/>
                <a:cs typeface="Arimo"/>
              </a:rPr>
              <a:t>cc,	</a:t>
            </a:r>
            <a:r>
              <a:rPr sz="2950" spc="-145" dirty="0">
                <a:latin typeface="Arimo"/>
                <a:cs typeface="Arimo"/>
              </a:rPr>
              <a:t>100 </a:t>
            </a:r>
            <a:r>
              <a:rPr sz="2950" spc="-45" dirty="0">
                <a:latin typeface="Arimo"/>
                <a:cs typeface="Arimo"/>
              </a:rPr>
              <a:t>bottles</a:t>
            </a:r>
            <a:r>
              <a:rPr sz="2950" spc="-215" dirty="0">
                <a:latin typeface="Arimo"/>
                <a:cs typeface="Arimo"/>
              </a:rPr>
              <a:t> </a:t>
            </a:r>
            <a:r>
              <a:rPr sz="2950" spc="-120" dirty="0">
                <a:latin typeface="Arimo"/>
                <a:cs typeface="Arimo"/>
              </a:rPr>
              <a:t>are  </a:t>
            </a:r>
            <a:r>
              <a:rPr sz="2950" spc="-80" dirty="0">
                <a:latin typeface="Arimo"/>
                <a:cs typeface="Arimo"/>
              </a:rPr>
              <a:t>randomly </a:t>
            </a:r>
            <a:r>
              <a:rPr sz="2950" spc="-114" dirty="0">
                <a:latin typeface="Arimo"/>
                <a:cs typeface="Arimo"/>
              </a:rPr>
              <a:t>picked </a:t>
            </a:r>
            <a:r>
              <a:rPr sz="2950" spc="-130" dirty="0">
                <a:latin typeface="Arimo"/>
                <a:cs typeface="Arimo"/>
              </a:rPr>
              <a:t>and </a:t>
            </a:r>
            <a:r>
              <a:rPr sz="2950" spc="-30" dirty="0">
                <a:latin typeface="Arimo"/>
                <a:cs typeface="Arimo"/>
              </a:rPr>
              <a:t>the</a:t>
            </a:r>
            <a:r>
              <a:rPr sz="2950" spc="-265" dirty="0">
                <a:latin typeface="Arimo"/>
                <a:cs typeface="Arimo"/>
              </a:rPr>
              <a:t> </a:t>
            </a:r>
            <a:r>
              <a:rPr sz="2950" spc="-160" dirty="0">
                <a:latin typeface="Arimo"/>
                <a:cs typeface="Arimo"/>
              </a:rPr>
              <a:t>average</a:t>
            </a:r>
            <a:endParaRPr sz="2950">
              <a:latin typeface="Arimo"/>
              <a:cs typeface="Arimo"/>
            </a:endParaRPr>
          </a:p>
          <a:p>
            <a:pPr marL="482600" marR="459740">
              <a:lnSpc>
                <a:spcPts val="2850"/>
              </a:lnSpc>
              <a:spcBef>
                <a:spcPts val="5"/>
              </a:spcBef>
            </a:pPr>
            <a:r>
              <a:rPr sz="2950" spc="-90" dirty="0">
                <a:latin typeface="Arimo"/>
                <a:cs typeface="Arimo"/>
              </a:rPr>
              <a:t>volume </a:t>
            </a:r>
            <a:r>
              <a:rPr sz="2950" spc="-185" dirty="0">
                <a:latin typeface="Arimo"/>
                <a:cs typeface="Arimo"/>
              </a:rPr>
              <a:t>was </a:t>
            </a:r>
            <a:r>
              <a:rPr sz="2950" spc="-55" dirty="0">
                <a:latin typeface="Arimo"/>
                <a:cs typeface="Arimo"/>
              </a:rPr>
              <a:t>found </a:t>
            </a:r>
            <a:r>
              <a:rPr sz="2950" spc="45" dirty="0">
                <a:latin typeface="Arimo"/>
                <a:cs typeface="Arimo"/>
              </a:rPr>
              <a:t>to </a:t>
            </a:r>
            <a:r>
              <a:rPr sz="2950" spc="-130" dirty="0">
                <a:latin typeface="Arimo"/>
                <a:cs typeface="Arimo"/>
              </a:rPr>
              <a:t>be </a:t>
            </a:r>
            <a:r>
              <a:rPr sz="2950" spc="-160" dirty="0">
                <a:latin typeface="Arimo"/>
                <a:cs typeface="Arimo"/>
              </a:rPr>
              <a:t>152cc.</a:t>
            </a:r>
            <a:r>
              <a:rPr sz="2950" spc="-520" dirty="0">
                <a:latin typeface="Arimo"/>
                <a:cs typeface="Arimo"/>
              </a:rPr>
              <a:t> </a:t>
            </a:r>
            <a:r>
              <a:rPr sz="2950" spc="-280" dirty="0">
                <a:latin typeface="Arimo"/>
                <a:cs typeface="Arimo"/>
              </a:rPr>
              <a:t>Has  </a:t>
            </a:r>
            <a:r>
              <a:rPr sz="2950" spc="-140" dirty="0">
                <a:latin typeface="Arimo"/>
                <a:cs typeface="Arimo"/>
              </a:rPr>
              <a:t>mean </a:t>
            </a:r>
            <a:r>
              <a:rPr sz="2950" spc="-90" dirty="0">
                <a:latin typeface="Arimo"/>
                <a:cs typeface="Arimo"/>
              </a:rPr>
              <a:t>volume </a:t>
            </a:r>
            <a:r>
              <a:rPr sz="2950" spc="-180" dirty="0">
                <a:latin typeface="Arimo"/>
                <a:cs typeface="Arimo"/>
              </a:rPr>
              <a:t>changed?</a:t>
            </a:r>
            <a:r>
              <a:rPr sz="2950" spc="-200" dirty="0">
                <a:latin typeface="Arimo"/>
                <a:cs typeface="Arimo"/>
              </a:rPr>
              <a:t> </a:t>
            </a:r>
            <a:r>
              <a:rPr sz="2950" spc="-220" dirty="0">
                <a:latin typeface="Arimo"/>
                <a:cs typeface="Arimo"/>
              </a:rPr>
              <a:t>(95%</a:t>
            </a:r>
            <a:endParaRPr sz="2950">
              <a:latin typeface="Arimo"/>
              <a:cs typeface="Arimo"/>
            </a:endParaRPr>
          </a:p>
          <a:p>
            <a:pPr marL="482600">
              <a:lnSpc>
                <a:spcPts val="2860"/>
              </a:lnSpc>
            </a:pPr>
            <a:r>
              <a:rPr sz="2950" spc="-100" dirty="0">
                <a:latin typeface="Arimo"/>
                <a:cs typeface="Arimo"/>
              </a:rPr>
              <a:t>confidence)</a:t>
            </a:r>
            <a:endParaRPr sz="2950">
              <a:latin typeface="Arimo"/>
              <a:cs typeface="Arimo"/>
            </a:endParaRPr>
          </a:p>
          <a:p>
            <a:pPr marL="482600" marR="17780" indent="-457834">
              <a:lnSpc>
                <a:spcPts val="2840"/>
              </a:lnSpc>
              <a:spcBef>
                <a:spcPts val="980"/>
              </a:spcBef>
              <a:buFont typeface="Wingdings"/>
              <a:buChar char=""/>
              <a:tabLst>
                <a:tab pos="483234" algn="l"/>
              </a:tabLst>
            </a:pPr>
            <a:r>
              <a:rPr sz="2950" spc="-80" dirty="0">
                <a:latin typeface="Arimo"/>
                <a:cs typeface="Arimo"/>
              </a:rPr>
              <a:t>z</a:t>
            </a:r>
            <a:r>
              <a:rPr sz="2925" spc="-120" baseline="-21367" dirty="0">
                <a:latin typeface="Arimo"/>
                <a:cs typeface="Arimo"/>
              </a:rPr>
              <a:t>calculated </a:t>
            </a:r>
            <a:r>
              <a:rPr sz="2950" spc="-250" dirty="0">
                <a:latin typeface="Arimo"/>
                <a:cs typeface="Arimo"/>
              </a:rPr>
              <a:t>= </a:t>
            </a:r>
            <a:r>
              <a:rPr sz="2950" spc="-70" dirty="0">
                <a:latin typeface="Arimo"/>
                <a:cs typeface="Arimo"/>
              </a:rPr>
              <a:t>(152-150)/[2 </a:t>
            </a:r>
            <a:r>
              <a:rPr sz="2950" spc="325" dirty="0">
                <a:latin typeface="Arimo"/>
                <a:cs typeface="Arimo"/>
              </a:rPr>
              <a:t>/ </a:t>
            </a:r>
            <a:r>
              <a:rPr sz="2950" spc="-55" dirty="0">
                <a:latin typeface="Arimo"/>
                <a:cs typeface="Arimo"/>
              </a:rPr>
              <a:t>sqrt( </a:t>
            </a:r>
            <a:r>
              <a:rPr sz="2950" spc="-140" dirty="0">
                <a:latin typeface="Arimo"/>
                <a:cs typeface="Arimo"/>
              </a:rPr>
              <a:t>100 </a:t>
            </a:r>
            <a:r>
              <a:rPr sz="2950" spc="-85" dirty="0">
                <a:latin typeface="Arimo"/>
                <a:cs typeface="Arimo"/>
              </a:rPr>
              <a:t>) </a:t>
            </a:r>
            <a:r>
              <a:rPr sz="2950" spc="85" dirty="0">
                <a:latin typeface="Arimo"/>
                <a:cs typeface="Arimo"/>
              </a:rPr>
              <a:t>]</a:t>
            </a:r>
            <a:r>
              <a:rPr sz="2950" spc="-615" dirty="0">
                <a:latin typeface="Arimo"/>
                <a:cs typeface="Arimo"/>
              </a:rPr>
              <a:t> </a:t>
            </a:r>
            <a:r>
              <a:rPr sz="2950" spc="-250" dirty="0">
                <a:latin typeface="Arimo"/>
                <a:cs typeface="Arimo"/>
              </a:rPr>
              <a:t>=  </a:t>
            </a:r>
            <a:r>
              <a:rPr sz="2950" spc="-40" dirty="0">
                <a:latin typeface="Arimo"/>
                <a:cs typeface="Arimo"/>
              </a:rPr>
              <a:t>2/0.2 </a:t>
            </a:r>
            <a:r>
              <a:rPr sz="2950" spc="-250" dirty="0">
                <a:latin typeface="Arimo"/>
                <a:cs typeface="Arimo"/>
              </a:rPr>
              <a:t>=</a:t>
            </a:r>
            <a:r>
              <a:rPr sz="2950" spc="-245" dirty="0">
                <a:latin typeface="Arimo"/>
                <a:cs typeface="Arimo"/>
              </a:rPr>
              <a:t> </a:t>
            </a:r>
            <a:r>
              <a:rPr sz="2950" spc="-145" dirty="0">
                <a:latin typeface="Arimo"/>
                <a:cs typeface="Arimo"/>
              </a:rPr>
              <a:t>10</a:t>
            </a:r>
            <a:endParaRPr sz="295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9995" y="5860491"/>
            <a:ext cx="2385695" cy="4775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95300" indent="-457834">
              <a:lnSpc>
                <a:spcPct val="100000"/>
              </a:lnSpc>
              <a:spcBef>
                <a:spcPts val="115"/>
              </a:spcBef>
              <a:buFont typeface="Wingdings"/>
              <a:buChar char=""/>
              <a:tabLst>
                <a:tab pos="495934" algn="l"/>
              </a:tabLst>
            </a:pPr>
            <a:r>
              <a:rPr sz="4425" spc="-82" baseline="14124" dirty="0">
                <a:latin typeface="Arimo"/>
                <a:cs typeface="Arimo"/>
              </a:rPr>
              <a:t>z</a:t>
            </a:r>
            <a:r>
              <a:rPr sz="1950" spc="-55" dirty="0">
                <a:latin typeface="Arimo"/>
                <a:cs typeface="Arimo"/>
              </a:rPr>
              <a:t>critical </a:t>
            </a:r>
            <a:r>
              <a:rPr sz="4425" spc="-375" baseline="14124" dirty="0">
                <a:latin typeface="Arimo"/>
                <a:cs typeface="Arimo"/>
              </a:rPr>
              <a:t>=</a:t>
            </a:r>
            <a:r>
              <a:rPr sz="4425" spc="-75" baseline="14124" dirty="0">
                <a:latin typeface="Arimo"/>
                <a:cs typeface="Arimo"/>
              </a:rPr>
              <a:t> </a:t>
            </a:r>
            <a:r>
              <a:rPr sz="4425" spc="-187" baseline="14124" dirty="0">
                <a:latin typeface="Arimo"/>
                <a:cs typeface="Arimo"/>
              </a:rPr>
              <a:t>1.96</a:t>
            </a:r>
            <a:endParaRPr sz="4425" baseline="14124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5198" y="5767527"/>
            <a:ext cx="1771650" cy="4775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-250" dirty="0">
                <a:latin typeface="Arimo"/>
                <a:cs typeface="Arimo"/>
              </a:rPr>
              <a:t>&gt; </a:t>
            </a:r>
            <a:r>
              <a:rPr sz="2950" spc="-145" dirty="0">
                <a:latin typeface="Arimo"/>
                <a:cs typeface="Arimo"/>
              </a:rPr>
              <a:t>Reject</a:t>
            </a:r>
            <a:r>
              <a:rPr sz="2950" spc="-110" dirty="0">
                <a:latin typeface="Arimo"/>
                <a:cs typeface="Arimo"/>
              </a:rPr>
              <a:t> </a:t>
            </a:r>
            <a:r>
              <a:rPr sz="2950" spc="-190" dirty="0">
                <a:latin typeface="Arimo"/>
                <a:cs typeface="Arimo"/>
              </a:rPr>
              <a:t>Ho</a:t>
            </a:r>
            <a:endParaRPr sz="29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6749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Qualitative </a:t>
            </a:r>
            <a:r>
              <a:rPr sz="4400" spc="270" dirty="0"/>
              <a:t>vs</a:t>
            </a:r>
            <a:r>
              <a:rPr sz="4400" spc="-434" dirty="0"/>
              <a:t> </a:t>
            </a:r>
            <a:r>
              <a:rPr sz="4400" spc="-15" dirty="0"/>
              <a:t>Quantitative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364994" y="1923262"/>
            <a:ext cx="4069079" cy="1346200"/>
            <a:chOff x="2364994" y="1923262"/>
            <a:chExt cx="4069079" cy="1346200"/>
          </a:xfrm>
        </p:grpSpPr>
        <p:sp>
          <p:nvSpPr>
            <p:cNvPr id="4" name="object 4"/>
            <p:cNvSpPr/>
            <p:nvPr/>
          </p:nvSpPr>
          <p:spPr>
            <a:xfrm>
              <a:off x="2375154" y="2871978"/>
              <a:ext cx="4048760" cy="386715"/>
            </a:xfrm>
            <a:custGeom>
              <a:avLst/>
              <a:gdLst/>
              <a:ahLst/>
              <a:cxnLst/>
              <a:rect l="l" t="t" r="r" b="b"/>
              <a:pathLst>
                <a:path w="4048760" h="386714">
                  <a:moveTo>
                    <a:pt x="2036063" y="0"/>
                  </a:moveTo>
                  <a:lnTo>
                    <a:pt x="2036063" y="193421"/>
                  </a:lnTo>
                  <a:lnTo>
                    <a:pt x="4048252" y="193421"/>
                  </a:lnTo>
                  <a:lnTo>
                    <a:pt x="4048252" y="386714"/>
                  </a:lnTo>
                </a:path>
                <a:path w="4048760" h="386714">
                  <a:moveTo>
                    <a:pt x="2035301" y="0"/>
                  </a:moveTo>
                  <a:lnTo>
                    <a:pt x="2035301" y="193421"/>
                  </a:lnTo>
                  <a:lnTo>
                    <a:pt x="0" y="193421"/>
                  </a:lnTo>
                  <a:lnTo>
                    <a:pt x="0" y="386714"/>
                  </a:lnTo>
                </a:path>
              </a:pathLst>
            </a:custGeom>
            <a:ln w="19812">
              <a:solidFill>
                <a:srgbClr val="1E64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36619" y="1923262"/>
              <a:ext cx="1944624" cy="10241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73780" y="1981212"/>
              <a:ext cx="1668779" cy="10408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90722" y="1951482"/>
              <a:ext cx="1841500" cy="920750"/>
            </a:xfrm>
            <a:custGeom>
              <a:avLst/>
              <a:gdLst/>
              <a:ahLst/>
              <a:cxnLst/>
              <a:rect l="l" t="t" r="r" b="b"/>
              <a:pathLst>
                <a:path w="1841500" h="920750">
                  <a:moveTo>
                    <a:pt x="1840992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840992" y="920496"/>
                  </a:lnTo>
                  <a:lnTo>
                    <a:pt x="1840992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90721" y="1951482"/>
            <a:ext cx="1841500" cy="920750"/>
          </a:xfrm>
          <a:prstGeom prst="rect">
            <a:avLst/>
          </a:prstGeom>
          <a:ln w="28955">
            <a:solidFill>
              <a:srgbClr val="FFFFFF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1175"/>
              </a:spcBef>
            </a:pPr>
            <a:r>
              <a:rPr sz="3600" b="1" i="1" dirty="0">
                <a:solidFill>
                  <a:srgbClr val="FFFFFF"/>
                </a:solidFill>
                <a:latin typeface="TeXGyrePagella"/>
                <a:cs typeface="TeXGyrePagella"/>
              </a:rPr>
              <a:t>Data</a:t>
            </a:r>
            <a:endParaRPr sz="3600">
              <a:latin typeface="TeXGyrePagella"/>
              <a:cs typeface="TeXGyrePagell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5656" y="3230854"/>
            <a:ext cx="4154804" cy="1099185"/>
            <a:chOff x="295656" y="3230854"/>
            <a:chExt cx="4154804" cy="1099185"/>
          </a:xfrm>
        </p:grpSpPr>
        <p:sp>
          <p:nvSpPr>
            <p:cNvPr id="10" name="object 10"/>
            <p:cNvSpPr/>
            <p:nvPr/>
          </p:nvSpPr>
          <p:spPr>
            <a:xfrm>
              <a:off x="502920" y="3230854"/>
              <a:ext cx="3741420" cy="10241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656" y="3288804"/>
              <a:ext cx="4154424" cy="10408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7022" y="3259073"/>
              <a:ext cx="3637915" cy="920750"/>
            </a:xfrm>
            <a:custGeom>
              <a:avLst/>
              <a:gdLst/>
              <a:ahLst/>
              <a:cxnLst/>
              <a:rect l="l" t="t" r="r" b="b"/>
              <a:pathLst>
                <a:path w="3637915" h="920750">
                  <a:moveTo>
                    <a:pt x="3637788" y="0"/>
                  </a:moveTo>
                  <a:lnTo>
                    <a:pt x="0" y="0"/>
                  </a:lnTo>
                  <a:lnTo>
                    <a:pt x="0" y="920495"/>
                  </a:lnTo>
                  <a:lnTo>
                    <a:pt x="3637788" y="920495"/>
                  </a:lnTo>
                  <a:lnTo>
                    <a:pt x="3637788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7022" y="3259073"/>
              <a:ext cx="3637915" cy="920750"/>
            </a:xfrm>
            <a:custGeom>
              <a:avLst/>
              <a:gdLst/>
              <a:ahLst/>
              <a:cxnLst/>
              <a:rect l="l" t="t" r="r" b="b"/>
              <a:pathLst>
                <a:path w="3637915" h="920750">
                  <a:moveTo>
                    <a:pt x="0" y="920495"/>
                  </a:moveTo>
                  <a:lnTo>
                    <a:pt x="3637788" y="920495"/>
                  </a:lnTo>
                  <a:lnTo>
                    <a:pt x="3637788" y="0"/>
                  </a:lnTo>
                  <a:lnTo>
                    <a:pt x="0" y="0"/>
                  </a:lnTo>
                  <a:lnTo>
                    <a:pt x="0" y="92049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57022" y="3259073"/>
            <a:ext cx="3637915" cy="9207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175"/>
              </a:spcBef>
            </a:pPr>
            <a:r>
              <a:rPr sz="3600" b="1" i="1" spc="-5" dirty="0">
                <a:solidFill>
                  <a:srgbClr val="FFFFFF"/>
                </a:solidFill>
                <a:latin typeface="TeXGyrePagella"/>
                <a:cs typeface="TeXGyrePagella"/>
              </a:rPr>
              <a:t>Continuous</a:t>
            </a:r>
            <a:r>
              <a:rPr sz="3600" b="1" i="1" spc="-70" dirty="0">
                <a:solidFill>
                  <a:srgbClr val="FFFFFF"/>
                </a:solidFill>
                <a:latin typeface="TeXGyrePagella"/>
                <a:cs typeface="TeXGyrePagella"/>
              </a:rPr>
              <a:t> </a:t>
            </a:r>
            <a:r>
              <a:rPr sz="3600" b="1" i="1" dirty="0">
                <a:solidFill>
                  <a:srgbClr val="FFFFFF"/>
                </a:solidFill>
                <a:latin typeface="TeXGyrePagella"/>
                <a:cs typeface="TeXGyrePagella"/>
              </a:rPr>
              <a:t>Data</a:t>
            </a:r>
            <a:endParaRPr sz="3600">
              <a:latin typeface="TeXGyrePagella"/>
              <a:cs typeface="TeXGyrePagell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26279" y="3230854"/>
            <a:ext cx="3789045" cy="1099185"/>
            <a:chOff x="4526279" y="3230854"/>
            <a:chExt cx="3789045" cy="1099185"/>
          </a:xfrm>
        </p:grpSpPr>
        <p:sp>
          <p:nvSpPr>
            <p:cNvPr id="16" name="object 16"/>
            <p:cNvSpPr/>
            <p:nvPr/>
          </p:nvSpPr>
          <p:spPr>
            <a:xfrm>
              <a:off x="4526279" y="3230854"/>
              <a:ext cx="3788664" cy="102415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89347" y="3288804"/>
              <a:ext cx="3457955" cy="10408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80381" y="3259073"/>
              <a:ext cx="3685540" cy="920750"/>
            </a:xfrm>
            <a:custGeom>
              <a:avLst/>
              <a:gdLst/>
              <a:ahLst/>
              <a:cxnLst/>
              <a:rect l="l" t="t" r="r" b="b"/>
              <a:pathLst>
                <a:path w="3685540" h="920750">
                  <a:moveTo>
                    <a:pt x="3685032" y="0"/>
                  </a:moveTo>
                  <a:lnTo>
                    <a:pt x="0" y="0"/>
                  </a:lnTo>
                  <a:lnTo>
                    <a:pt x="0" y="920495"/>
                  </a:lnTo>
                  <a:lnTo>
                    <a:pt x="3685032" y="920495"/>
                  </a:lnTo>
                  <a:lnTo>
                    <a:pt x="3685032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80381" y="3259073"/>
              <a:ext cx="3685540" cy="920750"/>
            </a:xfrm>
            <a:custGeom>
              <a:avLst/>
              <a:gdLst/>
              <a:ahLst/>
              <a:cxnLst/>
              <a:rect l="l" t="t" r="r" b="b"/>
              <a:pathLst>
                <a:path w="3685540" h="920750">
                  <a:moveTo>
                    <a:pt x="0" y="920495"/>
                  </a:moveTo>
                  <a:lnTo>
                    <a:pt x="3685032" y="920495"/>
                  </a:lnTo>
                  <a:lnTo>
                    <a:pt x="3685032" y="0"/>
                  </a:lnTo>
                  <a:lnTo>
                    <a:pt x="0" y="0"/>
                  </a:lnTo>
                  <a:lnTo>
                    <a:pt x="0" y="92049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580382" y="3259073"/>
            <a:ext cx="3685540" cy="9207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3600" b="1" i="1" spc="-5" dirty="0">
                <a:solidFill>
                  <a:srgbClr val="FFFFFF"/>
                </a:solidFill>
                <a:latin typeface="TeXGyrePagella"/>
                <a:cs typeface="TeXGyrePagella"/>
              </a:rPr>
              <a:t>Discrete</a:t>
            </a:r>
            <a:r>
              <a:rPr sz="3600" b="1" i="1" spc="-25" dirty="0">
                <a:solidFill>
                  <a:srgbClr val="FFFFFF"/>
                </a:solidFill>
                <a:latin typeface="TeXGyrePagella"/>
                <a:cs typeface="TeXGyrePagella"/>
              </a:rPr>
              <a:t> </a:t>
            </a:r>
            <a:r>
              <a:rPr sz="3600" b="1" i="1" dirty="0">
                <a:solidFill>
                  <a:srgbClr val="FFFFFF"/>
                </a:solidFill>
                <a:latin typeface="TeXGyrePagella"/>
                <a:cs typeface="TeXGyrePagella"/>
              </a:rPr>
              <a:t>Data</a:t>
            </a:r>
            <a:endParaRPr sz="3600">
              <a:latin typeface="TeXGyrePagella"/>
              <a:cs typeface="TeXGyrePagell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6653" y="5409520"/>
            <a:ext cx="3598545" cy="58928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270"/>
              </a:spcBef>
            </a:pPr>
            <a:r>
              <a:rPr sz="1900" b="1" i="1" spc="5" dirty="0">
                <a:latin typeface="Arial"/>
                <a:cs typeface="Arial"/>
              </a:rPr>
              <a:t>Weight</a:t>
            </a:r>
            <a:r>
              <a:rPr sz="1900" b="1" i="1" spc="-120" dirty="0">
                <a:latin typeface="Arial"/>
                <a:cs typeface="Arial"/>
              </a:rPr>
              <a:t> </a:t>
            </a:r>
            <a:r>
              <a:rPr sz="1900" b="1" i="1" spc="120" dirty="0">
                <a:latin typeface="Arial"/>
                <a:cs typeface="Arial"/>
              </a:rPr>
              <a:t>of</a:t>
            </a:r>
            <a:r>
              <a:rPr sz="1900" b="1" i="1" spc="-114" dirty="0">
                <a:latin typeface="Arial"/>
                <a:cs typeface="Arial"/>
              </a:rPr>
              <a:t> </a:t>
            </a:r>
            <a:r>
              <a:rPr sz="1900" b="1" i="1" spc="80" dirty="0">
                <a:latin typeface="Arial"/>
                <a:cs typeface="Arial"/>
              </a:rPr>
              <a:t>car,</a:t>
            </a:r>
            <a:r>
              <a:rPr sz="1900" b="1" i="1" spc="-125" dirty="0">
                <a:latin typeface="Arial"/>
                <a:cs typeface="Arial"/>
              </a:rPr>
              <a:t> </a:t>
            </a:r>
            <a:r>
              <a:rPr sz="1900" b="1" i="1" spc="-65" dirty="0">
                <a:latin typeface="Arial"/>
                <a:cs typeface="Arial"/>
              </a:rPr>
              <a:t>miles</a:t>
            </a:r>
            <a:r>
              <a:rPr sz="1900" b="1" i="1" spc="-135" dirty="0">
                <a:latin typeface="Arial"/>
                <a:cs typeface="Arial"/>
              </a:rPr>
              <a:t> </a:t>
            </a:r>
            <a:r>
              <a:rPr sz="1900" b="1" i="1" spc="100" dirty="0">
                <a:latin typeface="Arial"/>
                <a:cs typeface="Arial"/>
              </a:rPr>
              <a:t>per</a:t>
            </a:r>
            <a:r>
              <a:rPr sz="1900" b="1" i="1" spc="-135" dirty="0">
                <a:latin typeface="Arial"/>
                <a:cs typeface="Arial"/>
              </a:rPr>
              <a:t> </a:t>
            </a:r>
            <a:r>
              <a:rPr sz="1900" b="1" i="1" spc="-5" dirty="0">
                <a:latin typeface="Arial"/>
                <a:cs typeface="Arial"/>
              </a:rPr>
              <a:t>gallon,  </a:t>
            </a:r>
            <a:r>
              <a:rPr sz="1900" b="1" i="1" spc="50" dirty="0">
                <a:latin typeface="Arial"/>
                <a:cs typeface="Arial"/>
              </a:rPr>
              <a:t>horsepower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74590" y="5440000"/>
            <a:ext cx="45631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i="1" spc="-20" dirty="0">
                <a:latin typeface="Arial"/>
                <a:cs typeface="Arial"/>
              </a:rPr>
              <a:t>Number</a:t>
            </a:r>
            <a:r>
              <a:rPr sz="1900" b="1" i="1" spc="-135" dirty="0">
                <a:latin typeface="Arial"/>
                <a:cs typeface="Arial"/>
              </a:rPr>
              <a:t> </a:t>
            </a:r>
            <a:r>
              <a:rPr sz="1900" b="1" i="1" spc="120" dirty="0">
                <a:latin typeface="Arial"/>
                <a:cs typeface="Arial"/>
              </a:rPr>
              <a:t>of</a:t>
            </a:r>
            <a:r>
              <a:rPr sz="1900" b="1" i="1" spc="-114" dirty="0">
                <a:latin typeface="Arial"/>
                <a:cs typeface="Arial"/>
              </a:rPr>
              <a:t> </a:t>
            </a:r>
            <a:r>
              <a:rPr sz="1900" b="1" i="1" spc="65" dirty="0">
                <a:latin typeface="Arial"/>
                <a:cs typeface="Arial"/>
              </a:rPr>
              <a:t>gears,</a:t>
            </a:r>
            <a:r>
              <a:rPr sz="1900" b="1" i="1" spc="-125" dirty="0">
                <a:latin typeface="Arial"/>
                <a:cs typeface="Arial"/>
              </a:rPr>
              <a:t> </a:t>
            </a:r>
            <a:r>
              <a:rPr sz="1900" b="1" i="1" spc="-45" dirty="0">
                <a:latin typeface="Arial"/>
                <a:cs typeface="Arial"/>
              </a:rPr>
              <a:t>Automatics</a:t>
            </a:r>
            <a:r>
              <a:rPr sz="1900" b="1" i="1" spc="-135" dirty="0">
                <a:latin typeface="Arial"/>
                <a:cs typeface="Arial"/>
              </a:rPr>
              <a:t> </a:t>
            </a:r>
            <a:r>
              <a:rPr sz="1900" b="1" i="1" dirty="0">
                <a:latin typeface="Arial"/>
                <a:cs typeface="Arial"/>
              </a:rPr>
              <a:t>vs</a:t>
            </a:r>
            <a:r>
              <a:rPr sz="1900" b="1" i="1" spc="-95" dirty="0">
                <a:latin typeface="Arial"/>
                <a:cs typeface="Arial"/>
              </a:rPr>
              <a:t> </a:t>
            </a:r>
            <a:r>
              <a:rPr sz="1900" b="1" i="1" spc="-20" dirty="0">
                <a:latin typeface="Arial"/>
                <a:cs typeface="Arial"/>
              </a:rPr>
              <a:t>Manual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1687" y="4565903"/>
            <a:ext cx="3672840" cy="585470"/>
          </a:xfrm>
          <a:prstGeom prst="rect">
            <a:avLst/>
          </a:prstGeom>
          <a:solidFill>
            <a:srgbClr val="2980B8"/>
          </a:solidFill>
        </p:spPr>
        <p:txBody>
          <a:bodyPr vert="horz" wrap="square" lIns="0" tIns="1397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10"/>
              </a:spcBef>
            </a:pPr>
            <a:r>
              <a:rPr sz="3200" b="1" i="1" spc="-5" dirty="0">
                <a:solidFill>
                  <a:srgbClr val="FFFFFF"/>
                </a:solidFill>
                <a:latin typeface="TeXGyrePagella"/>
                <a:cs typeface="TeXGyrePagella"/>
              </a:rPr>
              <a:t>Infinite</a:t>
            </a:r>
            <a:r>
              <a:rPr sz="3200" b="1" i="1" spc="-50" dirty="0">
                <a:solidFill>
                  <a:srgbClr val="FFFFFF"/>
                </a:solidFill>
                <a:latin typeface="TeXGyrePagella"/>
                <a:cs typeface="TeXGyrePagella"/>
              </a:rPr>
              <a:t> </a:t>
            </a:r>
            <a:r>
              <a:rPr sz="3200" b="1" i="1" dirty="0">
                <a:solidFill>
                  <a:srgbClr val="FFFFFF"/>
                </a:solidFill>
                <a:latin typeface="TeXGyrePagella"/>
                <a:cs typeface="TeXGyrePagella"/>
              </a:rPr>
              <a:t>categories</a:t>
            </a:r>
            <a:endParaRPr sz="3200">
              <a:latin typeface="TeXGyrePagella"/>
              <a:cs typeface="TeXGyrePagell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84191" y="4581144"/>
            <a:ext cx="3671570" cy="585470"/>
          </a:xfrm>
          <a:prstGeom prst="rect">
            <a:avLst/>
          </a:prstGeom>
          <a:solidFill>
            <a:srgbClr val="2980B8"/>
          </a:solidFill>
        </p:spPr>
        <p:txBody>
          <a:bodyPr vert="horz" wrap="square" lIns="0" tIns="13335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105"/>
              </a:spcBef>
            </a:pPr>
            <a:r>
              <a:rPr sz="3200" b="1" i="1" spc="-5" dirty="0">
                <a:solidFill>
                  <a:srgbClr val="FFFFFF"/>
                </a:solidFill>
                <a:latin typeface="TeXGyrePagella"/>
                <a:cs typeface="TeXGyrePagella"/>
              </a:rPr>
              <a:t>Finite</a:t>
            </a:r>
            <a:r>
              <a:rPr sz="3200" b="1" i="1" spc="-40" dirty="0">
                <a:solidFill>
                  <a:srgbClr val="FFFFFF"/>
                </a:solidFill>
                <a:latin typeface="TeXGyrePagella"/>
                <a:cs typeface="TeXGyrePagella"/>
              </a:rPr>
              <a:t> </a:t>
            </a:r>
            <a:r>
              <a:rPr sz="3200" b="1" i="1" dirty="0">
                <a:solidFill>
                  <a:srgbClr val="FFFFFF"/>
                </a:solidFill>
                <a:latin typeface="TeXGyrePagella"/>
                <a:cs typeface="TeXGyrePagella"/>
              </a:rPr>
              <a:t>categories</a:t>
            </a:r>
            <a:endParaRPr sz="3200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750989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70" dirty="0"/>
              <a:t>Basic </a:t>
            </a:r>
            <a:r>
              <a:rPr sz="4400" spc="-20" dirty="0"/>
              <a:t>Statistical</a:t>
            </a:r>
            <a:r>
              <a:rPr sz="4400" spc="-655" dirty="0"/>
              <a:t> </a:t>
            </a:r>
            <a:r>
              <a:rPr sz="4400" spc="180" dirty="0"/>
              <a:t>Terms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4800600" y="4584953"/>
            <a:ext cx="2057400" cy="76200"/>
          </a:xfrm>
          <a:custGeom>
            <a:avLst/>
            <a:gdLst/>
            <a:ahLst/>
            <a:cxnLst/>
            <a:rect l="l" t="t" r="r" b="b"/>
            <a:pathLst>
              <a:path w="2057400" h="76200">
                <a:moveTo>
                  <a:pt x="2057400" y="12700"/>
                </a:moveTo>
                <a:lnTo>
                  <a:pt x="2044700" y="12827"/>
                </a:lnTo>
                <a:lnTo>
                  <a:pt x="2044700" y="25527"/>
                </a:lnTo>
                <a:lnTo>
                  <a:pt x="2057400" y="25400"/>
                </a:lnTo>
                <a:lnTo>
                  <a:pt x="2057400" y="12700"/>
                </a:lnTo>
                <a:close/>
              </a:path>
              <a:path w="2057400" h="76200">
                <a:moveTo>
                  <a:pt x="2032000" y="12954"/>
                </a:moveTo>
                <a:lnTo>
                  <a:pt x="2019300" y="13081"/>
                </a:lnTo>
                <a:lnTo>
                  <a:pt x="2019300" y="25781"/>
                </a:lnTo>
                <a:lnTo>
                  <a:pt x="2032000" y="25654"/>
                </a:lnTo>
                <a:lnTo>
                  <a:pt x="2032000" y="12954"/>
                </a:lnTo>
                <a:close/>
              </a:path>
              <a:path w="2057400" h="76200">
                <a:moveTo>
                  <a:pt x="2006600" y="13208"/>
                </a:moveTo>
                <a:lnTo>
                  <a:pt x="1993900" y="13335"/>
                </a:lnTo>
                <a:lnTo>
                  <a:pt x="1993900" y="26035"/>
                </a:lnTo>
                <a:lnTo>
                  <a:pt x="2006600" y="25908"/>
                </a:lnTo>
                <a:lnTo>
                  <a:pt x="2006600" y="13208"/>
                </a:lnTo>
                <a:close/>
              </a:path>
              <a:path w="2057400" h="76200">
                <a:moveTo>
                  <a:pt x="1981200" y="13462"/>
                </a:moveTo>
                <a:lnTo>
                  <a:pt x="1968500" y="13589"/>
                </a:lnTo>
                <a:lnTo>
                  <a:pt x="1968627" y="26289"/>
                </a:lnTo>
                <a:lnTo>
                  <a:pt x="1981327" y="26162"/>
                </a:lnTo>
                <a:lnTo>
                  <a:pt x="1981200" y="13462"/>
                </a:lnTo>
                <a:close/>
              </a:path>
              <a:path w="2057400" h="76200">
                <a:moveTo>
                  <a:pt x="1955800" y="13716"/>
                </a:moveTo>
                <a:lnTo>
                  <a:pt x="1943100" y="13843"/>
                </a:lnTo>
                <a:lnTo>
                  <a:pt x="1943227" y="26543"/>
                </a:lnTo>
                <a:lnTo>
                  <a:pt x="1955927" y="26416"/>
                </a:lnTo>
                <a:lnTo>
                  <a:pt x="1955800" y="13716"/>
                </a:lnTo>
                <a:close/>
              </a:path>
              <a:path w="2057400" h="76200">
                <a:moveTo>
                  <a:pt x="1930400" y="13970"/>
                </a:moveTo>
                <a:lnTo>
                  <a:pt x="1917700" y="14097"/>
                </a:lnTo>
                <a:lnTo>
                  <a:pt x="1917827" y="26797"/>
                </a:lnTo>
                <a:lnTo>
                  <a:pt x="1930527" y="26670"/>
                </a:lnTo>
                <a:lnTo>
                  <a:pt x="1930400" y="13970"/>
                </a:lnTo>
                <a:close/>
              </a:path>
              <a:path w="2057400" h="76200">
                <a:moveTo>
                  <a:pt x="1905000" y="14224"/>
                </a:moveTo>
                <a:lnTo>
                  <a:pt x="1892300" y="14351"/>
                </a:lnTo>
                <a:lnTo>
                  <a:pt x="1892427" y="27051"/>
                </a:lnTo>
                <a:lnTo>
                  <a:pt x="1905127" y="26924"/>
                </a:lnTo>
                <a:lnTo>
                  <a:pt x="1905000" y="14224"/>
                </a:lnTo>
                <a:close/>
              </a:path>
              <a:path w="2057400" h="76200">
                <a:moveTo>
                  <a:pt x="1879600" y="14351"/>
                </a:moveTo>
                <a:lnTo>
                  <a:pt x="1866900" y="14478"/>
                </a:lnTo>
                <a:lnTo>
                  <a:pt x="1867027" y="27178"/>
                </a:lnTo>
                <a:lnTo>
                  <a:pt x="1879727" y="27051"/>
                </a:lnTo>
                <a:lnTo>
                  <a:pt x="1879600" y="14351"/>
                </a:lnTo>
                <a:close/>
              </a:path>
              <a:path w="2057400" h="76200">
                <a:moveTo>
                  <a:pt x="1854200" y="14605"/>
                </a:moveTo>
                <a:lnTo>
                  <a:pt x="1841500" y="14732"/>
                </a:lnTo>
                <a:lnTo>
                  <a:pt x="1841627" y="27432"/>
                </a:lnTo>
                <a:lnTo>
                  <a:pt x="1854327" y="27305"/>
                </a:lnTo>
                <a:lnTo>
                  <a:pt x="1854200" y="14605"/>
                </a:lnTo>
                <a:close/>
              </a:path>
              <a:path w="2057400" h="76200">
                <a:moveTo>
                  <a:pt x="1828800" y="14859"/>
                </a:moveTo>
                <a:lnTo>
                  <a:pt x="1816100" y="14986"/>
                </a:lnTo>
                <a:lnTo>
                  <a:pt x="1816227" y="27686"/>
                </a:lnTo>
                <a:lnTo>
                  <a:pt x="1828927" y="27559"/>
                </a:lnTo>
                <a:lnTo>
                  <a:pt x="1828800" y="14859"/>
                </a:lnTo>
                <a:close/>
              </a:path>
              <a:path w="2057400" h="76200">
                <a:moveTo>
                  <a:pt x="1803400" y="15113"/>
                </a:moveTo>
                <a:lnTo>
                  <a:pt x="1790700" y="15240"/>
                </a:lnTo>
                <a:lnTo>
                  <a:pt x="1790827" y="27940"/>
                </a:lnTo>
                <a:lnTo>
                  <a:pt x="1803527" y="27813"/>
                </a:lnTo>
                <a:lnTo>
                  <a:pt x="1803400" y="15113"/>
                </a:lnTo>
                <a:close/>
              </a:path>
              <a:path w="2057400" h="76200">
                <a:moveTo>
                  <a:pt x="1778000" y="15367"/>
                </a:moveTo>
                <a:lnTo>
                  <a:pt x="1765300" y="15494"/>
                </a:lnTo>
                <a:lnTo>
                  <a:pt x="1765427" y="28194"/>
                </a:lnTo>
                <a:lnTo>
                  <a:pt x="1778127" y="28067"/>
                </a:lnTo>
                <a:lnTo>
                  <a:pt x="1778000" y="15367"/>
                </a:lnTo>
                <a:close/>
              </a:path>
              <a:path w="2057400" h="76200">
                <a:moveTo>
                  <a:pt x="1752600" y="15621"/>
                </a:moveTo>
                <a:lnTo>
                  <a:pt x="1739900" y="15748"/>
                </a:lnTo>
                <a:lnTo>
                  <a:pt x="1740027" y="28448"/>
                </a:lnTo>
                <a:lnTo>
                  <a:pt x="1752727" y="28321"/>
                </a:lnTo>
                <a:lnTo>
                  <a:pt x="1752600" y="15621"/>
                </a:lnTo>
                <a:close/>
              </a:path>
              <a:path w="2057400" h="76200">
                <a:moveTo>
                  <a:pt x="1727200" y="15875"/>
                </a:moveTo>
                <a:lnTo>
                  <a:pt x="1714500" y="16002"/>
                </a:lnTo>
                <a:lnTo>
                  <a:pt x="1714627" y="28702"/>
                </a:lnTo>
                <a:lnTo>
                  <a:pt x="1727327" y="28575"/>
                </a:lnTo>
                <a:lnTo>
                  <a:pt x="1727200" y="15875"/>
                </a:lnTo>
                <a:close/>
              </a:path>
              <a:path w="2057400" h="76200">
                <a:moveTo>
                  <a:pt x="1701800" y="16129"/>
                </a:moveTo>
                <a:lnTo>
                  <a:pt x="1689100" y="16256"/>
                </a:lnTo>
                <a:lnTo>
                  <a:pt x="1689227" y="28956"/>
                </a:lnTo>
                <a:lnTo>
                  <a:pt x="1701927" y="28829"/>
                </a:lnTo>
                <a:lnTo>
                  <a:pt x="1701800" y="16129"/>
                </a:lnTo>
                <a:close/>
              </a:path>
              <a:path w="2057400" h="76200">
                <a:moveTo>
                  <a:pt x="1676400" y="16383"/>
                </a:moveTo>
                <a:lnTo>
                  <a:pt x="1663700" y="16510"/>
                </a:lnTo>
                <a:lnTo>
                  <a:pt x="1663827" y="29210"/>
                </a:lnTo>
                <a:lnTo>
                  <a:pt x="1676527" y="29083"/>
                </a:lnTo>
                <a:lnTo>
                  <a:pt x="1676400" y="16383"/>
                </a:lnTo>
                <a:close/>
              </a:path>
              <a:path w="2057400" h="76200">
                <a:moveTo>
                  <a:pt x="1651000" y="16637"/>
                </a:moveTo>
                <a:lnTo>
                  <a:pt x="1638300" y="16764"/>
                </a:lnTo>
                <a:lnTo>
                  <a:pt x="1638427" y="29464"/>
                </a:lnTo>
                <a:lnTo>
                  <a:pt x="1651127" y="29337"/>
                </a:lnTo>
                <a:lnTo>
                  <a:pt x="1651000" y="16637"/>
                </a:lnTo>
                <a:close/>
              </a:path>
              <a:path w="2057400" h="76200">
                <a:moveTo>
                  <a:pt x="1625600" y="16891"/>
                </a:moveTo>
                <a:lnTo>
                  <a:pt x="1612900" y="17018"/>
                </a:lnTo>
                <a:lnTo>
                  <a:pt x="1613027" y="29718"/>
                </a:lnTo>
                <a:lnTo>
                  <a:pt x="1625727" y="29591"/>
                </a:lnTo>
                <a:lnTo>
                  <a:pt x="1625600" y="16891"/>
                </a:lnTo>
                <a:close/>
              </a:path>
              <a:path w="2057400" h="76200">
                <a:moveTo>
                  <a:pt x="1600200" y="17145"/>
                </a:moveTo>
                <a:lnTo>
                  <a:pt x="1587500" y="17272"/>
                </a:lnTo>
                <a:lnTo>
                  <a:pt x="1587627" y="29972"/>
                </a:lnTo>
                <a:lnTo>
                  <a:pt x="1600327" y="29845"/>
                </a:lnTo>
                <a:lnTo>
                  <a:pt x="1600200" y="17145"/>
                </a:lnTo>
                <a:close/>
              </a:path>
              <a:path w="2057400" h="76200">
                <a:moveTo>
                  <a:pt x="1574800" y="17399"/>
                </a:moveTo>
                <a:lnTo>
                  <a:pt x="1562100" y="17526"/>
                </a:lnTo>
                <a:lnTo>
                  <a:pt x="1562227" y="30226"/>
                </a:lnTo>
                <a:lnTo>
                  <a:pt x="1574927" y="30099"/>
                </a:lnTo>
                <a:lnTo>
                  <a:pt x="1574800" y="17399"/>
                </a:lnTo>
                <a:close/>
              </a:path>
              <a:path w="2057400" h="76200">
                <a:moveTo>
                  <a:pt x="1549400" y="17653"/>
                </a:moveTo>
                <a:lnTo>
                  <a:pt x="1536700" y="17653"/>
                </a:lnTo>
                <a:lnTo>
                  <a:pt x="1536827" y="30353"/>
                </a:lnTo>
                <a:lnTo>
                  <a:pt x="1549527" y="30353"/>
                </a:lnTo>
                <a:lnTo>
                  <a:pt x="1549400" y="17653"/>
                </a:lnTo>
                <a:close/>
              </a:path>
              <a:path w="2057400" h="76200">
                <a:moveTo>
                  <a:pt x="1524000" y="17780"/>
                </a:moveTo>
                <a:lnTo>
                  <a:pt x="1511300" y="17907"/>
                </a:lnTo>
                <a:lnTo>
                  <a:pt x="1511427" y="30607"/>
                </a:lnTo>
                <a:lnTo>
                  <a:pt x="1524127" y="30480"/>
                </a:lnTo>
                <a:lnTo>
                  <a:pt x="1524000" y="17780"/>
                </a:lnTo>
                <a:close/>
              </a:path>
              <a:path w="2057400" h="76200">
                <a:moveTo>
                  <a:pt x="1498600" y="18034"/>
                </a:moveTo>
                <a:lnTo>
                  <a:pt x="1485900" y="18161"/>
                </a:lnTo>
                <a:lnTo>
                  <a:pt x="1486027" y="30861"/>
                </a:lnTo>
                <a:lnTo>
                  <a:pt x="1498727" y="30734"/>
                </a:lnTo>
                <a:lnTo>
                  <a:pt x="1498600" y="18034"/>
                </a:lnTo>
                <a:close/>
              </a:path>
              <a:path w="2057400" h="76200">
                <a:moveTo>
                  <a:pt x="1473200" y="18288"/>
                </a:moveTo>
                <a:lnTo>
                  <a:pt x="1460500" y="18415"/>
                </a:lnTo>
                <a:lnTo>
                  <a:pt x="1460627" y="31115"/>
                </a:lnTo>
                <a:lnTo>
                  <a:pt x="1473327" y="30988"/>
                </a:lnTo>
                <a:lnTo>
                  <a:pt x="1473200" y="18288"/>
                </a:lnTo>
                <a:close/>
              </a:path>
              <a:path w="2057400" h="76200">
                <a:moveTo>
                  <a:pt x="1447800" y="18542"/>
                </a:moveTo>
                <a:lnTo>
                  <a:pt x="1435100" y="18669"/>
                </a:lnTo>
                <a:lnTo>
                  <a:pt x="1435227" y="31369"/>
                </a:lnTo>
                <a:lnTo>
                  <a:pt x="1447927" y="31242"/>
                </a:lnTo>
                <a:lnTo>
                  <a:pt x="1447800" y="18542"/>
                </a:lnTo>
                <a:close/>
              </a:path>
              <a:path w="2057400" h="76200">
                <a:moveTo>
                  <a:pt x="1422400" y="18796"/>
                </a:moveTo>
                <a:lnTo>
                  <a:pt x="1409700" y="18923"/>
                </a:lnTo>
                <a:lnTo>
                  <a:pt x="1409827" y="31623"/>
                </a:lnTo>
                <a:lnTo>
                  <a:pt x="1422527" y="31496"/>
                </a:lnTo>
                <a:lnTo>
                  <a:pt x="1422400" y="18796"/>
                </a:lnTo>
                <a:close/>
              </a:path>
              <a:path w="2057400" h="76200">
                <a:moveTo>
                  <a:pt x="1397000" y="19050"/>
                </a:moveTo>
                <a:lnTo>
                  <a:pt x="1384300" y="19177"/>
                </a:lnTo>
                <a:lnTo>
                  <a:pt x="1384427" y="31877"/>
                </a:lnTo>
                <a:lnTo>
                  <a:pt x="1397127" y="31750"/>
                </a:lnTo>
                <a:lnTo>
                  <a:pt x="1397000" y="19050"/>
                </a:lnTo>
                <a:close/>
              </a:path>
              <a:path w="2057400" h="76200">
                <a:moveTo>
                  <a:pt x="1371600" y="19304"/>
                </a:moveTo>
                <a:lnTo>
                  <a:pt x="1358900" y="19431"/>
                </a:lnTo>
                <a:lnTo>
                  <a:pt x="1359027" y="32131"/>
                </a:lnTo>
                <a:lnTo>
                  <a:pt x="1371727" y="32004"/>
                </a:lnTo>
                <a:lnTo>
                  <a:pt x="1371600" y="19304"/>
                </a:lnTo>
                <a:close/>
              </a:path>
              <a:path w="2057400" h="76200">
                <a:moveTo>
                  <a:pt x="1346200" y="19558"/>
                </a:moveTo>
                <a:lnTo>
                  <a:pt x="1333500" y="19685"/>
                </a:lnTo>
                <a:lnTo>
                  <a:pt x="1333627" y="32385"/>
                </a:lnTo>
                <a:lnTo>
                  <a:pt x="1346327" y="32258"/>
                </a:lnTo>
                <a:lnTo>
                  <a:pt x="1346200" y="19558"/>
                </a:lnTo>
                <a:close/>
              </a:path>
              <a:path w="2057400" h="76200">
                <a:moveTo>
                  <a:pt x="1320800" y="19812"/>
                </a:moveTo>
                <a:lnTo>
                  <a:pt x="1308100" y="19939"/>
                </a:lnTo>
                <a:lnTo>
                  <a:pt x="1308227" y="32639"/>
                </a:lnTo>
                <a:lnTo>
                  <a:pt x="1320927" y="32512"/>
                </a:lnTo>
                <a:lnTo>
                  <a:pt x="1320800" y="19812"/>
                </a:lnTo>
                <a:close/>
              </a:path>
              <a:path w="2057400" h="76200">
                <a:moveTo>
                  <a:pt x="1295400" y="20066"/>
                </a:moveTo>
                <a:lnTo>
                  <a:pt x="1282700" y="20193"/>
                </a:lnTo>
                <a:lnTo>
                  <a:pt x="1282827" y="32893"/>
                </a:lnTo>
                <a:lnTo>
                  <a:pt x="1295527" y="32766"/>
                </a:lnTo>
                <a:lnTo>
                  <a:pt x="1295400" y="20066"/>
                </a:lnTo>
                <a:close/>
              </a:path>
              <a:path w="2057400" h="76200">
                <a:moveTo>
                  <a:pt x="1270000" y="20320"/>
                </a:moveTo>
                <a:lnTo>
                  <a:pt x="1257300" y="20447"/>
                </a:lnTo>
                <a:lnTo>
                  <a:pt x="1257427" y="33147"/>
                </a:lnTo>
                <a:lnTo>
                  <a:pt x="1270127" y="33020"/>
                </a:lnTo>
                <a:lnTo>
                  <a:pt x="1270000" y="20320"/>
                </a:lnTo>
                <a:close/>
              </a:path>
              <a:path w="2057400" h="76200">
                <a:moveTo>
                  <a:pt x="1244600" y="20574"/>
                </a:moveTo>
                <a:lnTo>
                  <a:pt x="1231900" y="20701"/>
                </a:lnTo>
                <a:lnTo>
                  <a:pt x="1232027" y="33401"/>
                </a:lnTo>
                <a:lnTo>
                  <a:pt x="1244727" y="33274"/>
                </a:lnTo>
                <a:lnTo>
                  <a:pt x="1244600" y="20574"/>
                </a:lnTo>
                <a:close/>
              </a:path>
              <a:path w="2057400" h="76200">
                <a:moveTo>
                  <a:pt x="1219200" y="20828"/>
                </a:moveTo>
                <a:lnTo>
                  <a:pt x="1206500" y="20955"/>
                </a:lnTo>
                <a:lnTo>
                  <a:pt x="1206627" y="33655"/>
                </a:lnTo>
                <a:lnTo>
                  <a:pt x="1219327" y="33528"/>
                </a:lnTo>
                <a:lnTo>
                  <a:pt x="1219200" y="20828"/>
                </a:lnTo>
                <a:close/>
              </a:path>
              <a:path w="2057400" h="76200">
                <a:moveTo>
                  <a:pt x="1193800" y="20955"/>
                </a:moveTo>
                <a:lnTo>
                  <a:pt x="1181100" y="21082"/>
                </a:lnTo>
                <a:lnTo>
                  <a:pt x="1181227" y="33782"/>
                </a:lnTo>
                <a:lnTo>
                  <a:pt x="1193927" y="33655"/>
                </a:lnTo>
                <a:lnTo>
                  <a:pt x="1193800" y="20955"/>
                </a:lnTo>
                <a:close/>
              </a:path>
              <a:path w="2057400" h="76200">
                <a:moveTo>
                  <a:pt x="1168400" y="21209"/>
                </a:moveTo>
                <a:lnTo>
                  <a:pt x="1155700" y="21336"/>
                </a:lnTo>
                <a:lnTo>
                  <a:pt x="1155827" y="34036"/>
                </a:lnTo>
                <a:lnTo>
                  <a:pt x="1168527" y="33909"/>
                </a:lnTo>
                <a:lnTo>
                  <a:pt x="1168400" y="21209"/>
                </a:lnTo>
                <a:close/>
              </a:path>
              <a:path w="2057400" h="76200">
                <a:moveTo>
                  <a:pt x="1143000" y="21463"/>
                </a:moveTo>
                <a:lnTo>
                  <a:pt x="1130300" y="21590"/>
                </a:lnTo>
                <a:lnTo>
                  <a:pt x="1130427" y="34290"/>
                </a:lnTo>
                <a:lnTo>
                  <a:pt x="1143127" y="34163"/>
                </a:lnTo>
                <a:lnTo>
                  <a:pt x="1143000" y="21463"/>
                </a:lnTo>
                <a:close/>
              </a:path>
              <a:path w="2057400" h="76200">
                <a:moveTo>
                  <a:pt x="1117600" y="21717"/>
                </a:moveTo>
                <a:lnTo>
                  <a:pt x="1104900" y="21844"/>
                </a:lnTo>
                <a:lnTo>
                  <a:pt x="1105027" y="34544"/>
                </a:lnTo>
                <a:lnTo>
                  <a:pt x="1117727" y="34417"/>
                </a:lnTo>
                <a:lnTo>
                  <a:pt x="1117600" y="21717"/>
                </a:lnTo>
                <a:close/>
              </a:path>
              <a:path w="2057400" h="76200">
                <a:moveTo>
                  <a:pt x="1092200" y="21971"/>
                </a:moveTo>
                <a:lnTo>
                  <a:pt x="1079500" y="22098"/>
                </a:lnTo>
                <a:lnTo>
                  <a:pt x="1079627" y="34798"/>
                </a:lnTo>
                <a:lnTo>
                  <a:pt x="1092327" y="34671"/>
                </a:lnTo>
                <a:lnTo>
                  <a:pt x="1092200" y="21971"/>
                </a:lnTo>
                <a:close/>
              </a:path>
              <a:path w="2057400" h="76200">
                <a:moveTo>
                  <a:pt x="1066800" y="22225"/>
                </a:moveTo>
                <a:lnTo>
                  <a:pt x="1054100" y="22352"/>
                </a:lnTo>
                <a:lnTo>
                  <a:pt x="1054227" y="35052"/>
                </a:lnTo>
                <a:lnTo>
                  <a:pt x="1066927" y="34925"/>
                </a:lnTo>
                <a:lnTo>
                  <a:pt x="1066800" y="22225"/>
                </a:lnTo>
                <a:close/>
              </a:path>
              <a:path w="2057400" h="76200">
                <a:moveTo>
                  <a:pt x="1041400" y="22479"/>
                </a:moveTo>
                <a:lnTo>
                  <a:pt x="1028700" y="22606"/>
                </a:lnTo>
                <a:lnTo>
                  <a:pt x="1028826" y="35306"/>
                </a:lnTo>
                <a:lnTo>
                  <a:pt x="1041526" y="35179"/>
                </a:lnTo>
                <a:lnTo>
                  <a:pt x="1041400" y="22479"/>
                </a:lnTo>
                <a:close/>
              </a:path>
              <a:path w="2057400" h="76200">
                <a:moveTo>
                  <a:pt x="1016000" y="22733"/>
                </a:moveTo>
                <a:lnTo>
                  <a:pt x="1003300" y="22860"/>
                </a:lnTo>
                <a:lnTo>
                  <a:pt x="1003426" y="35560"/>
                </a:lnTo>
                <a:lnTo>
                  <a:pt x="1016126" y="35433"/>
                </a:lnTo>
                <a:lnTo>
                  <a:pt x="1016000" y="22733"/>
                </a:lnTo>
                <a:close/>
              </a:path>
              <a:path w="2057400" h="76200">
                <a:moveTo>
                  <a:pt x="990600" y="22987"/>
                </a:moveTo>
                <a:lnTo>
                  <a:pt x="977900" y="23114"/>
                </a:lnTo>
                <a:lnTo>
                  <a:pt x="978026" y="35814"/>
                </a:lnTo>
                <a:lnTo>
                  <a:pt x="990726" y="35687"/>
                </a:lnTo>
                <a:lnTo>
                  <a:pt x="990600" y="22987"/>
                </a:lnTo>
                <a:close/>
              </a:path>
              <a:path w="2057400" h="76200">
                <a:moveTo>
                  <a:pt x="965200" y="23241"/>
                </a:moveTo>
                <a:lnTo>
                  <a:pt x="952500" y="23368"/>
                </a:lnTo>
                <a:lnTo>
                  <a:pt x="952626" y="36068"/>
                </a:lnTo>
                <a:lnTo>
                  <a:pt x="965326" y="35941"/>
                </a:lnTo>
                <a:lnTo>
                  <a:pt x="965200" y="23241"/>
                </a:lnTo>
                <a:close/>
              </a:path>
              <a:path w="2057400" h="76200">
                <a:moveTo>
                  <a:pt x="939800" y="23495"/>
                </a:moveTo>
                <a:lnTo>
                  <a:pt x="927100" y="23622"/>
                </a:lnTo>
                <a:lnTo>
                  <a:pt x="927226" y="36322"/>
                </a:lnTo>
                <a:lnTo>
                  <a:pt x="939926" y="36195"/>
                </a:lnTo>
                <a:lnTo>
                  <a:pt x="939800" y="23495"/>
                </a:lnTo>
                <a:close/>
              </a:path>
              <a:path w="2057400" h="76200">
                <a:moveTo>
                  <a:pt x="914400" y="23749"/>
                </a:moveTo>
                <a:lnTo>
                  <a:pt x="901700" y="23876"/>
                </a:lnTo>
                <a:lnTo>
                  <a:pt x="901826" y="36576"/>
                </a:lnTo>
                <a:lnTo>
                  <a:pt x="914526" y="36449"/>
                </a:lnTo>
                <a:lnTo>
                  <a:pt x="914400" y="23749"/>
                </a:lnTo>
                <a:close/>
              </a:path>
              <a:path w="2057400" h="76200">
                <a:moveTo>
                  <a:pt x="889000" y="24003"/>
                </a:moveTo>
                <a:lnTo>
                  <a:pt x="876300" y="24130"/>
                </a:lnTo>
                <a:lnTo>
                  <a:pt x="876426" y="36830"/>
                </a:lnTo>
                <a:lnTo>
                  <a:pt x="889126" y="36703"/>
                </a:lnTo>
                <a:lnTo>
                  <a:pt x="889000" y="24003"/>
                </a:lnTo>
                <a:close/>
              </a:path>
              <a:path w="2057400" h="76200">
                <a:moveTo>
                  <a:pt x="863600" y="24257"/>
                </a:moveTo>
                <a:lnTo>
                  <a:pt x="850900" y="24257"/>
                </a:lnTo>
                <a:lnTo>
                  <a:pt x="851026" y="36957"/>
                </a:lnTo>
                <a:lnTo>
                  <a:pt x="863726" y="36830"/>
                </a:lnTo>
                <a:lnTo>
                  <a:pt x="863600" y="24257"/>
                </a:lnTo>
                <a:close/>
              </a:path>
              <a:path w="2057400" h="76200">
                <a:moveTo>
                  <a:pt x="838200" y="24384"/>
                </a:moveTo>
                <a:lnTo>
                  <a:pt x="825500" y="24511"/>
                </a:lnTo>
                <a:lnTo>
                  <a:pt x="825626" y="37211"/>
                </a:lnTo>
                <a:lnTo>
                  <a:pt x="838326" y="37084"/>
                </a:lnTo>
                <a:lnTo>
                  <a:pt x="838200" y="24384"/>
                </a:lnTo>
                <a:close/>
              </a:path>
              <a:path w="2057400" h="76200">
                <a:moveTo>
                  <a:pt x="812800" y="24638"/>
                </a:moveTo>
                <a:lnTo>
                  <a:pt x="800100" y="24765"/>
                </a:lnTo>
                <a:lnTo>
                  <a:pt x="800226" y="37465"/>
                </a:lnTo>
                <a:lnTo>
                  <a:pt x="812926" y="37338"/>
                </a:lnTo>
                <a:lnTo>
                  <a:pt x="812800" y="24638"/>
                </a:lnTo>
                <a:close/>
              </a:path>
              <a:path w="2057400" h="76200">
                <a:moveTo>
                  <a:pt x="787400" y="24892"/>
                </a:moveTo>
                <a:lnTo>
                  <a:pt x="774700" y="25019"/>
                </a:lnTo>
                <a:lnTo>
                  <a:pt x="774826" y="37719"/>
                </a:lnTo>
                <a:lnTo>
                  <a:pt x="787526" y="37592"/>
                </a:lnTo>
                <a:lnTo>
                  <a:pt x="787400" y="24892"/>
                </a:lnTo>
                <a:close/>
              </a:path>
              <a:path w="2057400" h="76200">
                <a:moveTo>
                  <a:pt x="762000" y="25146"/>
                </a:moveTo>
                <a:lnTo>
                  <a:pt x="749300" y="25273"/>
                </a:lnTo>
                <a:lnTo>
                  <a:pt x="749426" y="37973"/>
                </a:lnTo>
                <a:lnTo>
                  <a:pt x="762126" y="37846"/>
                </a:lnTo>
                <a:lnTo>
                  <a:pt x="762000" y="25146"/>
                </a:lnTo>
                <a:close/>
              </a:path>
              <a:path w="2057400" h="76200">
                <a:moveTo>
                  <a:pt x="736600" y="25400"/>
                </a:moveTo>
                <a:lnTo>
                  <a:pt x="723900" y="25527"/>
                </a:lnTo>
                <a:lnTo>
                  <a:pt x="724026" y="38227"/>
                </a:lnTo>
                <a:lnTo>
                  <a:pt x="736726" y="38100"/>
                </a:lnTo>
                <a:lnTo>
                  <a:pt x="736600" y="25400"/>
                </a:lnTo>
                <a:close/>
              </a:path>
              <a:path w="2057400" h="76200">
                <a:moveTo>
                  <a:pt x="711200" y="25654"/>
                </a:moveTo>
                <a:lnTo>
                  <a:pt x="698500" y="25781"/>
                </a:lnTo>
                <a:lnTo>
                  <a:pt x="698626" y="38481"/>
                </a:lnTo>
                <a:lnTo>
                  <a:pt x="711326" y="38354"/>
                </a:lnTo>
                <a:lnTo>
                  <a:pt x="711200" y="25654"/>
                </a:lnTo>
                <a:close/>
              </a:path>
              <a:path w="2057400" h="76200">
                <a:moveTo>
                  <a:pt x="685800" y="25908"/>
                </a:moveTo>
                <a:lnTo>
                  <a:pt x="673100" y="26035"/>
                </a:lnTo>
                <a:lnTo>
                  <a:pt x="673226" y="38735"/>
                </a:lnTo>
                <a:lnTo>
                  <a:pt x="685926" y="38608"/>
                </a:lnTo>
                <a:lnTo>
                  <a:pt x="685800" y="25908"/>
                </a:lnTo>
                <a:close/>
              </a:path>
              <a:path w="2057400" h="76200">
                <a:moveTo>
                  <a:pt x="660400" y="26162"/>
                </a:moveTo>
                <a:lnTo>
                  <a:pt x="647700" y="26289"/>
                </a:lnTo>
                <a:lnTo>
                  <a:pt x="647826" y="38989"/>
                </a:lnTo>
                <a:lnTo>
                  <a:pt x="660526" y="38862"/>
                </a:lnTo>
                <a:lnTo>
                  <a:pt x="660400" y="26162"/>
                </a:lnTo>
                <a:close/>
              </a:path>
              <a:path w="2057400" h="76200">
                <a:moveTo>
                  <a:pt x="635000" y="26416"/>
                </a:moveTo>
                <a:lnTo>
                  <a:pt x="622300" y="26543"/>
                </a:lnTo>
                <a:lnTo>
                  <a:pt x="622426" y="39243"/>
                </a:lnTo>
                <a:lnTo>
                  <a:pt x="635126" y="39116"/>
                </a:lnTo>
                <a:lnTo>
                  <a:pt x="635000" y="26416"/>
                </a:lnTo>
                <a:close/>
              </a:path>
              <a:path w="2057400" h="76200">
                <a:moveTo>
                  <a:pt x="609600" y="26670"/>
                </a:moveTo>
                <a:lnTo>
                  <a:pt x="596900" y="26797"/>
                </a:lnTo>
                <a:lnTo>
                  <a:pt x="597026" y="39497"/>
                </a:lnTo>
                <a:lnTo>
                  <a:pt x="609726" y="39370"/>
                </a:lnTo>
                <a:lnTo>
                  <a:pt x="609600" y="26670"/>
                </a:lnTo>
                <a:close/>
              </a:path>
              <a:path w="2057400" h="76200">
                <a:moveTo>
                  <a:pt x="584200" y="26924"/>
                </a:moveTo>
                <a:lnTo>
                  <a:pt x="571500" y="27051"/>
                </a:lnTo>
                <a:lnTo>
                  <a:pt x="571626" y="39751"/>
                </a:lnTo>
                <a:lnTo>
                  <a:pt x="584326" y="39624"/>
                </a:lnTo>
                <a:lnTo>
                  <a:pt x="584200" y="26924"/>
                </a:lnTo>
                <a:close/>
              </a:path>
              <a:path w="2057400" h="76200">
                <a:moveTo>
                  <a:pt x="558800" y="27178"/>
                </a:moveTo>
                <a:lnTo>
                  <a:pt x="546100" y="27305"/>
                </a:lnTo>
                <a:lnTo>
                  <a:pt x="546226" y="40005"/>
                </a:lnTo>
                <a:lnTo>
                  <a:pt x="558926" y="39878"/>
                </a:lnTo>
                <a:lnTo>
                  <a:pt x="558800" y="27178"/>
                </a:lnTo>
                <a:close/>
              </a:path>
              <a:path w="2057400" h="76200">
                <a:moveTo>
                  <a:pt x="533400" y="27432"/>
                </a:moveTo>
                <a:lnTo>
                  <a:pt x="520700" y="27432"/>
                </a:lnTo>
                <a:lnTo>
                  <a:pt x="520826" y="40132"/>
                </a:lnTo>
                <a:lnTo>
                  <a:pt x="533526" y="40132"/>
                </a:lnTo>
                <a:lnTo>
                  <a:pt x="533400" y="27432"/>
                </a:lnTo>
                <a:close/>
              </a:path>
              <a:path w="2057400" h="76200">
                <a:moveTo>
                  <a:pt x="508000" y="27559"/>
                </a:moveTo>
                <a:lnTo>
                  <a:pt x="495300" y="27686"/>
                </a:lnTo>
                <a:lnTo>
                  <a:pt x="495426" y="40386"/>
                </a:lnTo>
                <a:lnTo>
                  <a:pt x="508126" y="40259"/>
                </a:lnTo>
                <a:lnTo>
                  <a:pt x="508000" y="27559"/>
                </a:lnTo>
                <a:close/>
              </a:path>
              <a:path w="2057400" h="76200">
                <a:moveTo>
                  <a:pt x="482600" y="27813"/>
                </a:moveTo>
                <a:lnTo>
                  <a:pt x="469900" y="27940"/>
                </a:lnTo>
                <a:lnTo>
                  <a:pt x="470026" y="40640"/>
                </a:lnTo>
                <a:lnTo>
                  <a:pt x="482726" y="40513"/>
                </a:lnTo>
                <a:lnTo>
                  <a:pt x="482600" y="27813"/>
                </a:lnTo>
                <a:close/>
              </a:path>
              <a:path w="2057400" h="76200">
                <a:moveTo>
                  <a:pt x="457200" y="28067"/>
                </a:moveTo>
                <a:lnTo>
                  <a:pt x="444500" y="28194"/>
                </a:lnTo>
                <a:lnTo>
                  <a:pt x="444626" y="40894"/>
                </a:lnTo>
                <a:lnTo>
                  <a:pt x="457326" y="40767"/>
                </a:lnTo>
                <a:lnTo>
                  <a:pt x="457200" y="28067"/>
                </a:lnTo>
                <a:close/>
              </a:path>
              <a:path w="2057400" h="76200">
                <a:moveTo>
                  <a:pt x="431800" y="28321"/>
                </a:moveTo>
                <a:lnTo>
                  <a:pt x="419100" y="28448"/>
                </a:lnTo>
                <a:lnTo>
                  <a:pt x="419226" y="41148"/>
                </a:lnTo>
                <a:lnTo>
                  <a:pt x="431926" y="41021"/>
                </a:lnTo>
                <a:lnTo>
                  <a:pt x="431800" y="28321"/>
                </a:lnTo>
                <a:close/>
              </a:path>
              <a:path w="2057400" h="76200">
                <a:moveTo>
                  <a:pt x="406400" y="28575"/>
                </a:moveTo>
                <a:lnTo>
                  <a:pt x="393700" y="28702"/>
                </a:lnTo>
                <a:lnTo>
                  <a:pt x="393826" y="41402"/>
                </a:lnTo>
                <a:lnTo>
                  <a:pt x="406526" y="41275"/>
                </a:lnTo>
                <a:lnTo>
                  <a:pt x="406400" y="28575"/>
                </a:lnTo>
                <a:close/>
              </a:path>
              <a:path w="2057400" h="76200">
                <a:moveTo>
                  <a:pt x="381000" y="28829"/>
                </a:moveTo>
                <a:lnTo>
                  <a:pt x="368300" y="28956"/>
                </a:lnTo>
                <a:lnTo>
                  <a:pt x="368426" y="41656"/>
                </a:lnTo>
                <a:lnTo>
                  <a:pt x="381126" y="41529"/>
                </a:lnTo>
                <a:lnTo>
                  <a:pt x="381000" y="28829"/>
                </a:lnTo>
                <a:close/>
              </a:path>
              <a:path w="2057400" h="76200">
                <a:moveTo>
                  <a:pt x="355600" y="29083"/>
                </a:moveTo>
                <a:lnTo>
                  <a:pt x="342900" y="29210"/>
                </a:lnTo>
                <a:lnTo>
                  <a:pt x="343026" y="41910"/>
                </a:lnTo>
                <a:lnTo>
                  <a:pt x="355726" y="41783"/>
                </a:lnTo>
                <a:lnTo>
                  <a:pt x="355600" y="29083"/>
                </a:lnTo>
                <a:close/>
              </a:path>
              <a:path w="2057400" h="76200">
                <a:moveTo>
                  <a:pt x="330200" y="29337"/>
                </a:moveTo>
                <a:lnTo>
                  <a:pt x="317500" y="29464"/>
                </a:lnTo>
                <a:lnTo>
                  <a:pt x="317626" y="42164"/>
                </a:lnTo>
                <a:lnTo>
                  <a:pt x="330326" y="42037"/>
                </a:lnTo>
                <a:lnTo>
                  <a:pt x="330200" y="29337"/>
                </a:lnTo>
                <a:close/>
              </a:path>
              <a:path w="2057400" h="76200">
                <a:moveTo>
                  <a:pt x="304800" y="29591"/>
                </a:moveTo>
                <a:lnTo>
                  <a:pt x="292100" y="29718"/>
                </a:lnTo>
                <a:lnTo>
                  <a:pt x="292226" y="42418"/>
                </a:lnTo>
                <a:lnTo>
                  <a:pt x="304926" y="42291"/>
                </a:lnTo>
                <a:lnTo>
                  <a:pt x="304800" y="29591"/>
                </a:lnTo>
                <a:close/>
              </a:path>
              <a:path w="2057400" h="76200">
                <a:moveTo>
                  <a:pt x="279400" y="29845"/>
                </a:moveTo>
                <a:lnTo>
                  <a:pt x="266700" y="29972"/>
                </a:lnTo>
                <a:lnTo>
                  <a:pt x="266826" y="42672"/>
                </a:lnTo>
                <a:lnTo>
                  <a:pt x="279526" y="42545"/>
                </a:lnTo>
                <a:lnTo>
                  <a:pt x="279400" y="29845"/>
                </a:lnTo>
                <a:close/>
              </a:path>
              <a:path w="2057400" h="76200">
                <a:moveTo>
                  <a:pt x="254000" y="30099"/>
                </a:moveTo>
                <a:lnTo>
                  <a:pt x="241300" y="30226"/>
                </a:lnTo>
                <a:lnTo>
                  <a:pt x="241426" y="42926"/>
                </a:lnTo>
                <a:lnTo>
                  <a:pt x="254126" y="42799"/>
                </a:lnTo>
                <a:lnTo>
                  <a:pt x="254000" y="30099"/>
                </a:lnTo>
                <a:close/>
              </a:path>
              <a:path w="2057400" h="76200">
                <a:moveTo>
                  <a:pt x="228600" y="30353"/>
                </a:moveTo>
                <a:lnTo>
                  <a:pt x="215900" y="30480"/>
                </a:lnTo>
                <a:lnTo>
                  <a:pt x="216026" y="43180"/>
                </a:lnTo>
                <a:lnTo>
                  <a:pt x="228726" y="43053"/>
                </a:lnTo>
                <a:lnTo>
                  <a:pt x="228600" y="30353"/>
                </a:lnTo>
                <a:close/>
              </a:path>
              <a:path w="2057400" h="76200">
                <a:moveTo>
                  <a:pt x="203200" y="30607"/>
                </a:moveTo>
                <a:lnTo>
                  <a:pt x="190500" y="30734"/>
                </a:lnTo>
                <a:lnTo>
                  <a:pt x="190626" y="43434"/>
                </a:lnTo>
                <a:lnTo>
                  <a:pt x="203326" y="43307"/>
                </a:lnTo>
                <a:lnTo>
                  <a:pt x="203200" y="30607"/>
                </a:lnTo>
                <a:close/>
              </a:path>
              <a:path w="2057400" h="76200">
                <a:moveTo>
                  <a:pt x="177800" y="30734"/>
                </a:moveTo>
                <a:lnTo>
                  <a:pt x="165100" y="30861"/>
                </a:lnTo>
                <a:lnTo>
                  <a:pt x="165226" y="43561"/>
                </a:lnTo>
                <a:lnTo>
                  <a:pt x="177926" y="43434"/>
                </a:lnTo>
                <a:lnTo>
                  <a:pt x="177800" y="30734"/>
                </a:lnTo>
                <a:close/>
              </a:path>
              <a:path w="2057400" h="76200">
                <a:moveTo>
                  <a:pt x="152400" y="30988"/>
                </a:moveTo>
                <a:lnTo>
                  <a:pt x="139700" y="31115"/>
                </a:lnTo>
                <a:lnTo>
                  <a:pt x="139826" y="43815"/>
                </a:lnTo>
                <a:lnTo>
                  <a:pt x="152526" y="43688"/>
                </a:lnTo>
                <a:lnTo>
                  <a:pt x="152400" y="30988"/>
                </a:lnTo>
                <a:close/>
              </a:path>
              <a:path w="2057400" h="76200">
                <a:moveTo>
                  <a:pt x="127000" y="31242"/>
                </a:moveTo>
                <a:lnTo>
                  <a:pt x="114300" y="31369"/>
                </a:lnTo>
                <a:lnTo>
                  <a:pt x="114426" y="44069"/>
                </a:lnTo>
                <a:lnTo>
                  <a:pt x="127126" y="43942"/>
                </a:lnTo>
                <a:lnTo>
                  <a:pt x="127000" y="31242"/>
                </a:lnTo>
                <a:close/>
              </a:path>
              <a:path w="2057400" h="76200">
                <a:moveTo>
                  <a:pt x="101600" y="31496"/>
                </a:moveTo>
                <a:lnTo>
                  <a:pt x="88900" y="31623"/>
                </a:lnTo>
                <a:lnTo>
                  <a:pt x="89026" y="44323"/>
                </a:lnTo>
                <a:lnTo>
                  <a:pt x="101726" y="44196"/>
                </a:lnTo>
                <a:lnTo>
                  <a:pt x="101600" y="31496"/>
                </a:lnTo>
                <a:close/>
              </a:path>
              <a:path w="2057400" h="76200">
                <a:moveTo>
                  <a:pt x="75819" y="0"/>
                </a:moveTo>
                <a:lnTo>
                  <a:pt x="0" y="38862"/>
                </a:lnTo>
                <a:lnTo>
                  <a:pt x="76580" y="76200"/>
                </a:lnTo>
                <a:lnTo>
                  <a:pt x="76264" y="44577"/>
                </a:lnTo>
                <a:lnTo>
                  <a:pt x="63626" y="44577"/>
                </a:lnTo>
                <a:lnTo>
                  <a:pt x="63500" y="31877"/>
                </a:lnTo>
                <a:lnTo>
                  <a:pt x="76136" y="31750"/>
                </a:lnTo>
                <a:lnTo>
                  <a:pt x="75819" y="0"/>
                </a:lnTo>
                <a:close/>
              </a:path>
              <a:path w="2057400" h="76200">
                <a:moveTo>
                  <a:pt x="76136" y="31750"/>
                </a:moveTo>
                <a:lnTo>
                  <a:pt x="63500" y="31877"/>
                </a:lnTo>
                <a:lnTo>
                  <a:pt x="63626" y="44577"/>
                </a:lnTo>
                <a:lnTo>
                  <a:pt x="76263" y="44450"/>
                </a:lnTo>
                <a:lnTo>
                  <a:pt x="76136" y="31750"/>
                </a:lnTo>
                <a:close/>
              </a:path>
              <a:path w="2057400" h="76200">
                <a:moveTo>
                  <a:pt x="76263" y="44450"/>
                </a:moveTo>
                <a:lnTo>
                  <a:pt x="63626" y="44577"/>
                </a:lnTo>
                <a:lnTo>
                  <a:pt x="76264" y="44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586037" y="2206561"/>
            <a:ext cx="5224780" cy="1986280"/>
            <a:chOff x="2586037" y="2206561"/>
            <a:chExt cx="5224780" cy="1986280"/>
          </a:xfrm>
        </p:grpSpPr>
        <p:sp>
          <p:nvSpPr>
            <p:cNvPr id="5" name="object 5"/>
            <p:cNvSpPr/>
            <p:nvPr/>
          </p:nvSpPr>
          <p:spPr>
            <a:xfrm>
              <a:off x="2590800" y="2211323"/>
              <a:ext cx="2895600" cy="1447800"/>
            </a:xfrm>
            <a:custGeom>
              <a:avLst/>
              <a:gdLst/>
              <a:ahLst/>
              <a:cxnLst/>
              <a:rect l="l" t="t" r="r" b="b"/>
              <a:pathLst>
                <a:path w="2895600" h="1447800">
                  <a:moveTo>
                    <a:pt x="1447800" y="0"/>
                  </a:moveTo>
                  <a:lnTo>
                    <a:pt x="1384997" y="668"/>
                  </a:lnTo>
                  <a:lnTo>
                    <a:pt x="1322879" y="2657"/>
                  </a:lnTo>
                  <a:lnTo>
                    <a:pt x="1261497" y="5937"/>
                  </a:lnTo>
                  <a:lnTo>
                    <a:pt x="1200908" y="10483"/>
                  </a:lnTo>
                  <a:lnTo>
                    <a:pt x="1141166" y="16267"/>
                  </a:lnTo>
                  <a:lnTo>
                    <a:pt x="1082323" y="23262"/>
                  </a:lnTo>
                  <a:lnTo>
                    <a:pt x="1024436" y="31441"/>
                  </a:lnTo>
                  <a:lnTo>
                    <a:pt x="967558" y="40776"/>
                  </a:lnTo>
                  <a:lnTo>
                    <a:pt x="911744" y="51240"/>
                  </a:lnTo>
                  <a:lnTo>
                    <a:pt x="857048" y="62807"/>
                  </a:lnTo>
                  <a:lnTo>
                    <a:pt x="803524" y="75449"/>
                  </a:lnTo>
                  <a:lnTo>
                    <a:pt x="751226" y="89139"/>
                  </a:lnTo>
                  <a:lnTo>
                    <a:pt x="700210" y="103849"/>
                  </a:lnTo>
                  <a:lnTo>
                    <a:pt x="650529" y="119553"/>
                  </a:lnTo>
                  <a:lnTo>
                    <a:pt x="602237" y="136223"/>
                  </a:lnTo>
                  <a:lnTo>
                    <a:pt x="555389" y="153833"/>
                  </a:lnTo>
                  <a:lnTo>
                    <a:pt x="510040" y="172355"/>
                  </a:lnTo>
                  <a:lnTo>
                    <a:pt x="466243" y="191762"/>
                  </a:lnTo>
                  <a:lnTo>
                    <a:pt x="424053" y="212026"/>
                  </a:lnTo>
                  <a:lnTo>
                    <a:pt x="383524" y="233121"/>
                  </a:lnTo>
                  <a:lnTo>
                    <a:pt x="344710" y="255020"/>
                  </a:lnTo>
                  <a:lnTo>
                    <a:pt x="307667" y="277694"/>
                  </a:lnTo>
                  <a:lnTo>
                    <a:pt x="272447" y="301118"/>
                  </a:lnTo>
                  <a:lnTo>
                    <a:pt x="239106" y="325264"/>
                  </a:lnTo>
                  <a:lnTo>
                    <a:pt x="207698" y="350105"/>
                  </a:lnTo>
                  <a:lnTo>
                    <a:pt x="178278" y="375613"/>
                  </a:lnTo>
                  <a:lnTo>
                    <a:pt x="125615" y="428524"/>
                  </a:lnTo>
                  <a:lnTo>
                    <a:pt x="81552" y="483779"/>
                  </a:lnTo>
                  <a:lnTo>
                    <a:pt x="46525" y="541161"/>
                  </a:lnTo>
                  <a:lnTo>
                    <a:pt x="20967" y="600454"/>
                  </a:lnTo>
                  <a:lnTo>
                    <a:pt x="5314" y="661439"/>
                  </a:lnTo>
                  <a:lnTo>
                    <a:pt x="0" y="723900"/>
                  </a:lnTo>
                  <a:lnTo>
                    <a:pt x="1337" y="755301"/>
                  </a:lnTo>
                  <a:lnTo>
                    <a:pt x="11875" y="817051"/>
                  </a:lnTo>
                  <a:lnTo>
                    <a:pt x="32535" y="877216"/>
                  </a:lnTo>
                  <a:lnTo>
                    <a:pt x="62882" y="935581"/>
                  </a:lnTo>
                  <a:lnTo>
                    <a:pt x="102481" y="991927"/>
                  </a:lnTo>
                  <a:lnTo>
                    <a:pt x="150898" y="1046037"/>
                  </a:lnTo>
                  <a:lnTo>
                    <a:pt x="207698" y="1097694"/>
                  </a:lnTo>
                  <a:lnTo>
                    <a:pt x="239106" y="1122535"/>
                  </a:lnTo>
                  <a:lnTo>
                    <a:pt x="272447" y="1146681"/>
                  </a:lnTo>
                  <a:lnTo>
                    <a:pt x="307667" y="1170105"/>
                  </a:lnTo>
                  <a:lnTo>
                    <a:pt x="344710" y="1192779"/>
                  </a:lnTo>
                  <a:lnTo>
                    <a:pt x="383524" y="1214678"/>
                  </a:lnTo>
                  <a:lnTo>
                    <a:pt x="424053" y="1235773"/>
                  </a:lnTo>
                  <a:lnTo>
                    <a:pt x="466243" y="1256037"/>
                  </a:lnTo>
                  <a:lnTo>
                    <a:pt x="510040" y="1275444"/>
                  </a:lnTo>
                  <a:lnTo>
                    <a:pt x="555389" y="1293966"/>
                  </a:lnTo>
                  <a:lnTo>
                    <a:pt x="602237" y="1311576"/>
                  </a:lnTo>
                  <a:lnTo>
                    <a:pt x="650529" y="1328246"/>
                  </a:lnTo>
                  <a:lnTo>
                    <a:pt x="700210" y="1343950"/>
                  </a:lnTo>
                  <a:lnTo>
                    <a:pt x="751226" y="1358660"/>
                  </a:lnTo>
                  <a:lnTo>
                    <a:pt x="803524" y="1372350"/>
                  </a:lnTo>
                  <a:lnTo>
                    <a:pt x="857048" y="1384992"/>
                  </a:lnTo>
                  <a:lnTo>
                    <a:pt x="911744" y="1396559"/>
                  </a:lnTo>
                  <a:lnTo>
                    <a:pt x="967558" y="1407023"/>
                  </a:lnTo>
                  <a:lnTo>
                    <a:pt x="1024436" y="1416358"/>
                  </a:lnTo>
                  <a:lnTo>
                    <a:pt x="1082323" y="1424537"/>
                  </a:lnTo>
                  <a:lnTo>
                    <a:pt x="1141166" y="1431532"/>
                  </a:lnTo>
                  <a:lnTo>
                    <a:pt x="1200908" y="1437316"/>
                  </a:lnTo>
                  <a:lnTo>
                    <a:pt x="1261497" y="1441862"/>
                  </a:lnTo>
                  <a:lnTo>
                    <a:pt x="1322879" y="1445142"/>
                  </a:lnTo>
                  <a:lnTo>
                    <a:pt x="1384997" y="1447131"/>
                  </a:lnTo>
                  <a:lnTo>
                    <a:pt x="1447800" y="1447800"/>
                  </a:lnTo>
                  <a:lnTo>
                    <a:pt x="1510602" y="1447131"/>
                  </a:lnTo>
                  <a:lnTo>
                    <a:pt x="1572720" y="1445142"/>
                  </a:lnTo>
                  <a:lnTo>
                    <a:pt x="1634102" y="1441862"/>
                  </a:lnTo>
                  <a:lnTo>
                    <a:pt x="1694691" y="1437316"/>
                  </a:lnTo>
                  <a:lnTo>
                    <a:pt x="1754433" y="1431532"/>
                  </a:lnTo>
                  <a:lnTo>
                    <a:pt x="1813276" y="1424537"/>
                  </a:lnTo>
                  <a:lnTo>
                    <a:pt x="1871163" y="1416358"/>
                  </a:lnTo>
                  <a:lnTo>
                    <a:pt x="1928041" y="1407023"/>
                  </a:lnTo>
                  <a:lnTo>
                    <a:pt x="1983855" y="1396559"/>
                  </a:lnTo>
                  <a:lnTo>
                    <a:pt x="2038551" y="1384992"/>
                  </a:lnTo>
                  <a:lnTo>
                    <a:pt x="2092075" y="1372350"/>
                  </a:lnTo>
                  <a:lnTo>
                    <a:pt x="2144373" y="1358660"/>
                  </a:lnTo>
                  <a:lnTo>
                    <a:pt x="2195389" y="1343950"/>
                  </a:lnTo>
                  <a:lnTo>
                    <a:pt x="2245070" y="1328246"/>
                  </a:lnTo>
                  <a:lnTo>
                    <a:pt x="2293362" y="1311576"/>
                  </a:lnTo>
                  <a:lnTo>
                    <a:pt x="2340210" y="1293966"/>
                  </a:lnTo>
                  <a:lnTo>
                    <a:pt x="2385559" y="1275444"/>
                  </a:lnTo>
                  <a:lnTo>
                    <a:pt x="2429356" y="1256037"/>
                  </a:lnTo>
                  <a:lnTo>
                    <a:pt x="2471547" y="1235773"/>
                  </a:lnTo>
                  <a:lnTo>
                    <a:pt x="2512075" y="1214678"/>
                  </a:lnTo>
                  <a:lnTo>
                    <a:pt x="2550889" y="1192779"/>
                  </a:lnTo>
                  <a:lnTo>
                    <a:pt x="2587932" y="1170105"/>
                  </a:lnTo>
                  <a:lnTo>
                    <a:pt x="2623152" y="1146681"/>
                  </a:lnTo>
                  <a:lnTo>
                    <a:pt x="2656493" y="1122535"/>
                  </a:lnTo>
                  <a:lnTo>
                    <a:pt x="2687901" y="1097694"/>
                  </a:lnTo>
                  <a:lnTo>
                    <a:pt x="2717321" y="1072186"/>
                  </a:lnTo>
                  <a:lnTo>
                    <a:pt x="2769984" y="1019275"/>
                  </a:lnTo>
                  <a:lnTo>
                    <a:pt x="2814047" y="964020"/>
                  </a:lnTo>
                  <a:lnTo>
                    <a:pt x="2849074" y="906638"/>
                  </a:lnTo>
                  <a:lnTo>
                    <a:pt x="2874632" y="847345"/>
                  </a:lnTo>
                  <a:lnTo>
                    <a:pt x="2890285" y="786360"/>
                  </a:lnTo>
                  <a:lnTo>
                    <a:pt x="2895600" y="723900"/>
                  </a:lnTo>
                  <a:lnTo>
                    <a:pt x="2894262" y="692498"/>
                  </a:lnTo>
                  <a:lnTo>
                    <a:pt x="2883724" y="630748"/>
                  </a:lnTo>
                  <a:lnTo>
                    <a:pt x="2863064" y="570583"/>
                  </a:lnTo>
                  <a:lnTo>
                    <a:pt x="2832717" y="512218"/>
                  </a:lnTo>
                  <a:lnTo>
                    <a:pt x="2793118" y="455872"/>
                  </a:lnTo>
                  <a:lnTo>
                    <a:pt x="2744701" y="401762"/>
                  </a:lnTo>
                  <a:lnTo>
                    <a:pt x="2687901" y="350105"/>
                  </a:lnTo>
                  <a:lnTo>
                    <a:pt x="2656493" y="325264"/>
                  </a:lnTo>
                  <a:lnTo>
                    <a:pt x="2623152" y="301118"/>
                  </a:lnTo>
                  <a:lnTo>
                    <a:pt x="2587932" y="277694"/>
                  </a:lnTo>
                  <a:lnTo>
                    <a:pt x="2550889" y="255020"/>
                  </a:lnTo>
                  <a:lnTo>
                    <a:pt x="2512075" y="233121"/>
                  </a:lnTo>
                  <a:lnTo>
                    <a:pt x="2471546" y="212026"/>
                  </a:lnTo>
                  <a:lnTo>
                    <a:pt x="2429356" y="191762"/>
                  </a:lnTo>
                  <a:lnTo>
                    <a:pt x="2385559" y="172355"/>
                  </a:lnTo>
                  <a:lnTo>
                    <a:pt x="2340210" y="153833"/>
                  </a:lnTo>
                  <a:lnTo>
                    <a:pt x="2293362" y="136223"/>
                  </a:lnTo>
                  <a:lnTo>
                    <a:pt x="2245070" y="119553"/>
                  </a:lnTo>
                  <a:lnTo>
                    <a:pt x="2195389" y="103849"/>
                  </a:lnTo>
                  <a:lnTo>
                    <a:pt x="2144373" y="89139"/>
                  </a:lnTo>
                  <a:lnTo>
                    <a:pt x="2092075" y="75449"/>
                  </a:lnTo>
                  <a:lnTo>
                    <a:pt x="2038551" y="62807"/>
                  </a:lnTo>
                  <a:lnTo>
                    <a:pt x="1983855" y="51240"/>
                  </a:lnTo>
                  <a:lnTo>
                    <a:pt x="1928041" y="40776"/>
                  </a:lnTo>
                  <a:lnTo>
                    <a:pt x="1871163" y="31441"/>
                  </a:lnTo>
                  <a:lnTo>
                    <a:pt x="1813276" y="23262"/>
                  </a:lnTo>
                  <a:lnTo>
                    <a:pt x="1754433" y="16267"/>
                  </a:lnTo>
                  <a:lnTo>
                    <a:pt x="1694691" y="10483"/>
                  </a:lnTo>
                  <a:lnTo>
                    <a:pt x="1634102" y="5937"/>
                  </a:lnTo>
                  <a:lnTo>
                    <a:pt x="1572720" y="2657"/>
                  </a:lnTo>
                  <a:lnTo>
                    <a:pt x="1510602" y="668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90800" y="2211323"/>
              <a:ext cx="2895600" cy="1447800"/>
            </a:xfrm>
            <a:custGeom>
              <a:avLst/>
              <a:gdLst/>
              <a:ahLst/>
              <a:cxnLst/>
              <a:rect l="l" t="t" r="r" b="b"/>
              <a:pathLst>
                <a:path w="2895600" h="1447800">
                  <a:moveTo>
                    <a:pt x="0" y="723900"/>
                  </a:moveTo>
                  <a:lnTo>
                    <a:pt x="5314" y="661439"/>
                  </a:lnTo>
                  <a:lnTo>
                    <a:pt x="20967" y="600454"/>
                  </a:lnTo>
                  <a:lnTo>
                    <a:pt x="46525" y="541161"/>
                  </a:lnTo>
                  <a:lnTo>
                    <a:pt x="81552" y="483779"/>
                  </a:lnTo>
                  <a:lnTo>
                    <a:pt x="125615" y="428524"/>
                  </a:lnTo>
                  <a:lnTo>
                    <a:pt x="178278" y="375613"/>
                  </a:lnTo>
                  <a:lnTo>
                    <a:pt x="207698" y="350105"/>
                  </a:lnTo>
                  <a:lnTo>
                    <a:pt x="239106" y="325264"/>
                  </a:lnTo>
                  <a:lnTo>
                    <a:pt x="272447" y="301118"/>
                  </a:lnTo>
                  <a:lnTo>
                    <a:pt x="307667" y="277694"/>
                  </a:lnTo>
                  <a:lnTo>
                    <a:pt x="344710" y="255020"/>
                  </a:lnTo>
                  <a:lnTo>
                    <a:pt x="383524" y="233121"/>
                  </a:lnTo>
                  <a:lnTo>
                    <a:pt x="424053" y="212026"/>
                  </a:lnTo>
                  <a:lnTo>
                    <a:pt x="466243" y="191762"/>
                  </a:lnTo>
                  <a:lnTo>
                    <a:pt x="510040" y="172355"/>
                  </a:lnTo>
                  <a:lnTo>
                    <a:pt x="555389" y="153833"/>
                  </a:lnTo>
                  <a:lnTo>
                    <a:pt x="602237" y="136223"/>
                  </a:lnTo>
                  <a:lnTo>
                    <a:pt x="650529" y="119553"/>
                  </a:lnTo>
                  <a:lnTo>
                    <a:pt x="700210" y="103849"/>
                  </a:lnTo>
                  <a:lnTo>
                    <a:pt x="751226" y="89139"/>
                  </a:lnTo>
                  <a:lnTo>
                    <a:pt x="803524" y="75449"/>
                  </a:lnTo>
                  <a:lnTo>
                    <a:pt x="857048" y="62807"/>
                  </a:lnTo>
                  <a:lnTo>
                    <a:pt x="911744" y="51240"/>
                  </a:lnTo>
                  <a:lnTo>
                    <a:pt x="967558" y="40776"/>
                  </a:lnTo>
                  <a:lnTo>
                    <a:pt x="1024436" y="31441"/>
                  </a:lnTo>
                  <a:lnTo>
                    <a:pt x="1082323" y="23262"/>
                  </a:lnTo>
                  <a:lnTo>
                    <a:pt x="1141166" y="16267"/>
                  </a:lnTo>
                  <a:lnTo>
                    <a:pt x="1200908" y="10483"/>
                  </a:lnTo>
                  <a:lnTo>
                    <a:pt x="1261497" y="5937"/>
                  </a:lnTo>
                  <a:lnTo>
                    <a:pt x="1322879" y="2657"/>
                  </a:lnTo>
                  <a:lnTo>
                    <a:pt x="1384997" y="668"/>
                  </a:lnTo>
                  <a:lnTo>
                    <a:pt x="1447800" y="0"/>
                  </a:lnTo>
                  <a:lnTo>
                    <a:pt x="1510602" y="668"/>
                  </a:lnTo>
                  <a:lnTo>
                    <a:pt x="1572720" y="2657"/>
                  </a:lnTo>
                  <a:lnTo>
                    <a:pt x="1634102" y="5937"/>
                  </a:lnTo>
                  <a:lnTo>
                    <a:pt x="1694691" y="10483"/>
                  </a:lnTo>
                  <a:lnTo>
                    <a:pt x="1754433" y="16267"/>
                  </a:lnTo>
                  <a:lnTo>
                    <a:pt x="1813276" y="23262"/>
                  </a:lnTo>
                  <a:lnTo>
                    <a:pt x="1871163" y="31441"/>
                  </a:lnTo>
                  <a:lnTo>
                    <a:pt x="1928041" y="40776"/>
                  </a:lnTo>
                  <a:lnTo>
                    <a:pt x="1983855" y="51240"/>
                  </a:lnTo>
                  <a:lnTo>
                    <a:pt x="2038551" y="62807"/>
                  </a:lnTo>
                  <a:lnTo>
                    <a:pt x="2092075" y="75449"/>
                  </a:lnTo>
                  <a:lnTo>
                    <a:pt x="2144373" y="89139"/>
                  </a:lnTo>
                  <a:lnTo>
                    <a:pt x="2195389" y="103849"/>
                  </a:lnTo>
                  <a:lnTo>
                    <a:pt x="2245070" y="119553"/>
                  </a:lnTo>
                  <a:lnTo>
                    <a:pt x="2293362" y="136223"/>
                  </a:lnTo>
                  <a:lnTo>
                    <a:pt x="2340210" y="153833"/>
                  </a:lnTo>
                  <a:lnTo>
                    <a:pt x="2385559" y="172355"/>
                  </a:lnTo>
                  <a:lnTo>
                    <a:pt x="2429356" y="191762"/>
                  </a:lnTo>
                  <a:lnTo>
                    <a:pt x="2471546" y="212026"/>
                  </a:lnTo>
                  <a:lnTo>
                    <a:pt x="2512075" y="233121"/>
                  </a:lnTo>
                  <a:lnTo>
                    <a:pt x="2550889" y="255020"/>
                  </a:lnTo>
                  <a:lnTo>
                    <a:pt x="2587932" y="277694"/>
                  </a:lnTo>
                  <a:lnTo>
                    <a:pt x="2623152" y="301118"/>
                  </a:lnTo>
                  <a:lnTo>
                    <a:pt x="2656493" y="325264"/>
                  </a:lnTo>
                  <a:lnTo>
                    <a:pt x="2687901" y="350105"/>
                  </a:lnTo>
                  <a:lnTo>
                    <a:pt x="2717321" y="375613"/>
                  </a:lnTo>
                  <a:lnTo>
                    <a:pt x="2769984" y="428524"/>
                  </a:lnTo>
                  <a:lnTo>
                    <a:pt x="2814047" y="483779"/>
                  </a:lnTo>
                  <a:lnTo>
                    <a:pt x="2849074" y="541161"/>
                  </a:lnTo>
                  <a:lnTo>
                    <a:pt x="2874632" y="600454"/>
                  </a:lnTo>
                  <a:lnTo>
                    <a:pt x="2890285" y="661439"/>
                  </a:lnTo>
                  <a:lnTo>
                    <a:pt x="2895600" y="723900"/>
                  </a:lnTo>
                  <a:lnTo>
                    <a:pt x="2894262" y="755301"/>
                  </a:lnTo>
                  <a:lnTo>
                    <a:pt x="2883724" y="817051"/>
                  </a:lnTo>
                  <a:lnTo>
                    <a:pt x="2863064" y="877216"/>
                  </a:lnTo>
                  <a:lnTo>
                    <a:pt x="2832717" y="935581"/>
                  </a:lnTo>
                  <a:lnTo>
                    <a:pt x="2793118" y="991927"/>
                  </a:lnTo>
                  <a:lnTo>
                    <a:pt x="2744701" y="1046037"/>
                  </a:lnTo>
                  <a:lnTo>
                    <a:pt x="2687901" y="1097694"/>
                  </a:lnTo>
                  <a:lnTo>
                    <a:pt x="2656493" y="1122535"/>
                  </a:lnTo>
                  <a:lnTo>
                    <a:pt x="2623152" y="1146681"/>
                  </a:lnTo>
                  <a:lnTo>
                    <a:pt x="2587932" y="1170105"/>
                  </a:lnTo>
                  <a:lnTo>
                    <a:pt x="2550889" y="1192779"/>
                  </a:lnTo>
                  <a:lnTo>
                    <a:pt x="2512075" y="1214678"/>
                  </a:lnTo>
                  <a:lnTo>
                    <a:pt x="2471547" y="1235773"/>
                  </a:lnTo>
                  <a:lnTo>
                    <a:pt x="2429356" y="1256037"/>
                  </a:lnTo>
                  <a:lnTo>
                    <a:pt x="2385559" y="1275444"/>
                  </a:lnTo>
                  <a:lnTo>
                    <a:pt x="2340210" y="1293966"/>
                  </a:lnTo>
                  <a:lnTo>
                    <a:pt x="2293362" y="1311576"/>
                  </a:lnTo>
                  <a:lnTo>
                    <a:pt x="2245070" y="1328246"/>
                  </a:lnTo>
                  <a:lnTo>
                    <a:pt x="2195389" y="1343950"/>
                  </a:lnTo>
                  <a:lnTo>
                    <a:pt x="2144373" y="1358660"/>
                  </a:lnTo>
                  <a:lnTo>
                    <a:pt x="2092075" y="1372350"/>
                  </a:lnTo>
                  <a:lnTo>
                    <a:pt x="2038551" y="1384992"/>
                  </a:lnTo>
                  <a:lnTo>
                    <a:pt x="1983855" y="1396559"/>
                  </a:lnTo>
                  <a:lnTo>
                    <a:pt x="1928041" y="1407023"/>
                  </a:lnTo>
                  <a:lnTo>
                    <a:pt x="1871163" y="1416358"/>
                  </a:lnTo>
                  <a:lnTo>
                    <a:pt x="1813276" y="1424537"/>
                  </a:lnTo>
                  <a:lnTo>
                    <a:pt x="1754433" y="1431532"/>
                  </a:lnTo>
                  <a:lnTo>
                    <a:pt x="1694691" y="1437316"/>
                  </a:lnTo>
                  <a:lnTo>
                    <a:pt x="1634102" y="1441862"/>
                  </a:lnTo>
                  <a:lnTo>
                    <a:pt x="1572720" y="1445142"/>
                  </a:lnTo>
                  <a:lnTo>
                    <a:pt x="1510602" y="1447131"/>
                  </a:lnTo>
                  <a:lnTo>
                    <a:pt x="1447800" y="1447800"/>
                  </a:lnTo>
                  <a:lnTo>
                    <a:pt x="1384997" y="1447131"/>
                  </a:lnTo>
                  <a:lnTo>
                    <a:pt x="1322879" y="1445142"/>
                  </a:lnTo>
                  <a:lnTo>
                    <a:pt x="1261497" y="1441862"/>
                  </a:lnTo>
                  <a:lnTo>
                    <a:pt x="1200908" y="1437316"/>
                  </a:lnTo>
                  <a:lnTo>
                    <a:pt x="1141166" y="1431532"/>
                  </a:lnTo>
                  <a:lnTo>
                    <a:pt x="1082323" y="1424537"/>
                  </a:lnTo>
                  <a:lnTo>
                    <a:pt x="1024436" y="1416358"/>
                  </a:lnTo>
                  <a:lnTo>
                    <a:pt x="967558" y="1407023"/>
                  </a:lnTo>
                  <a:lnTo>
                    <a:pt x="911744" y="1396559"/>
                  </a:lnTo>
                  <a:lnTo>
                    <a:pt x="857048" y="1384992"/>
                  </a:lnTo>
                  <a:lnTo>
                    <a:pt x="803524" y="1372350"/>
                  </a:lnTo>
                  <a:lnTo>
                    <a:pt x="751226" y="1358660"/>
                  </a:lnTo>
                  <a:lnTo>
                    <a:pt x="700210" y="1343950"/>
                  </a:lnTo>
                  <a:lnTo>
                    <a:pt x="650529" y="1328246"/>
                  </a:lnTo>
                  <a:lnTo>
                    <a:pt x="602237" y="1311576"/>
                  </a:lnTo>
                  <a:lnTo>
                    <a:pt x="555389" y="1293966"/>
                  </a:lnTo>
                  <a:lnTo>
                    <a:pt x="510040" y="1275444"/>
                  </a:lnTo>
                  <a:lnTo>
                    <a:pt x="466243" y="1256037"/>
                  </a:lnTo>
                  <a:lnTo>
                    <a:pt x="424053" y="1235773"/>
                  </a:lnTo>
                  <a:lnTo>
                    <a:pt x="383524" y="1214678"/>
                  </a:lnTo>
                  <a:lnTo>
                    <a:pt x="344710" y="1192779"/>
                  </a:lnTo>
                  <a:lnTo>
                    <a:pt x="307667" y="1170105"/>
                  </a:lnTo>
                  <a:lnTo>
                    <a:pt x="272447" y="1146681"/>
                  </a:lnTo>
                  <a:lnTo>
                    <a:pt x="239106" y="1122535"/>
                  </a:lnTo>
                  <a:lnTo>
                    <a:pt x="207698" y="1097694"/>
                  </a:lnTo>
                  <a:lnTo>
                    <a:pt x="178278" y="1072186"/>
                  </a:lnTo>
                  <a:lnTo>
                    <a:pt x="125615" y="1019275"/>
                  </a:lnTo>
                  <a:lnTo>
                    <a:pt x="81552" y="964020"/>
                  </a:lnTo>
                  <a:lnTo>
                    <a:pt x="46525" y="906638"/>
                  </a:lnTo>
                  <a:lnTo>
                    <a:pt x="20967" y="847345"/>
                  </a:lnTo>
                  <a:lnTo>
                    <a:pt x="5314" y="786360"/>
                  </a:lnTo>
                  <a:lnTo>
                    <a:pt x="0" y="723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98392" y="2935223"/>
              <a:ext cx="3912235" cy="1257300"/>
            </a:xfrm>
            <a:custGeom>
              <a:avLst/>
              <a:gdLst/>
              <a:ahLst/>
              <a:cxnLst/>
              <a:rect l="l" t="t" r="r" b="b"/>
              <a:pathLst>
                <a:path w="3912234" h="1257300">
                  <a:moveTo>
                    <a:pt x="76200" y="1181100"/>
                  </a:moveTo>
                  <a:lnTo>
                    <a:pt x="44450" y="1181100"/>
                  </a:lnTo>
                  <a:lnTo>
                    <a:pt x="44450" y="723900"/>
                  </a:lnTo>
                  <a:lnTo>
                    <a:pt x="31750" y="723900"/>
                  </a:lnTo>
                  <a:lnTo>
                    <a:pt x="31750" y="1181100"/>
                  </a:lnTo>
                  <a:lnTo>
                    <a:pt x="0" y="1181100"/>
                  </a:lnTo>
                  <a:lnTo>
                    <a:pt x="38100" y="1257300"/>
                  </a:lnTo>
                  <a:lnTo>
                    <a:pt x="69850" y="1193800"/>
                  </a:lnTo>
                  <a:lnTo>
                    <a:pt x="76200" y="1181100"/>
                  </a:lnTo>
                  <a:close/>
                </a:path>
                <a:path w="3912234" h="1257300">
                  <a:moveTo>
                    <a:pt x="3569208" y="38100"/>
                  </a:moveTo>
                  <a:lnTo>
                    <a:pt x="3556508" y="31750"/>
                  </a:lnTo>
                  <a:lnTo>
                    <a:pt x="3493008" y="0"/>
                  </a:lnTo>
                  <a:lnTo>
                    <a:pt x="3493008" y="31750"/>
                  </a:lnTo>
                  <a:lnTo>
                    <a:pt x="1207008" y="31750"/>
                  </a:lnTo>
                  <a:lnTo>
                    <a:pt x="1207008" y="44450"/>
                  </a:lnTo>
                  <a:lnTo>
                    <a:pt x="3493008" y="44450"/>
                  </a:lnTo>
                  <a:lnTo>
                    <a:pt x="3493008" y="76200"/>
                  </a:lnTo>
                  <a:lnTo>
                    <a:pt x="3556508" y="44450"/>
                  </a:lnTo>
                  <a:lnTo>
                    <a:pt x="3569208" y="38100"/>
                  </a:lnTo>
                  <a:close/>
                </a:path>
                <a:path w="3912234" h="1257300">
                  <a:moveTo>
                    <a:pt x="3912108" y="1181100"/>
                  </a:moveTo>
                  <a:lnTo>
                    <a:pt x="3880358" y="1181100"/>
                  </a:lnTo>
                  <a:lnTo>
                    <a:pt x="3880358" y="266700"/>
                  </a:lnTo>
                  <a:lnTo>
                    <a:pt x="3867658" y="266700"/>
                  </a:lnTo>
                  <a:lnTo>
                    <a:pt x="3867658" y="1181100"/>
                  </a:lnTo>
                  <a:lnTo>
                    <a:pt x="3835908" y="1181100"/>
                  </a:lnTo>
                  <a:lnTo>
                    <a:pt x="3874008" y="1257300"/>
                  </a:lnTo>
                  <a:lnTo>
                    <a:pt x="3905758" y="1193800"/>
                  </a:lnTo>
                  <a:lnTo>
                    <a:pt x="3912108" y="1181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19044" y="4194047"/>
            <a:ext cx="1786255" cy="7378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01295" rIns="0" bIns="0" rtlCol="0">
            <a:spAutoFit/>
          </a:bodyPr>
          <a:lstStyle/>
          <a:p>
            <a:pPr marL="297180">
              <a:lnSpc>
                <a:spcPct val="100000"/>
              </a:lnSpc>
              <a:spcBef>
                <a:spcPts val="1585"/>
              </a:spcBef>
            </a:pPr>
            <a:r>
              <a:rPr sz="2400" spc="-110" dirty="0">
                <a:solidFill>
                  <a:srgbClr val="FFFFFF"/>
                </a:solidFill>
                <a:latin typeface="Arimo"/>
                <a:cs typeface="Arimo"/>
              </a:rPr>
              <a:t>Parameter</a:t>
            </a:r>
            <a:endParaRPr sz="240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3428" y="4187952"/>
            <a:ext cx="1533525" cy="7518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1290" rIns="0" bIns="0" rtlCol="0">
            <a:spAutoFit/>
          </a:bodyPr>
          <a:lstStyle/>
          <a:p>
            <a:pPr marL="351155">
              <a:lnSpc>
                <a:spcPct val="100000"/>
              </a:lnSpc>
              <a:spcBef>
                <a:spcPts val="1270"/>
              </a:spcBef>
            </a:pPr>
            <a:r>
              <a:rPr sz="2400" spc="-90" dirty="0">
                <a:solidFill>
                  <a:srgbClr val="FFFFFF"/>
                </a:solidFill>
                <a:latin typeface="Arimo"/>
                <a:cs typeface="Arimo"/>
              </a:rPr>
              <a:t>Statistic</a:t>
            </a:r>
            <a:endParaRPr sz="2400">
              <a:latin typeface="Arimo"/>
              <a:cs typeface="Arim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8628" y="4140200"/>
            <a:ext cx="119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mo"/>
                <a:cs typeface="Arimo"/>
              </a:rPr>
              <a:t>Inference</a:t>
            </a:r>
            <a:endParaRPr sz="2400">
              <a:latin typeface="Arimo"/>
              <a:cs typeface="Arim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739" y="2217165"/>
            <a:ext cx="15513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Arimo"/>
                <a:cs typeface="Arimo"/>
              </a:rPr>
              <a:t>Population:  </a:t>
            </a:r>
            <a:r>
              <a:rPr sz="2400" spc="-110" dirty="0">
                <a:latin typeface="Arimo"/>
                <a:cs typeface="Arimo"/>
              </a:rPr>
              <a:t>Complete  </a:t>
            </a:r>
            <a:r>
              <a:rPr sz="2400" spc="-60" dirty="0">
                <a:latin typeface="Arimo"/>
                <a:cs typeface="Arimo"/>
              </a:rPr>
              <a:t>collection</a:t>
            </a:r>
            <a:r>
              <a:rPr sz="2400" spc="-229" dirty="0">
                <a:latin typeface="Arimo"/>
                <a:cs typeface="Arimo"/>
              </a:rPr>
              <a:t> </a:t>
            </a:r>
            <a:r>
              <a:rPr sz="2400" spc="20" dirty="0">
                <a:latin typeface="Arimo"/>
                <a:cs typeface="Arimo"/>
              </a:rPr>
              <a:t>to  </a:t>
            </a:r>
            <a:r>
              <a:rPr sz="2400" spc="-110" dirty="0">
                <a:latin typeface="Arimo"/>
                <a:cs typeface="Arimo"/>
              </a:rPr>
              <a:t>be</a:t>
            </a:r>
            <a:r>
              <a:rPr sz="2400" spc="-145" dirty="0">
                <a:latin typeface="Arimo"/>
                <a:cs typeface="Arimo"/>
              </a:rPr>
              <a:t> </a:t>
            </a:r>
            <a:r>
              <a:rPr sz="2400" spc="-75" dirty="0">
                <a:latin typeface="Arimo"/>
                <a:cs typeface="Arimo"/>
              </a:rPr>
              <a:t>studied</a:t>
            </a:r>
            <a:endParaRPr sz="2400">
              <a:latin typeface="Arimo"/>
              <a:cs typeface="Arim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13572" y="1857883"/>
            <a:ext cx="16922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latin typeface="Arimo"/>
                <a:cs typeface="Arimo"/>
              </a:rPr>
              <a:t>Sample: </a:t>
            </a:r>
            <a:r>
              <a:rPr sz="2400" spc="-110" dirty="0">
                <a:latin typeface="Arimo"/>
                <a:cs typeface="Arimo"/>
              </a:rPr>
              <a:t>Part  </a:t>
            </a:r>
            <a:r>
              <a:rPr sz="2400" spc="-5" dirty="0">
                <a:latin typeface="Arimo"/>
                <a:cs typeface="Arimo"/>
              </a:rPr>
              <a:t>of</a:t>
            </a:r>
            <a:r>
              <a:rPr sz="2400" spc="-190" dirty="0">
                <a:latin typeface="Arimo"/>
                <a:cs typeface="Arimo"/>
              </a:rPr>
              <a:t> </a:t>
            </a:r>
            <a:r>
              <a:rPr sz="2400" spc="-55" dirty="0">
                <a:latin typeface="Arimo"/>
                <a:cs typeface="Arimo"/>
              </a:rPr>
              <a:t>population</a:t>
            </a:r>
            <a:endParaRPr sz="2400">
              <a:latin typeface="Arimo"/>
              <a:cs typeface="Arim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0210" y="4935092"/>
            <a:ext cx="20326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Arimo"/>
                <a:cs typeface="Arimo"/>
              </a:rPr>
              <a:t>Characteristic</a:t>
            </a:r>
            <a:r>
              <a:rPr sz="2400" spc="-245" dirty="0">
                <a:latin typeface="Arimo"/>
                <a:cs typeface="Arimo"/>
              </a:rPr>
              <a:t> </a:t>
            </a:r>
            <a:r>
              <a:rPr sz="2400" spc="-10" dirty="0">
                <a:latin typeface="Arimo"/>
                <a:cs typeface="Arimo"/>
              </a:rPr>
              <a:t>of  </a:t>
            </a:r>
            <a:r>
              <a:rPr sz="2400" spc="-190" dirty="0">
                <a:latin typeface="Arimo"/>
                <a:cs typeface="Arimo"/>
              </a:rPr>
              <a:t>a</a:t>
            </a:r>
            <a:r>
              <a:rPr sz="2400" spc="-135" dirty="0">
                <a:latin typeface="Arimo"/>
                <a:cs typeface="Arimo"/>
              </a:rPr>
              <a:t> </a:t>
            </a:r>
            <a:r>
              <a:rPr sz="2400" spc="-55" dirty="0">
                <a:latin typeface="Arimo"/>
                <a:cs typeface="Arimo"/>
              </a:rPr>
              <a:t>population</a:t>
            </a:r>
            <a:endParaRPr sz="2400">
              <a:latin typeface="Arimo"/>
              <a:cs typeface="Arim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77304" y="5009515"/>
            <a:ext cx="1716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Arimo"/>
                <a:cs typeface="Arimo"/>
              </a:rPr>
              <a:t>Characteristic</a:t>
            </a:r>
            <a:endParaRPr sz="2400">
              <a:latin typeface="Arimo"/>
              <a:cs typeface="Arim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08368" y="5375249"/>
            <a:ext cx="1452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mo"/>
                <a:cs typeface="Arimo"/>
              </a:rPr>
              <a:t>of </a:t>
            </a:r>
            <a:r>
              <a:rPr sz="2400" spc="-190" dirty="0">
                <a:latin typeface="Arimo"/>
                <a:cs typeface="Arimo"/>
              </a:rPr>
              <a:t>a</a:t>
            </a:r>
            <a:r>
              <a:rPr sz="2400" spc="-320" dirty="0">
                <a:latin typeface="Arimo"/>
                <a:cs typeface="Arimo"/>
              </a:rPr>
              <a:t> </a:t>
            </a:r>
            <a:r>
              <a:rPr sz="2400" spc="-130" dirty="0">
                <a:latin typeface="Arimo"/>
                <a:cs typeface="Arimo"/>
              </a:rPr>
              <a:t>sample</a:t>
            </a:r>
            <a:endParaRPr sz="2400">
              <a:latin typeface="Arimo"/>
              <a:cs typeface="Arim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64379" y="2737104"/>
            <a:ext cx="3444240" cy="472440"/>
            <a:chOff x="4564379" y="2737104"/>
            <a:chExt cx="3444240" cy="472440"/>
          </a:xfrm>
        </p:grpSpPr>
        <p:sp>
          <p:nvSpPr>
            <p:cNvPr id="17" name="object 17"/>
            <p:cNvSpPr/>
            <p:nvPr/>
          </p:nvSpPr>
          <p:spPr>
            <a:xfrm>
              <a:off x="4571999" y="2744724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12943" y="4644"/>
                  </a:lnTo>
                  <a:lnTo>
                    <a:pt x="162877" y="17966"/>
                  </a:lnTo>
                  <a:lnTo>
                    <a:pt x="117574" y="39045"/>
                  </a:lnTo>
                  <a:lnTo>
                    <a:pt x="78104" y="66960"/>
                  </a:lnTo>
                  <a:lnTo>
                    <a:pt x="45541" y="100793"/>
                  </a:lnTo>
                  <a:lnTo>
                    <a:pt x="20954" y="139624"/>
                  </a:lnTo>
                  <a:lnTo>
                    <a:pt x="5417" y="182533"/>
                  </a:lnTo>
                  <a:lnTo>
                    <a:pt x="0" y="228600"/>
                  </a:lnTo>
                  <a:lnTo>
                    <a:pt x="5417" y="274666"/>
                  </a:lnTo>
                  <a:lnTo>
                    <a:pt x="20954" y="317575"/>
                  </a:lnTo>
                  <a:lnTo>
                    <a:pt x="45541" y="356406"/>
                  </a:lnTo>
                  <a:lnTo>
                    <a:pt x="78104" y="390239"/>
                  </a:lnTo>
                  <a:lnTo>
                    <a:pt x="117574" y="418154"/>
                  </a:lnTo>
                  <a:lnTo>
                    <a:pt x="162877" y="439233"/>
                  </a:lnTo>
                  <a:lnTo>
                    <a:pt x="212943" y="452555"/>
                  </a:lnTo>
                  <a:lnTo>
                    <a:pt x="266700" y="457200"/>
                  </a:lnTo>
                  <a:lnTo>
                    <a:pt x="320456" y="452555"/>
                  </a:lnTo>
                  <a:lnTo>
                    <a:pt x="370522" y="439233"/>
                  </a:lnTo>
                  <a:lnTo>
                    <a:pt x="415825" y="418154"/>
                  </a:lnTo>
                  <a:lnTo>
                    <a:pt x="455295" y="390239"/>
                  </a:lnTo>
                  <a:lnTo>
                    <a:pt x="487858" y="356406"/>
                  </a:lnTo>
                  <a:lnTo>
                    <a:pt x="512445" y="317575"/>
                  </a:lnTo>
                  <a:lnTo>
                    <a:pt x="527982" y="274666"/>
                  </a:lnTo>
                  <a:lnTo>
                    <a:pt x="533400" y="228600"/>
                  </a:lnTo>
                  <a:lnTo>
                    <a:pt x="527982" y="182533"/>
                  </a:lnTo>
                  <a:lnTo>
                    <a:pt x="512445" y="139624"/>
                  </a:lnTo>
                  <a:lnTo>
                    <a:pt x="487858" y="100793"/>
                  </a:lnTo>
                  <a:lnTo>
                    <a:pt x="455295" y="66960"/>
                  </a:lnTo>
                  <a:lnTo>
                    <a:pt x="415825" y="39045"/>
                  </a:lnTo>
                  <a:lnTo>
                    <a:pt x="370522" y="17966"/>
                  </a:lnTo>
                  <a:lnTo>
                    <a:pt x="320456" y="4644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1999" y="2744724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228600"/>
                  </a:moveTo>
                  <a:lnTo>
                    <a:pt x="5417" y="182533"/>
                  </a:lnTo>
                  <a:lnTo>
                    <a:pt x="20954" y="139624"/>
                  </a:lnTo>
                  <a:lnTo>
                    <a:pt x="45541" y="100793"/>
                  </a:lnTo>
                  <a:lnTo>
                    <a:pt x="78104" y="66960"/>
                  </a:lnTo>
                  <a:lnTo>
                    <a:pt x="117574" y="39045"/>
                  </a:lnTo>
                  <a:lnTo>
                    <a:pt x="162877" y="17966"/>
                  </a:lnTo>
                  <a:lnTo>
                    <a:pt x="212943" y="4644"/>
                  </a:lnTo>
                  <a:lnTo>
                    <a:pt x="266700" y="0"/>
                  </a:lnTo>
                  <a:lnTo>
                    <a:pt x="320456" y="4644"/>
                  </a:lnTo>
                  <a:lnTo>
                    <a:pt x="370522" y="17966"/>
                  </a:lnTo>
                  <a:lnTo>
                    <a:pt x="415825" y="39045"/>
                  </a:lnTo>
                  <a:lnTo>
                    <a:pt x="455295" y="66960"/>
                  </a:lnTo>
                  <a:lnTo>
                    <a:pt x="487858" y="100793"/>
                  </a:lnTo>
                  <a:lnTo>
                    <a:pt x="512445" y="139624"/>
                  </a:lnTo>
                  <a:lnTo>
                    <a:pt x="527982" y="182533"/>
                  </a:lnTo>
                  <a:lnTo>
                    <a:pt x="533400" y="228600"/>
                  </a:lnTo>
                  <a:lnTo>
                    <a:pt x="527982" y="274666"/>
                  </a:lnTo>
                  <a:lnTo>
                    <a:pt x="512445" y="317575"/>
                  </a:lnTo>
                  <a:lnTo>
                    <a:pt x="487858" y="356406"/>
                  </a:lnTo>
                  <a:lnTo>
                    <a:pt x="455295" y="390239"/>
                  </a:lnTo>
                  <a:lnTo>
                    <a:pt x="415825" y="418154"/>
                  </a:lnTo>
                  <a:lnTo>
                    <a:pt x="370522" y="439233"/>
                  </a:lnTo>
                  <a:lnTo>
                    <a:pt x="320456" y="452555"/>
                  </a:lnTo>
                  <a:lnTo>
                    <a:pt x="266700" y="457200"/>
                  </a:lnTo>
                  <a:lnTo>
                    <a:pt x="212943" y="452555"/>
                  </a:lnTo>
                  <a:lnTo>
                    <a:pt x="162877" y="439233"/>
                  </a:lnTo>
                  <a:lnTo>
                    <a:pt x="117574" y="418154"/>
                  </a:lnTo>
                  <a:lnTo>
                    <a:pt x="78104" y="390239"/>
                  </a:lnTo>
                  <a:lnTo>
                    <a:pt x="45541" y="356406"/>
                  </a:lnTo>
                  <a:lnTo>
                    <a:pt x="20954" y="317575"/>
                  </a:lnTo>
                  <a:lnTo>
                    <a:pt x="5417" y="274666"/>
                  </a:lnTo>
                  <a:lnTo>
                    <a:pt x="0" y="22860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67600" y="2744724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12943" y="4644"/>
                  </a:lnTo>
                  <a:lnTo>
                    <a:pt x="162877" y="17966"/>
                  </a:lnTo>
                  <a:lnTo>
                    <a:pt x="117574" y="39045"/>
                  </a:lnTo>
                  <a:lnTo>
                    <a:pt x="78105" y="66960"/>
                  </a:lnTo>
                  <a:lnTo>
                    <a:pt x="45541" y="100793"/>
                  </a:lnTo>
                  <a:lnTo>
                    <a:pt x="20955" y="139624"/>
                  </a:lnTo>
                  <a:lnTo>
                    <a:pt x="5417" y="182533"/>
                  </a:lnTo>
                  <a:lnTo>
                    <a:pt x="0" y="228600"/>
                  </a:lnTo>
                  <a:lnTo>
                    <a:pt x="5417" y="274666"/>
                  </a:lnTo>
                  <a:lnTo>
                    <a:pt x="20954" y="317575"/>
                  </a:lnTo>
                  <a:lnTo>
                    <a:pt x="45541" y="356406"/>
                  </a:lnTo>
                  <a:lnTo>
                    <a:pt x="78104" y="390239"/>
                  </a:lnTo>
                  <a:lnTo>
                    <a:pt x="117574" y="418154"/>
                  </a:lnTo>
                  <a:lnTo>
                    <a:pt x="162877" y="439233"/>
                  </a:lnTo>
                  <a:lnTo>
                    <a:pt x="212943" y="452555"/>
                  </a:lnTo>
                  <a:lnTo>
                    <a:pt x="266700" y="457200"/>
                  </a:lnTo>
                  <a:lnTo>
                    <a:pt x="320456" y="452555"/>
                  </a:lnTo>
                  <a:lnTo>
                    <a:pt x="370522" y="439233"/>
                  </a:lnTo>
                  <a:lnTo>
                    <a:pt x="415825" y="418154"/>
                  </a:lnTo>
                  <a:lnTo>
                    <a:pt x="455294" y="390239"/>
                  </a:lnTo>
                  <a:lnTo>
                    <a:pt x="487858" y="356406"/>
                  </a:lnTo>
                  <a:lnTo>
                    <a:pt x="512444" y="317575"/>
                  </a:lnTo>
                  <a:lnTo>
                    <a:pt x="527982" y="274666"/>
                  </a:lnTo>
                  <a:lnTo>
                    <a:pt x="533400" y="228600"/>
                  </a:lnTo>
                  <a:lnTo>
                    <a:pt x="527982" y="182533"/>
                  </a:lnTo>
                  <a:lnTo>
                    <a:pt x="512445" y="139624"/>
                  </a:lnTo>
                  <a:lnTo>
                    <a:pt x="487858" y="100793"/>
                  </a:lnTo>
                  <a:lnTo>
                    <a:pt x="455295" y="66960"/>
                  </a:lnTo>
                  <a:lnTo>
                    <a:pt x="415825" y="39045"/>
                  </a:lnTo>
                  <a:lnTo>
                    <a:pt x="370522" y="17966"/>
                  </a:lnTo>
                  <a:lnTo>
                    <a:pt x="320456" y="4644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67600" y="2744724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228600"/>
                  </a:moveTo>
                  <a:lnTo>
                    <a:pt x="5417" y="182533"/>
                  </a:lnTo>
                  <a:lnTo>
                    <a:pt x="20955" y="139624"/>
                  </a:lnTo>
                  <a:lnTo>
                    <a:pt x="45541" y="100793"/>
                  </a:lnTo>
                  <a:lnTo>
                    <a:pt x="78105" y="66960"/>
                  </a:lnTo>
                  <a:lnTo>
                    <a:pt x="117574" y="39045"/>
                  </a:lnTo>
                  <a:lnTo>
                    <a:pt x="162877" y="17966"/>
                  </a:lnTo>
                  <a:lnTo>
                    <a:pt x="212943" y="4644"/>
                  </a:lnTo>
                  <a:lnTo>
                    <a:pt x="266700" y="0"/>
                  </a:lnTo>
                  <a:lnTo>
                    <a:pt x="320456" y="4644"/>
                  </a:lnTo>
                  <a:lnTo>
                    <a:pt x="370522" y="17966"/>
                  </a:lnTo>
                  <a:lnTo>
                    <a:pt x="415825" y="39045"/>
                  </a:lnTo>
                  <a:lnTo>
                    <a:pt x="455295" y="66960"/>
                  </a:lnTo>
                  <a:lnTo>
                    <a:pt x="487858" y="100793"/>
                  </a:lnTo>
                  <a:lnTo>
                    <a:pt x="512445" y="139624"/>
                  </a:lnTo>
                  <a:lnTo>
                    <a:pt x="527982" y="182533"/>
                  </a:lnTo>
                  <a:lnTo>
                    <a:pt x="533400" y="228600"/>
                  </a:lnTo>
                  <a:lnTo>
                    <a:pt x="527982" y="274666"/>
                  </a:lnTo>
                  <a:lnTo>
                    <a:pt x="512444" y="317575"/>
                  </a:lnTo>
                  <a:lnTo>
                    <a:pt x="487858" y="356406"/>
                  </a:lnTo>
                  <a:lnTo>
                    <a:pt x="455294" y="390239"/>
                  </a:lnTo>
                  <a:lnTo>
                    <a:pt x="415825" y="418154"/>
                  </a:lnTo>
                  <a:lnTo>
                    <a:pt x="370522" y="439233"/>
                  </a:lnTo>
                  <a:lnTo>
                    <a:pt x="320456" y="452555"/>
                  </a:lnTo>
                  <a:lnTo>
                    <a:pt x="266700" y="457200"/>
                  </a:lnTo>
                  <a:lnTo>
                    <a:pt x="212943" y="452555"/>
                  </a:lnTo>
                  <a:lnTo>
                    <a:pt x="162877" y="439233"/>
                  </a:lnTo>
                  <a:lnTo>
                    <a:pt x="117574" y="418154"/>
                  </a:lnTo>
                  <a:lnTo>
                    <a:pt x="78104" y="390239"/>
                  </a:lnTo>
                  <a:lnTo>
                    <a:pt x="45541" y="356406"/>
                  </a:lnTo>
                  <a:lnTo>
                    <a:pt x="20954" y="317575"/>
                  </a:lnTo>
                  <a:lnTo>
                    <a:pt x="5417" y="274666"/>
                  </a:lnTo>
                  <a:lnTo>
                    <a:pt x="0" y="22860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821171" y="2253234"/>
            <a:ext cx="11576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 marR="5080" indent="-97790">
              <a:lnSpc>
                <a:spcPct val="100000"/>
              </a:lnSpc>
              <a:spcBef>
                <a:spcPts val="100"/>
              </a:spcBef>
            </a:pPr>
            <a:r>
              <a:rPr sz="2400" spc="-235" dirty="0">
                <a:latin typeface="Arimo"/>
                <a:cs typeface="Arimo"/>
              </a:rPr>
              <a:t>Sa</a:t>
            </a:r>
            <a:r>
              <a:rPr sz="2400" spc="-310" dirty="0">
                <a:latin typeface="Arimo"/>
                <a:cs typeface="Arimo"/>
              </a:rPr>
              <a:t>m</a:t>
            </a:r>
            <a:r>
              <a:rPr sz="2400" spc="-65" dirty="0">
                <a:latin typeface="Arimo"/>
                <a:cs typeface="Arimo"/>
              </a:rPr>
              <a:t>pling  </a:t>
            </a:r>
            <a:r>
              <a:rPr sz="2400" spc="-190" dirty="0">
                <a:latin typeface="Arimo"/>
                <a:cs typeface="Arimo"/>
              </a:rPr>
              <a:t>Process</a:t>
            </a:r>
            <a:endParaRPr sz="2400">
              <a:latin typeface="Arimo"/>
              <a:cs typeface="Arim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10018" y="5695899"/>
            <a:ext cx="207010" cy="98933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indent="11430" algn="just">
              <a:lnSpc>
                <a:spcPct val="81700"/>
              </a:lnSpc>
              <a:spcBef>
                <a:spcPts val="625"/>
              </a:spcBef>
            </a:pPr>
            <a:r>
              <a:rPr sz="2400" b="1" i="1" dirty="0">
                <a:latin typeface="TeXGyrePagella"/>
                <a:cs typeface="TeXGyrePagella"/>
              </a:rPr>
              <a:t>n x</a:t>
            </a:r>
            <a:r>
              <a:rPr sz="2400" b="1" i="1" dirty="0">
                <a:latin typeface="Times New Roman"/>
                <a:cs typeface="Times New Roman"/>
              </a:rPr>
              <a:t>̅ </a:t>
            </a:r>
            <a:r>
              <a:rPr sz="2400" b="1" i="1" spc="-5" dirty="0">
                <a:latin typeface="TeXGyrePagella"/>
                <a:cs typeface="TeXGyrePagella"/>
              </a:rPr>
              <a:t>s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27246" y="5651703"/>
            <a:ext cx="278130" cy="98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>
              <a:lnSpc>
                <a:spcPts val="2615"/>
              </a:lnSpc>
              <a:spcBef>
                <a:spcPts val="100"/>
              </a:spcBef>
            </a:pPr>
            <a:r>
              <a:rPr sz="2400" b="1" i="1" spc="-5" dirty="0">
                <a:latin typeface="TeXGyrePagella"/>
                <a:cs typeface="TeXGyrePagella"/>
              </a:rPr>
              <a:t>N</a:t>
            </a:r>
            <a:endParaRPr sz="2400">
              <a:latin typeface="TeXGyrePagella"/>
              <a:cs typeface="TeXGyrePagella"/>
            </a:endParaRPr>
          </a:p>
          <a:p>
            <a:pPr marL="12700" marR="71120" indent="15240">
              <a:lnSpc>
                <a:spcPts val="2360"/>
              </a:lnSpc>
              <a:spcBef>
                <a:spcPts val="245"/>
              </a:spcBef>
            </a:pPr>
            <a:r>
              <a:rPr sz="2400" b="1" i="1" spc="-210" dirty="0">
                <a:latin typeface="TeXGyrePagella"/>
                <a:cs typeface="TeXGyrePagella"/>
              </a:rPr>
              <a:t>μ </a:t>
            </a:r>
            <a:r>
              <a:rPr sz="2400" b="1" i="1" spc="-114" dirty="0">
                <a:latin typeface="TeXGyrePagella"/>
                <a:cs typeface="TeXGyrePagella"/>
              </a:rPr>
              <a:t> </a:t>
            </a:r>
            <a:r>
              <a:rPr sz="2400" b="1" i="1" spc="-110" dirty="0">
                <a:latin typeface="TeXGyrePagella"/>
                <a:cs typeface="TeXGyrePagella"/>
              </a:rPr>
              <a:t>σ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27905" y="5667857"/>
            <a:ext cx="2762885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615"/>
              </a:lnSpc>
              <a:spcBef>
                <a:spcPts val="100"/>
              </a:spcBef>
            </a:pPr>
            <a:r>
              <a:rPr sz="2400" spc="-5" dirty="0">
                <a:latin typeface="Palladio Uralic"/>
                <a:cs typeface="Palladio Uralic"/>
              </a:rPr>
              <a:t>number of</a:t>
            </a:r>
            <a:r>
              <a:rPr sz="2400" spc="-50" dirty="0">
                <a:latin typeface="Palladio Uralic"/>
                <a:cs typeface="Palladio Uralic"/>
              </a:rPr>
              <a:t> </a:t>
            </a:r>
            <a:r>
              <a:rPr sz="2400" spc="-5" dirty="0">
                <a:latin typeface="Palladio Uralic"/>
                <a:cs typeface="Palladio Uralic"/>
              </a:rPr>
              <a:t>members</a:t>
            </a:r>
            <a:endParaRPr sz="2400">
              <a:latin typeface="Palladio Uralic"/>
              <a:cs typeface="Palladio Uralic"/>
            </a:endParaRPr>
          </a:p>
          <a:p>
            <a:pPr marR="153670" algn="ctr">
              <a:lnSpc>
                <a:spcPts val="2350"/>
              </a:lnSpc>
            </a:pPr>
            <a:r>
              <a:rPr sz="2400" dirty="0">
                <a:latin typeface="Palladio Uralic"/>
                <a:cs typeface="Palladio Uralic"/>
              </a:rPr>
              <a:t>mean</a:t>
            </a:r>
            <a:endParaRPr sz="2400">
              <a:latin typeface="Palladio Uralic"/>
              <a:cs typeface="Palladio Uralic"/>
            </a:endParaRPr>
          </a:p>
          <a:p>
            <a:pPr marR="121285" algn="ctr">
              <a:lnSpc>
                <a:spcPts val="2615"/>
              </a:lnSpc>
            </a:pPr>
            <a:r>
              <a:rPr sz="2400" spc="-5" dirty="0">
                <a:latin typeface="Palladio Uralic"/>
                <a:cs typeface="Palladio Uralic"/>
              </a:rPr>
              <a:t>standard</a:t>
            </a:r>
            <a:r>
              <a:rPr sz="2400" spc="-30" dirty="0">
                <a:latin typeface="Palladio Uralic"/>
                <a:cs typeface="Palladio Uralic"/>
              </a:rPr>
              <a:t> </a:t>
            </a:r>
            <a:r>
              <a:rPr sz="2400" spc="-5" dirty="0">
                <a:latin typeface="Palladio Uralic"/>
                <a:cs typeface="Palladio Uralic"/>
              </a:rPr>
              <a:t>deviation</a:t>
            </a:r>
            <a:endParaRPr sz="2400">
              <a:latin typeface="Palladio Uralic"/>
              <a:cs typeface="Palladio Ural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2520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60" dirty="0"/>
              <a:t>Notatio</a:t>
            </a:r>
            <a:r>
              <a:rPr sz="4400" spc="80" dirty="0"/>
              <a:t>n</a:t>
            </a:r>
            <a:r>
              <a:rPr sz="4400" spc="360" dirty="0"/>
              <a:t>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925" y="1711325"/>
          <a:ext cx="5491479" cy="4048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9070" marR="172085" indent="228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Arimo"/>
                          <a:cs typeface="Arimo"/>
                        </a:rPr>
                        <a:t>Population 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mo"/>
                          <a:cs typeface="Arimo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mo"/>
                          <a:cs typeface="Arimo"/>
                        </a:rPr>
                        <a:t>a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Arimo"/>
                          <a:cs typeface="Arimo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mo"/>
                          <a:cs typeface="Arimo"/>
                        </a:rPr>
                        <a:t>am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mo"/>
                          <a:cs typeface="Arimo"/>
                        </a:rPr>
                        <a:t>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mo"/>
                          <a:cs typeface="Arimo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mo"/>
                          <a:cs typeface="Arimo"/>
                        </a:rPr>
                        <a:t>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mo"/>
                          <a:cs typeface="Arimo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mo"/>
                          <a:cs typeface="Arimo"/>
                        </a:rPr>
                        <a:t>s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3035" marR="146685" indent="711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Arimo"/>
                          <a:cs typeface="Arimo"/>
                        </a:rPr>
                        <a:t>Sample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mo"/>
                          <a:cs typeface="Arimo"/>
                        </a:rPr>
                        <a:t>S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mo"/>
                          <a:cs typeface="Arimo"/>
                        </a:rPr>
                        <a:t>ta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mo"/>
                          <a:cs typeface="Arimo"/>
                        </a:rPr>
                        <a:t>ti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mo"/>
                          <a:cs typeface="Arimo"/>
                        </a:rPr>
                        <a:t>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mo"/>
                          <a:cs typeface="Arimo"/>
                        </a:rPr>
                        <a:t>tics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65" dirty="0">
                          <a:latin typeface="Arimo"/>
                          <a:cs typeface="Arimo"/>
                        </a:rPr>
                        <a:t>Mean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μ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518159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x̄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95" dirty="0">
                          <a:latin typeface="Arimo"/>
                          <a:cs typeface="Arimo"/>
                        </a:rPr>
                        <a:t>Standard</a:t>
                      </a:r>
                      <a:r>
                        <a:rPr sz="1800" spc="-9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800" spc="-65" dirty="0">
                          <a:latin typeface="Arimo"/>
                          <a:cs typeface="Arimo"/>
                        </a:rPr>
                        <a:t>Deviation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σ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52324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s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5" dirty="0">
                          <a:latin typeface="Arimo"/>
                          <a:cs typeface="Arimo"/>
                        </a:rPr>
                        <a:t>Variance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2700" spc="-165" baseline="-16975" dirty="0">
                          <a:latin typeface="Arimo"/>
                          <a:cs typeface="Arimo"/>
                        </a:rPr>
                        <a:t>σ</a:t>
                      </a:r>
                      <a:r>
                        <a:rPr sz="1200" spc="-110" dirty="0">
                          <a:latin typeface="Arimo"/>
                          <a:cs typeface="Arimo"/>
                        </a:rPr>
                        <a:t>2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485140" algn="r">
                        <a:lnSpc>
                          <a:spcPts val="1864"/>
                        </a:lnSpc>
                      </a:pPr>
                      <a:r>
                        <a:rPr sz="2700" baseline="-16975" dirty="0">
                          <a:latin typeface="Arimo"/>
                          <a:cs typeface="Arimo"/>
                        </a:rPr>
                        <a:t>s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2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4914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latin typeface="Arimo"/>
                          <a:cs typeface="Arimo"/>
                        </a:rPr>
                        <a:t>Proportion </a:t>
                      </a:r>
                      <a:r>
                        <a:rPr sz="1800" spc="-5" dirty="0">
                          <a:latin typeface="Arimo"/>
                          <a:cs typeface="Arimo"/>
                        </a:rPr>
                        <a:t>of</a:t>
                      </a:r>
                      <a:r>
                        <a:rPr sz="1800" spc="-20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800" spc="-40" dirty="0">
                          <a:latin typeface="Arimo"/>
                          <a:cs typeface="Arimo"/>
                        </a:rPr>
                        <a:t>population  </a:t>
                      </a:r>
                      <a:r>
                        <a:rPr sz="1800" spc="-85" dirty="0">
                          <a:latin typeface="Arimo"/>
                          <a:cs typeface="Arimo"/>
                        </a:rPr>
                        <a:t>having </a:t>
                      </a:r>
                      <a:r>
                        <a:rPr sz="1800" spc="-95" dirty="0">
                          <a:latin typeface="Arimo"/>
                          <a:cs typeface="Arimo"/>
                        </a:rPr>
                        <a:t>an</a:t>
                      </a:r>
                      <a:r>
                        <a:rPr sz="1800" spc="-114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800" spc="-15" dirty="0">
                          <a:latin typeface="Arimo"/>
                          <a:cs typeface="Arimo"/>
                        </a:rPr>
                        <a:t>attribute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P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50800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p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latin typeface="Arimo"/>
                          <a:cs typeface="Arimo"/>
                        </a:rPr>
                        <a:t>Proportion </a:t>
                      </a:r>
                      <a:r>
                        <a:rPr sz="1800" spc="-5" dirty="0">
                          <a:latin typeface="Arimo"/>
                          <a:cs typeface="Arimo"/>
                        </a:rPr>
                        <a:t>of </a:t>
                      </a:r>
                      <a:r>
                        <a:rPr sz="1800" spc="-40" dirty="0">
                          <a:latin typeface="Arimo"/>
                          <a:cs typeface="Arimo"/>
                        </a:rPr>
                        <a:t>population</a:t>
                      </a:r>
                      <a:r>
                        <a:rPr sz="1800" spc="-24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800" spc="-10" dirty="0">
                          <a:latin typeface="Arimo"/>
                          <a:cs typeface="Arimo"/>
                        </a:rPr>
                        <a:t>not</a:t>
                      </a:r>
                      <a:endParaRPr sz="18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85" dirty="0">
                          <a:latin typeface="Arimo"/>
                          <a:cs typeface="Arimo"/>
                        </a:rPr>
                        <a:t>having </a:t>
                      </a:r>
                      <a:r>
                        <a:rPr sz="1800" spc="-100" dirty="0">
                          <a:latin typeface="Arimo"/>
                          <a:cs typeface="Arimo"/>
                        </a:rPr>
                        <a:t>an</a:t>
                      </a:r>
                      <a:r>
                        <a:rPr sz="1800" spc="-11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800" spc="-15" dirty="0">
                          <a:latin typeface="Arimo"/>
                          <a:cs typeface="Arimo"/>
                        </a:rPr>
                        <a:t>attribute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Q</a:t>
                      </a:r>
                      <a:endParaRPr sz="1800">
                        <a:latin typeface="Arimo"/>
                        <a:cs typeface="Arimo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120" dirty="0">
                          <a:latin typeface="Arimo"/>
                          <a:cs typeface="Arimo"/>
                        </a:rPr>
                        <a:t>(=1-P)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q</a:t>
                      </a:r>
                      <a:endParaRPr sz="1800">
                        <a:latin typeface="Arimo"/>
                        <a:cs typeface="Arim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80" dirty="0">
                          <a:latin typeface="Arimo"/>
                          <a:cs typeface="Arimo"/>
                        </a:rPr>
                        <a:t>(=1-p)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0" dirty="0">
                          <a:latin typeface="Arimo"/>
                          <a:cs typeface="Arimo"/>
                        </a:rPr>
                        <a:t>Correlation</a:t>
                      </a:r>
                      <a:r>
                        <a:rPr sz="1800" spc="-7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800" spc="-45" dirty="0">
                          <a:latin typeface="Arimo"/>
                          <a:cs typeface="Arimo"/>
                        </a:rPr>
                        <a:t>coefficient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ρ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52832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r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70" dirty="0">
                          <a:latin typeface="Arimo"/>
                          <a:cs typeface="Arimo"/>
                        </a:rPr>
                        <a:t>Number </a:t>
                      </a:r>
                      <a:r>
                        <a:rPr sz="1800" spc="-5" dirty="0">
                          <a:latin typeface="Arimo"/>
                          <a:cs typeface="Arimo"/>
                        </a:rPr>
                        <a:t>of</a:t>
                      </a:r>
                      <a:r>
                        <a:rPr sz="1800" spc="-12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800" spc="-65" dirty="0">
                          <a:latin typeface="Arimo"/>
                          <a:cs typeface="Arimo"/>
                        </a:rPr>
                        <a:t>elements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N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50800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n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5369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75" dirty="0"/>
              <a:t>Descriptive</a:t>
            </a:r>
            <a:r>
              <a:rPr sz="4400" spc="-320" dirty="0"/>
              <a:t> </a:t>
            </a:r>
            <a:r>
              <a:rPr sz="4400" spc="20" dirty="0"/>
              <a:t>Statistics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007741" y="1600070"/>
            <a:ext cx="460375" cy="106680"/>
          </a:xfrm>
          <a:custGeom>
            <a:avLst/>
            <a:gdLst/>
            <a:ahLst/>
            <a:cxnLst/>
            <a:rect l="l" t="t" r="r" b="b"/>
            <a:pathLst>
              <a:path w="460375" h="106680">
                <a:moveTo>
                  <a:pt x="0" y="106555"/>
                </a:moveTo>
                <a:lnTo>
                  <a:pt x="34304" y="71782"/>
                </a:lnTo>
                <a:lnTo>
                  <a:pt x="72708" y="43714"/>
                </a:lnTo>
                <a:lnTo>
                  <a:pt x="114338" y="22426"/>
                </a:lnTo>
                <a:lnTo>
                  <a:pt x="158327" y="7994"/>
                </a:lnTo>
                <a:lnTo>
                  <a:pt x="203803" y="494"/>
                </a:lnTo>
                <a:lnTo>
                  <a:pt x="249896" y="0"/>
                </a:lnTo>
                <a:lnTo>
                  <a:pt x="295736" y="6587"/>
                </a:lnTo>
                <a:lnTo>
                  <a:pt x="340453" y="20333"/>
                </a:lnTo>
                <a:lnTo>
                  <a:pt x="383177" y="41311"/>
                </a:lnTo>
                <a:lnTo>
                  <a:pt x="423036" y="69598"/>
                </a:lnTo>
                <a:lnTo>
                  <a:pt x="451326" y="96744"/>
                </a:lnTo>
                <a:lnTo>
                  <a:pt x="459994" y="106555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2314" y="2092705"/>
            <a:ext cx="1450975" cy="359410"/>
          </a:xfrm>
          <a:custGeom>
            <a:avLst/>
            <a:gdLst/>
            <a:ahLst/>
            <a:cxnLst/>
            <a:rect l="l" t="t" r="r" b="b"/>
            <a:pathLst>
              <a:path w="1450975" h="359410">
                <a:moveTo>
                  <a:pt x="725424" y="107188"/>
                </a:moveTo>
                <a:lnTo>
                  <a:pt x="725424" y="233172"/>
                </a:lnTo>
                <a:lnTo>
                  <a:pt x="1450975" y="233172"/>
                </a:lnTo>
                <a:lnTo>
                  <a:pt x="1450975" y="359029"/>
                </a:lnTo>
              </a:path>
              <a:path w="1450975" h="359410">
                <a:moveTo>
                  <a:pt x="725551" y="107188"/>
                </a:moveTo>
                <a:lnTo>
                  <a:pt x="725551" y="233172"/>
                </a:lnTo>
                <a:lnTo>
                  <a:pt x="0" y="233172"/>
                </a:lnTo>
                <a:lnTo>
                  <a:pt x="0" y="359029"/>
                </a:lnTo>
              </a:path>
              <a:path w="1450975" h="359410">
                <a:moveTo>
                  <a:pt x="955421" y="0"/>
                </a:moveTo>
                <a:lnTo>
                  <a:pt x="921116" y="34772"/>
                </a:lnTo>
                <a:lnTo>
                  <a:pt x="882712" y="62840"/>
                </a:lnTo>
                <a:lnTo>
                  <a:pt x="841082" y="84128"/>
                </a:lnTo>
                <a:lnTo>
                  <a:pt x="797093" y="98560"/>
                </a:lnTo>
                <a:lnTo>
                  <a:pt x="751617" y="106060"/>
                </a:lnTo>
                <a:lnTo>
                  <a:pt x="705524" y="106555"/>
                </a:lnTo>
                <a:lnTo>
                  <a:pt x="659684" y="99967"/>
                </a:lnTo>
                <a:lnTo>
                  <a:pt x="614967" y="86221"/>
                </a:lnTo>
                <a:lnTo>
                  <a:pt x="572243" y="65243"/>
                </a:lnTo>
                <a:lnTo>
                  <a:pt x="532384" y="36957"/>
                </a:lnTo>
                <a:lnTo>
                  <a:pt x="504094" y="9810"/>
                </a:lnTo>
                <a:lnTo>
                  <a:pt x="495427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72410" y="2933445"/>
            <a:ext cx="802005" cy="3041650"/>
            <a:chOff x="2272410" y="2933445"/>
            <a:chExt cx="802005" cy="3041650"/>
          </a:xfrm>
        </p:grpSpPr>
        <p:sp>
          <p:nvSpPr>
            <p:cNvPr id="6" name="object 6"/>
            <p:cNvSpPr/>
            <p:nvPr/>
          </p:nvSpPr>
          <p:spPr>
            <a:xfrm>
              <a:off x="2512313" y="3050285"/>
              <a:ext cx="551815" cy="2914650"/>
            </a:xfrm>
            <a:custGeom>
              <a:avLst/>
              <a:gdLst/>
              <a:ahLst/>
              <a:cxnLst/>
              <a:rect l="l" t="t" r="r" b="b"/>
              <a:pathLst>
                <a:path w="551814" h="2914650">
                  <a:moveTo>
                    <a:pt x="0" y="0"/>
                  </a:moveTo>
                  <a:lnTo>
                    <a:pt x="0" y="2914434"/>
                  </a:lnTo>
                  <a:lnTo>
                    <a:pt x="551688" y="2914434"/>
                  </a:lnTo>
                </a:path>
                <a:path w="551814" h="2914650">
                  <a:moveTo>
                    <a:pt x="0" y="0"/>
                  </a:moveTo>
                  <a:lnTo>
                    <a:pt x="0" y="2062861"/>
                  </a:lnTo>
                  <a:lnTo>
                    <a:pt x="551688" y="2062861"/>
                  </a:lnTo>
                </a:path>
                <a:path w="551814" h="2914650">
                  <a:moveTo>
                    <a:pt x="0" y="0"/>
                  </a:moveTo>
                  <a:lnTo>
                    <a:pt x="0" y="1211326"/>
                  </a:lnTo>
                  <a:lnTo>
                    <a:pt x="551688" y="1211326"/>
                  </a:lnTo>
                </a:path>
                <a:path w="551814" h="2914650">
                  <a:moveTo>
                    <a:pt x="0" y="0"/>
                  </a:moveTo>
                  <a:lnTo>
                    <a:pt x="0" y="359790"/>
                  </a:lnTo>
                  <a:lnTo>
                    <a:pt x="551688" y="359790"/>
                  </a:lnTo>
                </a:path>
              </a:pathLst>
            </a:custGeom>
            <a:ln w="19812">
              <a:solidFill>
                <a:srgbClr val="237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2570" y="2943605"/>
              <a:ext cx="459740" cy="106045"/>
            </a:xfrm>
            <a:custGeom>
              <a:avLst/>
              <a:gdLst/>
              <a:ahLst/>
              <a:cxnLst/>
              <a:rect l="l" t="t" r="r" b="b"/>
              <a:pathLst>
                <a:path w="459739" h="106044">
                  <a:moveTo>
                    <a:pt x="459486" y="0"/>
                  </a:moveTo>
                  <a:lnTo>
                    <a:pt x="425143" y="34662"/>
                  </a:lnTo>
                  <a:lnTo>
                    <a:pt x="386704" y="62628"/>
                  </a:lnTo>
                  <a:lnTo>
                    <a:pt x="345043" y="83823"/>
                  </a:lnTo>
                  <a:lnTo>
                    <a:pt x="301030" y="98172"/>
                  </a:lnTo>
                  <a:lnTo>
                    <a:pt x="255539" y="105600"/>
                  </a:lnTo>
                  <a:lnTo>
                    <a:pt x="209443" y="106033"/>
                  </a:lnTo>
                  <a:lnTo>
                    <a:pt x="163613" y="99397"/>
                  </a:lnTo>
                  <a:lnTo>
                    <a:pt x="118922" y="85616"/>
                  </a:lnTo>
                  <a:lnTo>
                    <a:pt x="76243" y="64616"/>
                  </a:lnTo>
                  <a:lnTo>
                    <a:pt x="36449" y="36322"/>
                  </a:lnTo>
                  <a:lnTo>
                    <a:pt x="8499" y="9640"/>
                  </a:lnTo>
                  <a:lnTo>
                    <a:pt x="0" y="0"/>
                  </a:lnTo>
                </a:path>
              </a:pathLst>
            </a:custGeom>
            <a:ln w="19812">
              <a:solidFill>
                <a:srgbClr val="1E64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723259" y="2933445"/>
            <a:ext cx="1259205" cy="2190115"/>
            <a:chOff x="3723259" y="2933445"/>
            <a:chExt cx="1259205" cy="2190115"/>
          </a:xfrm>
        </p:grpSpPr>
        <p:sp>
          <p:nvSpPr>
            <p:cNvPr id="9" name="object 9"/>
            <p:cNvSpPr/>
            <p:nvPr/>
          </p:nvSpPr>
          <p:spPr>
            <a:xfrm>
              <a:off x="3963162" y="3050285"/>
              <a:ext cx="551815" cy="2063114"/>
            </a:xfrm>
            <a:custGeom>
              <a:avLst/>
              <a:gdLst/>
              <a:ahLst/>
              <a:cxnLst/>
              <a:rect l="l" t="t" r="r" b="b"/>
              <a:pathLst>
                <a:path w="551814" h="2063114">
                  <a:moveTo>
                    <a:pt x="0" y="0"/>
                  </a:moveTo>
                  <a:lnTo>
                    <a:pt x="0" y="2062861"/>
                  </a:lnTo>
                  <a:lnTo>
                    <a:pt x="551688" y="2062861"/>
                  </a:lnTo>
                </a:path>
                <a:path w="551814" h="2063114">
                  <a:moveTo>
                    <a:pt x="0" y="0"/>
                  </a:moveTo>
                  <a:lnTo>
                    <a:pt x="0" y="1211326"/>
                  </a:lnTo>
                  <a:lnTo>
                    <a:pt x="551688" y="1211326"/>
                  </a:lnTo>
                </a:path>
                <a:path w="551814" h="2063114">
                  <a:moveTo>
                    <a:pt x="0" y="0"/>
                  </a:moveTo>
                  <a:lnTo>
                    <a:pt x="0" y="359790"/>
                  </a:lnTo>
                  <a:lnTo>
                    <a:pt x="551688" y="359790"/>
                  </a:lnTo>
                </a:path>
              </a:pathLst>
            </a:custGeom>
            <a:ln w="19812">
              <a:solidFill>
                <a:srgbClr val="237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33419" y="2943605"/>
              <a:ext cx="1238885" cy="958215"/>
            </a:xfrm>
            <a:custGeom>
              <a:avLst/>
              <a:gdLst/>
              <a:ahLst/>
              <a:cxnLst/>
              <a:rect l="l" t="t" r="r" b="b"/>
              <a:pathLst>
                <a:path w="1238885" h="958214">
                  <a:moveTo>
                    <a:pt x="459485" y="0"/>
                  </a:moveTo>
                  <a:lnTo>
                    <a:pt x="425143" y="34662"/>
                  </a:lnTo>
                  <a:lnTo>
                    <a:pt x="386704" y="62628"/>
                  </a:lnTo>
                  <a:lnTo>
                    <a:pt x="345043" y="83823"/>
                  </a:lnTo>
                  <a:lnTo>
                    <a:pt x="301030" y="98172"/>
                  </a:lnTo>
                  <a:lnTo>
                    <a:pt x="255539" y="105600"/>
                  </a:lnTo>
                  <a:lnTo>
                    <a:pt x="209443" y="106033"/>
                  </a:lnTo>
                  <a:lnTo>
                    <a:pt x="163613" y="99397"/>
                  </a:lnTo>
                  <a:lnTo>
                    <a:pt x="118922" y="85616"/>
                  </a:lnTo>
                  <a:lnTo>
                    <a:pt x="76243" y="64616"/>
                  </a:lnTo>
                  <a:lnTo>
                    <a:pt x="36448" y="36322"/>
                  </a:lnTo>
                  <a:lnTo>
                    <a:pt x="8499" y="9640"/>
                  </a:lnTo>
                  <a:lnTo>
                    <a:pt x="0" y="0"/>
                  </a:lnTo>
                </a:path>
                <a:path w="1238885" h="958214">
                  <a:moveTo>
                    <a:pt x="779906" y="466598"/>
                  </a:moveTo>
                  <a:lnTo>
                    <a:pt x="814128" y="431928"/>
                  </a:lnTo>
                  <a:lnTo>
                    <a:pt x="852435" y="403941"/>
                  </a:lnTo>
                  <a:lnTo>
                    <a:pt x="893958" y="382713"/>
                  </a:lnTo>
                  <a:lnTo>
                    <a:pt x="937832" y="368320"/>
                  </a:lnTo>
                  <a:lnTo>
                    <a:pt x="983186" y="360838"/>
                  </a:lnTo>
                  <a:lnTo>
                    <a:pt x="1029154" y="360344"/>
                  </a:lnTo>
                  <a:lnTo>
                    <a:pt x="1074867" y="366914"/>
                  </a:lnTo>
                  <a:lnTo>
                    <a:pt x="1119458" y="380624"/>
                  </a:lnTo>
                  <a:lnTo>
                    <a:pt x="1162058" y="401549"/>
                  </a:lnTo>
                  <a:lnTo>
                    <a:pt x="1201801" y="429768"/>
                  </a:lnTo>
                  <a:lnTo>
                    <a:pt x="1230036" y="456789"/>
                  </a:lnTo>
                  <a:lnTo>
                    <a:pt x="1238630" y="466598"/>
                  </a:lnTo>
                </a:path>
                <a:path w="1238885" h="958214">
                  <a:moveTo>
                    <a:pt x="1238630" y="851662"/>
                  </a:moveTo>
                  <a:lnTo>
                    <a:pt x="1204409" y="886331"/>
                  </a:lnTo>
                  <a:lnTo>
                    <a:pt x="1166102" y="914318"/>
                  </a:lnTo>
                  <a:lnTo>
                    <a:pt x="1124579" y="935546"/>
                  </a:lnTo>
                  <a:lnTo>
                    <a:pt x="1080705" y="949939"/>
                  </a:lnTo>
                  <a:lnTo>
                    <a:pt x="1035351" y="957421"/>
                  </a:lnTo>
                  <a:lnTo>
                    <a:pt x="989383" y="957915"/>
                  </a:lnTo>
                  <a:lnTo>
                    <a:pt x="943670" y="951345"/>
                  </a:lnTo>
                  <a:lnTo>
                    <a:pt x="899079" y="937635"/>
                  </a:lnTo>
                  <a:lnTo>
                    <a:pt x="856479" y="916710"/>
                  </a:lnTo>
                  <a:lnTo>
                    <a:pt x="816736" y="888492"/>
                  </a:lnTo>
                  <a:lnTo>
                    <a:pt x="788501" y="861470"/>
                  </a:lnTo>
                  <a:lnTo>
                    <a:pt x="779906" y="851662"/>
                  </a:lnTo>
                </a:path>
              </a:pathLst>
            </a:custGeom>
            <a:ln w="19812">
              <a:solidFill>
                <a:srgbClr val="1E64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03905" y="1674622"/>
            <a:ext cx="866775" cy="4064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81280" marR="5080" indent="-68580">
              <a:lnSpc>
                <a:spcPts val="1440"/>
              </a:lnSpc>
              <a:spcBef>
                <a:spcPts val="240"/>
              </a:spcBef>
            </a:pPr>
            <a:r>
              <a:rPr sz="1300" b="1" i="1" spc="-10" dirty="0">
                <a:latin typeface="TeXGyrePagella"/>
                <a:cs typeface="TeXGyrePagella"/>
              </a:rPr>
              <a:t>Descript</a:t>
            </a:r>
            <a:r>
              <a:rPr sz="1300" b="1" i="1" spc="-5" dirty="0">
                <a:latin typeface="TeXGyrePagella"/>
                <a:cs typeface="TeXGyrePagella"/>
              </a:rPr>
              <a:t>i</a:t>
            </a:r>
            <a:r>
              <a:rPr sz="1300" b="1" i="1" spc="-10" dirty="0">
                <a:latin typeface="TeXGyrePagella"/>
                <a:cs typeface="TeXGyrePagella"/>
              </a:rPr>
              <a:t>ve  Statistics</a:t>
            </a:r>
            <a:endParaRPr sz="1300">
              <a:latin typeface="TeXGyrePagella"/>
              <a:cs typeface="TeXGyrePagell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82570" y="2452000"/>
            <a:ext cx="459740" cy="106045"/>
          </a:xfrm>
          <a:custGeom>
            <a:avLst/>
            <a:gdLst/>
            <a:ahLst/>
            <a:cxnLst/>
            <a:rect l="l" t="t" r="r" b="b"/>
            <a:pathLst>
              <a:path w="459739" h="106044">
                <a:moveTo>
                  <a:pt x="0" y="106033"/>
                </a:moveTo>
                <a:lnTo>
                  <a:pt x="34342" y="71371"/>
                </a:lnTo>
                <a:lnTo>
                  <a:pt x="72781" y="43405"/>
                </a:lnTo>
                <a:lnTo>
                  <a:pt x="114442" y="22210"/>
                </a:lnTo>
                <a:lnTo>
                  <a:pt x="158455" y="7861"/>
                </a:lnTo>
                <a:lnTo>
                  <a:pt x="203946" y="433"/>
                </a:lnTo>
                <a:lnTo>
                  <a:pt x="250042" y="0"/>
                </a:lnTo>
                <a:lnTo>
                  <a:pt x="295872" y="6636"/>
                </a:lnTo>
                <a:lnTo>
                  <a:pt x="340563" y="20417"/>
                </a:lnTo>
                <a:lnTo>
                  <a:pt x="383242" y="41417"/>
                </a:lnTo>
                <a:lnTo>
                  <a:pt x="423037" y="69711"/>
                </a:lnTo>
                <a:lnTo>
                  <a:pt x="450986" y="96393"/>
                </a:lnTo>
                <a:lnTo>
                  <a:pt x="459486" y="106033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55951" y="2528442"/>
            <a:ext cx="711835" cy="40322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66675">
              <a:lnSpc>
                <a:spcPts val="1420"/>
              </a:lnSpc>
              <a:spcBef>
                <a:spcPts val="259"/>
              </a:spcBef>
            </a:pPr>
            <a:r>
              <a:rPr sz="1300" b="1" i="1" spc="-5" dirty="0">
                <a:latin typeface="TeXGyrePagella"/>
                <a:cs typeface="TeXGyrePagella"/>
              </a:rPr>
              <a:t>Central  Tendency</a:t>
            </a:r>
            <a:endParaRPr sz="1300">
              <a:latin typeface="TeXGyrePagella"/>
              <a:cs typeface="TeXGyrePagell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62223" y="3303950"/>
            <a:ext cx="459740" cy="2660650"/>
          </a:xfrm>
          <a:custGeom>
            <a:avLst/>
            <a:gdLst/>
            <a:ahLst/>
            <a:cxnLst/>
            <a:rect l="l" t="t" r="r" b="b"/>
            <a:pathLst>
              <a:path w="459739" h="2660650">
                <a:moveTo>
                  <a:pt x="253" y="106253"/>
                </a:moveTo>
                <a:lnTo>
                  <a:pt x="34475" y="71583"/>
                </a:lnTo>
                <a:lnTo>
                  <a:pt x="72782" y="43596"/>
                </a:lnTo>
                <a:lnTo>
                  <a:pt x="114305" y="22368"/>
                </a:lnTo>
                <a:lnTo>
                  <a:pt x="158179" y="7975"/>
                </a:lnTo>
                <a:lnTo>
                  <a:pt x="203533" y="494"/>
                </a:lnTo>
                <a:lnTo>
                  <a:pt x="249501" y="0"/>
                </a:lnTo>
                <a:lnTo>
                  <a:pt x="295214" y="6569"/>
                </a:lnTo>
                <a:lnTo>
                  <a:pt x="339805" y="20279"/>
                </a:lnTo>
                <a:lnTo>
                  <a:pt x="382405" y="41205"/>
                </a:lnTo>
                <a:lnTo>
                  <a:pt x="422148" y="69423"/>
                </a:lnTo>
                <a:lnTo>
                  <a:pt x="450383" y="96444"/>
                </a:lnTo>
                <a:lnTo>
                  <a:pt x="458977" y="106253"/>
                </a:lnTo>
              </a:path>
              <a:path w="459739" h="2660650">
                <a:moveTo>
                  <a:pt x="458977" y="491317"/>
                </a:moveTo>
                <a:lnTo>
                  <a:pt x="424756" y="525987"/>
                </a:lnTo>
                <a:lnTo>
                  <a:pt x="386449" y="553973"/>
                </a:lnTo>
                <a:lnTo>
                  <a:pt x="344926" y="575202"/>
                </a:lnTo>
                <a:lnTo>
                  <a:pt x="301052" y="589594"/>
                </a:lnTo>
                <a:lnTo>
                  <a:pt x="255698" y="597076"/>
                </a:lnTo>
                <a:lnTo>
                  <a:pt x="209730" y="597570"/>
                </a:lnTo>
                <a:lnTo>
                  <a:pt x="164017" y="591000"/>
                </a:lnTo>
                <a:lnTo>
                  <a:pt x="119426" y="577291"/>
                </a:lnTo>
                <a:lnTo>
                  <a:pt x="76826" y="556365"/>
                </a:lnTo>
                <a:lnTo>
                  <a:pt x="37083" y="528147"/>
                </a:lnTo>
                <a:lnTo>
                  <a:pt x="8848" y="501126"/>
                </a:lnTo>
                <a:lnTo>
                  <a:pt x="253" y="491317"/>
                </a:lnTo>
              </a:path>
              <a:path w="459739" h="2660650">
                <a:moveTo>
                  <a:pt x="0" y="957280"/>
                </a:moveTo>
                <a:lnTo>
                  <a:pt x="34187" y="922462"/>
                </a:lnTo>
                <a:lnTo>
                  <a:pt x="72466" y="894337"/>
                </a:lnTo>
                <a:lnTo>
                  <a:pt x="113968" y="872982"/>
                </a:lnTo>
                <a:lnTo>
                  <a:pt x="157825" y="858478"/>
                </a:lnTo>
                <a:lnTo>
                  <a:pt x="203168" y="850901"/>
                </a:lnTo>
                <a:lnTo>
                  <a:pt x="249128" y="850332"/>
                </a:lnTo>
                <a:lnTo>
                  <a:pt x="294836" y="856847"/>
                </a:lnTo>
                <a:lnTo>
                  <a:pt x="339425" y="870526"/>
                </a:lnTo>
                <a:lnTo>
                  <a:pt x="382024" y="891446"/>
                </a:lnTo>
                <a:lnTo>
                  <a:pt x="421766" y="919688"/>
                </a:lnTo>
                <a:lnTo>
                  <a:pt x="450520" y="947281"/>
                </a:lnTo>
                <a:lnTo>
                  <a:pt x="459231" y="957280"/>
                </a:lnTo>
              </a:path>
              <a:path w="459739" h="2660650">
                <a:moveTo>
                  <a:pt x="459231" y="1342598"/>
                </a:moveTo>
                <a:lnTo>
                  <a:pt x="425044" y="1377416"/>
                </a:lnTo>
                <a:lnTo>
                  <a:pt x="386765" y="1405541"/>
                </a:lnTo>
                <a:lnTo>
                  <a:pt x="345263" y="1426895"/>
                </a:lnTo>
                <a:lnTo>
                  <a:pt x="301406" y="1441400"/>
                </a:lnTo>
                <a:lnTo>
                  <a:pt x="256063" y="1448976"/>
                </a:lnTo>
                <a:lnTo>
                  <a:pt x="210103" y="1449546"/>
                </a:lnTo>
                <a:lnTo>
                  <a:pt x="164395" y="1443031"/>
                </a:lnTo>
                <a:lnTo>
                  <a:pt x="119806" y="1429352"/>
                </a:lnTo>
                <a:lnTo>
                  <a:pt x="77207" y="1408431"/>
                </a:lnTo>
                <a:lnTo>
                  <a:pt x="37464" y="1380190"/>
                </a:lnTo>
                <a:lnTo>
                  <a:pt x="8711" y="1352597"/>
                </a:lnTo>
                <a:lnTo>
                  <a:pt x="0" y="1342598"/>
                </a:lnTo>
              </a:path>
              <a:path w="459739" h="2660650">
                <a:moveTo>
                  <a:pt x="0" y="1809196"/>
                </a:moveTo>
                <a:lnTo>
                  <a:pt x="34187" y="1774378"/>
                </a:lnTo>
                <a:lnTo>
                  <a:pt x="72466" y="1746253"/>
                </a:lnTo>
                <a:lnTo>
                  <a:pt x="113968" y="1724898"/>
                </a:lnTo>
                <a:lnTo>
                  <a:pt x="157825" y="1710394"/>
                </a:lnTo>
                <a:lnTo>
                  <a:pt x="203168" y="1702817"/>
                </a:lnTo>
                <a:lnTo>
                  <a:pt x="249128" y="1702248"/>
                </a:lnTo>
                <a:lnTo>
                  <a:pt x="294836" y="1708763"/>
                </a:lnTo>
                <a:lnTo>
                  <a:pt x="339425" y="1722442"/>
                </a:lnTo>
                <a:lnTo>
                  <a:pt x="382024" y="1743362"/>
                </a:lnTo>
                <a:lnTo>
                  <a:pt x="421766" y="1771604"/>
                </a:lnTo>
                <a:lnTo>
                  <a:pt x="450520" y="1799197"/>
                </a:lnTo>
                <a:lnTo>
                  <a:pt x="459231" y="1809196"/>
                </a:lnTo>
              </a:path>
              <a:path w="459739" h="2660650">
                <a:moveTo>
                  <a:pt x="459231" y="2194514"/>
                </a:moveTo>
                <a:lnTo>
                  <a:pt x="425044" y="2229346"/>
                </a:lnTo>
                <a:lnTo>
                  <a:pt x="386765" y="2257479"/>
                </a:lnTo>
                <a:lnTo>
                  <a:pt x="345263" y="2278834"/>
                </a:lnTo>
                <a:lnTo>
                  <a:pt x="301406" y="2293336"/>
                </a:lnTo>
                <a:lnTo>
                  <a:pt x="256063" y="2300906"/>
                </a:lnTo>
                <a:lnTo>
                  <a:pt x="210103" y="2301469"/>
                </a:lnTo>
                <a:lnTo>
                  <a:pt x="164395" y="2294948"/>
                </a:lnTo>
                <a:lnTo>
                  <a:pt x="119806" y="2281264"/>
                </a:lnTo>
                <a:lnTo>
                  <a:pt x="77207" y="2260343"/>
                </a:lnTo>
                <a:lnTo>
                  <a:pt x="37464" y="2232106"/>
                </a:lnTo>
                <a:lnTo>
                  <a:pt x="8711" y="2204513"/>
                </a:lnTo>
                <a:lnTo>
                  <a:pt x="0" y="2194514"/>
                </a:lnTo>
              </a:path>
              <a:path w="459739" h="2660650">
                <a:moveTo>
                  <a:pt x="253" y="2660515"/>
                </a:moveTo>
                <a:lnTo>
                  <a:pt x="34475" y="2625824"/>
                </a:lnTo>
                <a:lnTo>
                  <a:pt x="72782" y="2597820"/>
                </a:lnTo>
                <a:lnTo>
                  <a:pt x="114305" y="2576578"/>
                </a:lnTo>
                <a:lnTo>
                  <a:pt x="158179" y="2562174"/>
                </a:lnTo>
                <a:lnTo>
                  <a:pt x="203533" y="2554684"/>
                </a:lnTo>
                <a:lnTo>
                  <a:pt x="249501" y="2554185"/>
                </a:lnTo>
                <a:lnTo>
                  <a:pt x="295214" y="2560752"/>
                </a:lnTo>
                <a:lnTo>
                  <a:pt x="339805" y="2574460"/>
                </a:lnTo>
                <a:lnTo>
                  <a:pt x="382405" y="2595388"/>
                </a:lnTo>
                <a:lnTo>
                  <a:pt x="422148" y="2623609"/>
                </a:lnTo>
                <a:lnTo>
                  <a:pt x="450383" y="2650692"/>
                </a:lnTo>
                <a:lnTo>
                  <a:pt x="458977" y="2660515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72764" y="3469640"/>
            <a:ext cx="4375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latin typeface="TeXGyrePagella"/>
                <a:cs typeface="TeXGyrePagella"/>
              </a:rPr>
              <a:t>Mean</a:t>
            </a:r>
            <a:endParaRPr sz="1300">
              <a:latin typeface="TeXGyrePagella"/>
              <a:cs typeface="TeXGyrePagell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2764" y="4321302"/>
            <a:ext cx="4375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latin typeface="TeXGyrePagella"/>
                <a:cs typeface="TeXGyrePagella"/>
              </a:rPr>
              <a:t>Mode</a:t>
            </a:r>
            <a:endParaRPr sz="1300">
              <a:latin typeface="TeXGyrePagella"/>
              <a:cs typeface="TeXGyrePagell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99613" y="5173217"/>
            <a:ext cx="583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latin typeface="TeXGyrePagella"/>
                <a:cs typeface="TeXGyrePagella"/>
              </a:rPr>
              <a:t>Median</a:t>
            </a:r>
            <a:endParaRPr sz="1300">
              <a:latin typeface="TeXGyrePagella"/>
              <a:cs typeface="TeXGyrePagell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62477" y="6349453"/>
            <a:ext cx="459105" cy="106680"/>
          </a:xfrm>
          <a:custGeom>
            <a:avLst/>
            <a:gdLst/>
            <a:ahLst/>
            <a:cxnLst/>
            <a:rect l="l" t="t" r="r" b="b"/>
            <a:pathLst>
              <a:path w="459104" h="106679">
                <a:moveTo>
                  <a:pt x="458724" y="0"/>
                </a:moveTo>
                <a:lnTo>
                  <a:pt x="424502" y="34690"/>
                </a:lnTo>
                <a:lnTo>
                  <a:pt x="386195" y="62695"/>
                </a:lnTo>
                <a:lnTo>
                  <a:pt x="344672" y="83937"/>
                </a:lnTo>
                <a:lnTo>
                  <a:pt x="300798" y="98341"/>
                </a:lnTo>
                <a:lnTo>
                  <a:pt x="255444" y="105830"/>
                </a:lnTo>
                <a:lnTo>
                  <a:pt x="209476" y="106330"/>
                </a:lnTo>
                <a:lnTo>
                  <a:pt x="163763" y="99763"/>
                </a:lnTo>
                <a:lnTo>
                  <a:pt x="119172" y="86054"/>
                </a:lnTo>
                <a:lnTo>
                  <a:pt x="76572" y="65127"/>
                </a:lnTo>
                <a:lnTo>
                  <a:pt x="36830" y="36906"/>
                </a:lnTo>
                <a:lnTo>
                  <a:pt x="8594" y="9822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12745" y="6024778"/>
            <a:ext cx="7569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latin typeface="TeXGyrePagella"/>
                <a:cs typeface="TeXGyrePagella"/>
              </a:rPr>
              <a:t>Percentile</a:t>
            </a:r>
            <a:endParaRPr sz="1300">
              <a:latin typeface="TeXGyrePagella"/>
              <a:cs typeface="TeXGyrePagell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33419" y="2452000"/>
            <a:ext cx="459740" cy="106045"/>
          </a:xfrm>
          <a:custGeom>
            <a:avLst/>
            <a:gdLst/>
            <a:ahLst/>
            <a:cxnLst/>
            <a:rect l="l" t="t" r="r" b="b"/>
            <a:pathLst>
              <a:path w="459739" h="106044">
                <a:moveTo>
                  <a:pt x="0" y="106033"/>
                </a:moveTo>
                <a:lnTo>
                  <a:pt x="34342" y="71371"/>
                </a:lnTo>
                <a:lnTo>
                  <a:pt x="72781" y="43405"/>
                </a:lnTo>
                <a:lnTo>
                  <a:pt x="114442" y="22210"/>
                </a:lnTo>
                <a:lnTo>
                  <a:pt x="158455" y="7861"/>
                </a:lnTo>
                <a:lnTo>
                  <a:pt x="203946" y="433"/>
                </a:lnTo>
                <a:lnTo>
                  <a:pt x="250042" y="0"/>
                </a:lnTo>
                <a:lnTo>
                  <a:pt x="295872" y="6636"/>
                </a:lnTo>
                <a:lnTo>
                  <a:pt x="340563" y="20417"/>
                </a:lnTo>
                <a:lnTo>
                  <a:pt x="383242" y="41417"/>
                </a:lnTo>
                <a:lnTo>
                  <a:pt x="423036" y="69711"/>
                </a:lnTo>
                <a:lnTo>
                  <a:pt x="450986" y="96393"/>
                </a:lnTo>
                <a:lnTo>
                  <a:pt x="459485" y="106033"/>
                </a:lnTo>
              </a:path>
            </a:pathLst>
          </a:custGeom>
          <a:ln w="19811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40378" y="2617977"/>
            <a:ext cx="84581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10" dirty="0">
                <a:latin typeface="TeXGyrePagella"/>
                <a:cs typeface="TeXGyrePagella"/>
              </a:rPr>
              <a:t>Variability</a:t>
            </a:r>
            <a:endParaRPr sz="1300">
              <a:latin typeface="TeXGyrePagella"/>
              <a:cs typeface="TeXGyrePagell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01388" y="3469640"/>
            <a:ext cx="48323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5" dirty="0">
                <a:latin typeface="TeXGyrePagella"/>
                <a:cs typeface="TeXGyrePagella"/>
              </a:rPr>
              <a:t>Range</a:t>
            </a:r>
            <a:endParaRPr sz="1300">
              <a:latin typeface="TeXGyrePagella"/>
              <a:cs typeface="TeXGyrePagell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13071" y="4154282"/>
            <a:ext cx="459740" cy="599440"/>
          </a:xfrm>
          <a:custGeom>
            <a:avLst/>
            <a:gdLst/>
            <a:ahLst/>
            <a:cxnLst/>
            <a:rect l="l" t="t" r="r" b="b"/>
            <a:pathLst>
              <a:path w="459739" h="599439">
                <a:moveTo>
                  <a:pt x="0" y="106948"/>
                </a:moveTo>
                <a:lnTo>
                  <a:pt x="34187" y="72130"/>
                </a:lnTo>
                <a:lnTo>
                  <a:pt x="72466" y="44004"/>
                </a:lnTo>
                <a:lnTo>
                  <a:pt x="113968" y="22650"/>
                </a:lnTo>
                <a:lnTo>
                  <a:pt x="157825" y="8146"/>
                </a:lnTo>
                <a:lnTo>
                  <a:pt x="203168" y="569"/>
                </a:lnTo>
                <a:lnTo>
                  <a:pt x="249128" y="0"/>
                </a:lnTo>
                <a:lnTo>
                  <a:pt x="294836" y="6515"/>
                </a:lnTo>
                <a:lnTo>
                  <a:pt x="339425" y="20194"/>
                </a:lnTo>
                <a:lnTo>
                  <a:pt x="382024" y="41114"/>
                </a:lnTo>
                <a:lnTo>
                  <a:pt x="421766" y="69356"/>
                </a:lnTo>
                <a:lnTo>
                  <a:pt x="450520" y="96948"/>
                </a:lnTo>
                <a:lnTo>
                  <a:pt x="459231" y="106948"/>
                </a:lnTo>
              </a:path>
              <a:path w="459739" h="599439">
                <a:moveTo>
                  <a:pt x="459231" y="492266"/>
                </a:moveTo>
                <a:lnTo>
                  <a:pt x="425044" y="527084"/>
                </a:lnTo>
                <a:lnTo>
                  <a:pt x="386765" y="555209"/>
                </a:lnTo>
                <a:lnTo>
                  <a:pt x="345263" y="576563"/>
                </a:lnTo>
                <a:lnTo>
                  <a:pt x="301406" y="591068"/>
                </a:lnTo>
                <a:lnTo>
                  <a:pt x="256063" y="598644"/>
                </a:lnTo>
                <a:lnTo>
                  <a:pt x="210103" y="599214"/>
                </a:lnTo>
                <a:lnTo>
                  <a:pt x="164395" y="592699"/>
                </a:lnTo>
                <a:lnTo>
                  <a:pt x="119806" y="579020"/>
                </a:lnTo>
                <a:lnTo>
                  <a:pt x="77207" y="558099"/>
                </a:lnTo>
                <a:lnTo>
                  <a:pt x="37464" y="529858"/>
                </a:lnTo>
                <a:lnTo>
                  <a:pt x="8711" y="502265"/>
                </a:lnTo>
                <a:lnTo>
                  <a:pt x="0" y="492266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359655" y="4231640"/>
            <a:ext cx="766445" cy="40322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31750">
              <a:lnSpc>
                <a:spcPts val="1420"/>
              </a:lnSpc>
              <a:spcBef>
                <a:spcPts val="259"/>
              </a:spcBef>
            </a:pPr>
            <a:r>
              <a:rPr sz="1300" b="1" i="1" spc="-10" dirty="0">
                <a:latin typeface="TeXGyrePagella"/>
                <a:cs typeface="TeXGyrePagella"/>
              </a:rPr>
              <a:t>Standard  Deviation</a:t>
            </a:r>
            <a:endParaRPr sz="1300">
              <a:latin typeface="TeXGyrePagella"/>
              <a:cs typeface="TeXGyrePagell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13071" y="5006198"/>
            <a:ext cx="459740" cy="107314"/>
          </a:xfrm>
          <a:custGeom>
            <a:avLst/>
            <a:gdLst/>
            <a:ahLst/>
            <a:cxnLst/>
            <a:rect l="l" t="t" r="r" b="b"/>
            <a:pathLst>
              <a:path w="459739" h="107314">
                <a:moveTo>
                  <a:pt x="0" y="106948"/>
                </a:moveTo>
                <a:lnTo>
                  <a:pt x="34187" y="72130"/>
                </a:lnTo>
                <a:lnTo>
                  <a:pt x="72466" y="44004"/>
                </a:lnTo>
                <a:lnTo>
                  <a:pt x="113968" y="22650"/>
                </a:lnTo>
                <a:lnTo>
                  <a:pt x="157825" y="8146"/>
                </a:lnTo>
                <a:lnTo>
                  <a:pt x="203168" y="569"/>
                </a:lnTo>
                <a:lnTo>
                  <a:pt x="249128" y="0"/>
                </a:lnTo>
                <a:lnTo>
                  <a:pt x="294836" y="6515"/>
                </a:lnTo>
                <a:lnTo>
                  <a:pt x="339425" y="20194"/>
                </a:lnTo>
                <a:lnTo>
                  <a:pt x="382024" y="41114"/>
                </a:lnTo>
                <a:lnTo>
                  <a:pt x="421766" y="69356"/>
                </a:lnTo>
                <a:lnTo>
                  <a:pt x="450520" y="96948"/>
                </a:lnTo>
                <a:lnTo>
                  <a:pt x="459231" y="106948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13071" y="5498465"/>
            <a:ext cx="459740" cy="107314"/>
          </a:xfrm>
          <a:custGeom>
            <a:avLst/>
            <a:gdLst/>
            <a:ahLst/>
            <a:cxnLst/>
            <a:rect l="l" t="t" r="r" b="b"/>
            <a:pathLst>
              <a:path w="459739" h="107314">
                <a:moveTo>
                  <a:pt x="459231" y="0"/>
                </a:moveTo>
                <a:lnTo>
                  <a:pt x="425044" y="34832"/>
                </a:lnTo>
                <a:lnTo>
                  <a:pt x="386765" y="62965"/>
                </a:lnTo>
                <a:lnTo>
                  <a:pt x="345263" y="84320"/>
                </a:lnTo>
                <a:lnTo>
                  <a:pt x="301406" y="98822"/>
                </a:lnTo>
                <a:lnTo>
                  <a:pt x="256063" y="106392"/>
                </a:lnTo>
                <a:lnTo>
                  <a:pt x="210103" y="106955"/>
                </a:lnTo>
                <a:lnTo>
                  <a:pt x="164395" y="100433"/>
                </a:lnTo>
                <a:lnTo>
                  <a:pt x="119806" y="86750"/>
                </a:lnTo>
                <a:lnTo>
                  <a:pt x="77207" y="65828"/>
                </a:lnTo>
                <a:lnTo>
                  <a:pt x="37464" y="37592"/>
                </a:lnTo>
                <a:lnTo>
                  <a:pt x="8711" y="9999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60596" y="5083555"/>
            <a:ext cx="963930" cy="40322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53365" marR="5080" indent="-241300">
              <a:lnSpc>
                <a:spcPts val="1420"/>
              </a:lnSpc>
              <a:spcBef>
                <a:spcPts val="259"/>
              </a:spcBef>
            </a:pPr>
            <a:r>
              <a:rPr sz="1300" b="1" i="1" spc="-10" dirty="0">
                <a:latin typeface="TeXGyrePagella"/>
                <a:cs typeface="TeXGyrePagella"/>
              </a:rPr>
              <a:t>Interquartile  </a:t>
            </a:r>
            <a:r>
              <a:rPr sz="1300" b="1" i="1" spc="-5" dirty="0">
                <a:latin typeface="TeXGyrePagella"/>
                <a:cs typeface="TeXGyrePagella"/>
              </a:rPr>
              <a:t>Range</a:t>
            </a:r>
            <a:endParaRPr sz="1300" dirty="0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1476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95" dirty="0"/>
              <a:t>Mean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785097" y="1754282"/>
            <a:ext cx="367665" cy="84455"/>
          </a:xfrm>
          <a:custGeom>
            <a:avLst/>
            <a:gdLst/>
            <a:ahLst/>
            <a:cxnLst/>
            <a:rect l="l" t="t" r="r" b="b"/>
            <a:pathLst>
              <a:path w="367665" h="84455">
                <a:moveTo>
                  <a:pt x="0" y="84296"/>
                </a:moveTo>
                <a:lnTo>
                  <a:pt x="34878" y="50537"/>
                </a:lnTo>
                <a:lnTo>
                  <a:pt x="74596" y="25157"/>
                </a:lnTo>
                <a:lnTo>
                  <a:pt x="117791" y="8273"/>
                </a:lnTo>
                <a:lnTo>
                  <a:pt x="163099" y="0"/>
                </a:lnTo>
                <a:lnTo>
                  <a:pt x="209158" y="453"/>
                </a:lnTo>
                <a:lnTo>
                  <a:pt x="254603" y="9751"/>
                </a:lnTo>
                <a:lnTo>
                  <a:pt x="298071" y="28007"/>
                </a:lnTo>
                <a:lnTo>
                  <a:pt x="338200" y="55340"/>
                </a:lnTo>
                <a:lnTo>
                  <a:pt x="360471" y="76557"/>
                </a:lnTo>
                <a:lnTo>
                  <a:pt x="367283" y="84296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27569" y="2146680"/>
            <a:ext cx="3481704" cy="287020"/>
          </a:xfrm>
          <a:custGeom>
            <a:avLst/>
            <a:gdLst/>
            <a:ahLst/>
            <a:cxnLst/>
            <a:rect l="l" t="t" r="r" b="b"/>
            <a:pathLst>
              <a:path w="3481704" h="287019">
                <a:moveTo>
                  <a:pt x="1740407" y="85217"/>
                </a:moveTo>
                <a:lnTo>
                  <a:pt x="1740407" y="185928"/>
                </a:lnTo>
                <a:lnTo>
                  <a:pt x="3481704" y="185928"/>
                </a:lnTo>
                <a:lnTo>
                  <a:pt x="3481704" y="286639"/>
                </a:lnTo>
              </a:path>
              <a:path w="3481704" h="287019">
                <a:moveTo>
                  <a:pt x="1740407" y="85217"/>
                </a:moveTo>
                <a:lnTo>
                  <a:pt x="1740407" y="185928"/>
                </a:lnTo>
                <a:lnTo>
                  <a:pt x="2320798" y="185928"/>
                </a:lnTo>
                <a:lnTo>
                  <a:pt x="2320798" y="286639"/>
                </a:lnTo>
              </a:path>
              <a:path w="3481704" h="287019">
                <a:moveTo>
                  <a:pt x="1740153" y="85217"/>
                </a:moveTo>
                <a:lnTo>
                  <a:pt x="1740153" y="185928"/>
                </a:lnTo>
                <a:lnTo>
                  <a:pt x="1159763" y="185928"/>
                </a:lnTo>
                <a:lnTo>
                  <a:pt x="1159763" y="286639"/>
                </a:lnTo>
              </a:path>
              <a:path w="3481704" h="287019">
                <a:moveTo>
                  <a:pt x="1741297" y="85217"/>
                </a:moveTo>
                <a:lnTo>
                  <a:pt x="1741297" y="185928"/>
                </a:lnTo>
                <a:lnTo>
                  <a:pt x="0" y="185928"/>
                </a:lnTo>
                <a:lnTo>
                  <a:pt x="0" y="286639"/>
                </a:lnTo>
              </a:path>
              <a:path w="3481704" h="287019">
                <a:moveTo>
                  <a:pt x="1924811" y="0"/>
                </a:moveTo>
                <a:lnTo>
                  <a:pt x="1889933" y="33758"/>
                </a:lnTo>
                <a:lnTo>
                  <a:pt x="1850215" y="59138"/>
                </a:lnTo>
                <a:lnTo>
                  <a:pt x="1807020" y="76022"/>
                </a:lnTo>
                <a:lnTo>
                  <a:pt x="1761712" y="84296"/>
                </a:lnTo>
                <a:lnTo>
                  <a:pt x="1715653" y="83842"/>
                </a:lnTo>
                <a:lnTo>
                  <a:pt x="1670208" y="74545"/>
                </a:lnTo>
                <a:lnTo>
                  <a:pt x="1626740" y="56288"/>
                </a:lnTo>
                <a:lnTo>
                  <a:pt x="1586610" y="28956"/>
                </a:lnTo>
                <a:lnTo>
                  <a:pt x="1564340" y="7739"/>
                </a:lnTo>
                <a:lnTo>
                  <a:pt x="1557527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515600" y="2818002"/>
            <a:ext cx="1011555" cy="393065"/>
            <a:chOff x="10515600" y="2818002"/>
            <a:chExt cx="1011555" cy="393065"/>
          </a:xfrm>
        </p:grpSpPr>
        <p:sp>
          <p:nvSpPr>
            <p:cNvPr id="6" name="object 6"/>
            <p:cNvSpPr/>
            <p:nvPr/>
          </p:nvSpPr>
          <p:spPr>
            <a:xfrm>
              <a:off x="10709910" y="2913125"/>
              <a:ext cx="441325" cy="288290"/>
            </a:xfrm>
            <a:custGeom>
              <a:avLst/>
              <a:gdLst/>
              <a:ahLst/>
              <a:cxnLst/>
              <a:rect l="l" t="t" r="r" b="b"/>
              <a:pathLst>
                <a:path w="441325" h="288289">
                  <a:moveTo>
                    <a:pt x="0" y="0"/>
                  </a:moveTo>
                  <a:lnTo>
                    <a:pt x="0" y="287782"/>
                  </a:lnTo>
                  <a:lnTo>
                    <a:pt x="441325" y="287782"/>
                  </a:lnTo>
                </a:path>
              </a:pathLst>
            </a:custGeom>
            <a:ln w="19812">
              <a:solidFill>
                <a:srgbClr val="237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25505" y="2827908"/>
              <a:ext cx="991235" cy="372745"/>
            </a:xfrm>
            <a:custGeom>
              <a:avLst/>
              <a:gdLst/>
              <a:ahLst/>
              <a:cxnLst/>
              <a:rect l="l" t="t" r="r" b="b"/>
              <a:pathLst>
                <a:path w="991234" h="372744">
                  <a:moveTo>
                    <a:pt x="367284" y="0"/>
                  </a:moveTo>
                  <a:lnTo>
                    <a:pt x="332405" y="33758"/>
                  </a:lnTo>
                  <a:lnTo>
                    <a:pt x="292687" y="59138"/>
                  </a:lnTo>
                  <a:lnTo>
                    <a:pt x="249492" y="76022"/>
                  </a:lnTo>
                  <a:lnTo>
                    <a:pt x="204184" y="84296"/>
                  </a:lnTo>
                  <a:lnTo>
                    <a:pt x="158125" y="83842"/>
                  </a:lnTo>
                  <a:lnTo>
                    <a:pt x="112680" y="74545"/>
                  </a:lnTo>
                  <a:lnTo>
                    <a:pt x="69212" y="56288"/>
                  </a:lnTo>
                  <a:lnTo>
                    <a:pt x="29083" y="28955"/>
                  </a:lnTo>
                  <a:lnTo>
                    <a:pt x="6812" y="7739"/>
                  </a:lnTo>
                  <a:lnTo>
                    <a:pt x="0" y="0"/>
                  </a:lnTo>
                </a:path>
                <a:path w="991234" h="372744">
                  <a:moveTo>
                    <a:pt x="624204" y="372363"/>
                  </a:moveTo>
                  <a:lnTo>
                    <a:pt x="658851" y="338415"/>
                  </a:lnTo>
                  <a:lnTo>
                    <a:pt x="698355" y="312850"/>
                  </a:lnTo>
                  <a:lnTo>
                    <a:pt x="741355" y="295789"/>
                  </a:lnTo>
                  <a:lnTo>
                    <a:pt x="786495" y="287353"/>
                  </a:lnTo>
                  <a:lnTo>
                    <a:pt x="832414" y="287662"/>
                  </a:lnTo>
                  <a:lnTo>
                    <a:pt x="877754" y="296836"/>
                  </a:lnTo>
                  <a:lnTo>
                    <a:pt x="921157" y="314997"/>
                  </a:lnTo>
                  <a:lnTo>
                    <a:pt x="961263" y="342264"/>
                  </a:lnTo>
                  <a:lnTo>
                    <a:pt x="984212" y="364339"/>
                  </a:lnTo>
                  <a:lnTo>
                    <a:pt x="991235" y="372363"/>
                  </a:lnTo>
                </a:path>
              </a:pathLst>
            </a:custGeom>
            <a:ln w="19812">
              <a:solidFill>
                <a:srgbClr val="1E64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91498" y="1818893"/>
            <a:ext cx="553085" cy="3149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51435">
              <a:lnSpc>
                <a:spcPts val="1080"/>
              </a:lnSpc>
              <a:spcBef>
                <a:spcPts val="229"/>
              </a:spcBef>
            </a:pPr>
            <a:r>
              <a:rPr sz="1000" b="1" i="1" spc="-10" dirty="0">
                <a:latin typeface="TeXGyrePagella"/>
                <a:cs typeface="TeXGyrePagella"/>
              </a:rPr>
              <a:t>Central  </a:t>
            </a:r>
            <a:r>
              <a:rPr sz="1000" b="1" i="1" spc="-5" dirty="0">
                <a:latin typeface="TeXGyrePagella"/>
                <a:cs typeface="TeXGyrePagella"/>
              </a:rPr>
              <a:t>Tendency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43166" y="2827908"/>
            <a:ext cx="367665" cy="84455"/>
          </a:xfrm>
          <a:custGeom>
            <a:avLst/>
            <a:gdLst/>
            <a:ahLst/>
            <a:cxnLst/>
            <a:rect l="l" t="t" r="r" b="b"/>
            <a:pathLst>
              <a:path w="367665" h="84455">
                <a:moveTo>
                  <a:pt x="367283" y="0"/>
                </a:moveTo>
                <a:lnTo>
                  <a:pt x="332405" y="33758"/>
                </a:lnTo>
                <a:lnTo>
                  <a:pt x="292687" y="59138"/>
                </a:lnTo>
                <a:lnTo>
                  <a:pt x="249492" y="76022"/>
                </a:lnTo>
                <a:lnTo>
                  <a:pt x="204184" y="84296"/>
                </a:lnTo>
                <a:lnTo>
                  <a:pt x="158125" y="83842"/>
                </a:lnTo>
                <a:lnTo>
                  <a:pt x="112680" y="74545"/>
                </a:lnTo>
                <a:lnTo>
                  <a:pt x="69212" y="56288"/>
                </a:lnTo>
                <a:lnTo>
                  <a:pt x="29082" y="28955"/>
                </a:lnTo>
                <a:lnTo>
                  <a:pt x="6812" y="7739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43166" y="2435510"/>
            <a:ext cx="3850004" cy="85090"/>
          </a:xfrm>
          <a:custGeom>
            <a:avLst/>
            <a:gdLst/>
            <a:ahLst/>
            <a:cxnLst/>
            <a:rect l="l" t="t" r="r" b="b"/>
            <a:pathLst>
              <a:path w="3850004" h="85089">
                <a:moveTo>
                  <a:pt x="0" y="84296"/>
                </a:moveTo>
                <a:lnTo>
                  <a:pt x="34878" y="50537"/>
                </a:lnTo>
                <a:lnTo>
                  <a:pt x="74596" y="25157"/>
                </a:lnTo>
                <a:lnTo>
                  <a:pt x="117791" y="8273"/>
                </a:lnTo>
                <a:lnTo>
                  <a:pt x="163099" y="0"/>
                </a:lnTo>
                <a:lnTo>
                  <a:pt x="209158" y="453"/>
                </a:lnTo>
                <a:lnTo>
                  <a:pt x="254603" y="9751"/>
                </a:lnTo>
                <a:lnTo>
                  <a:pt x="298071" y="28007"/>
                </a:lnTo>
                <a:lnTo>
                  <a:pt x="338200" y="55340"/>
                </a:lnTo>
                <a:lnTo>
                  <a:pt x="360471" y="76557"/>
                </a:lnTo>
                <a:lnTo>
                  <a:pt x="367283" y="84296"/>
                </a:lnTo>
              </a:path>
              <a:path w="3850004" h="85089">
                <a:moveTo>
                  <a:pt x="1161287" y="84296"/>
                </a:moveTo>
                <a:lnTo>
                  <a:pt x="1196166" y="50537"/>
                </a:lnTo>
                <a:lnTo>
                  <a:pt x="1235884" y="25157"/>
                </a:lnTo>
                <a:lnTo>
                  <a:pt x="1279079" y="8273"/>
                </a:lnTo>
                <a:lnTo>
                  <a:pt x="1324387" y="0"/>
                </a:lnTo>
                <a:lnTo>
                  <a:pt x="1370446" y="453"/>
                </a:lnTo>
                <a:lnTo>
                  <a:pt x="1415891" y="9751"/>
                </a:lnTo>
                <a:lnTo>
                  <a:pt x="1459359" y="28007"/>
                </a:lnTo>
                <a:lnTo>
                  <a:pt x="1499488" y="55340"/>
                </a:lnTo>
                <a:lnTo>
                  <a:pt x="1521759" y="76557"/>
                </a:lnTo>
                <a:lnTo>
                  <a:pt x="1528572" y="84296"/>
                </a:lnTo>
              </a:path>
              <a:path w="3850004" h="85089">
                <a:moveTo>
                  <a:pt x="2322194" y="84550"/>
                </a:moveTo>
                <a:lnTo>
                  <a:pt x="2356920" y="50738"/>
                </a:lnTo>
                <a:lnTo>
                  <a:pt x="2396470" y="25296"/>
                </a:lnTo>
                <a:lnTo>
                  <a:pt x="2439490" y="8344"/>
                </a:lnTo>
                <a:lnTo>
                  <a:pt x="2484628" y="0"/>
                </a:lnTo>
                <a:lnTo>
                  <a:pt x="2530527" y="382"/>
                </a:lnTo>
                <a:lnTo>
                  <a:pt x="2575833" y="9612"/>
                </a:lnTo>
                <a:lnTo>
                  <a:pt x="2619193" y="27807"/>
                </a:lnTo>
                <a:lnTo>
                  <a:pt x="2659253" y="55086"/>
                </a:lnTo>
                <a:lnTo>
                  <a:pt x="2681862" y="76696"/>
                </a:lnTo>
                <a:lnTo>
                  <a:pt x="2688716" y="84550"/>
                </a:lnTo>
              </a:path>
              <a:path w="3850004" h="85089">
                <a:moveTo>
                  <a:pt x="3482339" y="84296"/>
                </a:moveTo>
                <a:lnTo>
                  <a:pt x="3517218" y="50537"/>
                </a:lnTo>
                <a:lnTo>
                  <a:pt x="3556936" y="25157"/>
                </a:lnTo>
                <a:lnTo>
                  <a:pt x="3600131" y="8273"/>
                </a:lnTo>
                <a:lnTo>
                  <a:pt x="3645439" y="0"/>
                </a:lnTo>
                <a:lnTo>
                  <a:pt x="3691498" y="453"/>
                </a:lnTo>
                <a:lnTo>
                  <a:pt x="3736943" y="9751"/>
                </a:lnTo>
                <a:lnTo>
                  <a:pt x="3780411" y="28007"/>
                </a:lnTo>
                <a:lnTo>
                  <a:pt x="3820540" y="55340"/>
                </a:lnTo>
                <a:lnTo>
                  <a:pt x="3842811" y="76557"/>
                </a:lnTo>
                <a:lnTo>
                  <a:pt x="3849624" y="84296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56501" y="2568955"/>
            <a:ext cx="341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10" dirty="0">
                <a:latin typeface="TeXGyrePagella"/>
                <a:cs typeface="TeXGyrePagella"/>
              </a:rPr>
              <a:t>M</a:t>
            </a:r>
            <a:r>
              <a:rPr sz="1000" b="1" i="1" spc="-5" dirty="0">
                <a:latin typeface="TeXGyrePagella"/>
                <a:cs typeface="TeXGyrePagella"/>
              </a:rPr>
              <a:t>ean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04454" y="2827908"/>
            <a:ext cx="367665" cy="84455"/>
          </a:xfrm>
          <a:custGeom>
            <a:avLst/>
            <a:gdLst/>
            <a:ahLst/>
            <a:cxnLst/>
            <a:rect l="l" t="t" r="r" b="b"/>
            <a:pathLst>
              <a:path w="367665" h="84455">
                <a:moveTo>
                  <a:pt x="367284" y="0"/>
                </a:moveTo>
                <a:lnTo>
                  <a:pt x="332405" y="33758"/>
                </a:lnTo>
                <a:lnTo>
                  <a:pt x="292687" y="59138"/>
                </a:lnTo>
                <a:lnTo>
                  <a:pt x="249492" y="76022"/>
                </a:lnTo>
                <a:lnTo>
                  <a:pt x="204184" y="84296"/>
                </a:lnTo>
                <a:lnTo>
                  <a:pt x="158125" y="83842"/>
                </a:lnTo>
                <a:lnTo>
                  <a:pt x="112680" y="74545"/>
                </a:lnTo>
                <a:lnTo>
                  <a:pt x="69212" y="56288"/>
                </a:lnTo>
                <a:lnTo>
                  <a:pt x="29082" y="28955"/>
                </a:lnTo>
                <a:lnTo>
                  <a:pt x="6812" y="7739"/>
                </a:lnTo>
                <a:lnTo>
                  <a:pt x="0" y="0"/>
                </a:lnTo>
              </a:path>
            </a:pathLst>
          </a:custGeom>
          <a:ln w="19811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17534" y="2568955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10" dirty="0">
                <a:latin typeface="TeXGyrePagella"/>
                <a:cs typeface="TeXGyrePagella"/>
              </a:rPr>
              <a:t>Mod</a:t>
            </a:r>
            <a:r>
              <a:rPr sz="1000" b="1" i="1" spc="-5" dirty="0">
                <a:latin typeface="TeXGyrePagella"/>
                <a:cs typeface="TeXGyrePagella"/>
              </a:rPr>
              <a:t>e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65360" y="2827654"/>
            <a:ext cx="367030" cy="85090"/>
          </a:xfrm>
          <a:custGeom>
            <a:avLst/>
            <a:gdLst/>
            <a:ahLst/>
            <a:cxnLst/>
            <a:rect l="l" t="t" r="r" b="b"/>
            <a:pathLst>
              <a:path w="367029" h="85089">
                <a:moveTo>
                  <a:pt x="366522" y="0"/>
                </a:moveTo>
                <a:lnTo>
                  <a:pt x="331796" y="33811"/>
                </a:lnTo>
                <a:lnTo>
                  <a:pt x="292246" y="59253"/>
                </a:lnTo>
                <a:lnTo>
                  <a:pt x="249226" y="76205"/>
                </a:lnTo>
                <a:lnTo>
                  <a:pt x="204088" y="84550"/>
                </a:lnTo>
                <a:lnTo>
                  <a:pt x="158189" y="84167"/>
                </a:lnTo>
                <a:lnTo>
                  <a:pt x="112883" y="74937"/>
                </a:lnTo>
                <a:lnTo>
                  <a:pt x="69523" y="56743"/>
                </a:lnTo>
                <a:lnTo>
                  <a:pt x="29464" y="29464"/>
                </a:lnTo>
                <a:lnTo>
                  <a:pt x="6854" y="7854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22054" y="2568955"/>
            <a:ext cx="454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10" dirty="0">
                <a:latin typeface="TeXGyrePagella"/>
                <a:cs typeface="TeXGyrePagella"/>
              </a:rPr>
              <a:t>M</a:t>
            </a:r>
            <a:r>
              <a:rPr sz="1000" b="1" i="1" spc="-5" dirty="0">
                <a:latin typeface="TeXGyrePagella"/>
                <a:cs typeface="TeXGyrePagella"/>
              </a:rPr>
              <a:t>edi</a:t>
            </a:r>
            <a:r>
              <a:rPr sz="1000" b="1" i="1" spc="-10" dirty="0">
                <a:latin typeface="TeXGyrePagella"/>
                <a:cs typeface="TeXGyrePagella"/>
              </a:rPr>
              <a:t>an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16031" y="2568955"/>
            <a:ext cx="5873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10" dirty="0">
                <a:latin typeface="TeXGyrePagella"/>
                <a:cs typeface="TeXGyrePagella"/>
              </a:rPr>
              <a:t>P</a:t>
            </a:r>
            <a:r>
              <a:rPr sz="1000" b="1" i="1" spc="-5" dirty="0">
                <a:latin typeface="TeXGyrePagella"/>
                <a:cs typeface="TeXGyrePagella"/>
              </a:rPr>
              <a:t>ercen</a:t>
            </a:r>
            <a:r>
              <a:rPr sz="1000" b="1" i="1" spc="-10" dirty="0">
                <a:latin typeface="TeXGyrePagella"/>
                <a:cs typeface="TeXGyrePagella"/>
              </a:rPr>
              <a:t>t</a:t>
            </a:r>
            <a:r>
              <a:rPr sz="1000" b="1" i="1" spc="-5" dirty="0">
                <a:latin typeface="TeXGyrePagella"/>
                <a:cs typeface="TeXGyrePagella"/>
              </a:rPr>
              <a:t>ile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149710" y="3508375"/>
            <a:ext cx="367030" cy="85090"/>
          </a:xfrm>
          <a:custGeom>
            <a:avLst/>
            <a:gdLst/>
            <a:ahLst/>
            <a:cxnLst/>
            <a:rect l="l" t="t" r="r" b="b"/>
            <a:pathLst>
              <a:path w="367029" h="85089">
                <a:moveTo>
                  <a:pt x="367030" y="0"/>
                </a:moveTo>
                <a:lnTo>
                  <a:pt x="332383" y="33948"/>
                </a:lnTo>
                <a:lnTo>
                  <a:pt x="292879" y="59513"/>
                </a:lnTo>
                <a:lnTo>
                  <a:pt x="249879" y="76574"/>
                </a:lnTo>
                <a:lnTo>
                  <a:pt x="204739" y="85010"/>
                </a:lnTo>
                <a:lnTo>
                  <a:pt x="158820" y="84701"/>
                </a:lnTo>
                <a:lnTo>
                  <a:pt x="113480" y="75527"/>
                </a:lnTo>
                <a:lnTo>
                  <a:pt x="70077" y="57366"/>
                </a:lnTo>
                <a:lnTo>
                  <a:pt x="29972" y="30099"/>
                </a:lnTo>
                <a:lnTo>
                  <a:pt x="7022" y="8024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078082" y="3250183"/>
            <a:ext cx="5099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5" dirty="0">
                <a:latin typeface="TeXGyrePagella"/>
                <a:cs typeface="TeXGyrePagella"/>
              </a:rPr>
              <a:t>Q</a:t>
            </a:r>
            <a:r>
              <a:rPr sz="1000" b="1" i="1" spc="-10" dirty="0">
                <a:latin typeface="TeXGyrePagella"/>
                <a:cs typeface="TeXGyrePagella"/>
              </a:rPr>
              <a:t>ua</a:t>
            </a:r>
            <a:r>
              <a:rPr sz="1000" b="1" i="1" spc="-15" dirty="0">
                <a:latin typeface="TeXGyrePagella"/>
                <a:cs typeface="TeXGyrePagella"/>
              </a:rPr>
              <a:t>r</a:t>
            </a:r>
            <a:r>
              <a:rPr sz="1000" b="1" i="1" spc="-10" dirty="0">
                <a:latin typeface="TeXGyrePagella"/>
                <a:cs typeface="TeXGyrePagella"/>
              </a:rPr>
              <a:t>t</a:t>
            </a:r>
            <a:r>
              <a:rPr sz="1000" b="1" i="1" spc="-5" dirty="0">
                <a:latin typeface="TeXGyrePagella"/>
                <a:cs typeface="TeXGyrePagella"/>
              </a:rPr>
              <a:t>ile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5395" y="1682242"/>
            <a:ext cx="3982720" cy="477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10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160" dirty="0">
                <a:latin typeface="Arimo"/>
                <a:cs typeface="Arimo"/>
              </a:rPr>
              <a:t>Also </a:t>
            </a:r>
            <a:r>
              <a:rPr sz="2950" spc="-85" dirty="0">
                <a:latin typeface="Arimo"/>
                <a:cs typeface="Arimo"/>
              </a:rPr>
              <a:t>known </a:t>
            </a:r>
            <a:r>
              <a:rPr sz="2950" spc="-270" dirty="0">
                <a:latin typeface="Arimo"/>
                <a:cs typeface="Arimo"/>
              </a:rPr>
              <a:t>as</a:t>
            </a:r>
            <a:r>
              <a:rPr sz="2950" spc="-220" dirty="0">
                <a:latin typeface="Arimo"/>
                <a:cs typeface="Arimo"/>
              </a:rPr>
              <a:t> </a:t>
            </a:r>
            <a:r>
              <a:rPr sz="2950" spc="-190" dirty="0">
                <a:latin typeface="Arimo"/>
                <a:cs typeface="Arimo"/>
              </a:rPr>
              <a:t>Average</a:t>
            </a:r>
            <a:endParaRPr sz="295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5395" y="2147278"/>
            <a:ext cx="6384925" cy="156718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765"/>
              </a:spcBef>
              <a:buFont typeface="Wingdings"/>
              <a:buChar char=""/>
              <a:tabLst>
                <a:tab pos="469900" algn="l"/>
                <a:tab pos="470534" algn="l"/>
              </a:tabLst>
            </a:pPr>
            <a:r>
              <a:rPr sz="2800" spc="-10" dirty="0">
                <a:latin typeface="Arial"/>
                <a:cs typeface="Arial"/>
              </a:rPr>
              <a:t>Affected </a:t>
            </a:r>
            <a:r>
              <a:rPr sz="2800" spc="-5" dirty="0">
                <a:latin typeface="Arial"/>
                <a:cs typeface="Arial"/>
              </a:rPr>
              <a:t>by </a:t>
            </a:r>
            <a:r>
              <a:rPr sz="2800" dirty="0">
                <a:latin typeface="Arial"/>
                <a:cs typeface="Arial"/>
              </a:rPr>
              <a:t>extreme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values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665"/>
              </a:spcBef>
              <a:buFont typeface="Wingdings"/>
              <a:buChar char=""/>
              <a:tabLst>
                <a:tab pos="469900" algn="l"/>
                <a:tab pos="470534" algn="l"/>
              </a:tabLst>
            </a:pPr>
            <a:r>
              <a:rPr sz="2800" spc="-5" dirty="0">
                <a:latin typeface="Arial"/>
                <a:cs typeface="Arial"/>
              </a:rPr>
              <a:t>Example: 10, </a:t>
            </a:r>
            <a:r>
              <a:rPr sz="2800" spc="-75" dirty="0">
                <a:latin typeface="Arial"/>
                <a:cs typeface="Arial"/>
              </a:rPr>
              <a:t>11, </a:t>
            </a:r>
            <a:r>
              <a:rPr sz="2800" spc="-5" dirty="0">
                <a:latin typeface="Arial"/>
                <a:cs typeface="Arial"/>
              </a:rPr>
              <a:t>14, </a:t>
            </a:r>
            <a:r>
              <a:rPr sz="2800" dirty="0">
                <a:latin typeface="Arial"/>
                <a:cs typeface="Arial"/>
              </a:rPr>
              <a:t>9,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545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100" dirty="0">
                <a:latin typeface="Arimo"/>
                <a:cs typeface="Arimo"/>
              </a:rPr>
              <a:t>Mean </a:t>
            </a:r>
            <a:r>
              <a:rPr sz="2950" spc="-250" dirty="0">
                <a:latin typeface="Arimo"/>
                <a:cs typeface="Arimo"/>
              </a:rPr>
              <a:t>= </a:t>
            </a:r>
            <a:r>
              <a:rPr sz="2950" spc="-135" dirty="0">
                <a:latin typeface="Arimo"/>
                <a:cs typeface="Arimo"/>
              </a:rPr>
              <a:t>(10+11+14+9+6)/5 </a:t>
            </a:r>
            <a:r>
              <a:rPr sz="2950" spc="-250" dirty="0">
                <a:latin typeface="Arimo"/>
                <a:cs typeface="Arimo"/>
              </a:rPr>
              <a:t>= </a:t>
            </a:r>
            <a:r>
              <a:rPr sz="2950" spc="-25" dirty="0">
                <a:latin typeface="Arimo"/>
                <a:cs typeface="Arimo"/>
              </a:rPr>
              <a:t>50/5 </a:t>
            </a:r>
            <a:r>
              <a:rPr sz="2950" spc="-250" dirty="0">
                <a:latin typeface="Arimo"/>
                <a:cs typeface="Arimo"/>
              </a:rPr>
              <a:t>=</a:t>
            </a:r>
            <a:r>
              <a:rPr sz="2950" spc="-155" dirty="0">
                <a:latin typeface="Arimo"/>
                <a:cs typeface="Arimo"/>
              </a:rPr>
              <a:t> </a:t>
            </a:r>
            <a:r>
              <a:rPr sz="2950" spc="-140" dirty="0">
                <a:latin typeface="Arimo"/>
                <a:cs typeface="Arimo"/>
              </a:rPr>
              <a:t>10</a:t>
            </a:r>
            <a:endParaRPr sz="29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642950"/>
            <a:ext cx="1527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370" dirty="0"/>
              <a:t>Mode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785097" y="1754282"/>
            <a:ext cx="367665" cy="84455"/>
          </a:xfrm>
          <a:custGeom>
            <a:avLst/>
            <a:gdLst/>
            <a:ahLst/>
            <a:cxnLst/>
            <a:rect l="l" t="t" r="r" b="b"/>
            <a:pathLst>
              <a:path w="367665" h="84455">
                <a:moveTo>
                  <a:pt x="0" y="84296"/>
                </a:moveTo>
                <a:lnTo>
                  <a:pt x="34878" y="50537"/>
                </a:lnTo>
                <a:lnTo>
                  <a:pt x="74596" y="25157"/>
                </a:lnTo>
                <a:lnTo>
                  <a:pt x="117791" y="8273"/>
                </a:lnTo>
                <a:lnTo>
                  <a:pt x="163099" y="0"/>
                </a:lnTo>
                <a:lnTo>
                  <a:pt x="209158" y="453"/>
                </a:lnTo>
                <a:lnTo>
                  <a:pt x="254603" y="9751"/>
                </a:lnTo>
                <a:lnTo>
                  <a:pt x="298071" y="28007"/>
                </a:lnTo>
                <a:lnTo>
                  <a:pt x="338200" y="55340"/>
                </a:lnTo>
                <a:lnTo>
                  <a:pt x="360471" y="76557"/>
                </a:lnTo>
                <a:lnTo>
                  <a:pt x="367283" y="84296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27569" y="2146680"/>
            <a:ext cx="3481704" cy="287020"/>
          </a:xfrm>
          <a:custGeom>
            <a:avLst/>
            <a:gdLst/>
            <a:ahLst/>
            <a:cxnLst/>
            <a:rect l="l" t="t" r="r" b="b"/>
            <a:pathLst>
              <a:path w="3481704" h="287019">
                <a:moveTo>
                  <a:pt x="1740407" y="85217"/>
                </a:moveTo>
                <a:lnTo>
                  <a:pt x="1740407" y="185928"/>
                </a:lnTo>
                <a:lnTo>
                  <a:pt x="3481704" y="185928"/>
                </a:lnTo>
                <a:lnTo>
                  <a:pt x="3481704" y="286639"/>
                </a:lnTo>
              </a:path>
              <a:path w="3481704" h="287019">
                <a:moveTo>
                  <a:pt x="1740407" y="85217"/>
                </a:moveTo>
                <a:lnTo>
                  <a:pt x="1740407" y="185928"/>
                </a:lnTo>
                <a:lnTo>
                  <a:pt x="2320798" y="185928"/>
                </a:lnTo>
                <a:lnTo>
                  <a:pt x="2320798" y="286639"/>
                </a:lnTo>
              </a:path>
              <a:path w="3481704" h="287019">
                <a:moveTo>
                  <a:pt x="1740153" y="85217"/>
                </a:moveTo>
                <a:lnTo>
                  <a:pt x="1740153" y="185928"/>
                </a:lnTo>
                <a:lnTo>
                  <a:pt x="1159763" y="185928"/>
                </a:lnTo>
                <a:lnTo>
                  <a:pt x="1159763" y="286639"/>
                </a:lnTo>
              </a:path>
              <a:path w="3481704" h="287019">
                <a:moveTo>
                  <a:pt x="1741297" y="85217"/>
                </a:moveTo>
                <a:lnTo>
                  <a:pt x="1741297" y="185928"/>
                </a:lnTo>
                <a:lnTo>
                  <a:pt x="0" y="185928"/>
                </a:lnTo>
                <a:lnTo>
                  <a:pt x="0" y="286639"/>
                </a:lnTo>
              </a:path>
              <a:path w="3481704" h="287019">
                <a:moveTo>
                  <a:pt x="1924811" y="0"/>
                </a:moveTo>
                <a:lnTo>
                  <a:pt x="1889933" y="33758"/>
                </a:lnTo>
                <a:lnTo>
                  <a:pt x="1850215" y="59138"/>
                </a:lnTo>
                <a:lnTo>
                  <a:pt x="1807020" y="76022"/>
                </a:lnTo>
                <a:lnTo>
                  <a:pt x="1761712" y="84296"/>
                </a:lnTo>
                <a:lnTo>
                  <a:pt x="1715653" y="83842"/>
                </a:lnTo>
                <a:lnTo>
                  <a:pt x="1670208" y="74545"/>
                </a:lnTo>
                <a:lnTo>
                  <a:pt x="1626740" y="56288"/>
                </a:lnTo>
                <a:lnTo>
                  <a:pt x="1586610" y="28956"/>
                </a:lnTo>
                <a:lnTo>
                  <a:pt x="1564340" y="7739"/>
                </a:lnTo>
                <a:lnTo>
                  <a:pt x="1557527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515600" y="2818002"/>
            <a:ext cx="1011555" cy="393065"/>
            <a:chOff x="10515600" y="2818002"/>
            <a:chExt cx="1011555" cy="393065"/>
          </a:xfrm>
        </p:grpSpPr>
        <p:sp>
          <p:nvSpPr>
            <p:cNvPr id="6" name="object 6"/>
            <p:cNvSpPr/>
            <p:nvPr/>
          </p:nvSpPr>
          <p:spPr>
            <a:xfrm>
              <a:off x="10709910" y="2913125"/>
              <a:ext cx="441325" cy="288290"/>
            </a:xfrm>
            <a:custGeom>
              <a:avLst/>
              <a:gdLst/>
              <a:ahLst/>
              <a:cxnLst/>
              <a:rect l="l" t="t" r="r" b="b"/>
              <a:pathLst>
                <a:path w="441325" h="288289">
                  <a:moveTo>
                    <a:pt x="0" y="0"/>
                  </a:moveTo>
                  <a:lnTo>
                    <a:pt x="0" y="287782"/>
                  </a:lnTo>
                  <a:lnTo>
                    <a:pt x="441325" y="287782"/>
                  </a:lnTo>
                </a:path>
              </a:pathLst>
            </a:custGeom>
            <a:ln w="19812">
              <a:solidFill>
                <a:srgbClr val="237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25505" y="2827908"/>
              <a:ext cx="991235" cy="372745"/>
            </a:xfrm>
            <a:custGeom>
              <a:avLst/>
              <a:gdLst/>
              <a:ahLst/>
              <a:cxnLst/>
              <a:rect l="l" t="t" r="r" b="b"/>
              <a:pathLst>
                <a:path w="991234" h="372744">
                  <a:moveTo>
                    <a:pt x="367284" y="0"/>
                  </a:moveTo>
                  <a:lnTo>
                    <a:pt x="332405" y="33758"/>
                  </a:lnTo>
                  <a:lnTo>
                    <a:pt x="292687" y="59138"/>
                  </a:lnTo>
                  <a:lnTo>
                    <a:pt x="249492" y="76022"/>
                  </a:lnTo>
                  <a:lnTo>
                    <a:pt x="204184" y="84296"/>
                  </a:lnTo>
                  <a:lnTo>
                    <a:pt x="158125" y="83842"/>
                  </a:lnTo>
                  <a:lnTo>
                    <a:pt x="112680" y="74545"/>
                  </a:lnTo>
                  <a:lnTo>
                    <a:pt x="69212" y="56288"/>
                  </a:lnTo>
                  <a:lnTo>
                    <a:pt x="29083" y="28955"/>
                  </a:lnTo>
                  <a:lnTo>
                    <a:pt x="6812" y="7739"/>
                  </a:lnTo>
                  <a:lnTo>
                    <a:pt x="0" y="0"/>
                  </a:lnTo>
                </a:path>
                <a:path w="991234" h="372744">
                  <a:moveTo>
                    <a:pt x="624204" y="372363"/>
                  </a:moveTo>
                  <a:lnTo>
                    <a:pt x="658851" y="338415"/>
                  </a:lnTo>
                  <a:lnTo>
                    <a:pt x="698355" y="312850"/>
                  </a:lnTo>
                  <a:lnTo>
                    <a:pt x="741355" y="295789"/>
                  </a:lnTo>
                  <a:lnTo>
                    <a:pt x="786495" y="287353"/>
                  </a:lnTo>
                  <a:lnTo>
                    <a:pt x="832414" y="287662"/>
                  </a:lnTo>
                  <a:lnTo>
                    <a:pt x="877754" y="296836"/>
                  </a:lnTo>
                  <a:lnTo>
                    <a:pt x="921157" y="314997"/>
                  </a:lnTo>
                  <a:lnTo>
                    <a:pt x="961263" y="342264"/>
                  </a:lnTo>
                  <a:lnTo>
                    <a:pt x="984212" y="364339"/>
                  </a:lnTo>
                  <a:lnTo>
                    <a:pt x="991235" y="372363"/>
                  </a:lnTo>
                </a:path>
              </a:pathLst>
            </a:custGeom>
            <a:ln w="19812">
              <a:solidFill>
                <a:srgbClr val="1E64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91498" y="1818893"/>
            <a:ext cx="553085" cy="3149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51435">
              <a:lnSpc>
                <a:spcPts val="1080"/>
              </a:lnSpc>
              <a:spcBef>
                <a:spcPts val="229"/>
              </a:spcBef>
            </a:pPr>
            <a:r>
              <a:rPr sz="1000" b="1" i="1" spc="-10" dirty="0">
                <a:latin typeface="TeXGyrePagella"/>
                <a:cs typeface="TeXGyrePagella"/>
              </a:rPr>
              <a:t>Central  </a:t>
            </a:r>
            <a:r>
              <a:rPr sz="1000" b="1" i="1" spc="-5" dirty="0">
                <a:latin typeface="TeXGyrePagella"/>
                <a:cs typeface="TeXGyrePagella"/>
              </a:rPr>
              <a:t>Tendency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43166" y="2827908"/>
            <a:ext cx="367665" cy="84455"/>
          </a:xfrm>
          <a:custGeom>
            <a:avLst/>
            <a:gdLst/>
            <a:ahLst/>
            <a:cxnLst/>
            <a:rect l="l" t="t" r="r" b="b"/>
            <a:pathLst>
              <a:path w="367665" h="84455">
                <a:moveTo>
                  <a:pt x="367283" y="0"/>
                </a:moveTo>
                <a:lnTo>
                  <a:pt x="332405" y="33758"/>
                </a:lnTo>
                <a:lnTo>
                  <a:pt x="292687" y="59138"/>
                </a:lnTo>
                <a:lnTo>
                  <a:pt x="249492" y="76022"/>
                </a:lnTo>
                <a:lnTo>
                  <a:pt x="204184" y="84296"/>
                </a:lnTo>
                <a:lnTo>
                  <a:pt x="158125" y="83842"/>
                </a:lnTo>
                <a:lnTo>
                  <a:pt x="112680" y="74545"/>
                </a:lnTo>
                <a:lnTo>
                  <a:pt x="69212" y="56288"/>
                </a:lnTo>
                <a:lnTo>
                  <a:pt x="29082" y="28955"/>
                </a:lnTo>
                <a:lnTo>
                  <a:pt x="6812" y="7739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43166" y="2435510"/>
            <a:ext cx="3850004" cy="85090"/>
          </a:xfrm>
          <a:custGeom>
            <a:avLst/>
            <a:gdLst/>
            <a:ahLst/>
            <a:cxnLst/>
            <a:rect l="l" t="t" r="r" b="b"/>
            <a:pathLst>
              <a:path w="3850004" h="85089">
                <a:moveTo>
                  <a:pt x="0" y="84296"/>
                </a:moveTo>
                <a:lnTo>
                  <a:pt x="34878" y="50537"/>
                </a:lnTo>
                <a:lnTo>
                  <a:pt x="74596" y="25157"/>
                </a:lnTo>
                <a:lnTo>
                  <a:pt x="117791" y="8273"/>
                </a:lnTo>
                <a:lnTo>
                  <a:pt x="163099" y="0"/>
                </a:lnTo>
                <a:lnTo>
                  <a:pt x="209158" y="453"/>
                </a:lnTo>
                <a:lnTo>
                  <a:pt x="254603" y="9751"/>
                </a:lnTo>
                <a:lnTo>
                  <a:pt x="298071" y="28007"/>
                </a:lnTo>
                <a:lnTo>
                  <a:pt x="338200" y="55340"/>
                </a:lnTo>
                <a:lnTo>
                  <a:pt x="360471" y="76557"/>
                </a:lnTo>
                <a:lnTo>
                  <a:pt x="367283" y="84296"/>
                </a:lnTo>
              </a:path>
              <a:path w="3850004" h="85089">
                <a:moveTo>
                  <a:pt x="1161287" y="84296"/>
                </a:moveTo>
                <a:lnTo>
                  <a:pt x="1196166" y="50537"/>
                </a:lnTo>
                <a:lnTo>
                  <a:pt x="1235884" y="25157"/>
                </a:lnTo>
                <a:lnTo>
                  <a:pt x="1279079" y="8273"/>
                </a:lnTo>
                <a:lnTo>
                  <a:pt x="1324387" y="0"/>
                </a:lnTo>
                <a:lnTo>
                  <a:pt x="1370446" y="453"/>
                </a:lnTo>
                <a:lnTo>
                  <a:pt x="1415891" y="9751"/>
                </a:lnTo>
                <a:lnTo>
                  <a:pt x="1459359" y="28007"/>
                </a:lnTo>
                <a:lnTo>
                  <a:pt x="1499488" y="55340"/>
                </a:lnTo>
                <a:lnTo>
                  <a:pt x="1521759" y="76557"/>
                </a:lnTo>
                <a:lnTo>
                  <a:pt x="1528572" y="84296"/>
                </a:lnTo>
              </a:path>
              <a:path w="3850004" h="85089">
                <a:moveTo>
                  <a:pt x="2322194" y="84550"/>
                </a:moveTo>
                <a:lnTo>
                  <a:pt x="2356920" y="50738"/>
                </a:lnTo>
                <a:lnTo>
                  <a:pt x="2396470" y="25296"/>
                </a:lnTo>
                <a:lnTo>
                  <a:pt x="2439490" y="8344"/>
                </a:lnTo>
                <a:lnTo>
                  <a:pt x="2484628" y="0"/>
                </a:lnTo>
                <a:lnTo>
                  <a:pt x="2530527" y="382"/>
                </a:lnTo>
                <a:lnTo>
                  <a:pt x="2575833" y="9612"/>
                </a:lnTo>
                <a:lnTo>
                  <a:pt x="2619193" y="27807"/>
                </a:lnTo>
                <a:lnTo>
                  <a:pt x="2659253" y="55086"/>
                </a:lnTo>
                <a:lnTo>
                  <a:pt x="2681862" y="76696"/>
                </a:lnTo>
                <a:lnTo>
                  <a:pt x="2688716" y="84550"/>
                </a:lnTo>
              </a:path>
              <a:path w="3850004" h="85089">
                <a:moveTo>
                  <a:pt x="3482339" y="84296"/>
                </a:moveTo>
                <a:lnTo>
                  <a:pt x="3517218" y="50537"/>
                </a:lnTo>
                <a:lnTo>
                  <a:pt x="3556936" y="25157"/>
                </a:lnTo>
                <a:lnTo>
                  <a:pt x="3600131" y="8273"/>
                </a:lnTo>
                <a:lnTo>
                  <a:pt x="3645439" y="0"/>
                </a:lnTo>
                <a:lnTo>
                  <a:pt x="3691498" y="453"/>
                </a:lnTo>
                <a:lnTo>
                  <a:pt x="3736943" y="9751"/>
                </a:lnTo>
                <a:lnTo>
                  <a:pt x="3780411" y="28007"/>
                </a:lnTo>
                <a:lnTo>
                  <a:pt x="3820540" y="55340"/>
                </a:lnTo>
                <a:lnTo>
                  <a:pt x="3842811" y="76557"/>
                </a:lnTo>
                <a:lnTo>
                  <a:pt x="3849624" y="84296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56501" y="2568955"/>
            <a:ext cx="341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10" dirty="0">
                <a:latin typeface="TeXGyrePagella"/>
                <a:cs typeface="TeXGyrePagella"/>
              </a:rPr>
              <a:t>M</a:t>
            </a:r>
            <a:r>
              <a:rPr sz="1000" b="1" i="1" spc="-5" dirty="0">
                <a:latin typeface="TeXGyrePagella"/>
                <a:cs typeface="TeXGyrePagella"/>
              </a:rPr>
              <a:t>ean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04454" y="2827908"/>
            <a:ext cx="367665" cy="84455"/>
          </a:xfrm>
          <a:custGeom>
            <a:avLst/>
            <a:gdLst/>
            <a:ahLst/>
            <a:cxnLst/>
            <a:rect l="l" t="t" r="r" b="b"/>
            <a:pathLst>
              <a:path w="367665" h="84455">
                <a:moveTo>
                  <a:pt x="367284" y="0"/>
                </a:moveTo>
                <a:lnTo>
                  <a:pt x="332405" y="33758"/>
                </a:lnTo>
                <a:lnTo>
                  <a:pt x="292687" y="59138"/>
                </a:lnTo>
                <a:lnTo>
                  <a:pt x="249492" y="76022"/>
                </a:lnTo>
                <a:lnTo>
                  <a:pt x="204184" y="84296"/>
                </a:lnTo>
                <a:lnTo>
                  <a:pt x="158125" y="83842"/>
                </a:lnTo>
                <a:lnTo>
                  <a:pt x="112680" y="74545"/>
                </a:lnTo>
                <a:lnTo>
                  <a:pt x="69212" y="56288"/>
                </a:lnTo>
                <a:lnTo>
                  <a:pt x="29082" y="28955"/>
                </a:lnTo>
                <a:lnTo>
                  <a:pt x="6812" y="7739"/>
                </a:lnTo>
                <a:lnTo>
                  <a:pt x="0" y="0"/>
                </a:lnTo>
              </a:path>
            </a:pathLst>
          </a:custGeom>
          <a:ln w="19811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17534" y="2568955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10" dirty="0">
                <a:latin typeface="TeXGyrePagella"/>
                <a:cs typeface="TeXGyrePagella"/>
              </a:rPr>
              <a:t>Mod</a:t>
            </a:r>
            <a:r>
              <a:rPr sz="1000" b="1" i="1" spc="-5" dirty="0">
                <a:latin typeface="TeXGyrePagella"/>
                <a:cs typeface="TeXGyrePagella"/>
              </a:rPr>
              <a:t>e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65360" y="2827654"/>
            <a:ext cx="367030" cy="85090"/>
          </a:xfrm>
          <a:custGeom>
            <a:avLst/>
            <a:gdLst/>
            <a:ahLst/>
            <a:cxnLst/>
            <a:rect l="l" t="t" r="r" b="b"/>
            <a:pathLst>
              <a:path w="367029" h="85089">
                <a:moveTo>
                  <a:pt x="366522" y="0"/>
                </a:moveTo>
                <a:lnTo>
                  <a:pt x="331796" y="33811"/>
                </a:lnTo>
                <a:lnTo>
                  <a:pt x="292246" y="59253"/>
                </a:lnTo>
                <a:lnTo>
                  <a:pt x="249226" y="76205"/>
                </a:lnTo>
                <a:lnTo>
                  <a:pt x="204088" y="84550"/>
                </a:lnTo>
                <a:lnTo>
                  <a:pt x="158189" y="84167"/>
                </a:lnTo>
                <a:lnTo>
                  <a:pt x="112883" y="74937"/>
                </a:lnTo>
                <a:lnTo>
                  <a:pt x="69523" y="56743"/>
                </a:lnTo>
                <a:lnTo>
                  <a:pt x="29464" y="29464"/>
                </a:lnTo>
                <a:lnTo>
                  <a:pt x="6854" y="7854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22054" y="2568955"/>
            <a:ext cx="454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10" dirty="0">
                <a:latin typeface="TeXGyrePagella"/>
                <a:cs typeface="TeXGyrePagella"/>
              </a:rPr>
              <a:t>M</a:t>
            </a:r>
            <a:r>
              <a:rPr sz="1000" b="1" i="1" spc="-5" dirty="0">
                <a:latin typeface="TeXGyrePagella"/>
                <a:cs typeface="TeXGyrePagella"/>
              </a:rPr>
              <a:t>edi</a:t>
            </a:r>
            <a:r>
              <a:rPr sz="1000" b="1" i="1" spc="-10" dirty="0">
                <a:latin typeface="TeXGyrePagella"/>
                <a:cs typeface="TeXGyrePagella"/>
              </a:rPr>
              <a:t>an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16031" y="2568955"/>
            <a:ext cx="5873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10" dirty="0">
                <a:latin typeface="TeXGyrePagella"/>
                <a:cs typeface="TeXGyrePagella"/>
              </a:rPr>
              <a:t>P</a:t>
            </a:r>
            <a:r>
              <a:rPr sz="1000" b="1" i="1" spc="-5" dirty="0">
                <a:latin typeface="TeXGyrePagella"/>
                <a:cs typeface="TeXGyrePagella"/>
              </a:rPr>
              <a:t>ercen</a:t>
            </a:r>
            <a:r>
              <a:rPr sz="1000" b="1" i="1" spc="-10" dirty="0">
                <a:latin typeface="TeXGyrePagella"/>
                <a:cs typeface="TeXGyrePagella"/>
              </a:rPr>
              <a:t>t</a:t>
            </a:r>
            <a:r>
              <a:rPr sz="1000" b="1" i="1" spc="-5" dirty="0">
                <a:latin typeface="TeXGyrePagella"/>
                <a:cs typeface="TeXGyrePagella"/>
              </a:rPr>
              <a:t>ile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149710" y="3508375"/>
            <a:ext cx="367030" cy="85090"/>
          </a:xfrm>
          <a:custGeom>
            <a:avLst/>
            <a:gdLst/>
            <a:ahLst/>
            <a:cxnLst/>
            <a:rect l="l" t="t" r="r" b="b"/>
            <a:pathLst>
              <a:path w="367029" h="85089">
                <a:moveTo>
                  <a:pt x="367030" y="0"/>
                </a:moveTo>
                <a:lnTo>
                  <a:pt x="332383" y="33948"/>
                </a:lnTo>
                <a:lnTo>
                  <a:pt x="292879" y="59513"/>
                </a:lnTo>
                <a:lnTo>
                  <a:pt x="249879" y="76574"/>
                </a:lnTo>
                <a:lnTo>
                  <a:pt x="204739" y="85010"/>
                </a:lnTo>
                <a:lnTo>
                  <a:pt x="158820" y="84701"/>
                </a:lnTo>
                <a:lnTo>
                  <a:pt x="113480" y="75527"/>
                </a:lnTo>
                <a:lnTo>
                  <a:pt x="70077" y="57366"/>
                </a:lnTo>
                <a:lnTo>
                  <a:pt x="29972" y="30099"/>
                </a:lnTo>
                <a:lnTo>
                  <a:pt x="7022" y="8024"/>
                </a:lnTo>
                <a:lnTo>
                  <a:pt x="0" y="0"/>
                </a:lnTo>
              </a:path>
            </a:pathLst>
          </a:custGeom>
          <a:ln w="19812">
            <a:solidFill>
              <a:srgbClr val="1E6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078082" y="3250183"/>
            <a:ext cx="5099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5" dirty="0">
                <a:latin typeface="TeXGyrePagella"/>
                <a:cs typeface="TeXGyrePagella"/>
              </a:rPr>
              <a:t>Q</a:t>
            </a:r>
            <a:r>
              <a:rPr sz="1000" b="1" i="1" spc="-10" dirty="0">
                <a:latin typeface="TeXGyrePagella"/>
                <a:cs typeface="TeXGyrePagella"/>
              </a:rPr>
              <a:t>ua</a:t>
            </a:r>
            <a:r>
              <a:rPr sz="1000" b="1" i="1" spc="-15" dirty="0">
                <a:latin typeface="TeXGyrePagella"/>
                <a:cs typeface="TeXGyrePagella"/>
              </a:rPr>
              <a:t>r</a:t>
            </a:r>
            <a:r>
              <a:rPr sz="1000" b="1" i="1" spc="-10" dirty="0">
                <a:latin typeface="TeXGyrePagella"/>
                <a:cs typeface="TeXGyrePagella"/>
              </a:rPr>
              <a:t>t</a:t>
            </a:r>
            <a:r>
              <a:rPr sz="1000" b="1" i="1" spc="-5" dirty="0">
                <a:latin typeface="TeXGyrePagella"/>
                <a:cs typeface="TeXGyrePagella"/>
              </a:rPr>
              <a:t>ile</a:t>
            </a:r>
            <a:endParaRPr sz="1000">
              <a:latin typeface="TeXGyrePagella"/>
              <a:cs typeface="TeXGyrePagell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5395" y="1682242"/>
            <a:ext cx="3580765" cy="477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10"/>
              </a:spcBef>
              <a:buFont typeface="Wingdings"/>
              <a:buChar char=""/>
              <a:tabLst>
                <a:tab pos="470534" algn="l"/>
              </a:tabLst>
            </a:pPr>
            <a:r>
              <a:rPr sz="2950" spc="-50" dirty="0">
                <a:latin typeface="Arimo"/>
                <a:cs typeface="Arimo"/>
              </a:rPr>
              <a:t>Most </a:t>
            </a:r>
            <a:r>
              <a:rPr sz="2950" spc="-95" dirty="0">
                <a:latin typeface="Arimo"/>
                <a:cs typeface="Arimo"/>
              </a:rPr>
              <a:t>occurring</a:t>
            </a:r>
            <a:r>
              <a:rPr sz="2950" spc="-280" dirty="0">
                <a:latin typeface="Arimo"/>
                <a:cs typeface="Arimo"/>
              </a:rPr>
              <a:t> </a:t>
            </a:r>
            <a:r>
              <a:rPr sz="2950" spc="-25" dirty="0">
                <a:latin typeface="Arimo"/>
                <a:cs typeface="Arimo"/>
              </a:rPr>
              <a:t>item</a:t>
            </a:r>
            <a:endParaRPr sz="295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5395" y="2143939"/>
            <a:ext cx="5641975" cy="11607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725"/>
              </a:spcBef>
              <a:buFont typeface="Wingdings"/>
              <a:buChar char=""/>
              <a:tabLst>
                <a:tab pos="470534" algn="l"/>
              </a:tabLst>
            </a:pPr>
            <a:r>
              <a:rPr sz="3200" dirty="0">
                <a:latin typeface="Arial"/>
                <a:cs typeface="Arial"/>
              </a:rPr>
              <a:t>Example: </a:t>
            </a:r>
            <a:r>
              <a:rPr sz="3200" spc="-5" dirty="0">
                <a:latin typeface="Arial"/>
                <a:cs typeface="Arial"/>
              </a:rPr>
              <a:t>10, </a:t>
            </a:r>
            <a:r>
              <a:rPr sz="3200" spc="-85" dirty="0">
                <a:latin typeface="Arial"/>
                <a:cs typeface="Arial"/>
              </a:rPr>
              <a:t>11, </a:t>
            </a:r>
            <a:r>
              <a:rPr sz="3200" spc="-5" dirty="0">
                <a:latin typeface="Arial"/>
                <a:cs typeface="Arial"/>
              </a:rPr>
              <a:t>14, 9, 6,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10</a:t>
            </a:r>
            <a:endParaRPr sz="32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630"/>
              </a:spcBef>
              <a:buFont typeface="Wingdings"/>
              <a:buChar char=""/>
              <a:tabLst>
                <a:tab pos="470534" algn="l"/>
              </a:tabLst>
            </a:pPr>
            <a:r>
              <a:rPr sz="3200" spc="-5" dirty="0">
                <a:latin typeface="Arial"/>
                <a:cs typeface="Arial"/>
              </a:rPr>
              <a:t>Mode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10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1640</Words>
  <Application>Microsoft Office PowerPoint</Application>
  <PresentationFormat>Widescreen</PresentationFormat>
  <Paragraphs>381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Arimo</vt:lpstr>
      <vt:lpstr>Calibri</vt:lpstr>
      <vt:lpstr>DejaVu Sans</vt:lpstr>
      <vt:lpstr>Palladio Uralic</vt:lpstr>
      <vt:lpstr>TeXGyrePagella</vt:lpstr>
      <vt:lpstr>Times New Roman</vt:lpstr>
      <vt:lpstr>Trebuchet MS</vt:lpstr>
      <vt:lpstr>Wingdings</vt:lpstr>
      <vt:lpstr>Office Theme</vt:lpstr>
      <vt:lpstr>Statistics</vt:lpstr>
      <vt:lpstr>Descriptive vs Inferential Statistics</vt:lpstr>
      <vt:lpstr>Qualitative vs Quantitative</vt:lpstr>
      <vt:lpstr>Qualitative vs Quantitative</vt:lpstr>
      <vt:lpstr>Basic Statistical Terms</vt:lpstr>
      <vt:lpstr>Notations</vt:lpstr>
      <vt:lpstr>Descriptive Statistics</vt:lpstr>
      <vt:lpstr>Mean</vt:lpstr>
      <vt:lpstr>Mode</vt:lpstr>
      <vt:lpstr>Median</vt:lpstr>
      <vt:lpstr>Percentile</vt:lpstr>
      <vt:lpstr>Percentile/Quartile Steps</vt:lpstr>
      <vt:lpstr>Descriptive Statistics</vt:lpstr>
      <vt:lpstr>Range</vt:lpstr>
      <vt:lpstr>Interquartile Range</vt:lpstr>
      <vt:lpstr>Standard Deviation</vt:lpstr>
      <vt:lpstr>Standard Deviation</vt:lpstr>
      <vt:lpstr>Probability</vt:lpstr>
      <vt:lpstr>Probability</vt:lpstr>
      <vt:lpstr>Probability</vt:lpstr>
      <vt:lpstr>Probability</vt:lpstr>
      <vt:lpstr>Probability</vt:lpstr>
      <vt:lpstr>Probability</vt:lpstr>
      <vt:lpstr>Probability</vt:lpstr>
      <vt:lpstr>Permutation/ Combination</vt:lpstr>
      <vt:lpstr>Central Limit Theorem</vt:lpstr>
      <vt:lpstr>Errors of Statistical Tests</vt:lpstr>
      <vt:lpstr>Errors of Statistical Tests</vt:lpstr>
      <vt:lpstr>Significance Level</vt:lpstr>
      <vt:lpstr>Power</vt:lpstr>
      <vt:lpstr>Alpha vs Beta</vt:lpstr>
      <vt:lpstr>Hypothesis Testing</vt:lpstr>
      <vt:lpstr>Hypothesis Testing</vt:lpstr>
      <vt:lpstr>Hypothesis Testing</vt:lpstr>
      <vt:lpstr>Calculate Test Statistic</vt:lpstr>
      <vt:lpstr>Tests for Mean, Variance &amp; Proportion</vt:lpstr>
      <vt:lpstr>One Sample z Test</vt:lpstr>
      <vt:lpstr>PowerPoint Presentation</vt:lpstr>
      <vt:lpstr>One Sample z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QMS Auditor/Lead Auditor Course - ISO 9000:2000</dc:title>
  <dc:subject>Chapter 1-Course Introduction</dc:subject>
  <dc:creator>Sandeep Kumar</dc:creator>
  <cp:lastModifiedBy>Mohammed Ameer</cp:lastModifiedBy>
  <cp:revision>4</cp:revision>
  <dcterms:created xsi:type="dcterms:W3CDTF">2022-03-29T16:41:12Z</dcterms:created>
  <dcterms:modified xsi:type="dcterms:W3CDTF">2022-04-03T12:37:02Z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2022-03-29T00:00:00Z</vt:filetime>
  </property>
</Properties>
</file>