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4" r:id="rId3"/>
    <p:sldId id="316" r:id="rId4"/>
    <p:sldId id="342" r:id="rId5"/>
    <p:sldId id="317" r:id="rId6"/>
    <p:sldId id="320" r:id="rId7"/>
    <p:sldId id="322" r:id="rId8"/>
    <p:sldId id="323" r:id="rId9"/>
    <p:sldId id="324" r:id="rId10"/>
    <p:sldId id="321" r:id="rId11"/>
    <p:sldId id="325" r:id="rId12"/>
    <p:sldId id="327" r:id="rId13"/>
    <p:sldId id="344" r:id="rId14"/>
    <p:sldId id="345" r:id="rId15"/>
    <p:sldId id="328" r:id="rId16"/>
    <p:sldId id="346" r:id="rId17"/>
    <p:sldId id="330" r:id="rId18"/>
    <p:sldId id="347" r:id="rId19"/>
    <p:sldId id="331" r:id="rId20"/>
    <p:sldId id="332" r:id="rId21"/>
    <p:sldId id="333" r:id="rId22"/>
    <p:sldId id="334" r:id="rId23"/>
    <p:sldId id="348" r:id="rId24"/>
    <p:sldId id="335" r:id="rId25"/>
    <p:sldId id="349" r:id="rId26"/>
    <p:sldId id="341" r:id="rId27"/>
    <p:sldId id="350" r:id="rId28"/>
    <p:sldId id="359" r:id="rId29"/>
    <p:sldId id="358" r:id="rId30"/>
    <p:sldId id="361" r:id="rId31"/>
    <p:sldId id="360" r:id="rId32"/>
    <p:sldId id="362" r:id="rId33"/>
    <p:sldId id="363" r:id="rId34"/>
    <p:sldId id="364" r:id="rId35"/>
    <p:sldId id="367" r:id="rId36"/>
    <p:sldId id="365" r:id="rId37"/>
    <p:sldId id="3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1" autoAdjust="0"/>
  </p:normalViewPr>
  <p:slideViewPr>
    <p:cSldViewPr snapToGrid="0">
      <p:cViewPr>
        <p:scale>
          <a:sx n="47" d="100"/>
          <a:sy n="47" d="100"/>
        </p:scale>
        <p:origin x="-72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00636-CAA7-4430-B6BF-2182075C29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FA63-2D73-46AA-8847-8D66A635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3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2884A-BC7A-456C-8CC7-1DECD87868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24555-0A5A-4276-B6DD-A1FD3EAB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24555-0A5A-4276-B6DD-A1FD3EAB9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case: http://slideplayer.com/slide/8077060/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24555-0A5A-4276-B6DD-A1FD3EAB9E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743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7411709" cy="365125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dirty="0" smtClean="0"/>
              <a:t>University of Central Punjab (UCP) Lahore –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3AC482A-BFE6-48CF-8FF5-21E6CCBE08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133331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BC42-A134-46F5-BD19-541127829292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D180-52F6-4F47-AE82-62F97B66A7F9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8D9-EB41-43A4-95C8-4F59E287F798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4224-1ECC-4AC6-B1B1-277DF99DBD49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37C2-9623-4D74-B7EF-BE5B8941AEF8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82150" y="6433269"/>
            <a:ext cx="1168226" cy="263547"/>
          </a:xfrm>
        </p:spPr>
        <p:txBody>
          <a:bodyPr/>
          <a:lstStyle/>
          <a:p>
            <a:fld id="{DEBF7DC3-EF3C-4D79-BA00-577D47FD605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61B-8336-490E-98A9-AA7DA752736A}" type="datetime1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391672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E56-E650-48F5-B58C-2C9714847D6F}" type="datetime1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ucp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84" y="6391672"/>
            <a:ext cx="475456" cy="4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E3209-840F-42C2-A119-BAD1B0CFFA6D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767B-2742-42F7-B638-BD0E5E9AEE93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9230" y="6433269"/>
            <a:ext cx="978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9EE69141-4D43-4613-B355-3F49D1FDADE2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632" y="644683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University of Central Punjab (UCP) Lahore –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376" y="6433269"/>
            <a:ext cx="402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33AC482A-BFE6-48CF-8FF5-21E6CCBE08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cp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84" y="6391672"/>
            <a:ext cx="475456" cy="4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6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17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/>
              <a:t>Lecture 16</a:t>
            </a:r>
            <a:r>
              <a:rPr lang="en-US" sz="5400" dirty="0"/>
              <a:t>: </a:t>
            </a:r>
            <a:r>
              <a:rPr lang="en-US" sz="5400" dirty="0" smtClean="0"/>
              <a:t>ATM Case Study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79" y="6459785"/>
            <a:ext cx="7411709" cy="365125"/>
          </a:xfrm>
        </p:spPr>
        <p:txBody>
          <a:bodyPr/>
          <a:lstStyle/>
          <a:p>
            <a:pPr algn="l"/>
            <a:r>
              <a:rPr lang="en-US" sz="1400" dirty="0" smtClean="0"/>
              <a:t>University of Central Punjab (UCP) Lahore – Spring 2018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z="1400" smtClean="0"/>
              <a:t>1</a:t>
            </a:fld>
            <a:endParaRPr lang="en-US" sz="1400" dirty="0"/>
          </a:p>
        </p:txBody>
      </p:sp>
      <p:pic>
        <p:nvPicPr>
          <p:cNvPr id="2050" name="Picture 2" descr="Image result for ucp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561637"/>
            <a:ext cx="1358036" cy="13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01" y="860355"/>
            <a:ext cx="8294977" cy="53284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65555" y="159027"/>
            <a:ext cx="7679593" cy="661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When user selects option 2 for withdrawal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0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75651" y="164280"/>
            <a:ext cx="6976139" cy="6096674"/>
            <a:chOff x="3975651" y="164280"/>
            <a:chExt cx="6976139" cy="60966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75651" y="164280"/>
              <a:ext cx="6976139" cy="45359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01889" y="4633987"/>
              <a:ext cx="6048487" cy="1626967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523553" y="2519841"/>
            <a:ext cx="3574481" cy="585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Deposit amount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4764" y="305660"/>
            <a:ext cx="8936313" cy="97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Analyze the ATM system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763" y="1680817"/>
            <a:ext cx="104684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first stage of software design life cycle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requirements by interview user and field specialist, financial experts etc.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stages are: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design, implementation, testing and debugging, deployment, maintenance, retirement   </a:t>
            </a:r>
          </a:p>
          <a:p>
            <a:pPr>
              <a:spcAft>
                <a:spcPts val="15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"/>
              </a:spcAft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in capturing the capabilities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70340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502471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200" y="1457034"/>
            <a:ext cx="6934200" cy="43849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define interactions between external actors and the system to attain particular goals.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capability system provide to user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use case defines typical scenario in which user uses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basic elements that make up a use case: </a:t>
            </a:r>
          </a:p>
          <a:p>
            <a:pPr algn="just"/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8942" indent="-514350" algn="just"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Actors are the type of users that interact with the system.</a:t>
            </a:r>
          </a:p>
          <a:p>
            <a:pPr marL="621792" indent="-457200" algn="just"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cases capture functional requirements that specify the intended behavior of the system.</a:t>
            </a:r>
          </a:p>
          <a:p>
            <a:pPr marL="621792" indent="-457200" algn="just"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cases are typically initiated by a user to fulfill goals describing the activities and variants involved in attaining the goal.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4418" y="330341"/>
            <a:ext cx="11050036" cy="772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Use case diagram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7651" y="1862137"/>
            <a:ext cx="3362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763" y="1706923"/>
            <a:ext cx="9933444" cy="41084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84418" y="330341"/>
            <a:ext cx="11050036" cy="772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B050"/>
                </a:solidFill>
              </a:rPr>
              <a:t>Use case diagram for capturing the capabilities of the </a:t>
            </a:r>
            <a:r>
              <a:rPr lang="en-US" sz="3200" dirty="0" smtClean="0">
                <a:solidFill>
                  <a:srgbClr val="00B050"/>
                </a:solidFill>
              </a:rPr>
              <a:t>system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1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503816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 Identify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6000" y="1757944"/>
            <a:ext cx="5868894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Identifying the classes in a system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2441323"/>
            <a:ext cx="5151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"/>
              </a:spcAft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nouns and noun phrases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34109"/>
              </p:ext>
            </p:extLst>
          </p:nvPr>
        </p:nvGraphicFramePr>
        <p:xfrm>
          <a:off x="1016000" y="3456280"/>
          <a:ext cx="71040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89"/>
                <a:gridCol w="1627094"/>
                <a:gridCol w="1855694"/>
                <a:gridCol w="1855694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Nouns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Money/fund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Keypad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dispenser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 inquiry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20 $ Bill/cash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Withdrawal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slot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Envelope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06624"/>
              </p:ext>
            </p:extLst>
          </p:nvPr>
        </p:nvGraphicFramePr>
        <p:xfrm>
          <a:off x="8681624" y="1829964"/>
          <a:ext cx="2625859" cy="388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/>
                </a:tc>
              </a:tr>
              <a:tr h="370101">
                <a:tc>
                  <a:txBody>
                    <a:bodyPr/>
                    <a:lstStyle/>
                    <a:p>
                      <a:r>
                        <a:rPr lang="en-US" dirty="0" smtClean="0"/>
                        <a:t>Keypad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Cash dispenser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 Inquiry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Withdrawal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</a:t>
                      </a:r>
                    </a:p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slot</a:t>
                      </a:r>
                    </a:p>
                    <a:p>
                      <a:r>
                        <a:rPr lang="en-US" baseline="0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21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502471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56" y="1890712"/>
            <a:ext cx="11438985" cy="34051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98034" y="478334"/>
            <a:ext cx="3917950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UML Conventions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64104" y="252010"/>
            <a:ext cx="4636382" cy="672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u="sng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u="sng" dirty="0" smtClean="0">
                <a:solidFill>
                  <a:srgbClr val="00B050"/>
                </a:solidFill>
              </a:rPr>
              <a:t>Revision:  </a:t>
            </a:r>
            <a:r>
              <a:rPr lang="en-US" sz="3000" u="sng" dirty="0" smtClean="0">
                <a:solidFill>
                  <a:srgbClr val="C00000"/>
                </a:solidFill>
              </a:rPr>
              <a:t>Association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2049" name="Picture 17" descr="https://upload.wikimedia.org/wikipedia/commons/4/4d/UML_role_exampl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5" y="4890870"/>
            <a:ext cx="8418673" cy="10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321688" y="3128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321688" y="7700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321688" y="7700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321688" y="14939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049"/>
          <p:cNvGrpSpPr/>
          <p:nvPr/>
        </p:nvGrpSpPr>
        <p:grpSpPr>
          <a:xfrm>
            <a:off x="1194919" y="1795204"/>
            <a:ext cx="3867150" cy="1018696"/>
            <a:chOff x="6344798" y="4511204"/>
            <a:chExt cx="3867150" cy="1018696"/>
          </a:xfrm>
        </p:grpSpPr>
        <p:sp>
          <p:nvSpPr>
            <p:cNvPr id="27" name="TextBox 26"/>
            <p:cNvSpPr txBox="1"/>
            <p:nvPr/>
          </p:nvSpPr>
          <p:spPr>
            <a:xfrm>
              <a:off x="6600356" y="516056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</a:t>
              </a:r>
              <a:endParaRPr lang="en-US" dirty="0"/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6344798" y="4511204"/>
              <a:ext cx="3867150" cy="1009237"/>
              <a:chOff x="6344798" y="4511204"/>
              <a:chExt cx="3867150" cy="100923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344798" y="5010853"/>
                <a:ext cx="3859530" cy="509588"/>
                <a:chOff x="6344798" y="5010853"/>
                <a:chExt cx="3859530" cy="50958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344798" y="5138171"/>
                  <a:ext cx="3859530" cy="382270"/>
                  <a:chOff x="0" y="0"/>
                  <a:chExt cx="3859619" cy="382772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0" y="31898"/>
                    <a:ext cx="925033" cy="35087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967562" y="212652"/>
                    <a:ext cx="19351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934586" y="0"/>
                    <a:ext cx="925033" cy="35087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House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7350321" y="5042709"/>
                  <a:ext cx="531495" cy="2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0..1</a:t>
                  </a:r>
                </a:p>
              </p:txBody>
            </p:sp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674930" y="5010853"/>
                  <a:ext cx="554172" cy="2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1..x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352418" y="4511204"/>
                <a:ext cx="3859530" cy="509984"/>
                <a:chOff x="6352418" y="4511204"/>
                <a:chExt cx="3859530" cy="509984"/>
              </a:xfrm>
            </p:grpSpPr>
            <p:sp>
              <p:nvSpPr>
                <p:cNvPr id="1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7333492" y="4511204"/>
                  <a:ext cx="531495" cy="2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..</a:t>
                  </a: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878582" y="4514061"/>
                  <a:ext cx="350520" cy="275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6352418" y="4635251"/>
                  <a:ext cx="3859530" cy="385937"/>
                  <a:chOff x="6352418" y="4635251"/>
                  <a:chExt cx="3859530" cy="385937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352418" y="4667107"/>
                    <a:ext cx="925012" cy="3504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endParaRPr lang="en-US" sz="11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7319958" y="4847624"/>
                    <a:ext cx="193508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9286936" y="4635251"/>
                    <a:ext cx="925012" cy="3504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House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607976" y="4651856"/>
                    <a:ext cx="413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Ali</a:t>
                    </a:r>
                    <a:endParaRPr lang="en-US" dirty="0"/>
                  </a:p>
                </p:txBody>
              </p:sp>
            </p:grpSp>
          </p:grpSp>
        </p:grpSp>
      </p:grpSp>
      <p:sp>
        <p:nvSpPr>
          <p:cNvPr id="2051" name="Rectangle 2050"/>
          <p:cNvSpPr/>
          <p:nvPr/>
        </p:nvSpPr>
        <p:spPr>
          <a:xfrm>
            <a:off x="780745" y="1153302"/>
            <a:ext cx="223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One-way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</a:t>
            </a:r>
            <a:endParaRPr lang="en-US" dirty="0"/>
          </a:p>
        </p:txBody>
      </p:sp>
      <p:sp>
        <p:nvSpPr>
          <p:cNvPr id="2052" name="Rectangle 2051"/>
          <p:cNvSpPr/>
          <p:nvPr/>
        </p:nvSpPr>
        <p:spPr>
          <a:xfrm>
            <a:off x="780745" y="3767009"/>
            <a:ext cx="4281324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Two-way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may subscribe many magazine. And 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magazine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subscribed by many person.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20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7" y="1201109"/>
            <a:ext cx="4690951" cy="34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362" y="3467100"/>
            <a:ext cx="10369296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2174" y="1320843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Role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7256868" y="1690175"/>
            <a:ext cx="908017" cy="2528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5206" y="1960399"/>
            <a:ext cx="212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of association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10898" y="2381618"/>
            <a:ext cx="450220" cy="149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53129" y="580748"/>
            <a:ext cx="3917950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UML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611" y="934303"/>
            <a:ext cx="7229607" cy="35083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4176" y="206377"/>
            <a:ext cx="3917950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B050"/>
                </a:solidFill>
              </a:rPr>
              <a:t>Composition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187" y="4671128"/>
            <a:ext cx="1018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Diamond is only one sided.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Whole is responsible for creating and destroying its parts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part may belong to one whole at a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any of above condition is false then it’s a aggregation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0697" y="4783984"/>
            <a:ext cx="338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Has </a:t>
            </a:r>
            <a:r>
              <a:rPr lang="en-US" dirty="0">
                <a:solidFill>
                  <a:srgbClr val="FF0000"/>
                </a:solidFill>
              </a:rPr>
              <a:t>a relationship : is composition</a:t>
            </a:r>
          </a:p>
          <a:p>
            <a:r>
              <a:rPr lang="en-US" dirty="0">
                <a:solidFill>
                  <a:srgbClr val="FF0000"/>
                </a:solidFill>
              </a:rPr>
              <a:t>Is a relationship :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 Diagram of </a:t>
            </a:r>
            <a:r>
              <a:rPr lang="en-US" dirty="0" smtClean="0">
                <a:solidFill>
                  <a:schemeClr val="bg1"/>
                </a:solidFill>
              </a:rPr>
              <a:t>ATM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3402106"/>
            <a:ext cx="3200400" cy="2903098"/>
          </a:xfrm>
        </p:spPr>
        <p:txBody>
          <a:bodyPr>
            <a:normAutofit/>
          </a:bodyPr>
          <a:lstStyle/>
          <a:p>
            <a:r>
              <a:rPr lang="en-US" sz="2200" dirty="0"/>
              <a:t>Note:</a:t>
            </a:r>
          </a:p>
          <a:p>
            <a:r>
              <a:rPr lang="en-US" sz="2200" dirty="0"/>
              <a:t>Class balance inquiry and deposit participate in association in similar way as withdrawal. Omitted for simplicity </a:t>
            </a:r>
          </a:p>
          <a:p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76" y="420953"/>
            <a:ext cx="7571070" cy="5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440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6000" y="305661"/>
            <a:ext cx="8605077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Identifying the class Attributes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003485"/>
            <a:ext cx="5326954" cy="5097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15" t="703" r="17181" b="7392"/>
          <a:stretch/>
        </p:blipFill>
        <p:spPr>
          <a:xfrm>
            <a:off x="6683189" y="305661"/>
            <a:ext cx="4787152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0369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0166" y="649237"/>
            <a:ext cx="6124388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Identifying the class operations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52" t="1783" r="4035" b="10526"/>
          <a:stretch/>
        </p:blipFill>
        <p:spPr>
          <a:xfrm>
            <a:off x="198078" y="1680250"/>
            <a:ext cx="7473328" cy="429351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3"/>
          <a:srcRect l="16747" t="3955" r="15682" b="6741"/>
          <a:stretch/>
        </p:blipFill>
        <p:spPr>
          <a:xfrm>
            <a:off x="7717342" y="460470"/>
            <a:ext cx="4289611" cy="57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14" y="1200421"/>
            <a:ext cx="5630252" cy="274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52" y="1214017"/>
            <a:ext cx="3877434" cy="299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266" y="4595959"/>
            <a:ext cx="3607088" cy="146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00" y="3949769"/>
            <a:ext cx="5524736" cy="240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60873" y="383916"/>
            <a:ext cx="8382374" cy="55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B050"/>
                </a:solidFill>
              </a:rPr>
              <a:t>Identify and modeling of Operation parameters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3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5748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Visibility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3711388"/>
            <a:ext cx="3200400" cy="25938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Defining visibility of the attributes </a:t>
            </a:r>
            <a:r>
              <a:rPr lang="en-US" sz="2000" dirty="0"/>
              <a:t>and </a:t>
            </a:r>
            <a:r>
              <a:rPr lang="en-US" sz="2000" dirty="0" smtClean="0"/>
              <a:t>functions</a:t>
            </a:r>
          </a:p>
          <a:p>
            <a:r>
              <a:rPr lang="en-US" sz="2000" dirty="0" smtClean="0"/>
              <a:t>Public, private or protected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774" r="10148"/>
          <a:stretch/>
        </p:blipFill>
        <p:spPr bwMode="auto">
          <a:xfrm>
            <a:off x="5037303" y="187881"/>
            <a:ext cx="6312015" cy="627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21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4764" y="305660"/>
            <a:ext cx="8936313" cy="97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Introduction to analysis and design</a:t>
            </a:r>
            <a:endParaRPr lang="en-US" sz="3000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764" y="1680817"/>
            <a:ext cx="103134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problem, we do not simply write a code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requirements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 object-oriented point of view in known as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OOAD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time, money, effort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avoids an ill-planned system development approach 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small code, we may write a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C++ coding</a:t>
            </a:r>
          </a:p>
          <a:p>
            <a:pPr marL="342900" indent="-342900"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 for  our analysis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00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1714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331404"/>
            <a:ext cx="7356030" cy="580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62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440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Accommodate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469340"/>
            <a:ext cx="3200400" cy="2835863"/>
          </a:xfrm>
        </p:spPr>
        <p:txBody>
          <a:bodyPr>
            <a:normAutofit/>
          </a:bodyPr>
          <a:lstStyle/>
          <a:p>
            <a:r>
              <a:rPr lang="en-US" sz="2000" dirty="0"/>
              <a:t>See Common features in classes</a:t>
            </a:r>
          </a:p>
          <a:p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69" y="272973"/>
            <a:ext cx="6237794" cy="24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19" y="3085336"/>
            <a:ext cx="7304294" cy="312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365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594359"/>
            <a:ext cx="3334871" cy="2286000"/>
          </a:xfrm>
        </p:spPr>
        <p:txBody>
          <a:bodyPr>
            <a:normAutofit/>
          </a:bodyPr>
          <a:lstStyle/>
          <a:p>
            <a:r>
              <a:rPr lang="en-US" sz="3200" b="1" dirty="0"/>
              <a:t>Inheritance Accommodation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03" y="79855"/>
            <a:ext cx="5057773" cy="637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066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University of Central Punjab (UCP) Lahore – Spring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440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and functions)</a:t>
            </a:r>
            <a:endParaRPr lang="en-US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893347"/>
          </a:xfrm>
        </p:spPr>
        <p:txBody>
          <a:bodyPr/>
          <a:lstStyle/>
          <a:p>
            <a:r>
              <a:rPr lang="en-US" b="1" dirty="0"/>
              <a:t>Final Design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Italic word shows the abstract classes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29" y="354357"/>
            <a:ext cx="7852547" cy="573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58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Reference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 Case Study  Part 1 and Part 2 from book C++ how to program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295400"/>
            <a:ext cx="10746807" cy="498437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phases of the system analysis and design are as follows;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“Requirements Document”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capturing the capabilities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3: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(nouns)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4: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(UML showing aggregation, association and composition)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(descriptive word or phrases)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6: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(Verbs), then making parameters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7: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9: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# 10: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98819" y="226948"/>
            <a:ext cx="688079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Phases of Analysis and Design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476" y="3454400"/>
            <a:ext cx="3706324" cy="19768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Automated Teller Machine (ATM):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Understand the system requirement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476" y="399973"/>
            <a:ext cx="9747895" cy="2089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2338" y="2117315"/>
            <a:ext cx="6340869" cy="41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035" y="603022"/>
            <a:ext cx="10196171" cy="2725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035" y="3554895"/>
            <a:ext cx="10196171" cy="23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758" y="1007579"/>
            <a:ext cx="11275621" cy="51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7042" y="383724"/>
            <a:ext cx="7560281" cy="46524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4729" y="2131943"/>
            <a:ext cx="2922313" cy="770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Menu After authentication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90" y="5262733"/>
            <a:ext cx="10640091" cy="71748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56189" y="4677226"/>
            <a:ext cx="2961653" cy="585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View balance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7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Central Punjab (UCP) Lahore –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82A-BFE6-48CF-8FF5-21E6CCBE080A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3553" y="2519841"/>
            <a:ext cx="3574481" cy="585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Withdrawal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Menu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4858" y="250757"/>
            <a:ext cx="7589890" cy="5904578"/>
            <a:chOff x="2309484" y="317018"/>
            <a:chExt cx="7589890" cy="59045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9484" y="317018"/>
              <a:ext cx="7589890" cy="45381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9484" y="4855186"/>
              <a:ext cx="7589890" cy="1366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379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onstantia-Franklin Gothic Book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3218</TotalTime>
  <Words>2190</Words>
  <Application>Microsoft Office PowerPoint</Application>
  <PresentationFormat>Custom</PresentationFormat>
  <Paragraphs>332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Retrospect</vt:lpstr>
      <vt:lpstr>Lecture 16: ATM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 of ATM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Visibility</vt:lpstr>
      <vt:lpstr>PowerPoint Presentation</vt:lpstr>
      <vt:lpstr>Navigations</vt:lpstr>
      <vt:lpstr>PowerPoint Presentation</vt:lpstr>
      <vt:lpstr>Accommodate Inheritance</vt:lpstr>
      <vt:lpstr>Inheritance Accommodation</vt:lpstr>
      <vt:lpstr>PowerPoint Presentation</vt:lpstr>
      <vt:lpstr>Final Design</vt:lpstr>
      <vt:lpstr>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Introduction to OOAD</dc:title>
  <dc:creator>SONY</dc:creator>
  <cp:lastModifiedBy>m.rizwanali</cp:lastModifiedBy>
  <cp:revision>584</cp:revision>
  <dcterms:created xsi:type="dcterms:W3CDTF">2018-03-03T15:02:47Z</dcterms:created>
  <dcterms:modified xsi:type="dcterms:W3CDTF">2018-05-25T05:25:53Z</dcterms:modified>
</cp:coreProperties>
</file>