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 id="264" r:id="rId9"/>
    <p:sldId id="263" r:id="rId10"/>
    <p:sldId id="265" r:id="rId11"/>
    <p:sldId id="266" r:id="rId12"/>
    <p:sldId id="268" r:id="rId13"/>
    <p:sldId id="269" r:id="rId14"/>
    <p:sldId id="27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F4AABC-3D94-409B-B36D-E51494F2BFE8}"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13041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4AABC-3D94-409B-B36D-E51494F2BFE8}"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321064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4AABC-3D94-409B-B36D-E51494F2BFE8}"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220542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4AABC-3D94-409B-B36D-E51494F2BFE8}"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157634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F4AABC-3D94-409B-B36D-E51494F2BFE8}"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315484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4AABC-3D94-409B-B36D-E51494F2BFE8}"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261278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F4AABC-3D94-409B-B36D-E51494F2BFE8}"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24705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F4AABC-3D94-409B-B36D-E51494F2BFE8}"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277398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AABC-3D94-409B-B36D-E51494F2BFE8}"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408799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4AABC-3D94-409B-B36D-E51494F2BFE8}"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127853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4AABC-3D94-409B-B36D-E51494F2BFE8}"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63979-6354-4215-90D7-83AE0CA78EA5}" type="slidenum">
              <a:rPr lang="en-US" smtClean="0"/>
              <a:t>‹#›</a:t>
            </a:fld>
            <a:endParaRPr lang="en-US"/>
          </a:p>
        </p:txBody>
      </p:sp>
    </p:spTree>
    <p:extLst>
      <p:ext uri="{BB962C8B-B14F-4D97-AF65-F5344CB8AC3E}">
        <p14:creationId xmlns:p14="http://schemas.microsoft.com/office/powerpoint/2010/main" val="217649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4AABC-3D94-409B-B36D-E51494F2BFE8}" type="datetimeFigureOut">
              <a:rPr lang="en-US" smtClean="0"/>
              <a:t>4/16/2018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63979-6354-4215-90D7-83AE0CA78EA5}" type="slidenum">
              <a:rPr lang="en-US" smtClean="0"/>
              <a:t>‹#›</a:t>
            </a:fld>
            <a:endParaRPr lang="en-US"/>
          </a:p>
        </p:txBody>
      </p:sp>
    </p:spTree>
    <p:extLst>
      <p:ext uri="{BB962C8B-B14F-4D97-AF65-F5344CB8AC3E}">
        <p14:creationId xmlns:p14="http://schemas.microsoft.com/office/powerpoint/2010/main" val="271328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t>Polymorphism</a:t>
            </a:r>
            <a:endParaRPr lang="en-US" sz="9600" b="1" dirty="0"/>
          </a:p>
        </p:txBody>
      </p:sp>
    </p:spTree>
    <p:extLst>
      <p:ext uri="{BB962C8B-B14F-4D97-AF65-F5344CB8AC3E}">
        <p14:creationId xmlns:p14="http://schemas.microsoft.com/office/powerpoint/2010/main" val="901190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2761"/>
            <a:ext cx="7162800" cy="51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05400" y="2362200"/>
            <a:ext cx="2667000" cy="646331"/>
          </a:xfrm>
          <a:prstGeom prst="rect">
            <a:avLst/>
          </a:prstGeom>
          <a:noFill/>
        </p:spPr>
        <p:txBody>
          <a:bodyPr wrap="square" rtlCol="0">
            <a:spAutoFit/>
          </a:bodyPr>
          <a:lstStyle/>
          <a:p>
            <a:r>
              <a:rPr lang="en-US" sz="3600" b="1" dirty="0" smtClean="0">
                <a:solidFill>
                  <a:srgbClr val="FF0000"/>
                </a:solidFill>
              </a:rPr>
              <a:t>Output ?</a:t>
            </a:r>
            <a:endParaRPr lang="en-US" sz="3600" b="1" dirty="0">
              <a:solidFill>
                <a:srgbClr val="FF0000"/>
              </a:solidFill>
            </a:endParaRPr>
          </a:p>
        </p:txBody>
      </p:sp>
    </p:spTree>
    <p:extLst>
      <p:ext uri="{BB962C8B-B14F-4D97-AF65-F5344CB8AC3E}">
        <p14:creationId xmlns:p14="http://schemas.microsoft.com/office/powerpoint/2010/main" val="285709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521796"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681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b="1" dirty="0"/>
          </a:p>
        </p:txBody>
      </p:sp>
      <p:sp>
        <p:nvSpPr>
          <p:cNvPr id="3" name="Content Placeholder 2"/>
          <p:cNvSpPr>
            <a:spLocks noGrp="1"/>
          </p:cNvSpPr>
          <p:nvPr>
            <p:ph idx="1"/>
          </p:nvPr>
        </p:nvSpPr>
        <p:spPr/>
        <p:txBody>
          <a:bodyPr/>
          <a:lstStyle/>
          <a:p>
            <a:pPr algn="just"/>
            <a:r>
              <a:rPr lang="en-US" dirty="0" smtClean="0"/>
              <a:t>A class is made abstract by declaring at least one of its functions as </a:t>
            </a:r>
            <a:r>
              <a:rPr lang="en-US" b="1" dirty="0" smtClean="0">
                <a:solidFill>
                  <a:srgbClr val="FF0000"/>
                </a:solidFill>
              </a:rPr>
              <a:t>pure virtual function</a:t>
            </a:r>
            <a:r>
              <a:rPr lang="en-US" dirty="0" smtClean="0"/>
              <a:t>. </a:t>
            </a:r>
          </a:p>
          <a:p>
            <a:pPr algn="just"/>
            <a:r>
              <a:rPr lang="en-US" dirty="0" smtClean="0"/>
              <a:t>A pure virtual function is specified by placing </a:t>
            </a:r>
            <a:r>
              <a:rPr lang="en-US" b="1" dirty="0" smtClean="0">
                <a:solidFill>
                  <a:srgbClr val="FF0000"/>
                </a:solidFill>
              </a:rPr>
              <a:t>"= 0" </a:t>
            </a:r>
            <a:r>
              <a:rPr lang="en-US" dirty="0" smtClean="0"/>
              <a:t>in its declaration.</a:t>
            </a:r>
          </a:p>
          <a:p>
            <a:pPr algn="just"/>
            <a:r>
              <a:rPr lang="en-US" dirty="0" smtClean="0"/>
              <a:t>The purpose of an </a:t>
            </a:r>
            <a:r>
              <a:rPr lang="en-US" b="1" dirty="0" smtClean="0">
                <a:solidFill>
                  <a:srgbClr val="FF0000"/>
                </a:solidFill>
              </a:rPr>
              <a:t>abstract class</a:t>
            </a:r>
            <a:r>
              <a:rPr lang="en-US" dirty="0" smtClean="0">
                <a:solidFill>
                  <a:srgbClr val="FF0000"/>
                </a:solidFill>
              </a:rPr>
              <a:t> </a:t>
            </a:r>
            <a:r>
              <a:rPr lang="en-US" dirty="0" smtClean="0"/>
              <a:t>(often referred to as an </a:t>
            </a:r>
            <a:r>
              <a:rPr lang="en-US" dirty="0" smtClean="0">
                <a:solidFill>
                  <a:srgbClr val="FF0000"/>
                </a:solidFill>
              </a:rPr>
              <a:t>ABC</a:t>
            </a:r>
            <a:r>
              <a:rPr lang="en-US" dirty="0" smtClean="0"/>
              <a:t>) is to provide an appropriate base class from which other classes can inherit.</a:t>
            </a:r>
          </a:p>
        </p:txBody>
      </p:sp>
    </p:spTree>
    <p:extLst>
      <p:ext uri="{BB962C8B-B14F-4D97-AF65-F5344CB8AC3E}">
        <p14:creationId xmlns:p14="http://schemas.microsoft.com/office/powerpoint/2010/main" val="254473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dirty="0"/>
          </a:p>
        </p:txBody>
      </p:sp>
      <p:sp>
        <p:nvSpPr>
          <p:cNvPr id="3" name="Content Placeholder 2"/>
          <p:cNvSpPr>
            <a:spLocks noGrp="1"/>
          </p:cNvSpPr>
          <p:nvPr>
            <p:ph idx="1"/>
          </p:nvPr>
        </p:nvSpPr>
        <p:spPr/>
        <p:txBody>
          <a:bodyPr>
            <a:normAutofit/>
          </a:bodyPr>
          <a:lstStyle/>
          <a:p>
            <a:pPr algn="just"/>
            <a:r>
              <a:rPr lang="en-US" dirty="0" smtClean="0"/>
              <a:t>Abstract classes cannot be used to instantiate objects and serves only as an </a:t>
            </a:r>
            <a:r>
              <a:rPr lang="en-US" b="1" dirty="0" smtClean="0">
                <a:solidFill>
                  <a:srgbClr val="FF0000"/>
                </a:solidFill>
              </a:rPr>
              <a:t>interface</a:t>
            </a:r>
            <a:r>
              <a:rPr lang="en-US" dirty="0" smtClean="0"/>
              <a:t>.</a:t>
            </a:r>
          </a:p>
          <a:p>
            <a:pPr algn="just"/>
            <a:r>
              <a:rPr lang="en-US" dirty="0" smtClean="0"/>
              <a:t>Attempting to instantiate an object of an abstract class causes a compilation error.</a:t>
            </a:r>
          </a:p>
          <a:p>
            <a:pPr algn="just"/>
            <a:r>
              <a:rPr lang="en-US" dirty="0" smtClean="0"/>
              <a:t>Thus, if a subclass of an ABC needs to be instantiated, it has to override each of the pure virtual function of ABC.</a:t>
            </a:r>
          </a:p>
          <a:p>
            <a:endParaRPr lang="en-US" dirty="0"/>
          </a:p>
        </p:txBody>
      </p:sp>
    </p:spTree>
    <p:extLst>
      <p:ext uri="{BB962C8B-B14F-4D97-AF65-F5344CB8AC3E}">
        <p14:creationId xmlns:p14="http://schemas.microsoft.com/office/powerpoint/2010/main" val="246372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dirty="0"/>
          </a:p>
        </p:txBody>
      </p:sp>
      <p:sp>
        <p:nvSpPr>
          <p:cNvPr id="3" name="Content Placeholder 2"/>
          <p:cNvSpPr>
            <a:spLocks noGrp="1"/>
          </p:cNvSpPr>
          <p:nvPr>
            <p:ph idx="1"/>
          </p:nvPr>
        </p:nvSpPr>
        <p:spPr/>
        <p:txBody>
          <a:bodyPr/>
          <a:lstStyle/>
          <a:p>
            <a:pPr algn="just"/>
            <a:r>
              <a:rPr lang="en-US" dirty="0" smtClean="0"/>
              <a:t>Failure to override a pure virtual function in a derived class, then attempting to instantiate objects of derived class, is a compilation error.</a:t>
            </a:r>
          </a:p>
          <a:p>
            <a:pPr algn="just"/>
            <a:r>
              <a:rPr lang="en-US" dirty="0" smtClean="0"/>
              <a:t>Classes that can be used to instantiate objects are called </a:t>
            </a:r>
            <a:r>
              <a:rPr lang="en-US" b="1" dirty="0" smtClean="0">
                <a:solidFill>
                  <a:srgbClr val="FF0000"/>
                </a:solidFill>
              </a:rPr>
              <a:t>concrete classes</a:t>
            </a:r>
            <a:r>
              <a:rPr lang="en-US" b="1" dirty="0" smtClean="0"/>
              <a:t>.</a:t>
            </a:r>
            <a:endParaRPr lang="en-US" dirty="0"/>
          </a:p>
        </p:txBody>
      </p:sp>
    </p:spTree>
    <p:extLst>
      <p:ext uri="{BB962C8B-B14F-4D97-AF65-F5344CB8AC3E}">
        <p14:creationId xmlns:p14="http://schemas.microsoft.com/office/powerpoint/2010/main" val="105632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254871" cy="649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2057400"/>
            <a:ext cx="2438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59036" y="1747391"/>
            <a:ext cx="3505200" cy="1077218"/>
          </a:xfrm>
          <a:prstGeom prst="rect">
            <a:avLst/>
          </a:prstGeom>
          <a:noFill/>
        </p:spPr>
        <p:txBody>
          <a:bodyPr wrap="square" rtlCol="0">
            <a:spAutoFit/>
          </a:bodyPr>
          <a:lstStyle/>
          <a:p>
            <a:r>
              <a:rPr lang="en-US" sz="2800" b="1" u="sng" dirty="0" smtClean="0">
                <a:solidFill>
                  <a:srgbClr val="FF0000"/>
                </a:solidFill>
              </a:rPr>
              <a:t>Pure Virtual Function</a:t>
            </a:r>
          </a:p>
          <a:p>
            <a:r>
              <a:rPr lang="en-US" dirty="0" smtClean="0"/>
              <a:t>The </a:t>
            </a:r>
            <a:r>
              <a:rPr lang="en-US" b="1" dirty="0" smtClean="0">
                <a:solidFill>
                  <a:srgbClr val="FF0000"/>
                </a:solidFill>
              </a:rPr>
              <a:t>= 0  </a:t>
            </a:r>
            <a:r>
              <a:rPr lang="en-US" dirty="0" smtClean="0"/>
              <a:t>tells the compiler that the function has no body</a:t>
            </a:r>
            <a:endParaRPr lang="en-US" dirty="0">
              <a:solidFill>
                <a:srgbClr val="FF0000"/>
              </a:solidFill>
            </a:endParaRPr>
          </a:p>
        </p:txBody>
      </p:sp>
      <p:cxnSp>
        <p:nvCxnSpPr>
          <p:cNvPr id="8" name="Straight Arrow Connector 7"/>
          <p:cNvCxnSpPr>
            <a:stCxn id="6" idx="1"/>
          </p:cNvCxnSpPr>
          <p:nvPr/>
        </p:nvCxnSpPr>
        <p:spPr>
          <a:xfrm flipH="1">
            <a:off x="3124200" y="2286000"/>
            <a:ext cx="1634836" cy="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5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
            </a:r>
            <a:r>
              <a:rPr lang="en-US" b="1" dirty="0" smtClean="0"/>
              <a:t>olymorphism</a:t>
            </a:r>
            <a:endParaRPr lang="en-US" b="1" dirty="0"/>
          </a:p>
        </p:txBody>
      </p:sp>
      <p:sp>
        <p:nvSpPr>
          <p:cNvPr id="3" name="Content Placeholder 2"/>
          <p:cNvSpPr>
            <a:spLocks noGrp="1"/>
          </p:cNvSpPr>
          <p:nvPr>
            <p:ph idx="1"/>
          </p:nvPr>
        </p:nvSpPr>
        <p:spPr/>
        <p:txBody>
          <a:bodyPr/>
          <a:lstStyle/>
          <a:p>
            <a:pPr algn="just"/>
            <a:r>
              <a:rPr lang="en-US" dirty="0" smtClean="0"/>
              <a:t>The word </a:t>
            </a:r>
            <a:r>
              <a:rPr lang="en-US" b="1" dirty="0" smtClean="0"/>
              <a:t>polymorphism</a:t>
            </a:r>
            <a:r>
              <a:rPr lang="en-US" dirty="0" smtClean="0"/>
              <a:t> means having many forms. Typically, polymorphism occurs when there is a hierarchy of classes and they are related by inheritance.</a:t>
            </a:r>
          </a:p>
          <a:p>
            <a:pPr algn="just"/>
            <a:r>
              <a:rPr lang="en-US" dirty="0" smtClean="0"/>
              <a:t>C++ polymorphism means that a call to a member function will cause a different function to be executed depending on the type of object that invokes the function.</a:t>
            </a:r>
          </a:p>
          <a:p>
            <a:pPr marL="0" indent="0">
              <a:buNone/>
            </a:pPr>
            <a:endParaRPr lang="en-US" dirty="0"/>
          </a:p>
        </p:txBody>
      </p:sp>
    </p:spTree>
    <p:extLst>
      <p:ext uri="{BB962C8B-B14F-4D97-AF65-F5344CB8AC3E}">
        <p14:creationId xmlns:p14="http://schemas.microsoft.com/office/powerpoint/2010/main" val="34990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Overriding</a:t>
            </a:r>
            <a:br>
              <a:rPr lang="en-US" b="1" dirty="0" smtClean="0"/>
            </a:br>
            <a:endParaRPr lang="en-US" dirty="0"/>
          </a:p>
        </p:txBody>
      </p:sp>
      <p:sp>
        <p:nvSpPr>
          <p:cNvPr id="3" name="Content Placeholder 2"/>
          <p:cNvSpPr>
            <a:spLocks noGrp="1"/>
          </p:cNvSpPr>
          <p:nvPr>
            <p:ph idx="1"/>
          </p:nvPr>
        </p:nvSpPr>
        <p:spPr>
          <a:xfrm>
            <a:off x="457200" y="1219200"/>
            <a:ext cx="8229600" cy="4525963"/>
          </a:xfrm>
        </p:spPr>
        <p:txBody>
          <a:bodyPr>
            <a:normAutofit lnSpcReduction="10000"/>
          </a:bodyPr>
          <a:lstStyle/>
          <a:p>
            <a:pPr algn="just"/>
            <a:r>
              <a:rPr lang="en-US" dirty="0" smtClean="0"/>
              <a:t>Giving new implementation of base class method into derived class is called function overriding.</a:t>
            </a:r>
          </a:p>
          <a:p>
            <a:pPr algn="just"/>
            <a:r>
              <a:rPr lang="en-US" dirty="0" smtClean="0"/>
              <a:t>Signature of base class method and derived class must be same. </a:t>
            </a:r>
          </a:p>
          <a:p>
            <a:pPr algn="just"/>
            <a:r>
              <a:rPr lang="en-US" dirty="0" smtClean="0"/>
              <a:t>Signature involves:</a:t>
            </a:r>
          </a:p>
          <a:p>
            <a:pPr lvl="1" algn="just"/>
            <a:r>
              <a:rPr lang="en-US" dirty="0" smtClean="0"/>
              <a:t>Number of arguments</a:t>
            </a:r>
          </a:p>
          <a:p>
            <a:pPr lvl="1" algn="just"/>
            <a:r>
              <a:rPr lang="en-US" dirty="0" smtClean="0"/>
              <a:t>Type of arguments</a:t>
            </a:r>
          </a:p>
          <a:p>
            <a:pPr lvl="1" algn="just"/>
            <a:r>
              <a:rPr lang="en-US" dirty="0" smtClean="0"/>
              <a:t>Sequence of arguments</a:t>
            </a:r>
          </a:p>
          <a:p>
            <a:pPr marL="0" indent="0">
              <a:buNone/>
            </a:pPr>
            <a:endParaRPr lang="en-US" dirty="0"/>
          </a:p>
        </p:txBody>
      </p:sp>
    </p:spTree>
    <p:extLst>
      <p:ext uri="{BB962C8B-B14F-4D97-AF65-F5344CB8AC3E}">
        <p14:creationId xmlns:p14="http://schemas.microsoft.com/office/powerpoint/2010/main" val="1491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6" y="304800"/>
            <a:ext cx="84582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5800" y="1981200"/>
            <a:ext cx="3657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85800" y="3733800"/>
            <a:ext cx="3657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5800" y="5562600"/>
            <a:ext cx="3657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5000" y="4662055"/>
            <a:ext cx="2590800" cy="400110"/>
          </a:xfrm>
          <a:prstGeom prst="rect">
            <a:avLst/>
          </a:prstGeom>
          <a:noFill/>
        </p:spPr>
        <p:txBody>
          <a:bodyPr wrap="square" rtlCol="0">
            <a:spAutoFit/>
          </a:bodyPr>
          <a:lstStyle/>
          <a:p>
            <a:r>
              <a:rPr lang="en-US" sz="2000" b="1" dirty="0" smtClean="0">
                <a:solidFill>
                  <a:srgbClr val="FF0000"/>
                </a:solidFill>
              </a:rPr>
              <a:t>Overridden Functions</a:t>
            </a:r>
            <a:endParaRPr lang="en-US" sz="2000" b="1" dirty="0">
              <a:solidFill>
                <a:srgbClr val="FF0000"/>
              </a:solidFill>
            </a:endParaRPr>
          </a:p>
        </p:txBody>
      </p:sp>
      <p:cxnSp>
        <p:nvCxnSpPr>
          <p:cNvPr id="10" name="Straight Arrow Connector 9"/>
          <p:cNvCxnSpPr/>
          <p:nvPr/>
        </p:nvCxnSpPr>
        <p:spPr>
          <a:xfrm flipH="1">
            <a:off x="4343400" y="5181600"/>
            <a:ext cx="1524000" cy="8382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343400" y="4114800"/>
            <a:ext cx="1524000" cy="526473"/>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690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2761"/>
            <a:ext cx="7162800" cy="51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05400" y="2362200"/>
            <a:ext cx="2667000" cy="646331"/>
          </a:xfrm>
          <a:prstGeom prst="rect">
            <a:avLst/>
          </a:prstGeom>
          <a:noFill/>
        </p:spPr>
        <p:txBody>
          <a:bodyPr wrap="square" rtlCol="0">
            <a:spAutoFit/>
          </a:bodyPr>
          <a:lstStyle/>
          <a:p>
            <a:r>
              <a:rPr lang="en-US" sz="3600" b="1" dirty="0" smtClean="0">
                <a:solidFill>
                  <a:srgbClr val="FF0000"/>
                </a:solidFill>
              </a:rPr>
              <a:t>Output ?</a:t>
            </a:r>
            <a:endParaRPr lang="en-US" sz="3600" b="1" dirty="0">
              <a:solidFill>
                <a:srgbClr val="FF0000"/>
              </a:solidFill>
            </a:endParaRPr>
          </a:p>
        </p:txBody>
      </p:sp>
    </p:spTree>
    <p:extLst>
      <p:ext uri="{BB962C8B-B14F-4D97-AF65-F5344CB8AC3E}">
        <p14:creationId xmlns:p14="http://schemas.microsoft.com/office/powerpoint/2010/main" val="225693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4087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307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I</a:t>
            </a:r>
            <a:r>
              <a:rPr lang="en-US" b="1" dirty="0" smtClean="0"/>
              <a:t>ncorrect Output ?</a:t>
            </a:r>
            <a:endParaRPr lang="en-US" b="1" dirty="0"/>
          </a:p>
        </p:txBody>
      </p:sp>
      <p:sp>
        <p:nvSpPr>
          <p:cNvPr id="3" name="Content Placeholder 2"/>
          <p:cNvSpPr>
            <a:spLocks noGrp="1"/>
          </p:cNvSpPr>
          <p:nvPr>
            <p:ph idx="1"/>
          </p:nvPr>
        </p:nvSpPr>
        <p:spPr/>
        <p:txBody>
          <a:bodyPr/>
          <a:lstStyle/>
          <a:p>
            <a:pPr algn="just"/>
            <a:r>
              <a:rPr lang="en-US" dirty="0" smtClean="0"/>
              <a:t>The reason for the incorrect output is that the call of the function area() is being set once by the compiler as the version defined in the base class. This is called </a:t>
            </a:r>
            <a:r>
              <a:rPr lang="en-US" b="1" dirty="0" smtClean="0">
                <a:solidFill>
                  <a:srgbClr val="FF0000"/>
                </a:solidFill>
              </a:rPr>
              <a:t>static resolution</a:t>
            </a:r>
            <a:r>
              <a:rPr lang="en-US" dirty="0" smtClean="0"/>
              <a:t> of the function call, or </a:t>
            </a:r>
            <a:r>
              <a:rPr lang="en-US" b="1" dirty="0" smtClean="0">
                <a:solidFill>
                  <a:srgbClr val="FF0000"/>
                </a:solidFill>
              </a:rPr>
              <a:t>static linkage</a:t>
            </a:r>
            <a:r>
              <a:rPr lang="en-US" dirty="0" smtClean="0">
                <a:solidFill>
                  <a:srgbClr val="FF0000"/>
                </a:solidFill>
              </a:rPr>
              <a:t> </a:t>
            </a:r>
            <a:r>
              <a:rPr lang="en-US" dirty="0" smtClean="0"/>
              <a:t>- the function call is fixed before the program is executed. This is also sometimes called </a:t>
            </a:r>
            <a:r>
              <a:rPr lang="en-US" b="1" dirty="0" smtClean="0">
                <a:solidFill>
                  <a:srgbClr val="FF0000"/>
                </a:solidFill>
              </a:rPr>
              <a:t>early binding</a:t>
            </a:r>
            <a:r>
              <a:rPr lang="en-US" dirty="0" smtClean="0"/>
              <a:t> because the area() function is set during the compilation of the program.</a:t>
            </a:r>
            <a:endParaRPr lang="en-US" dirty="0"/>
          </a:p>
        </p:txBody>
      </p:sp>
    </p:spTree>
    <p:extLst>
      <p:ext uri="{BB962C8B-B14F-4D97-AF65-F5344CB8AC3E}">
        <p14:creationId xmlns:p14="http://schemas.microsoft.com/office/powerpoint/2010/main" val="2391851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b="1"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marL="0" indent="0">
              <a:buNone/>
            </a:pPr>
            <a:endParaRPr lang="en-US" b="1" dirty="0" smtClean="0"/>
          </a:p>
          <a:p>
            <a:pPr algn="just"/>
            <a:r>
              <a:rPr lang="en-US" dirty="0" smtClean="0"/>
              <a:t>A </a:t>
            </a:r>
            <a:r>
              <a:rPr lang="en-US" b="1" dirty="0" smtClean="0">
                <a:solidFill>
                  <a:srgbClr val="FF0000"/>
                </a:solidFill>
              </a:rPr>
              <a:t>virtual function </a:t>
            </a:r>
            <a:r>
              <a:rPr lang="en-US" dirty="0" smtClean="0"/>
              <a:t>is a function in a base class that is declared using the keyword </a:t>
            </a:r>
            <a:r>
              <a:rPr lang="en-US" b="1" dirty="0" smtClean="0"/>
              <a:t>virtual</a:t>
            </a:r>
            <a:r>
              <a:rPr lang="en-US" dirty="0" smtClean="0"/>
              <a:t>. Defining in a base class a virtual function, with another version in a derived class, signals to the compiler that we don't want static linkage for this function.</a:t>
            </a:r>
          </a:p>
          <a:p>
            <a:pPr marL="0" indent="0" algn="just">
              <a:buNone/>
            </a:pPr>
            <a:endParaRPr lang="en-US" dirty="0" smtClean="0"/>
          </a:p>
          <a:p>
            <a:pPr algn="just"/>
            <a:r>
              <a:rPr lang="en-US" dirty="0" smtClean="0"/>
              <a:t>What we want is the selection of the function to be called at any given point in the program to be based on the kind of object for which it is called. This sort of operation is referred to as </a:t>
            </a:r>
            <a:r>
              <a:rPr lang="en-US" b="1" dirty="0" smtClean="0">
                <a:solidFill>
                  <a:srgbClr val="FF0000"/>
                </a:solidFill>
              </a:rPr>
              <a:t>dynamic linkage</a:t>
            </a:r>
            <a:r>
              <a:rPr lang="en-US" dirty="0" smtClean="0"/>
              <a:t>, or </a:t>
            </a:r>
            <a:r>
              <a:rPr lang="en-US" b="1" dirty="0" smtClean="0">
                <a:solidFill>
                  <a:srgbClr val="FF0000"/>
                </a:solidFill>
              </a:rPr>
              <a:t>late binding</a:t>
            </a:r>
            <a:r>
              <a:rPr lang="en-US" dirty="0" smtClean="0">
                <a:solidFill>
                  <a:srgbClr val="FF0000"/>
                </a:solidFill>
              </a:rPr>
              <a:t>.</a:t>
            </a:r>
          </a:p>
        </p:txBody>
      </p:sp>
    </p:spTree>
    <p:extLst>
      <p:ext uri="{BB962C8B-B14F-4D97-AF65-F5344CB8AC3E}">
        <p14:creationId xmlns:p14="http://schemas.microsoft.com/office/powerpoint/2010/main" val="3249193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7366584"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1905000"/>
            <a:ext cx="36576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67200" y="1922145"/>
            <a:ext cx="2362200" cy="738664"/>
          </a:xfrm>
          <a:prstGeom prst="rect">
            <a:avLst/>
          </a:prstGeom>
          <a:noFill/>
        </p:spPr>
        <p:txBody>
          <a:bodyPr wrap="square" rtlCol="0">
            <a:spAutoFit/>
          </a:bodyPr>
          <a:lstStyle/>
          <a:p>
            <a:r>
              <a:rPr lang="en-US" sz="2400" b="1" dirty="0" smtClean="0">
                <a:solidFill>
                  <a:srgbClr val="FF0000"/>
                </a:solidFill>
              </a:rPr>
              <a:t>Virtual Function</a:t>
            </a:r>
            <a:endParaRPr lang="en-US" b="1" dirty="0" smtClean="0">
              <a:solidFill>
                <a:srgbClr val="FF0000"/>
              </a:solidFill>
            </a:endParaRPr>
          </a:p>
          <a:p>
            <a:endParaRPr lang="en-US" dirty="0"/>
          </a:p>
        </p:txBody>
      </p:sp>
      <p:cxnSp>
        <p:nvCxnSpPr>
          <p:cNvPr id="6" name="Straight Arrow Connector 5"/>
          <p:cNvCxnSpPr/>
          <p:nvPr/>
        </p:nvCxnSpPr>
        <p:spPr>
          <a:xfrm flipH="1">
            <a:off x="4343400" y="2400300"/>
            <a:ext cx="2057400" cy="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993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462</Words>
  <Application>Microsoft Office PowerPoint</Application>
  <PresentationFormat>On-screen Show (4:3)</PresentationFormat>
  <Paragraphs>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Polymorphism</vt:lpstr>
      <vt:lpstr>Polymorphism</vt:lpstr>
      <vt:lpstr>Function Overriding </vt:lpstr>
      <vt:lpstr>PowerPoint Presentation</vt:lpstr>
      <vt:lpstr>PowerPoint Presentation</vt:lpstr>
      <vt:lpstr>PowerPoint Presentation</vt:lpstr>
      <vt:lpstr>Why Incorrect Output ?</vt:lpstr>
      <vt:lpstr>Solution</vt:lpstr>
      <vt:lpstr>PowerPoint Presentation</vt:lpstr>
      <vt:lpstr>PowerPoint Presentation</vt:lpstr>
      <vt:lpstr>PowerPoint Presentation</vt:lpstr>
      <vt:lpstr>Abstract Class</vt:lpstr>
      <vt:lpstr>Abstract Class</vt:lpstr>
      <vt:lpstr>Abstract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m.rizwanali</dc:creator>
  <cp:lastModifiedBy>m.rizwanali</cp:lastModifiedBy>
  <cp:revision>11</cp:revision>
  <dcterms:created xsi:type="dcterms:W3CDTF">2018-04-16T07:09:06Z</dcterms:created>
  <dcterms:modified xsi:type="dcterms:W3CDTF">2018-04-16T08:24:55Z</dcterms:modified>
</cp:coreProperties>
</file>