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0DD4A-4F0A-4429-9F85-FC0B246A929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F0F1B9-5BDD-4D14-A1DB-423872E90A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This Pointer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Every object in C++ has access to its own address through an important pointer called </a:t>
            </a:r>
            <a:r>
              <a:rPr lang="en-US" sz="3200" b="1" dirty="0"/>
              <a:t>this</a:t>
            </a:r>
            <a:r>
              <a:rPr lang="en-US" sz="3200" dirty="0"/>
              <a:t> pointer. The </a:t>
            </a:r>
            <a:r>
              <a:rPr lang="en-US" sz="3200" b="1" dirty="0"/>
              <a:t>this</a:t>
            </a:r>
            <a:r>
              <a:rPr lang="en-US" sz="3200" dirty="0"/>
              <a:t> pointer is an implicit parameter to all member functions. Therefore, inside a member function, this may be used to refer to the invoking object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15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0" y="0"/>
            <a:ext cx="6109854" cy="63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sz="5000" dirty="0"/>
              <a:t>If you make any variable as constant, using </a:t>
            </a:r>
            <a:r>
              <a:rPr lang="en-US" sz="5000" dirty="0" err="1"/>
              <a:t>const</a:t>
            </a:r>
            <a:r>
              <a:rPr lang="en-US" sz="5000" dirty="0"/>
              <a:t> keyword, you cannot change its value. Also, the constant variables must be initialized while they are declared</a:t>
            </a:r>
            <a:r>
              <a:rPr lang="en-US" sz="5000" dirty="0" smtClean="0"/>
              <a:t>.</a:t>
            </a:r>
            <a:endParaRPr lang="en-US" sz="5000" dirty="0"/>
          </a:p>
          <a:p>
            <a:r>
              <a:rPr lang="en-US" sz="5000" dirty="0" err="1">
                <a:solidFill>
                  <a:srgbClr val="FF0000"/>
                </a:solidFill>
              </a:rPr>
              <a:t>int</a:t>
            </a:r>
            <a:r>
              <a:rPr lang="en-US" sz="5000" dirty="0">
                <a:solidFill>
                  <a:srgbClr val="FF0000"/>
                </a:solidFill>
              </a:rPr>
              <a:t> main</a:t>
            </a:r>
          </a:p>
          <a:p>
            <a:r>
              <a:rPr lang="en-US" sz="5000" dirty="0">
                <a:solidFill>
                  <a:srgbClr val="FF0000"/>
                </a:solidFill>
              </a:rPr>
              <a:t>{</a:t>
            </a:r>
          </a:p>
          <a:p>
            <a:r>
              <a:rPr lang="en-US" sz="5000" dirty="0">
                <a:solidFill>
                  <a:srgbClr val="FF0000"/>
                </a:solidFill>
              </a:rPr>
              <a:t>    </a:t>
            </a:r>
            <a:r>
              <a:rPr lang="en-US" sz="5000" dirty="0" err="1">
                <a:solidFill>
                  <a:srgbClr val="FF0000"/>
                </a:solidFill>
              </a:rPr>
              <a:t>const</a:t>
            </a:r>
            <a:r>
              <a:rPr lang="en-US" sz="5000" dirty="0">
                <a:solidFill>
                  <a:srgbClr val="FF0000"/>
                </a:solidFill>
              </a:rPr>
              <a:t> </a:t>
            </a:r>
            <a:r>
              <a:rPr lang="en-US" sz="5000" dirty="0" err="1">
                <a:solidFill>
                  <a:srgbClr val="FF0000"/>
                </a:solidFill>
              </a:rPr>
              <a:t>int</a:t>
            </a:r>
            <a:r>
              <a:rPr lang="en-US" sz="5000" dirty="0">
                <a:solidFill>
                  <a:srgbClr val="FF0000"/>
                </a:solidFill>
              </a:rPr>
              <a:t> </a:t>
            </a:r>
            <a:r>
              <a:rPr lang="en-US" sz="5000" dirty="0" err="1">
                <a:solidFill>
                  <a:srgbClr val="FF0000"/>
                </a:solidFill>
              </a:rPr>
              <a:t>i</a:t>
            </a:r>
            <a:r>
              <a:rPr lang="en-US" sz="5000" dirty="0">
                <a:solidFill>
                  <a:srgbClr val="FF0000"/>
                </a:solidFill>
              </a:rPr>
              <a:t> = 10;</a:t>
            </a:r>
          </a:p>
          <a:p>
            <a:r>
              <a:rPr lang="en-US" sz="5000" dirty="0">
                <a:solidFill>
                  <a:srgbClr val="FF0000"/>
                </a:solidFill>
              </a:rPr>
              <a:t>    </a:t>
            </a:r>
            <a:r>
              <a:rPr lang="en-US" sz="5000" dirty="0" err="1">
                <a:solidFill>
                  <a:srgbClr val="FF0000"/>
                </a:solidFill>
              </a:rPr>
              <a:t>const</a:t>
            </a:r>
            <a:r>
              <a:rPr lang="en-US" sz="5000" dirty="0">
                <a:solidFill>
                  <a:srgbClr val="FF0000"/>
                </a:solidFill>
              </a:rPr>
              <a:t> </a:t>
            </a:r>
            <a:r>
              <a:rPr lang="en-US" sz="5000" dirty="0" err="1">
                <a:solidFill>
                  <a:srgbClr val="FF0000"/>
                </a:solidFill>
              </a:rPr>
              <a:t>int</a:t>
            </a:r>
            <a:r>
              <a:rPr lang="en-US" sz="5000" dirty="0">
                <a:solidFill>
                  <a:srgbClr val="FF0000"/>
                </a:solidFill>
              </a:rPr>
              <a:t> j = </a:t>
            </a:r>
            <a:r>
              <a:rPr lang="en-US" sz="5000" dirty="0" err="1">
                <a:solidFill>
                  <a:srgbClr val="FF0000"/>
                </a:solidFill>
              </a:rPr>
              <a:t>i</a:t>
            </a:r>
            <a:r>
              <a:rPr lang="en-US" sz="5000" dirty="0">
                <a:solidFill>
                  <a:srgbClr val="FF0000"/>
                </a:solidFill>
              </a:rPr>
              <a:t> + 10;     // works fine</a:t>
            </a:r>
          </a:p>
          <a:p>
            <a:r>
              <a:rPr lang="en-US" sz="5000" dirty="0">
                <a:solidFill>
                  <a:srgbClr val="FF0000"/>
                </a:solidFill>
              </a:rPr>
              <a:t>    </a:t>
            </a:r>
            <a:r>
              <a:rPr lang="en-US" sz="5000" dirty="0" err="1">
                <a:solidFill>
                  <a:srgbClr val="FF0000"/>
                </a:solidFill>
              </a:rPr>
              <a:t>i</a:t>
            </a:r>
            <a:r>
              <a:rPr lang="en-US" sz="5000" dirty="0">
                <a:solidFill>
                  <a:srgbClr val="FF0000"/>
                </a:solidFill>
              </a:rPr>
              <a:t>++;    // this leads to Compile time error   </a:t>
            </a:r>
          </a:p>
          <a:p>
            <a:r>
              <a:rPr lang="en-US" sz="5000" dirty="0" smtClean="0">
                <a:solidFill>
                  <a:srgbClr val="FF0000"/>
                </a:solidFill>
              </a:rPr>
              <a:t>}</a:t>
            </a:r>
            <a:endParaRPr lang="en-US" sz="5000" dirty="0"/>
          </a:p>
          <a:p>
            <a:r>
              <a:rPr lang="en-US" sz="5000" dirty="0"/>
              <a:t>In the above code we have made </a:t>
            </a:r>
            <a:r>
              <a:rPr lang="en-US" sz="5000" dirty="0" err="1"/>
              <a:t>i</a:t>
            </a:r>
            <a:r>
              <a:rPr lang="en-US" sz="5000" dirty="0"/>
              <a:t> as constant, hence if we try to change its value, we will get compile time error. Though we can use it for substitution for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197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4417453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/>
              <a:t> keyword. They are not initialized during declaration. Their initialization is done in the </a:t>
            </a:r>
            <a:r>
              <a:rPr lang="en-US" dirty="0" smtClean="0"/>
              <a:t>constructor.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 this program, </a:t>
            </a:r>
            <a:r>
              <a:rPr lang="en-US" dirty="0" err="1"/>
              <a:t>i</a:t>
            </a:r>
            <a:r>
              <a:rPr lang="en-US" dirty="0"/>
              <a:t> is a constant data member, in every object its independent copy will be present, hence it is initialized with each object using the constructor. And once initialized, its value cannot be changed.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Test{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public: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Test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) {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x</a:t>
            </a:r>
            <a:r>
              <a:rPr lang="en-US" dirty="0" smtClean="0">
                <a:solidFill>
                  <a:srgbClr val="FF0000"/>
                </a:solidFill>
              </a:rPr>
              <a:t>; 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Test t(10);</a:t>
            </a:r>
          </a:p>
          <a:p>
            <a:r>
              <a:rPr lang="en-US" dirty="0">
                <a:solidFill>
                  <a:srgbClr val="FF0000"/>
                </a:solidFill>
              </a:rPr>
              <a:t>    Test s(20);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19541"/>
            <a:ext cx="891141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Class Data members as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const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object is declared or created using the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keyword, its data members can never be changed, during the object's lifetime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class_name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For example, if in the class Test defined above, we want to define a constant object, we can do it like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Test r(30);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81096"/>
            <a:ext cx="58352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Class's</a:t>
            </a: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const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member function never modifies data members in an object.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return_type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function_name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50318"/>
            <a:ext cx="88456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Class's Member function as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const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" y="136369"/>
            <a:ext cx="9237774" cy="60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357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Retrospect</vt:lpstr>
      <vt:lpstr>This Pointer</vt:lpstr>
      <vt:lpstr>PowerPoint Presentation</vt:lpstr>
      <vt:lpstr>Constant Variables</vt:lpstr>
      <vt:lpstr>Defining Class Data members as const </vt:lpstr>
      <vt:lpstr>Defining Class's Object as const </vt:lpstr>
      <vt:lpstr>Defining Class's Member function as const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Haier</dc:creator>
  <cp:lastModifiedBy>Haier</cp:lastModifiedBy>
  <cp:revision>4</cp:revision>
  <dcterms:created xsi:type="dcterms:W3CDTF">2018-03-26T08:17:50Z</dcterms:created>
  <dcterms:modified xsi:type="dcterms:W3CDTF">2018-03-26T08:47:01Z</dcterms:modified>
</cp:coreProperties>
</file>