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ru-RU"/>
              <a:t>Образец заголовка</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ru-RU"/>
              <a:t>Образец заголовка</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a:t>Образец заголовка</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Content Placeholder 3"/>
          <p:cNvSpPr>
            <a:spLocks noGrp="1"/>
          </p:cNvSpPr>
          <p:nvPr>
            <p:ph sz="quarter" idx="13"/>
          </p:nvPr>
        </p:nvSpPr>
        <p:spPr>
          <a:xfrm>
            <a:off x="913774" y="3051012"/>
            <a:ext cx="5106027" cy="2740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3" name="Content Placeholder 5"/>
          <p:cNvSpPr>
            <a:spLocks noGrp="1"/>
          </p:cNvSpPr>
          <p:nvPr>
            <p:ph sz="quarter" idx="14"/>
          </p:nvPr>
        </p:nvSpPr>
        <p:spPr>
          <a:xfrm>
            <a:off x="6172200" y="3051012"/>
            <a:ext cx="5105401" cy="2740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u-RU"/>
              <a:t>Образец заголовка</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5/12/2023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D52092-B39C-8770-9CB1-C28562D01D0B}"/>
              </a:ext>
            </a:extLst>
          </p:cNvPr>
          <p:cNvSpPr>
            <a:spLocks noGrp="1"/>
          </p:cNvSpPr>
          <p:nvPr>
            <p:ph type="ctrTitle"/>
          </p:nvPr>
        </p:nvSpPr>
        <p:spPr>
          <a:xfrm>
            <a:off x="637563" y="1598803"/>
            <a:ext cx="5709597" cy="1939253"/>
          </a:xfrm>
        </p:spPr>
        <p:txBody>
          <a:bodyPr/>
          <a:lstStyle/>
          <a:p>
            <a:r>
              <a:rPr lang="en-US" dirty="0"/>
              <a:t>Mikhail Vasilyevich Lomonosov</a:t>
            </a:r>
            <a:endParaRPr lang="ru-RU" dirty="0"/>
          </a:p>
        </p:txBody>
      </p:sp>
      <p:sp>
        <p:nvSpPr>
          <p:cNvPr id="3" name="Подзаголовок 2">
            <a:extLst>
              <a:ext uri="{FF2B5EF4-FFF2-40B4-BE49-F238E27FC236}">
                <a16:creationId xmlns:a16="http://schemas.microsoft.com/office/drawing/2014/main" id="{ABCF37FF-11EC-D560-CF83-9298E6BC8557}"/>
              </a:ext>
            </a:extLst>
          </p:cNvPr>
          <p:cNvSpPr>
            <a:spLocks noGrp="1"/>
          </p:cNvSpPr>
          <p:nvPr>
            <p:ph type="subTitle" idx="1"/>
          </p:nvPr>
        </p:nvSpPr>
        <p:spPr>
          <a:xfrm>
            <a:off x="1677797" y="4171425"/>
            <a:ext cx="3629127" cy="1371599"/>
          </a:xfrm>
        </p:spPr>
        <p:txBody>
          <a:bodyPr/>
          <a:lstStyle/>
          <a:p>
            <a:r>
              <a:rPr lang="ru-RU" b="0" i="0" dirty="0">
                <a:solidFill>
                  <a:srgbClr val="242322"/>
                </a:solidFill>
                <a:effectLst/>
                <a:latin typeface="Intervar"/>
              </a:rPr>
              <a:t>«</a:t>
            </a:r>
            <a:r>
              <a:rPr lang="en-US" b="0" i="0" dirty="0">
                <a:solidFill>
                  <a:srgbClr val="242322"/>
                </a:solidFill>
                <a:effectLst/>
                <a:latin typeface="Intervar"/>
              </a:rPr>
              <a:t>from rags to riches</a:t>
            </a:r>
            <a:r>
              <a:rPr lang="ru-RU" b="0" i="0" dirty="0">
                <a:solidFill>
                  <a:srgbClr val="242322"/>
                </a:solidFill>
                <a:effectLst/>
                <a:latin typeface="Intervar"/>
              </a:rPr>
              <a:t>»</a:t>
            </a:r>
            <a:endParaRPr lang="ru-RU" dirty="0"/>
          </a:p>
        </p:txBody>
      </p:sp>
      <p:pic>
        <p:nvPicPr>
          <p:cNvPr id="5" name="Рисунок 4">
            <a:extLst>
              <a:ext uri="{FF2B5EF4-FFF2-40B4-BE49-F238E27FC236}">
                <a16:creationId xmlns:a16="http://schemas.microsoft.com/office/drawing/2014/main" id="{3825B0CA-7633-CA46-91E7-014BC29DBA61}"/>
              </a:ext>
            </a:extLst>
          </p:cNvPr>
          <p:cNvPicPr>
            <a:picLocks noChangeAspect="1"/>
          </p:cNvPicPr>
          <p:nvPr/>
        </p:nvPicPr>
        <p:blipFill>
          <a:blip r:embed="rId2"/>
          <a:stretch>
            <a:fillRect/>
          </a:stretch>
        </p:blipFill>
        <p:spPr>
          <a:xfrm>
            <a:off x="7036504" y="718656"/>
            <a:ext cx="4075176" cy="5638800"/>
          </a:xfrm>
          <a:prstGeom prst="rect">
            <a:avLst/>
          </a:prstGeom>
        </p:spPr>
      </p:pic>
    </p:spTree>
    <p:extLst>
      <p:ext uri="{BB962C8B-B14F-4D97-AF65-F5344CB8AC3E}">
        <p14:creationId xmlns:p14="http://schemas.microsoft.com/office/powerpoint/2010/main" val="3838158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FDF321-5BF7-CCFB-1AC3-97B59A85B343}"/>
              </a:ext>
            </a:extLst>
          </p:cNvPr>
          <p:cNvSpPr>
            <a:spLocks noGrp="1"/>
          </p:cNvSpPr>
          <p:nvPr>
            <p:ph type="title"/>
          </p:nvPr>
        </p:nvSpPr>
        <p:spPr/>
        <p:txBody>
          <a:bodyPr/>
          <a:lstStyle/>
          <a:p>
            <a:r>
              <a:rPr lang="en-US" dirty="0"/>
              <a:t>Childhood and youth</a:t>
            </a:r>
            <a:endParaRPr lang="ru-RU" dirty="0"/>
          </a:p>
        </p:txBody>
      </p:sp>
      <p:pic>
        <p:nvPicPr>
          <p:cNvPr id="9" name="Рисунок 8">
            <a:extLst>
              <a:ext uri="{FF2B5EF4-FFF2-40B4-BE49-F238E27FC236}">
                <a16:creationId xmlns:a16="http://schemas.microsoft.com/office/drawing/2014/main" id="{45E84009-10D3-96BC-13A0-82508889932F}"/>
              </a:ext>
            </a:extLst>
          </p:cNvPr>
          <p:cNvPicPr>
            <a:picLocks noChangeAspect="1"/>
          </p:cNvPicPr>
          <p:nvPr/>
        </p:nvPicPr>
        <p:blipFill>
          <a:blip r:embed="rId2"/>
          <a:stretch>
            <a:fillRect/>
          </a:stretch>
        </p:blipFill>
        <p:spPr>
          <a:xfrm>
            <a:off x="7206143" y="1928651"/>
            <a:ext cx="3017999" cy="4468126"/>
          </a:xfrm>
          <a:prstGeom prst="rect">
            <a:avLst/>
          </a:prstGeom>
        </p:spPr>
      </p:pic>
      <p:sp>
        <p:nvSpPr>
          <p:cNvPr id="10" name="TextBox 9">
            <a:extLst>
              <a:ext uri="{FF2B5EF4-FFF2-40B4-BE49-F238E27FC236}">
                <a16:creationId xmlns:a16="http://schemas.microsoft.com/office/drawing/2014/main" id="{5A199075-513E-DDC1-DC2A-D1AE94261EBE}"/>
              </a:ext>
            </a:extLst>
          </p:cNvPr>
          <p:cNvSpPr txBox="1"/>
          <p:nvPr/>
        </p:nvSpPr>
        <p:spPr>
          <a:xfrm>
            <a:off x="1173834" y="2358136"/>
            <a:ext cx="3733726" cy="3046988"/>
          </a:xfrm>
          <a:prstGeom prst="rect">
            <a:avLst/>
          </a:prstGeom>
          <a:noFill/>
        </p:spPr>
        <p:txBody>
          <a:bodyPr wrap="square" rtlCol="0">
            <a:spAutoFit/>
          </a:bodyPr>
          <a:lstStyle/>
          <a:p>
            <a:r>
              <a:rPr lang="en-US" sz="2400" dirty="0">
                <a:effectLst/>
                <a:ea typeface="Calibri" panose="020F0502020204030204" pitchFamily="34" charset="0"/>
              </a:rPr>
              <a:t>From an early age he was very fond of reading. He mastered his literacy under the guidance of a local sexton S. </a:t>
            </a:r>
            <a:r>
              <a:rPr lang="en-US" sz="2400" dirty="0" err="1">
                <a:effectLst/>
                <a:ea typeface="Calibri" panose="020F0502020204030204" pitchFamily="34" charset="0"/>
              </a:rPr>
              <a:t>Sabelnikov</a:t>
            </a:r>
            <a:r>
              <a:rPr lang="en-US" sz="2400" dirty="0">
                <a:effectLst/>
                <a:ea typeface="Calibri" panose="020F0502020204030204" pitchFamily="34" charset="0"/>
              </a:rPr>
              <a:t>, who taught him grammar, algebra, and instilled a love of literature. </a:t>
            </a:r>
            <a:endParaRPr lang="ru-RU" sz="2400" dirty="0"/>
          </a:p>
        </p:txBody>
      </p:sp>
    </p:spTree>
    <p:extLst>
      <p:ext uri="{BB962C8B-B14F-4D97-AF65-F5344CB8AC3E}">
        <p14:creationId xmlns:p14="http://schemas.microsoft.com/office/powerpoint/2010/main" val="244806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1B7CD9-B346-EBDF-BFEB-8168A4543F69}"/>
              </a:ext>
            </a:extLst>
          </p:cNvPr>
          <p:cNvSpPr>
            <a:spLocks noGrp="1"/>
          </p:cNvSpPr>
          <p:nvPr>
            <p:ph type="title"/>
          </p:nvPr>
        </p:nvSpPr>
        <p:spPr/>
        <p:txBody>
          <a:bodyPr/>
          <a:lstStyle/>
          <a:p>
            <a:r>
              <a:rPr lang="en-US" dirty="0"/>
              <a:t>Path road</a:t>
            </a:r>
            <a:endParaRPr lang="ru-RU" dirty="0"/>
          </a:p>
        </p:txBody>
      </p:sp>
      <p:sp>
        <p:nvSpPr>
          <p:cNvPr id="6" name="TextBox 5">
            <a:extLst>
              <a:ext uri="{FF2B5EF4-FFF2-40B4-BE49-F238E27FC236}">
                <a16:creationId xmlns:a16="http://schemas.microsoft.com/office/drawing/2014/main" id="{208A150E-63EB-7056-70C3-A6015B782483}"/>
              </a:ext>
            </a:extLst>
          </p:cNvPr>
          <p:cNvSpPr txBox="1"/>
          <p:nvPr/>
        </p:nvSpPr>
        <p:spPr>
          <a:xfrm>
            <a:off x="536894" y="2080471"/>
            <a:ext cx="5176009" cy="3046988"/>
          </a:xfrm>
          <a:prstGeom prst="rect">
            <a:avLst/>
          </a:prstGeom>
          <a:noFill/>
        </p:spPr>
        <p:txBody>
          <a:bodyPr wrap="square" rtlCol="0">
            <a:spAutoFit/>
          </a:bodyPr>
          <a:lstStyle/>
          <a:p>
            <a:r>
              <a:rPr lang="en-US" sz="2400" dirty="0">
                <a:effectLst/>
                <a:ea typeface="Calibri" panose="020F0502020204030204" pitchFamily="34" charset="0"/>
              </a:rPr>
              <a:t>Lomonosov, with simple belongings consisting of two shirts, a sheepskin coat and several books, ran away from home at night. They walked for three days, and only after that they came across a caravan. He invited himself to the fishermen and they allowed the guy to travel with them.</a:t>
            </a:r>
            <a:endParaRPr lang="ru-RU" sz="2400" dirty="0"/>
          </a:p>
        </p:txBody>
      </p:sp>
      <p:pic>
        <p:nvPicPr>
          <p:cNvPr id="8" name="Рисунок 7">
            <a:extLst>
              <a:ext uri="{FF2B5EF4-FFF2-40B4-BE49-F238E27FC236}">
                <a16:creationId xmlns:a16="http://schemas.microsoft.com/office/drawing/2014/main" id="{F8325E5F-2AAD-C661-372F-F90289F97E6B}"/>
              </a:ext>
            </a:extLst>
          </p:cNvPr>
          <p:cNvPicPr>
            <a:picLocks noChangeAspect="1"/>
          </p:cNvPicPr>
          <p:nvPr/>
        </p:nvPicPr>
        <p:blipFill>
          <a:blip r:embed="rId2"/>
          <a:stretch>
            <a:fillRect/>
          </a:stretch>
        </p:blipFill>
        <p:spPr>
          <a:xfrm>
            <a:off x="7019595" y="2004968"/>
            <a:ext cx="3382754" cy="4235848"/>
          </a:xfrm>
          <a:prstGeom prst="rect">
            <a:avLst/>
          </a:prstGeom>
        </p:spPr>
      </p:pic>
    </p:spTree>
    <p:extLst>
      <p:ext uri="{BB962C8B-B14F-4D97-AF65-F5344CB8AC3E}">
        <p14:creationId xmlns:p14="http://schemas.microsoft.com/office/powerpoint/2010/main" val="388004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03297E-137D-BFC5-240C-298C6D8D897D}"/>
              </a:ext>
            </a:extLst>
          </p:cNvPr>
          <p:cNvSpPr>
            <a:spLocks noGrp="1"/>
          </p:cNvSpPr>
          <p:nvPr>
            <p:ph type="title"/>
          </p:nvPr>
        </p:nvSpPr>
        <p:spPr/>
        <p:txBody>
          <a:bodyPr/>
          <a:lstStyle/>
          <a:p>
            <a:r>
              <a:rPr lang="en-US" dirty="0"/>
              <a:t>Granite of Science</a:t>
            </a:r>
            <a:endParaRPr lang="ru-RU" dirty="0"/>
          </a:p>
        </p:txBody>
      </p:sp>
      <p:pic>
        <p:nvPicPr>
          <p:cNvPr id="6" name="Рисунок 5">
            <a:extLst>
              <a:ext uri="{FF2B5EF4-FFF2-40B4-BE49-F238E27FC236}">
                <a16:creationId xmlns:a16="http://schemas.microsoft.com/office/drawing/2014/main" id="{73628F20-3C74-FF4D-3D3D-52B27C99F0BA}"/>
              </a:ext>
            </a:extLst>
          </p:cNvPr>
          <p:cNvPicPr>
            <a:picLocks noChangeAspect="1"/>
          </p:cNvPicPr>
          <p:nvPr/>
        </p:nvPicPr>
        <p:blipFill>
          <a:blip r:embed="rId2"/>
          <a:stretch>
            <a:fillRect/>
          </a:stretch>
        </p:blipFill>
        <p:spPr>
          <a:xfrm>
            <a:off x="7103886" y="1879134"/>
            <a:ext cx="3538949" cy="4433582"/>
          </a:xfrm>
          <a:prstGeom prst="rect">
            <a:avLst/>
          </a:prstGeom>
        </p:spPr>
      </p:pic>
      <p:sp>
        <p:nvSpPr>
          <p:cNvPr id="7" name="TextBox 6">
            <a:extLst>
              <a:ext uri="{FF2B5EF4-FFF2-40B4-BE49-F238E27FC236}">
                <a16:creationId xmlns:a16="http://schemas.microsoft.com/office/drawing/2014/main" id="{91D7C2CF-6AE2-6429-4BFA-81679DC15E28}"/>
              </a:ext>
            </a:extLst>
          </p:cNvPr>
          <p:cNvSpPr txBox="1"/>
          <p:nvPr/>
        </p:nvSpPr>
        <p:spPr>
          <a:xfrm>
            <a:off x="536894" y="2080471"/>
            <a:ext cx="5176009" cy="3046988"/>
          </a:xfrm>
          <a:prstGeom prst="rect">
            <a:avLst/>
          </a:prstGeom>
          <a:noFill/>
        </p:spPr>
        <p:txBody>
          <a:bodyPr wrap="square" rtlCol="0">
            <a:spAutoFit/>
          </a:bodyPr>
          <a:lstStyle/>
          <a:p>
            <a:r>
              <a:rPr lang="en-US" sz="2400" dirty="0">
                <a:effectLst/>
                <a:ea typeface="Calibri" panose="020F0502020204030204" pitchFamily="34" charset="0"/>
              </a:rPr>
              <a:t>For five years Mikhail lived abroad, and all these years he and his comrades were haunted by problems and troubles. The Academy of Sciences did not transfer money on time, so the students lived practically in debt. His first place of study was Marburg, and he finished his studies in Freiberg.</a:t>
            </a:r>
            <a:endParaRPr lang="ru-RU" sz="2400" dirty="0"/>
          </a:p>
        </p:txBody>
      </p:sp>
    </p:spTree>
    <p:extLst>
      <p:ext uri="{BB962C8B-B14F-4D97-AF65-F5344CB8AC3E}">
        <p14:creationId xmlns:p14="http://schemas.microsoft.com/office/powerpoint/2010/main" val="1509793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03297E-137D-BFC5-240C-298C6D8D897D}"/>
              </a:ext>
            </a:extLst>
          </p:cNvPr>
          <p:cNvSpPr>
            <a:spLocks noGrp="1"/>
          </p:cNvSpPr>
          <p:nvPr>
            <p:ph type="title"/>
          </p:nvPr>
        </p:nvSpPr>
        <p:spPr/>
        <p:txBody>
          <a:bodyPr/>
          <a:lstStyle/>
          <a:p>
            <a:r>
              <a:rPr lang="en-US" b="0" i="0" dirty="0">
                <a:solidFill>
                  <a:srgbClr val="242322"/>
                </a:solidFill>
                <a:effectLst/>
                <a:latin typeface="Intervar"/>
              </a:rPr>
              <a:t>from rags to riches</a:t>
            </a:r>
            <a:endParaRPr lang="ru-RU" dirty="0"/>
          </a:p>
        </p:txBody>
      </p:sp>
      <p:sp>
        <p:nvSpPr>
          <p:cNvPr id="4" name="TextBox 3">
            <a:extLst>
              <a:ext uri="{FF2B5EF4-FFF2-40B4-BE49-F238E27FC236}">
                <a16:creationId xmlns:a16="http://schemas.microsoft.com/office/drawing/2014/main" id="{D9D5EAE5-5838-B126-7D1C-A17FD197B727}"/>
              </a:ext>
            </a:extLst>
          </p:cNvPr>
          <p:cNvSpPr txBox="1"/>
          <p:nvPr/>
        </p:nvSpPr>
        <p:spPr>
          <a:xfrm>
            <a:off x="721453" y="2214694"/>
            <a:ext cx="4194495" cy="3416320"/>
          </a:xfrm>
          <a:prstGeom prst="rect">
            <a:avLst/>
          </a:prstGeom>
          <a:noFill/>
        </p:spPr>
        <p:txBody>
          <a:bodyPr wrap="square" rtlCol="0">
            <a:spAutoFit/>
          </a:bodyPr>
          <a:lstStyle/>
          <a:p>
            <a:r>
              <a:rPr lang="en-US" sz="2400" dirty="0">
                <a:ea typeface="Calibri" panose="020F0502020204030204" pitchFamily="34" charset="0"/>
              </a:rPr>
              <a:t>I</a:t>
            </a:r>
            <a:r>
              <a:rPr lang="en-US" sz="2400" dirty="0">
                <a:effectLst/>
                <a:ea typeface="Calibri" panose="020F0502020204030204" pitchFamily="34" charset="0"/>
              </a:rPr>
              <a:t>n his biography there was a dissertation on the topic "Metallic luster". In 1745, it was this scientific development that brought him fame and the title of professor. And as a consequence of scientific achievements, he was made a nobleman.</a:t>
            </a:r>
            <a:endParaRPr lang="ru-RU" sz="2400" dirty="0"/>
          </a:p>
        </p:txBody>
      </p:sp>
      <p:pic>
        <p:nvPicPr>
          <p:cNvPr id="5" name="Рисунок 4">
            <a:extLst>
              <a:ext uri="{FF2B5EF4-FFF2-40B4-BE49-F238E27FC236}">
                <a16:creationId xmlns:a16="http://schemas.microsoft.com/office/drawing/2014/main" id="{99979DA8-6FE3-8934-754F-90C868AEE950}"/>
              </a:ext>
            </a:extLst>
          </p:cNvPr>
          <p:cNvPicPr>
            <a:picLocks noChangeAspect="1"/>
          </p:cNvPicPr>
          <p:nvPr/>
        </p:nvPicPr>
        <p:blipFill>
          <a:blip r:embed="rId2"/>
          <a:stretch>
            <a:fillRect/>
          </a:stretch>
        </p:blipFill>
        <p:spPr>
          <a:xfrm>
            <a:off x="6096000" y="2214694"/>
            <a:ext cx="5638800" cy="3759200"/>
          </a:xfrm>
          <a:prstGeom prst="rect">
            <a:avLst/>
          </a:prstGeom>
        </p:spPr>
      </p:pic>
    </p:spTree>
    <p:extLst>
      <p:ext uri="{BB962C8B-B14F-4D97-AF65-F5344CB8AC3E}">
        <p14:creationId xmlns:p14="http://schemas.microsoft.com/office/powerpoint/2010/main" val="411134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ABC800-3733-DE3A-D70C-011CB4627312}"/>
              </a:ext>
            </a:extLst>
          </p:cNvPr>
          <p:cNvSpPr txBox="1"/>
          <p:nvPr/>
        </p:nvSpPr>
        <p:spPr>
          <a:xfrm>
            <a:off x="2263280" y="2921168"/>
            <a:ext cx="7665440" cy="1015663"/>
          </a:xfrm>
          <a:prstGeom prst="rect">
            <a:avLst/>
          </a:prstGeom>
          <a:noFill/>
        </p:spPr>
        <p:txBody>
          <a:bodyPr wrap="square">
            <a:spAutoFit/>
          </a:bodyPr>
          <a:lstStyle/>
          <a:p>
            <a:r>
              <a:rPr lang="ru-RU" sz="6000" dirty="0"/>
              <a:t>Thanks for your attention</a:t>
            </a:r>
          </a:p>
        </p:txBody>
      </p:sp>
    </p:spTree>
    <p:extLst>
      <p:ext uri="{BB962C8B-B14F-4D97-AF65-F5344CB8AC3E}">
        <p14:creationId xmlns:p14="http://schemas.microsoft.com/office/powerpoint/2010/main" val="673333449"/>
      </p:ext>
    </p:extLst>
  </p:cSld>
  <p:clrMapOvr>
    <a:masterClrMapping/>
  </p:clrMapOvr>
</p:sld>
</file>

<file path=ppt/theme/theme1.xml><?xml version="1.0" encoding="utf-8"?>
<a:theme xmlns:a="http://schemas.openxmlformats.org/drawingml/2006/main" name="Капля">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TM04033925[[fn=Капля]]</Template>
  <TotalTime>260</TotalTime>
  <Words>224</Words>
  <Application>Microsoft Office PowerPoint</Application>
  <PresentationFormat>Широкоэкранный</PresentationFormat>
  <Paragraphs>11</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Intervar</vt:lpstr>
      <vt:lpstr>Tw Cen MT</vt:lpstr>
      <vt:lpstr>Капля</vt:lpstr>
      <vt:lpstr>Mikhail Vasilyevich Lomonosov</vt:lpstr>
      <vt:lpstr>Childhood and youth</vt:lpstr>
      <vt:lpstr>Path road</vt:lpstr>
      <vt:lpstr>Granite of Science</vt:lpstr>
      <vt:lpstr>from rags to riches</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Mikhail Vasilyevich Lomonosov</dc:title>
  <dc:creator>Никита</dc:creator>
  <cp:lastModifiedBy>Никита</cp:lastModifiedBy>
  <cp:revision>14</cp:revision>
  <dcterms:created xsi:type="dcterms:W3CDTF">2023-05-11T15:20:42Z</dcterms:created>
  <dcterms:modified xsi:type="dcterms:W3CDTF">2023-05-12T06:15:56Z</dcterms:modified>
</cp:coreProperties>
</file>