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1" r:id="rId2"/>
  </p:sldMasterIdLst>
  <p:notesMasterIdLst>
    <p:notesMasterId r:id="rId31"/>
  </p:notesMasterIdLst>
  <p:sldIdLst>
    <p:sldId id="258" r:id="rId3"/>
    <p:sldId id="275" r:id="rId4"/>
    <p:sldId id="259" r:id="rId5"/>
    <p:sldId id="276" r:id="rId6"/>
    <p:sldId id="278" r:id="rId7"/>
    <p:sldId id="281" r:id="rId8"/>
    <p:sldId id="283" r:id="rId9"/>
    <p:sldId id="277" r:id="rId10"/>
    <p:sldId id="284" r:id="rId11"/>
    <p:sldId id="282" r:id="rId12"/>
    <p:sldId id="285" r:id="rId13"/>
    <p:sldId id="286" r:id="rId14"/>
    <p:sldId id="287" r:id="rId15"/>
    <p:sldId id="288" r:id="rId16"/>
    <p:sldId id="289" r:id="rId17"/>
    <p:sldId id="290" r:id="rId18"/>
    <p:sldId id="291" r:id="rId19"/>
    <p:sldId id="292" r:id="rId20"/>
    <p:sldId id="293" r:id="rId21"/>
    <p:sldId id="294" r:id="rId22"/>
    <p:sldId id="295" r:id="rId23"/>
    <p:sldId id="297" r:id="rId24"/>
    <p:sldId id="298" r:id="rId25"/>
    <p:sldId id="296" r:id="rId26"/>
    <p:sldId id="279" r:id="rId27"/>
    <p:sldId id="300" r:id="rId28"/>
    <p:sldId id="301" r:id="rId29"/>
    <p:sldId id="299"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hish Yadav" initials="AY" lastIdx="4" clrIdx="0">
    <p:extLst>
      <p:ext uri="{19B8F6BF-5375-455C-9EA6-DF929625EA0E}">
        <p15:presenceInfo xmlns:p15="http://schemas.microsoft.com/office/powerpoint/2012/main" userId="Ashish Yadav" providerId="None"/>
      </p:ext>
    </p:extLst>
  </p:cmAuthor>
  <p:cmAuthor id="2" name="Abhishek Prahasit Kumar Ningala" initials="APKN" lastIdx="1" clrIdx="1">
    <p:extLst>
      <p:ext uri="{19B8F6BF-5375-455C-9EA6-DF929625EA0E}">
        <p15:presenceInfo xmlns:p15="http://schemas.microsoft.com/office/powerpoint/2012/main" userId="S::ningala.a@northeastern.edu::5dc4462e-d4f5-4817-8695-964d3fceb3e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69532" autoAdjust="0"/>
  </p:normalViewPr>
  <p:slideViewPr>
    <p:cSldViewPr snapToGrid="0">
      <p:cViewPr>
        <p:scale>
          <a:sx n="70" d="100"/>
          <a:sy n="70" d="100"/>
        </p:scale>
        <p:origin x="1162" y="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5/18/2021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2043692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purpose of this presentation is to discuss about Distributed Denial of service (DDOS) attacks and look at a particular python-based tool which can detect any such DDoS attacks.  </a:t>
            </a:r>
          </a:p>
        </p:txBody>
      </p:sp>
      <p:sp>
        <p:nvSpPr>
          <p:cNvPr id="4" name="Slide Number Placeholder 3"/>
          <p:cNvSpPr>
            <a:spLocks noGrp="1"/>
          </p:cNvSpPr>
          <p:nvPr>
            <p:ph type="sldNum" sz="quarter" idx="5"/>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27542045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cap="none" normalizeH="0" baseline="0" dirty="0">
                <a:ln>
                  <a:noFill/>
                </a:ln>
                <a:solidFill>
                  <a:schemeClr val="tx1"/>
                </a:solidFill>
                <a:effectLst/>
              </a:rPr>
              <a:t>Argparse automatically generates Help, and Usage information when users provide invalid arguments. </a:t>
            </a:r>
            <a:r>
              <a:rPr lang="en-US" altLang="en-US" sz="1200" dirty="0"/>
              <a:t>Filling an ArgumentParser with information about program arguments is done by making calls to the </a:t>
            </a:r>
            <a:r>
              <a:rPr lang="en-US" altLang="en-US" sz="1200" dirty="0" err="1"/>
              <a:t>add_argument</a:t>
            </a:r>
            <a:r>
              <a:rPr lang="en-US" altLang="en-US" sz="1200" dirty="0"/>
              <a:t>() method.</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10</a:t>
            </a:fld>
            <a:endParaRPr lang="en-US"/>
          </a:p>
        </p:txBody>
      </p:sp>
    </p:spTree>
    <p:extLst>
      <p:ext uri="{BB962C8B-B14F-4D97-AF65-F5344CB8AC3E}">
        <p14:creationId xmlns:p14="http://schemas.microsoft.com/office/powerpoint/2010/main" val="16239287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we imported argparse, os and sys modules so that we can successfully give the file name and ArgumentParser can successfully find the path and open the PCAP file.</a:t>
            </a:r>
          </a:p>
        </p:txBody>
      </p:sp>
      <p:sp>
        <p:nvSpPr>
          <p:cNvPr id="4" name="Slide Number Placeholder 3"/>
          <p:cNvSpPr>
            <a:spLocks noGrp="1"/>
          </p:cNvSpPr>
          <p:nvPr>
            <p:ph type="sldNum" sz="quarter" idx="5"/>
          </p:nvPr>
        </p:nvSpPr>
        <p:spPr/>
        <p:txBody>
          <a:bodyPr/>
          <a:lstStyle/>
          <a:p>
            <a:fld id="{E0746DE6-3336-457D-A091-FA20AC1C536E}" type="slidenum">
              <a:rPr lang="en-US" smtClean="0"/>
              <a:t>11</a:t>
            </a:fld>
            <a:endParaRPr lang="en-US"/>
          </a:p>
        </p:txBody>
      </p:sp>
    </p:spTree>
    <p:extLst>
      <p:ext uri="{BB962C8B-B14F-4D97-AF65-F5344CB8AC3E}">
        <p14:creationId xmlns:p14="http://schemas.microsoft.com/office/powerpoint/2010/main" val="1536036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this objective, we use raw RawPcapReader class which is provided by the scapy module. The benefit of this class is that it is iterable and it can provide data and metadata for every packet in the capture.</a:t>
            </a:r>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12</a:t>
            </a:fld>
            <a:endParaRPr lang="en-US"/>
          </a:p>
        </p:txBody>
      </p:sp>
    </p:spTree>
    <p:extLst>
      <p:ext uri="{BB962C8B-B14F-4D97-AF65-F5344CB8AC3E}">
        <p14:creationId xmlns:p14="http://schemas.microsoft.com/office/powerpoint/2010/main" val="28250073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Here, we can see that for printing packets of PCAP file we imported the module scapy.utils and that module gave us RawPcapReader for opening and counting packets of a particular PCAP file. In this PCAP file we have 1771 packets which was verified with Wireshark. </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13</a:t>
            </a:fld>
            <a:endParaRPr lang="en-US"/>
          </a:p>
        </p:txBody>
      </p:sp>
    </p:spTree>
    <p:extLst>
      <p:ext uri="{BB962C8B-B14F-4D97-AF65-F5344CB8AC3E}">
        <p14:creationId xmlns:p14="http://schemas.microsoft.com/office/powerpoint/2010/main" val="38421391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the partial objective 3, we have printed the geolocations of a particular IP address which we found in the given PCAP file. So, for completing this task we imported the GeoLite2 City database module so that we can get country, and city postal codes and geolocation information of the PCAP file. </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14</a:t>
            </a:fld>
            <a:endParaRPr lang="en-US"/>
          </a:p>
        </p:txBody>
      </p:sp>
    </p:spTree>
    <p:extLst>
      <p:ext uri="{BB962C8B-B14F-4D97-AF65-F5344CB8AC3E}">
        <p14:creationId xmlns:p14="http://schemas.microsoft.com/office/powerpoint/2010/main" val="14452506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As it is evident from this slide, we printed the geolocation information of a particular IP address which is 12.183.1.55. This IP address’s location was in US and city was Michigan. Also, we have successfully found the latitude and longitude of the IP address. We can also use argparse module and argparse arguments to give the IP address from the command line.  </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15</a:t>
            </a:fld>
            <a:endParaRPr lang="en-US"/>
          </a:p>
        </p:txBody>
      </p:sp>
    </p:spTree>
    <p:extLst>
      <p:ext uri="{BB962C8B-B14F-4D97-AF65-F5344CB8AC3E}">
        <p14:creationId xmlns:p14="http://schemas.microsoft.com/office/powerpoint/2010/main" val="16761319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As you can see in this slide while preparing the final script for making a networking tool which can successfully detect any DDOS attacks, the first step was to count the total IP addresses which were the hits in the </a:t>
            </a:r>
            <a:r>
              <a:rPr lang="en-US" sz="1200" kern="1200" dirty="0" err="1">
                <a:solidFill>
                  <a:schemeClr val="tx1"/>
                </a:solidFill>
                <a:effectLst/>
                <a:latin typeface="+mn-lt"/>
                <a:ea typeface="+mn-ea"/>
                <a:cs typeface="+mn-cs"/>
              </a:rPr>
              <a:t>pcap</a:t>
            </a:r>
            <a:r>
              <a:rPr lang="en-US" sz="1200" kern="1200" dirty="0">
                <a:solidFill>
                  <a:schemeClr val="tx1"/>
                </a:solidFill>
                <a:effectLst/>
                <a:latin typeface="+mn-lt"/>
                <a:ea typeface="+mn-ea"/>
                <a:cs typeface="+mn-cs"/>
              </a:rPr>
              <a:t> file. Next,  the geolocation of each IP address was checked to decide whether it is duplicate or malicious IP address. Finally, we looked out for the TCP SYN flood attack which is one of the most common attacks.</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16</a:t>
            </a:fld>
            <a:endParaRPr lang="en-US"/>
          </a:p>
        </p:txBody>
      </p:sp>
    </p:spTree>
    <p:extLst>
      <p:ext uri="{BB962C8B-B14F-4D97-AF65-F5344CB8AC3E}">
        <p14:creationId xmlns:p14="http://schemas.microsoft.com/office/powerpoint/2010/main" val="20799881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the final script the first step was to import all the related modules. Now , </a:t>
            </a:r>
            <a:r>
              <a:rPr lang="en-US" sz="1200" kern="1200" dirty="0" err="1">
                <a:solidFill>
                  <a:schemeClr val="tx1"/>
                </a:solidFill>
                <a:effectLst/>
                <a:latin typeface="+mn-lt"/>
                <a:ea typeface="+mn-ea"/>
                <a:cs typeface="+mn-cs"/>
              </a:rPr>
              <a:t>pcap</a:t>
            </a:r>
            <a:r>
              <a:rPr lang="en-US" sz="1200" kern="1200" dirty="0">
                <a:solidFill>
                  <a:schemeClr val="tx1"/>
                </a:solidFill>
                <a:effectLst/>
                <a:latin typeface="+mn-lt"/>
                <a:ea typeface="+mn-ea"/>
                <a:cs typeface="+mn-cs"/>
              </a:rPr>
              <a:t> file is opened using </a:t>
            </a:r>
            <a:r>
              <a:rPr lang="en-US" sz="1200" kern="1200" dirty="0" err="1">
                <a:solidFill>
                  <a:schemeClr val="tx1"/>
                </a:solidFill>
                <a:effectLst/>
                <a:latin typeface="+mn-lt"/>
                <a:ea typeface="+mn-ea"/>
                <a:cs typeface="+mn-cs"/>
              </a:rPr>
              <a:t>process_pcap</a:t>
            </a:r>
            <a:r>
              <a:rPr lang="en-US" sz="1200" kern="1200" dirty="0">
                <a:solidFill>
                  <a:schemeClr val="tx1"/>
                </a:solidFill>
                <a:effectLst/>
                <a:latin typeface="+mn-lt"/>
                <a:ea typeface="+mn-ea"/>
                <a:cs typeface="+mn-cs"/>
              </a:rPr>
              <a:t> and RawPcapReader which are the </a:t>
            </a:r>
            <a:r>
              <a:rPr lang="en-US" sz="1200" kern="1200" dirty="0" err="1">
                <a:solidFill>
                  <a:schemeClr val="tx1"/>
                </a:solidFill>
                <a:effectLst/>
                <a:latin typeface="+mn-lt"/>
                <a:ea typeface="+mn-ea"/>
                <a:cs typeface="+mn-cs"/>
              </a:rPr>
              <a:t>pcap</a:t>
            </a:r>
            <a:r>
              <a:rPr lang="en-US" sz="1200" kern="1200" dirty="0">
                <a:solidFill>
                  <a:schemeClr val="tx1"/>
                </a:solidFill>
                <a:effectLst/>
                <a:latin typeface="+mn-lt"/>
                <a:ea typeface="+mn-ea"/>
                <a:cs typeface="+mn-cs"/>
              </a:rPr>
              <a:t> readers to find the total packet count. Thirdly, the IP count in the </a:t>
            </a:r>
            <a:r>
              <a:rPr lang="en-US" sz="1200" kern="1200" dirty="0" err="1">
                <a:solidFill>
                  <a:schemeClr val="tx1"/>
                </a:solidFill>
                <a:effectLst/>
                <a:latin typeface="+mn-lt"/>
                <a:ea typeface="+mn-ea"/>
                <a:cs typeface="+mn-cs"/>
              </a:rPr>
              <a:t>pcap</a:t>
            </a:r>
            <a:r>
              <a:rPr lang="en-US" sz="1200" kern="1200" dirty="0">
                <a:solidFill>
                  <a:schemeClr val="tx1"/>
                </a:solidFill>
                <a:effectLst/>
                <a:latin typeface="+mn-lt"/>
                <a:ea typeface="+mn-ea"/>
                <a:cs typeface="+mn-cs"/>
              </a:rPr>
              <a:t> file is initiated using Scapy and we made table and graphs of that data using </a:t>
            </a:r>
            <a:r>
              <a:rPr lang="en-US" sz="1200" kern="1200" dirty="0" err="1">
                <a:solidFill>
                  <a:schemeClr val="tx1"/>
                </a:solidFill>
                <a:effectLst/>
                <a:latin typeface="+mn-lt"/>
                <a:ea typeface="+mn-ea"/>
                <a:cs typeface="+mn-cs"/>
              </a:rPr>
              <a:t>PrettyTable</a:t>
            </a:r>
            <a:r>
              <a:rPr lang="en-US" sz="1200" kern="1200" dirty="0">
                <a:solidFill>
                  <a:schemeClr val="tx1"/>
                </a:solidFill>
                <a:effectLst/>
                <a:latin typeface="+mn-lt"/>
                <a:ea typeface="+mn-ea"/>
                <a:cs typeface="+mn-cs"/>
              </a:rPr>
              <a:t> and Plotly. We can get geolocation by using Geo IP database of the suspicious IP addresses. Finally, the script is checked for TCP SYN attack as well as port scan so that all functions at end of the script were called and we looked into the data for particular DDOS attack. </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17</a:t>
            </a:fld>
            <a:endParaRPr lang="en-US"/>
          </a:p>
        </p:txBody>
      </p:sp>
    </p:spTree>
    <p:extLst>
      <p:ext uri="{BB962C8B-B14F-4D97-AF65-F5344CB8AC3E}">
        <p14:creationId xmlns:p14="http://schemas.microsoft.com/office/powerpoint/2010/main" val="2568713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From this slide, we can see we have imported a lot of modules which are required to successfully run the script. Here, we use scapy, geoip2.database,  plotly, json and tabulate so that we can build graphs and table to show how IP address packet count and attacks on ports and hosts.</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18</a:t>
            </a:fld>
            <a:endParaRPr lang="en-US"/>
          </a:p>
        </p:txBody>
      </p:sp>
    </p:spTree>
    <p:extLst>
      <p:ext uri="{BB962C8B-B14F-4D97-AF65-F5344CB8AC3E}">
        <p14:creationId xmlns:p14="http://schemas.microsoft.com/office/powerpoint/2010/main" val="5957801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Next, we made a class IPDetector, which reads the packets in the given PCAP.  Step 6 involved reading and appending IPS and step 7 involved counting the total hits from IP addresses of interest.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Finally, a table and plot is printed.  </a:t>
            </a:r>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19</a:t>
            </a:fld>
            <a:endParaRPr lang="en-US"/>
          </a:p>
        </p:txBody>
      </p:sp>
    </p:spTree>
    <p:extLst>
      <p:ext uri="{BB962C8B-B14F-4D97-AF65-F5344CB8AC3E}">
        <p14:creationId xmlns:p14="http://schemas.microsoft.com/office/powerpoint/2010/main" val="3252037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.pcap file extension is mainly associated with Wireshark; a program used for analyzing networks. These files are mainly used in analyzing the network characteristics of a certain data. These files also contribute to successfully controlling traffic of a certain network since they are being monitored by the program. The data and the results of the network analysis are saved using the .pcap file extension which is why they are called PCAP files. These files are used to determine network status, allowing analyzers to attend to problems that may have occurred on the network, and consequently allowing them to study data communications using network forensic tools.</a:t>
            </a:r>
          </a:p>
        </p:txBody>
      </p:sp>
      <p:sp>
        <p:nvSpPr>
          <p:cNvPr id="4" name="Slide Number Placeholder 3"/>
          <p:cNvSpPr>
            <a:spLocks noGrp="1"/>
          </p:cNvSpPr>
          <p:nvPr>
            <p:ph type="sldNum" sz="quarter" idx="5"/>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4202082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this part of the script, we made a class SynfloodAttackandPortScan, and called Init. Init is a special python method that is automatically called when memory is allocated for a new object. Then we use parsing which splits the given sequence of characters or values into smaller parts based on some rules. Here, we are checking for the TCP-SYN flood attack, and we will call the function at the end of the script. </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20</a:t>
            </a:fld>
            <a:endParaRPr lang="en-US"/>
          </a:p>
        </p:txBody>
      </p:sp>
    </p:spTree>
    <p:extLst>
      <p:ext uri="{BB962C8B-B14F-4D97-AF65-F5344CB8AC3E}">
        <p14:creationId xmlns:p14="http://schemas.microsoft.com/office/powerpoint/2010/main" val="32942730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this slide ,we can see that while running the script from the command line, we called for </a:t>
            </a:r>
            <a:r>
              <a:rPr lang="en-US" sz="1200" kern="1200" dirty="0" err="1">
                <a:solidFill>
                  <a:schemeClr val="tx1"/>
                </a:solidFill>
                <a:effectLst/>
                <a:latin typeface="+mn-lt"/>
                <a:ea typeface="+mn-ea"/>
                <a:cs typeface="+mn-cs"/>
              </a:rPr>
              <a:t>file.pcap</a:t>
            </a:r>
            <a:r>
              <a:rPr lang="en-US" sz="1200" kern="1200" dirty="0">
                <a:solidFill>
                  <a:schemeClr val="tx1"/>
                </a:solidFill>
                <a:effectLst/>
                <a:latin typeface="+mn-lt"/>
                <a:ea typeface="+mn-ea"/>
                <a:cs typeface="+mn-cs"/>
              </a:rPr>
              <a:t> and after opening the file, the script counted the total number of packets which were 1771 and gave out the count of every IP addresses involved. We can also see that most of the hits were from 4 IP addresses which are related and of particular interest in this project. </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21</a:t>
            </a:fld>
            <a:endParaRPr lang="en-US"/>
          </a:p>
        </p:txBody>
      </p:sp>
    </p:spTree>
    <p:extLst>
      <p:ext uri="{BB962C8B-B14F-4D97-AF65-F5344CB8AC3E}">
        <p14:creationId xmlns:p14="http://schemas.microsoft.com/office/powerpoint/2010/main" val="20534665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this slide , we can see that after successfully running the script it gave the output of IP address locations of every IP addresses involved. We have hardcoded the IP address in this script, but we can also provide them as command line arguments by using argparse in the script.</a:t>
            </a:r>
          </a:p>
        </p:txBody>
      </p:sp>
      <p:sp>
        <p:nvSpPr>
          <p:cNvPr id="4" name="Slide Number Placeholder 3"/>
          <p:cNvSpPr>
            <a:spLocks noGrp="1"/>
          </p:cNvSpPr>
          <p:nvPr>
            <p:ph type="sldNum" sz="quarter" idx="5"/>
          </p:nvPr>
        </p:nvSpPr>
        <p:spPr/>
        <p:txBody>
          <a:bodyPr/>
          <a:lstStyle/>
          <a:p>
            <a:fld id="{E0746DE6-3336-457D-A091-FA20AC1C536E}" type="slidenum">
              <a:rPr lang="en-US" smtClean="0"/>
              <a:t>22</a:t>
            </a:fld>
            <a:endParaRPr lang="en-US"/>
          </a:p>
        </p:txBody>
      </p:sp>
    </p:spTree>
    <p:extLst>
      <p:ext uri="{BB962C8B-B14F-4D97-AF65-F5344CB8AC3E}">
        <p14:creationId xmlns:p14="http://schemas.microsoft.com/office/powerpoint/2010/main" val="42677894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this part of the final script, this script gave the output of the task it had in form of a plot which was a html file to better grasp the data of PCAP file. Here, we can see that the top 5 IP addresses were involved in most part of PCAP file. </a:t>
            </a:r>
          </a:p>
        </p:txBody>
      </p:sp>
      <p:sp>
        <p:nvSpPr>
          <p:cNvPr id="4" name="Slide Number Placeholder 3"/>
          <p:cNvSpPr>
            <a:spLocks noGrp="1"/>
          </p:cNvSpPr>
          <p:nvPr>
            <p:ph type="sldNum" sz="quarter" idx="5"/>
          </p:nvPr>
        </p:nvSpPr>
        <p:spPr/>
        <p:txBody>
          <a:bodyPr/>
          <a:lstStyle/>
          <a:p>
            <a:fld id="{E0746DE6-3336-457D-A091-FA20AC1C536E}" type="slidenum">
              <a:rPr lang="en-US" smtClean="0"/>
              <a:t>23</a:t>
            </a:fld>
            <a:endParaRPr lang="en-US"/>
          </a:p>
        </p:txBody>
      </p:sp>
    </p:spTree>
    <p:extLst>
      <p:ext uri="{BB962C8B-B14F-4D97-AF65-F5344CB8AC3E}">
        <p14:creationId xmlns:p14="http://schemas.microsoft.com/office/powerpoint/2010/main" val="36166355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After successfully running the script, it can be seen that the IP Address locations were different and some of the IP addresses were not giving the details of the location as per the Geolite database. Some of them tried to spoof the IP addresses and we can see that SYN packet counts are not here as there is no TCP SYN attack and port scan in this particular PCAP file. </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24</a:t>
            </a:fld>
            <a:endParaRPr lang="en-US"/>
          </a:p>
        </p:txBody>
      </p:sp>
    </p:spTree>
    <p:extLst>
      <p:ext uri="{BB962C8B-B14F-4D97-AF65-F5344CB8AC3E}">
        <p14:creationId xmlns:p14="http://schemas.microsoft.com/office/powerpoint/2010/main" val="6965446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conclusion, it can be said that after successfully running the script there is a lot of traffic in short amount of time as per </a:t>
            </a:r>
            <a:r>
              <a:rPr lang="en-US" sz="1200" kern="1200" dirty="0" err="1">
                <a:solidFill>
                  <a:schemeClr val="tx1"/>
                </a:solidFill>
                <a:effectLst/>
                <a:latin typeface="+mn-lt"/>
                <a:ea typeface="+mn-ea"/>
                <a:cs typeface="+mn-cs"/>
              </a:rPr>
              <a:t>Pcap</a:t>
            </a:r>
            <a:r>
              <a:rPr lang="en-US" sz="1200" kern="1200" dirty="0">
                <a:solidFill>
                  <a:schemeClr val="tx1"/>
                </a:solidFill>
                <a:effectLst/>
                <a:latin typeface="+mn-lt"/>
                <a:ea typeface="+mn-ea"/>
                <a:cs typeface="+mn-cs"/>
              </a:rPr>
              <a:t> file, but traffic was not in the form of SYN Flood attack. It is evident that there was DNS as well as ACK flood attack which can be seen through amount of traffic, IP location through script. We have also used few of the Wireshark filters such as (</a:t>
            </a:r>
            <a:r>
              <a:rPr lang="en-US" sz="1200" kern="1200" dirty="0" err="1">
                <a:solidFill>
                  <a:schemeClr val="tx1"/>
                </a:solidFill>
                <a:effectLst/>
                <a:latin typeface="+mn-lt"/>
                <a:ea typeface="+mn-ea"/>
                <a:cs typeface="+mn-cs"/>
              </a:rPr>
              <a:t>tcp.flags.syn</a:t>
            </a:r>
            <a:r>
              <a:rPr lang="en-US" sz="1200" kern="1200" dirty="0">
                <a:solidFill>
                  <a:schemeClr val="tx1"/>
                </a:solidFill>
                <a:effectLst/>
                <a:latin typeface="+mn-lt"/>
                <a:ea typeface="+mn-ea"/>
                <a:cs typeface="+mn-cs"/>
              </a:rPr>
              <a:t> == 0/1 and </a:t>
            </a:r>
            <a:r>
              <a:rPr lang="en-US" sz="1200" kern="1200" dirty="0" err="1">
                <a:solidFill>
                  <a:schemeClr val="tx1"/>
                </a:solidFill>
                <a:effectLst/>
                <a:latin typeface="+mn-lt"/>
                <a:ea typeface="+mn-ea"/>
                <a:cs typeface="+mn-cs"/>
              </a:rPr>
              <a:t>tcp.flags.ack</a:t>
            </a:r>
            <a:r>
              <a:rPr lang="en-US" sz="1200" kern="1200" dirty="0">
                <a:solidFill>
                  <a:schemeClr val="tx1"/>
                </a:solidFill>
                <a:effectLst/>
                <a:latin typeface="+mn-lt"/>
                <a:ea typeface="+mn-ea"/>
                <a:cs typeface="+mn-cs"/>
              </a:rPr>
              <a:t> == 0/1) and (</a:t>
            </a:r>
            <a:r>
              <a:rPr lang="en-US" sz="1200" kern="1200" dirty="0" err="1">
                <a:solidFill>
                  <a:schemeClr val="tx1"/>
                </a:solidFill>
                <a:effectLst/>
                <a:latin typeface="+mn-lt"/>
                <a:ea typeface="+mn-ea"/>
                <a:cs typeface="+mn-cs"/>
              </a:rPr>
              <a:t>udp.srcport</a:t>
            </a:r>
            <a:r>
              <a:rPr lang="en-US" sz="1200" kern="1200" dirty="0">
                <a:solidFill>
                  <a:schemeClr val="tx1"/>
                </a:solidFill>
                <a:effectLst/>
                <a:latin typeface="+mn-lt"/>
                <a:ea typeface="+mn-ea"/>
                <a:cs typeface="+mn-cs"/>
              </a:rPr>
              <a:t> == 53 or </a:t>
            </a:r>
            <a:r>
              <a:rPr lang="en-US" sz="1200" kern="1200" dirty="0" err="1">
                <a:solidFill>
                  <a:schemeClr val="tx1"/>
                </a:solidFill>
                <a:effectLst/>
                <a:latin typeface="+mn-lt"/>
                <a:ea typeface="+mn-ea"/>
                <a:cs typeface="+mn-cs"/>
              </a:rPr>
              <a:t>udp.srcport</a:t>
            </a:r>
            <a:r>
              <a:rPr lang="en-US" sz="1200" kern="1200" dirty="0">
                <a:solidFill>
                  <a:schemeClr val="tx1"/>
                </a:solidFill>
                <a:effectLst/>
                <a:latin typeface="+mn-lt"/>
                <a:ea typeface="+mn-ea"/>
                <a:cs typeface="+mn-cs"/>
              </a:rPr>
              <a:t> == 123) for this analysis. Our script has successfully recognized the victim and attackers here with location and found out that there is no SYN attack which is the most common and dangerous attack.</a:t>
            </a:r>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25</a:t>
            </a:fld>
            <a:endParaRPr lang="en-US"/>
          </a:p>
        </p:txBody>
      </p:sp>
    </p:spTree>
    <p:extLst>
      <p:ext uri="{BB962C8B-B14F-4D97-AF65-F5344CB8AC3E}">
        <p14:creationId xmlns:p14="http://schemas.microsoft.com/office/powerpoint/2010/main" val="12103722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DNS flood is a type of </a:t>
            </a:r>
            <a:r>
              <a:rPr lang="en-US" sz="1200" b="0" i="0" u="none" kern="1200" dirty="0">
                <a:solidFill>
                  <a:schemeClr val="tx1"/>
                </a:solidFill>
                <a:effectLst/>
                <a:latin typeface="+mn-lt"/>
                <a:ea typeface="+mn-ea"/>
                <a:cs typeface="+mn-cs"/>
              </a:rPr>
              <a:t>distributed denial-of-service attack (DDoS) </a:t>
            </a:r>
            <a:r>
              <a:rPr lang="en-US" sz="1200" b="0" i="0" kern="1200" dirty="0">
                <a:solidFill>
                  <a:schemeClr val="tx1"/>
                </a:solidFill>
                <a:effectLst/>
                <a:latin typeface="+mn-lt"/>
                <a:ea typeface="+mn-ea"/>
                <a:cs typeface="+mn-cs"/>
              </a:rPr>
              <a:t>where an attacker floods a domain’s DNS servers to disrupt DNS resolution for that </a:t>
            </a:r>
            <a:r>
              <a:rPr lang="en-US" sz="1200" b="0" i="0" u="none" kern="1200" dirty="0">
                <a:solidFill>
                  <a:schemeClr val="tx1"/>
                </a:solidFill>
                <a:effectLst/>
                <a:latin typeface="+mn-lt"/>
                <a:ea typeface="+mn-ea"/>
                <a:cs typeface="+mn-cs"/>
              </a:rPr>
              <a:t>domain</a:t>
            </a:r>
            <a:r>
              <a:rPr lang="en-US" sz="1200" b="0" i="0" kern="1200" dirty="0">
                <a:solidFill>
                  <a:schemeClr val="tx1"/>
                </a:solidFill>
                <a:effectLst/>
                <a:latin typeface="+mn-lt"/>
                <a:ea typeface="+mn-ea"/>
                <a:cs typeface="+mn-cs"/>
              </a:rPr>
              <a:t>. This </a:t>
            </a:r>
            <a:r>
              <a:rPr lang="en-US" sz="1200" b="0" i="0" u="none" kern="1200" dirty="0">
                <a:solidFill>
                  <a:schemeClr val="tx1"/>
                </a:solidFill>
                <a:effectLst/>
                <a:latin typeface="+mn-lt"/>
                <a:ea typeface="+mn-ea"/>
                <a:cs typeface="+mn-cs"/>
              </a:rPr>
              <a:t>DDoS attack </a:t>
            </a:r>
            <a:r>
              <a:rPr lang="en-US" sz="1200" b="0" i="0" kern="1200" dirty="0">
                <a:solidFill>
                  <a:schemeClr val="tx1"/>
                </a:solidFill>
                <a:effectLst/>
                <a:latin typeface="+mn-lt"/>
                <a:ea typeface="+mn-ea"/>
                <a:cs typeface="+mn-cs"/>
              </a:rPr>
              <a:t>is a reflection-based volumetric distributed denial-of-service (DDoS) attack in which an attacker leverages the functionality of open </a:t>
            </a:r>
            <a:r>
              <a:rPr lang="en-US" sz="1200" b="0" i="0" u="none" kern="1200" dirty="0">
                <a:solidFill>
                  <a:schemeClr val="tx1"/>
                </a:solidFill>
                <a:effectLst/>
                <a:latin typeface="+mn-lt"/>
                <a:ea typeface="+mn-ea"/>
                <a:cs typeface="+mn-cs"/>
              </a:rPr>
              <a:t>DNS</a:t>
            </a:r>
            <a:r>
              <a:rPr lang="en-US" sz="1200" b="0" i="0" kern="1200" dirty="0">
                <a:solidFill>
                  <a:schemeClr val="tx1"/>
                </a:solidFill>
                <a:effectLst/>
                <a:latin typeface="+mn-lt"/>
                <a:ea typeface="+mn-ea"/>
                <a:cs typeface="+mn-cs"/>
              </a:rPr>
              <a:t> resolvers in order to overwhelm a target server or network with an amplified amount of traffic, rendering the server and its surrounding infrastructure inaccessible.</a:t>
            </a:r>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26</a:t>
            </a:fld>
            <a:endParaRPr lang="en-US"/>
          </a:p>
        </p:txBody>
      </p:sp>
    </p:spTree>
    <p:extLst>
      <p:ext uri="{BB962C8B-B14F-4D97-AF65-F5344CB8AC3E}">
        <p14:creationId xmlns:p14="http://schemas.microsoft.com/office/powerpoint/2010/main" val="36533024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 ACK flood attack is when an attacker attempts to overload a server with </a:t>
            </a:r>
            <a:r>
              <a:rPr lang="en-US" sz="1200" b="0" i="0" u="none" kern="1200" dirty="0">
                <a:solidFill>
                  <a:schemeClr val="tx1"/>
                </a:solidFill>
                <a:effectLst/>
                <a:latin typeface="+mn-lt"/>
                <a:ea typeface="+mn-ea"/>
                <a:cs typeface="+mn-cs"/>
              </a:rPr>
              <a:t>TCP</a:t>
            </a:r>
            <a:r>
              <a:rPr lang="en-US" sz="1200" b="0" i="0" kern="1200" dirty="0">
                <a:solidFill>
                  <a:schemeClr val="tx1"/>
                </a:solidFill>
                <a:effectLst/>
                <a:latin typeface="+mn-lt"/>
                <a:ea typeface="+mn-ea"/>
                <a:cs typeface="+mn-cs"/>
              </a:rPr>
              <a:t> ACK packets. Like other </a:t>
            </a:r>
            <a:r>
              <a:rPr lang="en-US" sz="1200" b="0" i="0" u="none" kern="1200" dirty="0">
                <a:solidFill>
                  <a:schemeClr val="tx1"/>
                </a:solidFill>
                <a:effectLst/>
                <a:latin typeface="+mn-lt"/>
                <a:ea typeface="+mn-ea"/>
                <a:cs typeface="+mn-cs"/>
              </a:rPr>
              <a:t>DDoS attacks</a:t>
            </a:r>
            <a:r>
              <a:rPr lang="en-US" sz="1200" b="0" i="0" kern="1200" dirty="0">
                <a:solidFill>
                  <a:schemeClr val="tx1"/>
                </a:solidFill>
                <a:effectLst/>
                <a:latin typeface="+mn-lt"/>
                <a:ea typeface="+mn-ea"/>
                <a:cs typeface="+mn-cs"/>
              </a:rPr>
              <a:t>, the goal of an ACK flood is to deny service to other users by slowing down or crashing the target using junk data. The targeted server has to process each ACK packet received, which uses so much computing power that it is unable to serve legitimate users.</a:t>
            </a:r>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27</a:t>
            </a:fld>
            <a:endParaRPr lang="en-US"/>
          </a:p>
        </p:txBody>
      </p:sp>
    </p:spTree>
    <p:extLst>
      <p:ext uri="{BB962C8B-B14F-4D97-AF65-F5344CB8AC3E}">
        <p14:creationId xmlns:p14="http://schemas.microsoft.com/office/powerpoint/2010/main" val="34521805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a:t>
            </a:r>
          </a:p>
        </p:txBody>
      </p:sp>
      <p:sp>
        <p:nvSpPr>
          <p:cNvPr id="4" name="Slide Number Placeholder 3"/>
          <p:cNvSpPr>
            <a:spLocks noGrp="1"/>
          </p:cNvSpPr>
          <p:nvPr>
            <p:ph type="sldNum" sz="quarter" idx="5"/>
          </p:nvPr>
        </p:nvSpPr>
        <p:spPr/>
        <p:txBody>
          <a:bodyPr/>
          <a:lstStyle/>
          <a:p>
            <a:fld id="{E0746DE6-3336-457D-A091-FA20AC1C536E}" type="slidenum">
              <a:rPr lang="en-US" smtClean="0"/>
              <a:t>28</a:t>
            </a:fld>
            <a:endParaRPr lang="en-US"/>
          </a:p>
        </p:txBody>
      </p:sp>
    </p:spTree>
    <p:extLst>
      <p:ext uri="{BB962C8B-B14F-4D97-AF65-F5344CB8AC3E}">
        <p14:creationId xmlns:p14="http://schemas.microsoft.com/office/powerpoint/2010/main" val="3777753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The two main components of PCAP file are Global header and Packet header with sizes 24 bytes and 16 bytes respectively. This is the basic format and has not changed since 1998. There are many tools available for packet capture analysis as seen in this slide. The most famous tools are Wireshark, Tcpdump, and NetworkMiner</a:t>
            </a:r>
            <a:br>
              <a:rPr lang="en-US" dirty="0"/>
            </a:br>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85396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we can see a pcap file is opened using Wireshark. The main goal of Wireshark to have a look at all the traffic on the network. There can be tons of information which can be inferred. We can see the time information regarding when a particular packet was sent or arrived on our interface. The source and destination IP address and port numbers can be viewed. Also, we can learn which protocol was being used and the actual length of the packet. Additional information regarding layers of the protocol stack can be found in the lower part of Wireshark. </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2971312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latin typeface="+mn-lt"/>
                <a:cs typeface="+mn-cs"/>
              </a:rPr>
              <a:t>When Denial of service attacks are carried by multiple systems as opposed to a single system it is known as a Distributed Denial of Service (DDOS) attack. Typically, these other systems are malware compromised systems which are under the control of an attacker. These systems are known as zombies and a large collection of these zombies are known a botnet. For better control, instead of individually controlling each of these systems, attacker makes a small number of systems as Handler zombies which in turn control the individual systems (zombies). The attacker now only needs to send a single command to the handler zombie to get the job done! Nowadays instead of handler programs, Internet Chat Relay (IRC), instant messenger server programs or Web-base HTTP servers can be used to communicate to the agents. </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2023709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Network Bandwidth:</a:t>
            </a:r>
            <a:r>
              <a:rPr lang="en-US" dirty="0"/>
              <a:t> In these kinds of DOS attacks, unusual amounts of traffic is sent to the targeted networks. Due to such high loads of traffic, the target router will drop packets which it cannot handle. When such traffic is directed towards servers, legitimate users are denied  access to these servers due to overwhelming amounts of traffic.  Examples are TCP flood, UDP flood etc.</a:t>
            </a:r>
          </a:p>
          <a:p>
            <a:r>
              <a:rPr lang="en-US" b="1" dirty="0"/>
              <a:t>System Resources: </a:t>
            </a:r>
            <a:r>
              <a:rPr lang="en-US" b="0" dirty="0"/>
              <a:t>In these kinds of DOS attacks, the main goal is to crash the network handling services. Rather than consuming network bandwidth, these attacks include sending of specially crafted packets which consume the limited amount of resources available on the system.  </a:t>
            </a:r>
            <a:endParaRPr lang="en-US" b="1" dirty="0"/>
          </a:p>
          <a:p>
            <a:r>
              <a:rPr lang="en-US" b="1" dirty="0"/>
              <a:t>Application Resources: </a:t>
            </a:r>
            <a:r>
              <a:rPr lang="en-US" b="0" dirty="0"/>
              <a:t>In these kinds of DOS attacks, specific applications are targeted such as which consists of some known vulnerability. For example: a buffer overflow vulnerability can be exploited by sending more data than a application expects thereby crashing the application. Examples are </a:t>
            </a:r>
            <a:r>
              <a:rPr lang="en-US" b="0" dirty="0" err="1"/>
              <a:t>Slowloris</a:t>
            </a:r>
            <a:r>
              <a:rPr lang="en-US" b="0" dirty="0"/>
              <a:t>, HTTP flood etc. </a:t>
            </a:r>
            <a:endParaRPr lang="en-US" b="1" dirty="0"/>
          </a:p>
        </p:txBody>
      </p:sp>
      <p:sp>
        <p:nvSpPr>
          <p:cNvPr id="4" name="Slide Number Placeholder 3"/>
          <p:cNvSpPr>
            <a:spLocks noGrp="1"/>
          </p:cNvSpPr>
          <p:nvPr>
            <p:ph type="sldNum" sz="quarter" idx="5"/>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3897936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none" dirty="0">
                <a:effectLst/>
              </a:rPr>
              <a:t>UDP </a:t>
            </a:r>
            <a:r>
              <a:rPr lang="en-US" b="1" u="none" dirty="0">
                <a:solidFill>
                  <a:srgbClr val="FF0000"/>
                </a:solidFill>
                <a:effectLst/>
              </a:rPr>
              <a:t>Flood</a:t>
            </a:r>
            <a:r>
              <a:rPr lang="en-US" b="1" dirty="0">
                <a:solidFill>
                  <a:srgbClr val="FF0000"/>
                </a:solidFill>
                <a:effectLst/>
              </a:rPr>
              <a:t>: </a:t>
            </a:r>
            <a:r>
              <a:rPr lang="en-US" dirty="0"/>
              <a:t>A UDP flood, by definition, is any DDoS attack that floods a target with User Datagram Protocol (UDP) packets. The goal of the attack is to flood random ports on a remote host. This causes the host to repeatedly check for the application listening at that port, and (when no application is found) reply with an ICMP ‘Destination Unreachable’ packet. This process saps host resources, which can ultimately lead to inaccessibility.</a:t>
            </a:r>
          </a:p>
          <a:p>
            <a:r>
              <a:rPr lang="en-US" b="1" dirty="0">
                <a:effectLst/>
              </a:rPr>
              <a:t>ICMP (Ping) </a:t>
            </a:r>
            <a:r>
              <a:rPr lang="en-US" b="1" dirty="0">
                <a:solidFill>
                  <a:srgbClr val="FF0000"/>
                </a:solidFill>
                <a:effectLst/>
              </a:rPr>
              <a:t>Flood</a:t>
            </a:r>
            <a:r>
              <a:rPr lang="en-US" b="1" dirty="0">
                <a:effectLst/>
              </a:rPr>
              <a:t>: </a:t>
            </a:r>
            <a:r>
              <a:rPr lang="en-US" dirty="0"/>
              <a:t>Similar in principle to the UDP flood attack, an ICMP flood overwhelms the target resource with ICMP Echo Request (ping) packets, generally sending packets as fast as possible without waiting for replies. This type of attack can consume both outgoing and incoming bandwidth, since the victim’s servers will often attempt to respond with ICMP Echo Reply packets, resulting a significant overall system slowdown.</a:t>
            </a:r>
          </a:p>
          <a:p>
            <a:r>
              <a:rPr lang="en-US" b="1" u="none" dirty="0">
                <a:effectLst/>
              </a:rPr>
              <a:t>SYN </a:t>
            </a:r>
            <a:r>
              <a:rPr lang="en-US" b="1" u="none" dirty="0">
                <a:solidFill>
                  <a:srgbClr val="FF0000"/>
                </a:solidFill>
                <a:effectLst/>
              </a:rPr>
              <a:t>Flood</a:t>
            </a:r>
            <a:r>
              <a:rPr lang="en-US" b="1" dirty="0">
                <a:effectLst/>
              </a:rPr>
              <a:t>: </a:t>
            </a:r>
            <a:r>
              <a:rPr lang="en-US" dirty="0"/>
              <a:t>A SYN flood DDoS attack exploits a known weakness in the TCP connection sequence (the “three-way handshake”), wherein a SYN request to initiate a TCP connection with a host must be answered by a SYN-ACK response from that host, and then confirmed by an ACK response from the requester. In a SYN flood scenario, the requester sends multiple SYN requests, but either does not respond to the host’s SYN-ACK response or sends the SYN requests from a spoofed IP address. Either way, the host system continues to wait for acknowledgement for each of the requests, binding resources until no new connections can be made, and ultimately resulting in denial of service.</a:t>
            </a:r>
          </a:p>
          <a:p>
            <a:pPr rtl="0"/>
            <a:r>
              <a:rPr lang="en-US" sz="1200" b="1" i="0" u="none" strike="noStrike" kern="1200" dirty="0">
                <a:solidFill>
                  <a:schemeClr val="tx1"/>
                </a:solidFill>
                <a:effectLst/>
                <a:latin typeface="+mn-lt"/>
                <a:ea typeface="+mn-ea"/>
                <a:cs typeface="+mn-cs"/>
              </a:rPr>
              <a:t>DNS flood or amplification attack:</a:t>
            </a:r>
            <a:r>
              <a:rPr lang="en-US" sz="1200" b="0" i="0" u="none" strike="noStrike" kern="1200" dirty="0">
                <a:solidFill>
                  <a:schemeClr val="tx1"/>
                </a:solidFill>
                <a:effectLst/>
                <a:latin typeface="+mn-lt"/>
                <a:ea typeface="+mn-ea"/>
                <a:cs typeface="+mn-cs"/>
              </a:rPr>
              <a:t> This DDoS attack is a reflection-based volumetric distributed denial-of-service (DDoS) attack in which an attacker leverages the functionality of open DNS resolvers in order to overwhelm a target server or network with an amplified amount of traffic, rendering the server and its surrounding infrastructure inaccessible.</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1303469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we look at some of the DDOS attack defenses at both personal level and in a Corporate Environment.</a:t>
            </a:r>
          </a:p>
        </p:txBody>
      </p:sp>
      <p:sp>
        <p:nvSpPr>
          <p:cNvPr id="4" name="Slide Number Placeholder 3"/>
          <p:cNvSpPr>
            <a:spLocks noGrp="1"/>
          </p:cNvSpPr>
          <p:nvPr>
            <p:ph type="sldNum" sz="quarter" idx="5"/>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1134495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chemeClr val="tx1"/>
                </a:solidFill>
                <a:latin typeface="+mn-lt"/>
                <a:cs typeface="+mn-cs"/>
              </a:rPr>
              <a:t>Ideology</a:t>
            </a:r>
            <a:r>
              <a:rPr lang="en-US" dirty="0">
                <a:solidFill>
                  <a:schemeClr val="tx1"/>
                </a:solidFill>
                <a:latin typeface="+mn-lt"/>
                <a:cs typeface="+mn-cs"/>
              </a:rPr>
              <a:t> – So called “hacktivists” use DDoS attacks as a means of targeting websites they disagree with ideologically.</a:t>
            </a:r>
          </a:p>
          <a:p>
            <a:r>
              <a:rPr lang="en-US" b="1" dirty="0">
                <a:solidFill>
                  <a:schemeClr val="tx1"/>
                </a:solidFill>
                <a:latin typeface="+mn-lt"/>
                <a:cs typeface="+mn-cs"/>
              </a:rPr>
              <a:t>Business feuds</a:t>
            </a:r>
            <a:r>
              <a:rPr lang="en-US" dirty="0">
                <a:solidFill>
                  <a:schemeClr val="tx1"/>
                </a:solidFill>
                <a:latin typeface="+mn-lt"/>
                <a:cs typeface="+mn-cs"/>
              </a:rPr>
              <a:t> – Businesses can use DDoS attacks to strategically take down competitor websites, e.g., to keep them from participating in a significant event, such as Cyber Monday.</a:t>
            </a:r>
          </a:p>
          <a:p>
            <a:r>
              <a:rPr lang="en-US" b="1" dirty="0">
                <a:solidFill>
                  <a:schemeClr val="tx1"/>
                </a:solidFill>
                <a:latin typeface="+mn-lt"/>
                <a:cs typeface="+mn-cs"/>
              </a:rPr>
              <a:t>Boredom</a:t>
            </a:r>
            <a:r>
              <a:rPr lang="en-US" dirty="0">
                <a:solidFill>
                  <a:schemeClr val="tx1"/>
                </a:solidFill>
                <a:latin typeface="+mn-lt"/>
                <a:cs typeface="+mn-cs"/>
              </a:rPr>
              <a:t> – Cyber vandals, a.k.a., “script-kiddies” use prewritten scripts to launch DDoS attacks. The perpetrators of these attacks are typically bored, would-be hackers looking for an adrenaline rush.</a:t>
            </a:r>
          </a:p>
          <a:p>
            <a:r>
              <a:rPr lang="en-US" b="1" dirty="0">
                <a:solidFill>
                  <a:schemeClr val="tx1"/>
                </a:solidFill>
                <a:latin typeface="+mn-lt"/>
                <a:cs typeface="+mn-cs"/>
              </a:rPr>
              <a:t>Extortion</a:t>
            </a:r>
            <a:r>
              <a:rPr lang="en-US" dirty="0">
                <a:solidFill>
                  <a:schemeClr val="tx1"/>
                </a:solidFill>
                <a:latin typeface="+mn-lt"/>
                <a:cs typeface="+mn-cs"/>
              </a:rPr>
              <a:t> – Perpetrators use DDoS attacks, or the threat of DDoS attacks as a means of extorting money from their targets.</a:t>
            </a:r>
          </a:p>
          <a:p>
            <a:r>
              <a:rPr lang="en-US" b="1" dirty="0">
                <a:solidFill>
                  <a:schemeClr val="tx1"/>
                </a:solidFill>
                <a:latin typeface="+mn-lt"/>
                <a:cs typeface="+mn-cs"/>
              </a:rPr>
              <a:t>Cyber warfare</a:t>
            </a:r>
            <a:r>
              <a:rPr lang="en-US" dirty="0">
                <a:solidFill>
                  <a:schemeClr val="tx1"/>
                </a:solidFill>
                <a:latin typeface="+mn-lt"/>
                <a:cs typeface="+mn-cs"/>
              </a:rPr>
              <a:t> – Government authorized DDoS attacks can be used to both cripple opposition websites and an enemy country’s infrastructure.</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2677558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5/18/2021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6058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5/18/2021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96933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5/18/2021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47891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5/18/2021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691945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5/18/2021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7121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5/18/2021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651415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5/18/2021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82340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5/18/2021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89879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5/18/2021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70054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5/18/2021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15015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5/18/2021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8570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5/18/2021</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68518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2CD92-9D15-43B4-8516-073FCDAC90D4}" type="datetimeFigureOut">
              <a:rPr lang="en-US" smtClean="0"/>
              <a:t>5/18/2021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66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12.sv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2.sv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2.sv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12.sv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12.sv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9.sv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8" Type="http://schemas.openxmlformats.org/officeDocument/2006/relationships/hyperlink" Target="https://www.imperva.com/learn/application-security/ddos-attacks/" TargetMode="External"/><Relationship Id="rId3" Type="http://schemas.openxmlformats.org/officeDocument/2006/relationships/hyperlink" Target="https://www.reviversoft.com/file-extensions/pcap" TargetMode="External"/><Relationship Id="rId7" Type="http://schemas.openxmlformats.org/officeDocument/2006/relationships/hyperlink" Target="https://us.norton.com/internetsecurity-emerging-threats-what-is-a-ddos-attack-30sectech-by-norton.html" TargetMode="External"/><Relationship Id="rId12" Type="http://schemas.openxmlformats.org/officeDocument/2006/relationships/image" Target="../media/image9.svg"/><Relationship Id="rId2" Type="http://schemas.openxmlformats.org/officeDocument/2006/relationships/notesSlide" Target="../notesSlides/notesSlide28.xml"/><Relationship Id="rId1" Type="http://schemas.openxmlformats.org/officeDocument/2006/relationships/slideLayout" Target="../slideLayouts/slideLayout12.xml"/><Relationship Id="rId6" Type="http://schemas.openxmlformats.org/officeDocument/2006/relationships/hyperlink" Target="http://itdoc.hitachi.co.jp/manuals/3020/30203V0200e/BV020176.HTM" TargetMode="External"/><Relationship Id="rId11" Type="http://schemas.openxmlformats.org/officeDocument/2006/relationships/image" Target="../media/image8.png"/><Relationship Id="rId5" Type="http://schemas.openxmlformats.org/officeDocument/2006/relationships/hyperlink" Target="https://n0where.net/best-pcap-tools" TargetMode="External"/><Relationship Id="rId10" Type="http://schemas.openxmlformats.org/officeDocument/2006/relationships/hyperlink" Target="http://www.stackoverflow.com/" TargetMode="External"/><Relationship Id="rId4" Type="http://schemas.openxmlformats.org/officeDocument/2006/relationships/hyperlink" Target="https://www.lesliesikos.com/pcap/" TargetMode="External"/><Relationship Id="rId9" Type="http://schemas.openxmlformats.org/officeDocument/2006/relationships/hyperlink" Target="http://www.github.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9.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58000"/>
          </a:xfrm>
          <a:blipFill>
            <a:blip r:embed="rId4"/>
            <a:stretch>
              <a:fillRect/>
            </a:stretch>
          </a:blipFill>
        </p:spPr>
        <p:txBody>
          <a:bodyPr vert="horz" lIns="91440" tIns="45720" rIns="91440" bIns="45720" rtlCol="0" anchor="ctr">
            <a:normAutofit fontScale="90000"/>
          </a:bodyPr>
          <a:lstStyle/>
          <a:p>
            <a:br>
              <a:rPr lang="en-US" dirty="0"/>
            </a:br>
            <a:br>
              <a:rPr lang="en-US" dirty="0"/>
            </a:br>
            <a:br>
              <a:rPr lang="en-US" dirty="0"/>
            </a:br>
            <a:br>
              <a:rPr lang="en-US" dirty="0"/>
            </a:br>
            <a:br>
              <a:rPr lang="en-US" dirty="0"/>
            </a:br>
            <a:br>
              <a:rPr lang="en-US" dirty="0"/>
            </a:br>
            <a:br>
              <a:rPr lang="en-US" dirty="0"/>
            </a:br>
            <a:br>
              <a:rPr lang="en-US" dirty="0"/>
            </a:br>
            <a:r>
              <a:rPr lang="en-US" dirty="0"/>
              <a:t>DDOS Detection Tool</a:t>
            </a:r>
            <a:br>
              <a:rPr lang="en-US" dirty="0"/>
            </a:br>
            <a:br>
              <a:rPr lang="en-US" dirty="0"/>
            </a:br>
            <a:r>
              <a:rPr lang="en-US" sz="3100" dirty="0"/>
              <a:t>by  </a:t>
            </a:r>
            <a:r>
              <a:rPr lang="en-US" dirty="0"/>
              <a:t>          </a:t>
            </a:r>
            <a:br>
              <a:rPr lang="en-US" dirty="0"/>
            </a:br>
            <a:r>
              <a:rPr lang="en-US" sz="2400" dirty="0"/>
              <a:t>Ashish Yadav</a:t>
            </a:r>
            <a:br>
              <a:rPr lang="en-US" dirty="0"/>
            </a:br>
            <a:r>
              <a:rPr lang="en-US" sz="2400" dirty="0"/>
              <a:t>abhishek NINGALA</a:t>
            </a:r>
            <a:br>
              <a:rPr lang="en-US" sz="2400" dirty="0"/>
            </a:br>
            <a:br>
              <a:rPr lang="en-US" sz="2400" dirty="0"/>
            </a:br>
            <a:r>
              <a:rPr lang="en-US" sz="2400" dirty="0"/>
              <a:t>Under Guidance of: </a:t>
            </a:r>
            <a:br>
              <a:rPr lang="en-US" sz="2400" dirty="0"/>
            </a:br>
            <a:r>
              <a:rPr lang="en-US" sz="2400" dirty="0"/>
              <a:t>Dr. Carlos Mex-</a:t>
            </a:r>
            <a:r>
              <a:rPr lang="en-US" sz="2400" dirty="0" err="1"/>
              <a:t>Perera</a:t>
            </a:r>
            <a:br>
              <a:rPr lang="en-US" sz="2400" dirty="0"/>
            </a:br>
            <a:r>
              <a:rPr lang="en-US" sz="2400" dirty="0"/>
              <a:t> </a:t>
            </a:r>
            <a:br>
              <a:rPr lang="en-US" dirty="0"/>
            </a:br>
            <a:endParaRPr lang="en-US" spc="100" dirty="0"/>
          </a:p>
        </p:txBody>
      </p:sp>
    </p:spTree>
    <p:extLst>
      <p:ext uri="{BB962C8B-B14F-4D97-AF65-F5344CB8AC3E}">
        <p14:creationId xmlns:p14="http://schemas.microsoft.com/office/powerpoint/2010/main" val="36637285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1DBE4FE-C887-41C1-B9CB-AD7F26A11428}"/>
              </a:ext>
            </a:extLst>
          </p:cNvPr>
          <p:cNvSpPr>
            <a:spLocks noGrp="1"/>
          </p:cNvSpPr>
          <p:nvPr>
            <p:ph type="title"/>
          </p:nvPr>
        </p:nvSpPr>
        <p:spPr>
          <a:xfrm>
            <a:off x="5464879" y="290579"/>
            <a:ext cx="6421721" cy="581159"/>
          </a:xfrm>
        </p:spPr>
        <p:txBody>
          <a:bodyPr vert="horz" lIns="91440" tIns="45720" rIns="91440" bIns="45720" rtlCol="0" anchor="t">
            <a:normAutofit fontScale="90000"/>
          </a:bodyPr>
          <a:lstStyle/>
          <a:p>
            <a:pPr algn="ctr"/>
            <a:r>
              <a:rPr lang="en-US" sz="3200" kern="1200" dirty="0">
                <a:solidFill>
                  <a:srgbClr val="000000"/>
                </a:solidFill>
                <a:latin typeface="+mj-lt"/>
                <a:ea typeface="+mj-ea"/>
                <a:cs typeface="+mj-cs"/>
              </a:rPr>
              <a:t>Partial Objective 1: Opening Pcap File</a:t>
            </a:r>
          </a:p>
        </p:txBody>
      </p:sp>
      <p:sp>
        <p:nvSpPr>
          <p:cNvPr id="19"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2" name="Graphic 11" descr="Presentation with Checklist">
            <a:extLst>
              <a:ext uri="{FF2B5EF4-FFF2-40B4-BE49-F238E27FC236}">
                <a16:creationId xmlns:a16="http://schemas.microsoft.com/office/drawing/2014/main" id="{2AF8E202-8807-4855-9BCD-401073E01D5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
        <p:nvSpPr>
          <p:cNvPr id="14" name="Rectangle 4">
            <a:extLst>
              <a:ext uri="{FF2B5EF4-FFF2-40B4-BE49-F238E27FC236}">
                <a16:creationId xmlns:a16="http://schemas.microsoft.com/office/drawing/2014/main" id="{38C51096-7401-4F0D-B7FC-43751CA7F06C}"/>
              </a:ext>
            </a:extLst>
          </p:cNvPr>
          <p:cNvSpPr>
            <a:spLocks noChangeArrowheads="1"/>
          </p:cNvSpPr>
          <p:nvPr/>
        </p:nvSpPr>
        <p:spPr bwMode="auto">
          <a:xfrm>
            <a:off x="6096000" y="2014688"/>
            <a:ext cx="60960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defTabSz="914400" eaLnBrk="0" fontAlgn="base" hangingPunct="0">
              <a:spcBef>
                <a:spcPct val="0"/>
              </a:spcBef>
              <a:spcAft>
                <a:spcPct val="0"/>
              </a:spcAft>
              <a:buFont typeface="Arial" panose="020B0604020202020204" pitchFamily="34" charset="0"/>
              <a:buChar char="•"/>
            </a:pPr>
            <a:r>
              <a:rPr kumimoji="0" lang="en-US" altLang="en-US" sz="1600" b="0" i="0" u="none" strike="noStrike" cap="none" normalizeH="0" baseline="0" dirty="0">
                <a:ln>
                  <a:noFill/>
                </a:ln>
                <a:solidFill>
                  <a:schemeClr val="tx1"/>
                </a:solidFill>
                <a:effectLst/>
              </a:rPr>
              <a:t>First, </a:t>
            </a:r>
            <a:r>
              <a:rPr lang="en-US" altLang="en-US" sz="1600" dirty="0"/>
              <a:t>the “argparse” module is u</a:t>
            </a:r>
            <a:r>
              <a:rPr kumimoji="0" lang="en-US" altLang="en-US" sz="1600" b="0" i="0" u="none" strike="noStrike" cap="none" normalizeH="0" baseline="0" dirty="0">
                <a:ln>
                  <a:noFill/>
                </a:ln>
                <a:solidFill>
                  <a:schemeClr val="tx1"/>
                </a:solidFill>
                <a:effectLst/>
              </a:rPr>
              <a:t>sed to get the pcap file name from the command line.</a:t>
            </a:r>
            <a:endParaRPr lang="en-US" altLang="en-US" sz="1600" dirty="0"/>
          </a:p>
          <a:p>
            <a:pPr marL="285750" lvl="0" indent="-285750" defTabSz="914400" eaLnBrk="0" fontAlgn="base" hangingPunct="0">
              <a:spcBef>
                <a:spcPct val="0"/>
              </a:spcBef>
              <a:spcAft>
                <a:spcPct val="0"/>
              </a:spcAft>
              <a:buFont typeface="Arial" panose="020B0604020202020204" pitchFamily="34" charset="0"/>
              <a:buChar char="•"/>
            </a:pPr>
            <a:endParaRPr kumimoji="0" lang="en-US" altLang="en-US" sz="1600" b="0" i="0" u="none" strike="noStrike" cap="none" normalizeH="0" baseline="0" dirty="0">
              <a:ln>
                <a:noFill/>
              </a:ln>
              <a:solidFill>
                <a:schemeClr val="tx1"/>
              </a:solidFill>
              <a:effectLst/>
            </a:endParaRPr>
          </a:p>
          <a:p>
            <a:pPr marL="285750" lvl="0" indent="-285750" defTabSz="914400" eaLnBrk="0" fontAlgn="base" hangingPunct="0">
              <a:spcBef>
                <a:spcPct val="0"/>
              </a:spcBef>
              <a:spcAft>
                <a:spcPct val="0"/>
              </a:spcAft>
              <a:buFont typeface="Arial" panose="020B0604020202020204" pitchFamily="34" charset="0"/>
              <a:buChar char="•"/>
            </a:pPr>
            <a:r>
              <a:rPr kumimoji="0" lang="en-US" altLang="en-US" sz="1600" b="0" i="0" u="none" strike="noStrike" cap="none" normalizeH="0" baseline="0" dirty="0">
                <a:ln>
                  <a:noFill/>
                </a:ln>
                <a:solidFill>
                  <a:schemeClr val="tx1"/>
                </a:solidFill>
                <a:effectLst/>
              </a:rPr>
              <a:t>The argparse module defines what arguments it requires and will figure out how to parse those out of </a:t>
            </a:r>
            <a:r>
              <a:rPr kumimoji="0" lang="en-US" altLang="en-US" sz="1600" b="0" i="0" u="none" strike="noStrike" cap="none" normalizeH="0" baseline="0" dirty="0" err="1">
                <a:ln>
                  <a:noFill/>
                </a:ln>
                <a:solidFill>
                  <a:schemeClr val="tx1"/>
                </a:solidFill>
                <a:effectLst/>
              </a:rPr>
              <a:t>sys.argv</a:t>
            </a:r>
            <a:r>
              <a:rPr kumimoji="0" lang="en-US" altLang="en-US" sz="1600" b="0" i="0" u="none" strike="noStrike" cap="none" normalizeH="0" baseline="0" dirty="0">
                <a:ln>
                  <a:noFill/>
                </a:ln>
                <a:solidFill>
                  <a:schemeClr val="tx1"/>
                </a:solidFill>
                <a:effectLst/>
              </a:rPr>
              <a:t>. </a:t>
            </a:r>
          </a:p>
          <a:p>
            <a:pPr lvl="0" defTabSz="914400" eaLnBrk="0" fontAlgn="base" hangingPunct="0">
              <a:spcBef>
                <a:spcPct val="0"/>
              </a:spcBef>
              <a:spcAft>
                <a:spcPct val="0"/>
              </a:spcAft>
            </a:pPr>
            <a:endParaRPr lang="en-US" altLang="en-US" sz="1600" dirty="0"/>
          </a:p>
          <a:p>
            <a:pPr marL="285750" lvl="0" indent="-285750" defTabSz="914400" eaLnBrk="0" fontAlgn="base" hangingPunct="0">
              <a:spcBef>
                <a:spcPct val="0"/>
              </a:spcBef>
              <a:spcAft>
                <a:spcPct val="0"/>
              </a:spcAft>
              <a:buFont typeface="Arial" panose="020B0604020202020204" pitchFamily="34" charset="0"/>
              <a:buChar char="•"/>
            </a:pPr>
            <a:r>
              <a:rPr lang="en-US" altLang="en-US" sz="1600" dirty="0"/>
              <a:t>Parse_args() inspects the command line, convert each argument to the appropriate type and then invoke the appropriate action.</a:t>
            </a:r>
          </a:p>
          <a:p>
            <a:pPr marL="285750" lvl="0" indent="-285750" defTabSz="914400" eaLnBrk="0" fontAlgn="base" hangingPunct="0">
              <a:spcBef>
                <a:spcPct val="0"/>
              </a:spcBef>
              <a:spcAft>
                <a:spcPct val="0"/>
              </a:spcAft>
              <a:buFont typeface="Arial" panose="020B0604020202020204" pitchFamily="34" charset="0"/>
              <a:buChar char="•"/>
            </a:pPr>
            <a:endParaRPr lang="en-US" altLang="en-US" sz="1600" dirty="0"/>
          </a:p>
          <a:p>
            <a:pPr marL="285750" lvl="0" indent="-285750" defTabSz="914400" eaLnBrk="0" fontAlgn="base" hangingPunct="0">
              <a:spcBef>
                <a:spcPct val="0"/>
              </a:spcBef>
              <a:spcAft>
                <a:spcPct val="0"/>
              </a:spcAft>
              <a:buFont typeface="Arial" panose="020B0604020202020204" pitchFamily="34" charset="0"/>
              <a:buChar char="•"/>
            </a:pPr>
            <a:r>
              <a:rPr lang="en-US" altLang="en-US" sz="1600" dirty="0"/>
              <a:t>File_name is given as args.pcap so that when pcap file is found within the given path, the file is processed successfully.</a:t>
            </a:r>
            <a:endParaRPr kumimoji="0" lang="en-US" altLang="en-US" sz="1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16684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BE4FE-C887-41C1-B9CB-AD7F26A11428}"/>
              </a:ext>
            </a:extLst>
          </p:cNvPr>
          <p:cNvSpPr>
            <a:spLocks noGrp="1"/>
          </p:cNvSpPr>
          <p:nvPr>
            <p:ph type="title"/>
          </p:nvPr>
        </p:nvSpPr>
        <p:spPr>
          <a:xfrm>
            <a:off x="838200" y="0"/>
            <a:ext cx="10515600" cy="504967"/>
          </a:xfrm>
        </p:spPr>
        <p:txBody>
          <a:bodyPr>
            <a:normAutofit/>
          </a:bodyPr>
          <a:lstStyle/>
          <a:p>
            <a:pPr algn="ctr"/>
            <a:r>
              <a:rPr lang="en-US" sz="2800" dirty="0">
                <a:solidFill>
                  <a:srgbClr val="000000"/>
                </a:solidFill>
                <a:latin typeface="Segoe UI" panose="020B0502040204020203" pitchFamily="34" charset="0"/>
                <a:cs typeface="Segoe UI" panose="020B0502040204020203" pitchFamily="34" charset="0"/>
              </a:rPr>
              <a:t>Partial Objective 1:</a:t>
            </a:r>
            <a:r>
              <a:rPr lang="en-US" sz="2800" dirty="0">
                <a:solidFill>
                  <a:schemeClr val="tx1"/>
                </a:solidFill>
                <a:latin typeface="Segoe UI" panose="020B0502040204020203" pitchFamily="34" charset="0"/>
                <a:cs typeface="Segoe UI" panose="020B0502040204020203" pitchFamily="34" charset="0"/>
              </a:rPr>
              <a:t> Opening Pcap File</a:t>
            </a:r>
          </a:p>
        </p:txBody>
      </p:sp>
      <p:pic>
        <p:nvPicPr>
          <p:cNvPr id="6" name="Content Placeholder 5" descr="A screenshot of a computer screen&#10;&#10;Description automatically generated">
            <a:extLst>
              <a:ext uri="{FF2B5EF4-FFF2-40B4-BE49-F238E27FC236}">
                <a16:creationId xmlns:a16="http://schemas.microsoft.com/office/drawing/2014/main" id="{C7735332-D42A-4D66-B708-C38E168379F1}"/>
              </a:ext>
            </a:extLst>
          </p:cNvPr>
          <p:cNvPicPr>
            <a:picLocks noGrp="1" noChangeAspect="1"/>
          </p:cNvPicPr>
          <p:nvPr>
            <p:ph idx="1"/>
          </p:nvPr>
        </p:nvPicPr>
        <p:blipFill>
          <a:blip r:embed="rId3"/>
          <a:stretch>
            <a:fillRect/>
          </a:stretch>
        </p:blipFill>
        <p:spPr>
          <a:xfrm>
            <a:off x="-13648" y="504967"/>
            <a:ext cx="12192000" cy="6353033"/>
          </a:xfrm>
        </p:spPr>
      </p:pic>
    </p:spTree>
    <p:extLst>
      <p:ext uri="{BB962C8B-B14F-4D97-AF65-F5344CB8AC3E}">
        <p14:creationId xmlns:p14="http://schemas.microsoft.com/office/powerpoint/2010/main" val="2965539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BE4FE-C887-41C1-B9CB-AD7F26A11428}"/>
              </a:ext>
            </a:extLst>
          </p:cNvPr>
          <p:cNvSpPr>
            <a:spLocks noGrp="1"/>
          </p:cNvSpPr>
          <p:nvPr>
            <p:ph type="title"/>
          </p:nvPr>
        </p:nvSpPr>
        <p:spPr>
          <a:xfrm>
            <a:off x="1136429" y="300018"/>
            <a:ext cx="8952451" cy="1325563"/>
          </a:xfrm>
        </p:spPr>
        <p:txBody>
          <a:bodyPr vert="horz" lIns="91440" tIns="45720" rIns="91440" bIns="45720" rtlCol="0" anchor="ctr">
            <a:normAutofit/>
          </a:bodyPr>
          <a:lstStyle/>
          <a:p>
            <a:r>
              <a:rPr lang="en-US" sz="3200" dirty="0">
                <a:solidFill>
                  <a:srgbClr val="000000"/>
                </a:solidFill>
                <a:latin typeface="+mj-lt"/>
              </a:rPr>
              <a:t>Partial Objective 2: </a:t>
            </a:r>
            <a:r>
              <a:rPr lang="en-US" sz="3200" kern="1200" dirty="0">
                <a:solidFill>
                  <a:schemeClr val="tx1"/>
                </a:solidFill>
                <a:latin typeface="+mj-lt"/>
                <a:ea typeface="+mj-ea"/>
                <a:cs typeface="+mj-cs"/>
              </a:rPr>
              <a:t>Printing packets of Pcap File</a:t>
            </a:r>
          </a:p>
        </p:txBody>
      </p:sp>
      <p:sp>
        <p:nvSpPr>
          <p:cNvPr id="37" name="Rectangle 36">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descr="Presentation with Checklist">
            <a:extLst>
              <a:ext uri="{FF2B5EF4-FFF2-40B4-BE49-F238E27FC236}">
                <a16:creationId xmlns:a16="http://schemas.microsoft.com/office/drawing/2014/main" id="{2AF8E202-8807-4855-9BCD-401073E01D5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
        <p:nvSpPr>
          <p:cNvPr id="7" name="Rectangle 4">
            <a:extLst>
              <a:ext uri="{FF2B5EF4-FFF2-40B4-BE49-F238E27FC236}">
                <a16:creationId xmlns:a16="http://schemas.microsoft.com/office/drawing/2014/main" id="{BB20278F-117E-4145-818E-0CF9AC8077CE}"/>
              </a:ext>
            </a:extLst>
          </p:cNvPr>
          <p:cNvSpPr>
            <a:spLocks noChangeArrowheads="1"/>
          </p:cNvSpPr>
          <p:nvPr/>
        </p:nvSpPr>
        <p:spPr bwMode="auto">
          <a:xfrm>
            <a:off x="1136428" y="2274836"/>
            <a:ext cx="762909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rPr>
              <a:t>The RawPcapReader class is provided by the scapy module. This class is </a:t>
            </a:r>
            <a:r>
              <a:rPr kumimoji="0" lang="en-US" altLang="en-US" sz="1600" b="0" i="1" u="none" strike="noStrike" cap="none" normalizeH="0" baseline="0" dirty="0">
                <a:ln>
                  <a:noFill/>
                </a:ln>
                <a:effectLst/>
              </a:rPr>
              <a:t>iterable</a:t>
            </a:r>
            <a:r>
              <a:rPr kumimoji="0" lang="en-US" altLang="en-US" sz="1600" b="0" i="0" u="none" strike="noStrike" cap="none" normalizeH="0" baseline="0" dirty="0">
                <a:ln>
                  <a:noFill/>
                </a:ln>
                <a:effectLst/>
              </a:rPr>
              <a:t>, and in each iteration it yields the data (i.e., packet contents) and metadata (i.e., timestamp, packet number etc.) for every packet in the capture.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rPr>
              <a:t>After counting the packets through this module, the pcap file was opened in Wireshark </a:t>
            </a:r>
            <a:r>
              <a:rPr lang="en-US" altLang="en-US" sz="1600" dirty="0"/>
              <a:t>to </a:t>
            </a:r>
            <a:r>
              <a:rPr kumimoji="0" lang="en-US" altLang="en-US" sz="1600" b="0" i="0" u="none" strike="noStrike" cap="none" normalizeH="0" baseline="0" dirty="0">
                <a:ln>
                  <a:noFill/>
                </a:ln>
                <a:effectLst/>
              </a:rPr>
              <a:t>verify if the packet count in our program is consistent with that reported by Wireshark. </a:t>
            </a:r>
          </a:p>
        </p:txBody>
      </p:sp>
    </p:spTree>
    <p:extLst>
      <p:ext uri="{BB962C8B-B14F-4D97-AF65-F5344CB8AC3E}">
        <p14:creationId xmlns:p14="http://schemas.microsoft.com/office/powerpoint/2010/main" val="4179725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BE4FE-C887-41C1-B9CB-AD7F26A11428}"/>
              </a:ext>
            </a:extLst>
          </p:cNvPr>
          <p:cNvSpPr>
            <a:spLocks noGrp="1"/>
          </p:cNvSpPr>
          <p:nvPr>
            <p:ph type="title"/>
          </p:nvPr>
        </p:nvSpPr>
        <p:spPr>
          <a:xfrm>
            <a:off x="838200" y="0"/>
            <a:ext cx="10515600" cy="504967"/>
          </a:xfrm>
        </p:spPr>
        <p:txBody>
          <a:bodyPr>
            <a:normAutofit/>
          </a:bodyPr>
          <a:lstStyle/>
          <a:p>
            <a:pPr algn="ctr"/>
            <a:r>
              <a:rPr lang="en-US" sz="2800" dirty="0">
                <a:solidFill>
                  <a:srgbClr val="000000"/>
                </a:solidFill>
              </a:rPr>
              <a:t>Printing packets of Pcap File</a:t>
            </a:r>
            <a:endParaRPr lang="en-US" sz="2800" dirty="0">
              <a:solidFill>
                <a:schemeClr val="tx1"/>
              </a:solidFill>
            </a:endParaRPr>
          </a:p>
        </p:txBody>
      </p:sp>
      <p:pic>
        <p:nvPicPr>
          <p:cNvPr id="6" name="Content Placeholder 5">
            <a:extLst>
              <a:ext uri="{FF2B5EF4-FFF2-40B4-BE49-F238E27FC236}">
                <a16:creationId xmlns:a16="http://schemas.microsoft.com/office/drawing/2014/main" id="{C7735332-D42A-4D66-B708-C38E168379F1}"/>
              </a:ext>
            </a:extLst>
          </p:cNvPr>
          <p:cNvPicPr>
            <a:picLocks noGrp="1" noChangeAspect="1"/>
          </p:cNvPicPr>
          <p:nvPr>
            <p:ph idx="1"/>
          </p:nvPr>
        </p:nvPicPr>
        <p:blipFill>
          <a:blip r:embed="rId3"/>
          <a:srcRect/>
          <a:stretch/>
        </p:blipFill>
        <p:spPr>
          <a:xfrm>
            <a:off x="0" y="625919"/>
            <a:ext cx="12192000" cy="6353033"/>
          </a:xfrm>
        </p:spPr>
      </p:pic>
    </p:spTree>
    <p:extLst>
      <p:ext uri="{BB962C8B-B14F-4D97-AF65-F5344CB8AC3E}">
        <p14:creationId xmlns:p14="http://schemas.microsoft.com/office/powerpoint/2010/main" val="2773084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ight Triangle 92">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Rectangle 94">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DBE4FE-C887-41C1-B9CB-AD7F26A11428}"/>
              </a:ext>
            </a:extLst>
          </p:cNvPr>
          <p:cNvSpPr>
            <a:spLocks noGrp="1"/>
          </p:cNvSpPr>
          <p:nvPr>
            <p:ph type="title"/>
          </p:nvPr>
        </p:nvSpPr>
        <p:spPr>
          <a:xfrm>
            <a:off x="825452" y="623275"/>
            <a:ext cx="10721375" cy="490038"/>
          </a:xfrm>
        </p:spPr>
        <p:txBody>
          <a:bodyPr vert="horz" lIns="91440" tIns="45720" rIns="91440" bIns="45720" rtlCol="0" anchor="ctr">
            <a:noAutofit/>
          </a:bodyPr>
          <a:lstStyle/>
          <a:p>
            <a:br>
              <a:rPr lang="en-US" sz="3200" kern="1200" dirty="0">
                <a:solidFill>
                  <a:schemeClr val="tx1"/>
                </a:solidFill>
                <a:latin typeface="+mj-lt"/>
                <a:ea typeface="+mj-ea"/>
                <a:cs typeface="+mj-cs"/>
              </a:rPr>
            </a:br>
            <a:r>
              <a:rPr lang="en-US" sz="3200" kern="1200" dirty="0">
                <a:solidFill>
                  <a:schemeClr val="tx1"/>
                </a:solidFill>
                <a:latin typeface="+mj-lt"/>
                <a:ea typeface="+mj-ea"/>
                <a:cs typeface="+mj-cs"/>
              </a:rPr>
              <a:t>Partial Objective 3: Printing </a:t>
            </a:r>
            <a:r>
              <a:rPr lang="en-US" sz="3200" dirty="0">
                <a:solidFill>
                  <a:schemeClr val="tx1"/>
                </a:solidFill>
                <a:latin typeface="+mj-lt"/>
                <a:cs typeface="+mj-cs"/>
              </a:rPr>
              <a:t>G</a:t>
            </a:r>
            <a:r>
              <a:rPr lang="en-US" sz="3200" kern="1200" dirty="0">
                <a:solidFill>
                  <a:schemeClr val="tx1"/>
                </a:solidFill>
                <a:latin typeface="+mj-lt"/>
                <a:ea typeface="+mj-ea"/>
                <a:cs typeface="+mj-cs"/>
              </a:rPr>
              <a:t>eo-locations of IP addresses</a:t>
            </a:r>
          </a:p>
        </p:txBody>
      </p:sp>
      <p:pic>
        <p:nvPicPr>
          <p:cNvPr id="12" name="Graphic 11" descr="Presentation with Checklist">
            <a:extLst>
              <a:ext uri="{FF2B5EF4-FFF2-40B4-BE49-F238E27FC236}">
                <a16:creationId xmlns:a16="http://schemas.microsoft.com/office/drawing/2014/main" id="{2AF8E202-8807-4855-9BCD-401073E01D5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5452" y="2063117"/>
            <a:ext cx="2728198" cy="2728198"/>
          </a:xfrm>
          <a:prstGeom prst="rect">
            <a:avLst/>
          </a:prstGeom>
        </p:spPr>
      </p:pic>
      <p:sp>
        <p:nvSpPr>
          <p:cNvPr id="7" name="Rectangle 4">
            <a:extLst>
              <a:ext uri="{FF2B5EF4-FFF2-40B4-BE49-F238E27FC236}">
                <a16:creationId xmlns:a16="http://schemas.microsoft.com/office/drawing/2014/main" id="{BB20278F-117E-4145-818E-0CF9AC8077CE}"/>
              </a:ext>
            </a:extLst>
          </p:cNvPr>
          <p:cNvSpPr>
            <a:spLocks noChangeArrowheads="1"/>
          </p:cNvSpPr>
          <p:nvPr/>
        </p:nvSpPr>
        <p:spPr bwMode="auto">
          <a:xfrm>
            <a:off x="4195424" y="2291415"/>
            <a:ext cx="6290747" cy="272819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Autofit/>
          </a:bodyPr>
          <a:lstStyle/>
          <a:p>
            <a:pPr marL="285750" marR="0" lvl="0" indent="-285750" defTabSz="914400" fontAlgn="base">
              <a:lnSpc>
                <a:spcPct val="90000"/>
              </a:lnSpc>
              <a:spcBef>
                <a:spcPct val="0"/>
              </a:spcBef>
              <a:spcAft>
                <a:spcPts val="600"/>
              </a:spcAft>
              <a:buClrTx/>
              <a:buSzTx/>
              <a:buFont typeface="Arial" panose="020B0604020202020204" pitchFamily="34" charset="0"/>
              <a:buChar char="•"/>
              <a:tabLst/>
            </a:pPr>
            <a:r>
              <a:rPr lang="en-US" altLang="en-US" sz="1600" dirty="0"/>
              <a:t>Imported GeoLite2 City database module to get the Geo-location.</a:t>
            </a:r>
          </a:p>
          <a:p>
            <a:pPr marL="285750" marR="0" lvl="0" indent="-285750" defTabSz="914400" fontAlgn="base">
              <a:lnSpc>
                <a:spcPct val="90000"/>
              </a:lnSpc>
              <a:spcBef>
                <a:spcPct val="0"/>
              </a:spcBef>
              <a:spcAft>
                <a:spcPts val="600"/>
              </a:spcAft>
              <a:buClrTx/>
              <a:buSzTx/>
              <a:buFont typeface="Arial" panose="020B0604020202020204" pitchFamily="34" charset="0"/>
              <a:buChar char="•"/>
              <a:tabLst/>
            </a:pPr>
            <a:endParaRPr lang="en-US" altLang="en-US" sz="1600" dirty="0"/>
          </a:p>
          <a:p>
            <a:pPr marL="285750" marR="0" lvl="0" indent="-285750" defTabSz="914400" fontAlgn="base">
              <a:lnSpc>
                <a:spcPct val="90000"/>
              </a:lnSpc>
              <a:spcBef>
                <a:spcPct val="0"/>
              </a:spcBef>
              <a:spcAft>
                <a:spcPts val="600"/>
              </a:spcAft>
              <a:buClrTx/>
              <a:buSzTx/>
              <a:buFont typeface="Arial" panose="020B0604020202020204" pitchFamily="34" charset="0"/>
              <a:buChar char="•"/>
              <a:tabLst/>
            </a:pPr>
            <a:r>
              <a:rPr lang="en-US" altLang="en-US" sz="1600" dirty="0"/>
              <a:t>The Geo-location information includes country, city, postal code, subdivision of a city’s name, latitude and longitude information. </a:t>
            </a:r>
          </a:p>
          <a:p>
            <a:pPr marR="0" lvl="0" defTabSz="914400" fontAlgn="base">
              <a:lnSpc>
                <a:spcPct val="90000"/>
              </a:lnSpc>
              <a:spcBef>
                <a:spcPct val="0"/>
              </a:spcBef>
              <a:spcAft>
                <a:spcPts val="600"/>
              </a:spcAft>
              <a:buClrTx/>
              <a:buSzTx/>
              <a:tabLst/>
            </a:pPr>
            <a:endParaRPr kumimoji="0" lang="en-US" altLang="en-US" sz="1600" b="0" i="0" u="none" strike="noStrike" cap="none" normalizeH="0" baseline="0" dirty="0">
              <a:ln>
                <a:noFill/>
              </a:ln>
              <a:effectLst/>
            </a:endParaRPr>
          </a:p>
        </p:txBody>
      </p:sp>
    </p:spTree>
    <p:extLst>
      <p:ext uri="{BB962C8B-B14F-4D97-AF65-F5344CB8AC3E}">
        <p14:creationId xmlns:p14="http://schemas.microsoft.com/office/powerpoint/2010/main" val="307767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BE4FE-C887-41C1-B9CB-AD7F26A11428}"/>
              </a:ext>
            </a:extLst>
          </p:cNvPr>
          <p:cNvSpPr>
            <a:spLocks noGrp="1"/>
          </p:cNvSpPr>
          <p:nvPr>
            <p:ph type="title"/>
          </p:nvPr>
        </p:nvSpPr>
        <p:spPr>
          <a:xfrm>
            <a:off x="838200" y="0"/>
            <a:ext cx="10515600" cy="504967"/>
          </a:xfrm>
        </p:spPr>
        <p:txBody>
          <a:bodyPr>
            <a:normAutofit/>
          </a:bodyPr>
          <a:lstStyle/>
          <a:p>
            <a:pPr algn="ctr"/>
            <a:r>
              <a:rPr lang="en-US" sz="2800" dirty="0">
                <a:solidFill>
                  <a:srgbClr val="000000"/>
                </a:solidFill>
                <a:latin typeface="+mj-lt"/>
              </a:rPr>
              <a:t>Printing Geo-locations of IP addresses</a:t>
            </a:r>
            <a:endParaRPr lang="en-US" sz="2800" dirty="0">
              <a:solidFill>
                <a:schemeClr val="tx1"/>
              </a:solidFill>
              <a:latin typeface="+mj-lt"/>
            </a:endParaRPr>
          </a:p>
        </p:txBody>
      </p:sp>
      <p:pic>
        <p:nvPicPr>
          <p:cNvPr id="6" name="Content Placeholder 5">
            <a:extLst>
              <a:ext uri="{FF2B5EF4-FFF2-40B4-BE49-F238E27FC236}">
                <a16:creationId xmlns:a16="http://schemas.microsoft.com/office/drawing/2014/main" id="{C7735332-D42A-4D66-B708-C38E168379F1}"/>
              </a:ext>
            </a:extLst>
          </p:cNvPr>
          <p:cNvPicPr>
            <a:picLocks noGrp="1" noChangeAspect="1"/>
          </p:cNvPicPr>
          <p:nvPr>
            <p:ph idx="1"/>
          </p:nvPr>
        </p:nvPicPr>
        <p:blipFill>
          <a:blip r:embed="rId3"/>
          <a:srcRect/>
          <a:stretch/>
        </p:blipFill>
        <p:spPr>
          <a:xfrm>
            <a:off x="0" y="504967"/>
            <a:ext cx="12192000" cy="6353033"/>
          </a:xfrm>
        </p:spPr>
      </p:pic>
    </p:spTree>
    <p:extLst>
      <p:ext uri="{BB962C8B-B14F-4D97-AF65-F5344CB8AC3E}">
        <p14:creationId xmlns:p14="http://schemas.microsoft.com/office/powerpoint/2010/main" val="1727589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0" name="Rectangle 9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2" name="Arc 10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1DBE4FE-C887-41C1-B9CB-AD7F26A11428}"/>
              </a:ext>
            </a:extLst>
          </p:cNvPr>
          <p:cNvSpPr>
            <a:spLocks noGrp="1"/>
          </p:cNvSpPr>
          <p:nvPr>
            <p:ph type="title"/>
          </p:nvPr>
        </p:nvSpPr>
        <p:spPr>
          <a:xfrm>
            <a:off x="4283913" y="336239"/>
            <a:ext cx="6535645" cy="1325563"/>
          </a:xfrm>
        </p:spPr>
        <p:txBody>
          <a:bodyPr vert="horz" lIns="91440" tIns="45720" rIns="91440" bIns="45720" rtlCol="0" anchor="ctr">
            <a:normAutofit/>
          </a:bodyPr>
          <a:lstStyle/>
          <a:p>
            <a:br>
              <a:rPr lang="en-US" sz="2800" kern="1200" dirty="0">
                <a:solidFill>
                  <a:schemeClr val="tx1"/>
                </a:solidFill>
                <a:latin typeface="+mj-lt"/>
                <a:ea typeface="+mj-ea"/>
                <a:cs typeface="+mj-cs"/>
              </a:rPr>
            </a:br>
            <a:r>
              <a:rPr lang="en-US" sz="2800" kern="1200" dirty="0">
                <a:solidFill>
                  <a:schemeClr val="tx1"/>
                </a:solidFill>
                <a:latin typeface="+mj-lt"/>
                <a:ea typeface="+mj-ea"/>
                <a:cs typeface="+mj-cs"/>
              </a:rPr>
              <a:t>Final Script: Description of the criteria of DDoS Attack</a:t>
            </a:r>
          </a:p>
        </p:txBody>
      </p:sp>
      <p:sp>
        <p:nvSpPr>
          <p:cNvPr id="104" name="Freeform: Shape 10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2" name="Graphic 11" descr="Presentation with Checklist">
            <a:extLst>
              <a:ext uri="{FF2B5EF4-FFF2-40B4-BE49-F238E27FC236}">
                <a16:creationId xmlns:a16="http://schemas.microsoft.com/office/drawing/2014/main" id="{2AF8E202-8807-4855-9BCD-401073E01D5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8627" y="676057"/>
            <a:ext cx="4412540" cy="419252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7" name="Rectangle 4">
            <a:extLst>
              <a:ext uri="{FF2B5EF4-FFF2-40B4-BE49-F238E27FC236}">
                <a16:creationId xmlns:a16="http://schemas.microsoft.com/office/drawing/2014/main" id="{BB20278F-117E-4145-818E-0CF9AC8077CE}"/>
              </a:ext>
            </a:extLst>
          </p:cNvPr>
          <p:cNvSpPr>
            <a:spLocks noChangeArrowheads="1"/>
          </p:cNvSpPr>
          <p:nvPr/>
        </p:nvSpPr>
        <p:spPr bwMode="auto">
          <a:xfrm>
            <a:off x="4283913" y="1984443"/>
            <a:ext cx="7069887" cy="41925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285750" marR="0" lvl="0" indent="-228600" defTabSz="914400" fontAlgn="base">
              <a:lnSpc>
                <a:spcPct val="90000"/>
              </a:lnSpc>
              <a:spcBef>
                <a:spcPct val="0"/>
              </a:spcBef>
              <a:spcAft>
                <a:spcPts val="600"/>
              </a:spcAft>
              <a:buClrTx/>
              <a:buSzTx/>
              <a:buFont typeface="Arial" panose="020B0604020202020204" pitchFamily="34" charset="0"/>
              <a:buChar char="•"/>
              <a:tabLst/>
            </a:pPr>
            <a:r>
              <a:rPr lang="en-US" altLang="en-US" dirty="0"/>
              <a:t>In the final script, total count for each IP address is calculated to check which addresses tried to make numerous connections.</a:t>
            </a:r>
          </a:p>
          <a:p>
            <a:pPr marR="0" lvl="0" defTabSz="914400" fontAlgn="base">
              <a:lnSpc>
                <a:spcPct val="90000"/>
              </a:lnSpc>
              <a:spcBef>
                <a:spcPct val="0"/>
              </a:spcBef>
              <a:spcAft>
                <a:spcPts val="600"/>
              </a:spcAft>
              <a:buClrTx/>
              <a:buSzTx/>
              <a:tabLst/>
            </a:pPr>
            <a:endParaRPr kumimoji="0" lang="en-US" altLang="en-US" b="0" i="0" u="none" strike="noStrike" cap="none" normalizeH="0" baseline="0" dirty="0">
              <a:ln>
                <a:noFill/>
              </a:ln>
              <a:effectLst/>
            </a:endParaRPr>
          </a:p>
          <a:p>
            <a:pPr marL="0" marR="0" lvl="0" indent="-228600" defTabSz="914400" fontAlgn="base">
              <a:lnSpc>
                <a:spcPct val="90000"/>
              </a:lnSpc>
              <a:spcBef>
                <a:spcPct val="0"/>
              </a:spcBef>
              <a:spcAft>
                <a:spcPts val="600"/>
              </a:spcAft>
              <a:buClrTx/>
              <a:buSzTx/>
              <a:buFont typeface="Arial" panose="020B0604020202020204" pitchFamily="34" charset="0"/>
              <a:buChar char="•"/>
              <a:tabLst/>
            </a:pPr>
            <a:endParaRPr lang="en-US" altLang="en-US" dirty="0"/>
          </a:p>
          <a:p>
            <a:pPr marL="285750" marR="0" lvl="0" indent="-228600" defTabSz="914400" fontAlgn="base">
              <a:lnSpc>
                <a:spcPct val="90000"/>
              </a:lnSpc>
              <a:spcBef>
                <a:spcPct val="0"/>
              </a:spcBef>
              <a:spcAft>
                <a:spcPts val="600"/>
              </a:spcAft>
              <a:buClrTx/>
              <a:buSzTx/>
              <a:buFont typeface="Arial" panose="020B0604020202020204" pitchFamily="34" charset="0"/>
              <a:buChar char="•"/>
              <a:tabLst/>
            </a:pPr>
            <a:r>
              <a:rPr lang="en-US" altLang="en-US" dirty="0"/>
              <a:t>Secondly, the geo-location of each IP addresses is checked to decide duplicate or malicious IP addresses.</a:t>
            </a:r>
          </a:p>
          <a:p>
            <a:pPr marL="285750" marR="0" lvl="0" indent="-228600" defTabSz="914400" fontAlgn="base">
              <a:lnSpc>
                <a:spcPct val="90000"/>
              </a:lnSpc>
              <a:spcBef>
                <a:spcPct val="0"/>
              </a:spcBef>
              <a:spcAft>
                <a:spcPts val="600"/>
              </a:spcAft>
              <a:buClrTx/>
              <a:buSzTx/>
              <a:buFont typeface="Arial" panose="020B0604020202020204" pitchFamily="34" charset="0"/>
              <a:buChar char="•"/>
              <a:tabLst/>
            </a:pPr>
            <a:endParaRPr lang="en-US" altLang="en-US" dirty="0"/>
          </a:p>
          <a:p>
            <a:pPr marL="285750" marR="0" lvl="0" indent="-228600" defTabSz="914400" fontAlgn="base">
              <a:lnSpc>
                <a:spcPct val="90000"/>
              </a:lnSpc>
              <a:spcBef>
                <a:spcPct val="0"/>
              </a:spcBef>
              <a:spcAft>
                <a:spcPts val="600"/>
              </a:spcAft>
              <a:buClrTx/>
              <a:buSzTx/>
              <a:buFont typeface="Arial" panose="020B0604020202020204" pitchFamily="34" charset="0"/>
              <a:buChar char="•"/>
              <a:tabLst/>
            </a:pPr>
            <a:endParaRPr lang="en-US" altLang="en-US" dirty="0"/>
          </a:p>
          <a:p>
            <a:pPr marL="285750" marR="0" lvl="0" indent="-228600" defTabSz="914400" fontAlgn="base">
              <a:lnSpc>
                <a:spcPct val="90000"/>
              </a:lnSpc>
              <a:spcBef>
                <a:spcPct val="0"/>
              </a:spcBef>
              <a:spcAft>
                <a:spcPts val="600"/>
              </a:spcAft>
              <a:buClrTx/>
              <a:buSzTx/>
              <a:buFont typeface="Arial" panose="020B0604020202020204" pitchFamily="34" charset="0"/>
              <a:buChar char="•"/>
              <a:tabLst/>
            </a:pPr>
            <a:r>
              <a:rPr lang="en-US" altLang="en-US" dirty="0"/>
              <a:t>Thirdly, we check for TCP SYN flood attack, which is one of the common types of DDoS attack. </a:t>
            </a:r>
          </a:p>
          <a:p>
            <a:pPr marL="57150" marR="0" lvl="0" defTabSz="914400" fontAlgn="base">
              <a:lnSpc>
                <a:spcPct val="90000"/>
              </a:lnSpc>
              <a:spcBef>
                <a:spcPct val="0"/>
              </a:spcBef>
              <a:spcAft>
                <a:spcPts val="600"/>
              </a:spcAft>
              <a:buClrTx/>
              <a:buSzTx/>
              <a:tabLst/>
            </a:pPr>
            <a:endParaRPr kumimoji="0" lang="en-US" altLang="en-US" b="0" i="0" u="none" strike="noStrike" cap="none" normalizeH="0" baseline="0" dirty="0">
              <a:ln>
                <a:noFill/>
              </a:ln>
              <a:effectLst/>
            </a:endParaRPr>
          </a:p>
        </p:txBody>
      </p:sp>
    </p:spTree>
    <p:extLst>
      <p:ext uri="{BB962C8B-B14F-4D97-AF65-F5344CB8AC3E}">
        <p14:creationId xmlns:p14="http://schemas.microsoft.com/office/powerpoint/2010/main" val="2043885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9" name="Rectangle 118">
            <a:extLst>
              <a:ext uri="{FF2B5EF4-FFF2-40B4-BE49-F238E27FC236}">
                <a16:creationId xmlns:a16="http://schemas.microsoft.com/office/drawing/2014/main" id="{435ADAF7-9BEB-4FA3-AE9F-4CF47620EB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51DBE4FE-C887-41C1-B9CB-AD7F26A11428}"/>
              </a:ext>
            </a:extLst>
          </p:cNvPr>
          <p:cNvSpPr>
            <a:spLocks noGrp="1"/>
          </p:cNvSpPr>
          <p:nvPr>
            <p:ph type="title"/>
          </p:nvPr>
        </p:nvSpPr>
        <p:spPr>
          <a:xfrm>
            <a:off x="499647" y="431212"/>
            <a:ext cx="3420305" cy="1356645"/>
          </a:xfrm>
        </p:spPr>
        <p:txBody>
          <a:bodyPr vert="horz" lIns="91440" tIns="45720" rIns="91440" bIns="45720" rtlCol="0" anchor="ctr">
            <a:normAutofit/>
          </a:bodyPr>
          <a:lstStyle/>
          <a:p>
            <a:pPr algn="ctr"/>
            <a:br>
              <a:rPr lang="en-US" sz="2800" kern="1200" dirty="0">
                <a:solidFill>
                  <a:schemeClr val="tx1"/>
                </a:solidFill>
                <a:latin typeface="+mj-lt"/>
                <a:ea typeface="+mj-ea"/>
                <a:cs typeface="+mj-cs"/>
              </a:rPr>
            </a:br>
            <a:r>
              <a:rPr lang="en-US" sz="2800" kern="1200" dirty="0">
                <a:solidFill>
                  <a:schemeClr val="tx1"/>
                </a:solidFill>
                <a:latin typeface="+mj-lt"/>
                <a:ea typeface="+mj-ea"/>
                <a:cs typeface="+mj-cs"/>
              </a:rPr>
              <a:t>Explanation of the final script</a:t>
            </a:r>
          </a:p>
        </p:txBody>
      </p:sp>
      <p:sp>
        <p:nvSpPr>
          <p:cNvPr id="121" name="Rectangle 120">
            <a:extLst>
              <a:ext uri="{FF2B5EF4-FFF2-40B4-BE49-F238E27FC236}">
                <a16:creationId xmlns:a16="http://schemas.microsoft.com/office/drawing/2014/main" id="{57BB0BA7-0383-4937-8874-B01AAA08E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68743"/>
            <a:ext cx="4310288" cy="4089257"/>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descr="Presentation with Checklist">
            <a:extLst>
              <a:ext uri="{FF2B5EF4-FFF2-40B4-BE49-F238E27FC236}">
                <a16:creationId xmlns:a16="http://schemas.microsoft.com/office/drawing/2014/main" id="{2AF8E202-8807-4855-9BCD-401073E01D5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244" y="3090471"/>
            <a:ext cx="3445801" cy="3445801"/>
          </a:xfrm>
          <a:prstGeom prst="rect">
            <a:avLst/>
          </a:prstGeom>
        </p:spPr>
      </p:pic>
      <p:sp>
        <p:nvSpPr>
          <p:cNvPr id="7" name="Rectangle 4">
            <a:extLst>
              <a:ext uri="{FF2B5EF4-FFF2-40B4-BE49-F238E27FC236}">
                <a16:creationId xmlns:a16="http://schemas.microsoft.com/office/drawing/2014/main" id="{BB20278F-117E-4145-818E-0CF9AC8077CE}"/>
              </a:ext>
            </a:extLst>
          </p:cNvPr>
          <p:cNvSpPr>
            <a:spLocks noChangeArrowheads="1"/>
          </p:cNvSpPr>
          <p:nvPr/>
        </p:nvSpPr>
        <p:spPr bwMode="auto">
          <a:xfrm>
            <a:off x="4419599" y="150125"/>
            <a:ext cx="7644385" cy="670787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285750" marR="0" lvl="0" indent="-228600" defTabSz="914400" fontAlgn="base">
              <a:lnSpc>
                <a:spcPct val="90000"/>
              </a:lnSpc>
              <a:spcBef>
                <a:spcPct val="0"/>
              </a:spcBef>
              <a:spcAft>
                <a:spcPts val="600"/>
              </a:spcAft>
              <a:buClrTx/>
              <a:buSzTx/>
              <a:buFont typeface="Arial" panose="020B0604020202020204" pitchFamily="34" charset="0"/>
              <a:buChar char="•"/>
              <a:tabLst/>
            </a:pPr>
            <a:r>
              <a:rPr lang="en-US" altLang="en-US" dirty="0"/>
              <a:t>In the final script, first step is importing modules like scapy, argparse, os, sys, geoip2.database, json etc.</a:t>
            </a:r>
          </a:p>
          <a:p>
            <a:pPr marL="0" marR="0" lvl="0" indent="-228600" defTabSz="914400" fontAlgn="base">
              <a:lnSpc>
                <a:spcPct val="90000"/>
              </a:lnSpc>
              <a:spcBef>
                <a:spcPct val="0"/>
              </a:spcBef>
              <a:spcAft>
                <a:spcPts val="600"/>
              </a:spcAft>
              <a:buClrTx/>
              <a:buSzTx/>
              <a:buFont typeface="Arial" panose="020B0604020202020204" pitchFamily="34" charset="0"/>
              <a:buChar char="•"/>
              <a:tabLst/>
            </a:pPr>
            <a:endParaRPr kumimoji="0" lang="en-US" altLang="en-US" b="0" i="0" u="none" strike="noStrike" cap="none" normalizeH="0" baseline="0" dirty="0">
              <a:ln>
                <a:noFill/>
              </a:ln>
              <a:effectLst/>
            </a:endParaRPr>
          </a:p>
          <a:p>
            <a:pPr marL="0" marR="0" lvl="0" indent="-228600" defTabSz="914400" fontAlgn="base">
              <a:lnSpc>
                <a:spcPct val="90000"/>
              </a:lnSpc>
              <a:spcBef>
                <a:spcPct val="0"/>
              </a:spcBef>
              <a:spcAft>
                <a:spcPts val="600"/>
              </a:spcAft>
              <a:buClrTx/>
              <a:buSzTx/>
              <a:buFont typeface="Arial" panose="020B0604020202020204" pitchFamily="34" charset="0"/>
              <a:buChar char="•"/>
              <a:tabLst/>
            </a:pPr>
            <a:endParaRPr lang="en-US" altLang="en-US" dirty="0"/>
          </a:p>
          <a:p>
            <a:pPr marL="285750" marR="0" lvl="0" indent="-228600" defTabSz="914400" fontAlgn="base">
              <a:lnSpc>
                <a:spcPct val="90000"/>
              </a:lnSpc>
              <a:spcBef>
                <a:spcPct val="0"/>
              </a:spcBef>
              <a:spcAft>
                <a:spcPts val="600"/>
              </a:spcAft>
              <a:buClrTx/>
              <a:buSzTx/>
              <a:buFont typeface="Arial" panose="020B0604020202020204" pitchFamily="34" charset="0"/>
              <a:buChar char="•"/>
              <a:tabLst/>
            </a:pPr>
            <a:r>
              <a:rPr lang="en-US" altLang="en-US" dirty="0"/>
              <a:t>Secondly, the </a:t>
            </a:r>
            <a:r>
              <a:rPr lang="en-US" altLang="en-US" dirty="0" err="1"/>
              <a:t>pcap</a:t>
            </a:r>
            <a:r>
              <a:rPr lang="en-US" altLang="en-US" dirty="0"/>
              <a:t> file is opened using </a:t>
            </a:r>
            <a:r>
              <a:rPr lang="en-US" altLang="en-US" dirty="0" err="1"/>
              <a:t>process_pcap</a:t>
            </a:r>
            <a:r>
              <a:rPr lang="en-US" altLang="en-US" dirty="0"/>
              <a:t> and RawPcapReader is used to </a:t>
            </a:r>
            <a:r>
              <a:rPr lang="en-US" altLang="en-US" dirty="0" err="1"/>
              <a:t>to</a:t>
            </a:r>
            <a:r>
              <a:rPr lang="en-US" altLang="en-US" dirty="0"/>
              <a:t> read the </a:t>
            </a:r>
            <a:r>
              <a:rPr lang="en-US" altLang="en-US" dirty="0" err="1"/>
              <a:t>pcap</a:t>
            </a:r>
            <a:r>
              <a:rPr lang="en-US" altLang="en-US" dirty="0"/>
              <a:t> file for total packet count.</a:t>
            </a:r>
          </a:p>
          <a:p>
            <a:pPr marL="285750" marR="0" lvl="0" indent="-228600" defTabSz="914400" fontAlgn="base">
              <a:lnSpc>
                <a:spcPct val="90000"/>
              </a:lnSpc>
              <a:spcBef>
                <a:spcPct val="0"/>
              </a:spcBef>
              <a:spcAft>
                <a:spcPts val="600"/>
              </a:spcAft>
              <a:buClrTx/>
              <a:buSzTx/>
              <a:buFont typeface="Arial" panose="020B0604020202020204" pitchFamily="34" charset="0"/>
              <a:buChar char="•"/>
              <a:tabLst/>
            </a:pPr>
            <a:endParaRPr kumimoji="0" lang="en-US" altLang="en-US" b="0" i="0" u="none" strike="noStrike" cap="none" normalizeH="0" baseline="0" dirty="0">
              <a:ln>
                <a:noFill/>
              </a:ln>
              <a:effectLst/>
            </a:endParaRPr>
          </a:p>
          <a:p>
            <a:pPr marL="285750" marR="0" lvl="0" indent="-228600" defTabSz="914400" fontAlgn="base">
              <a:lnSpc>
                <a:spcPct val="90000"/>
              </a:lnSpc>
              <a:spcBef>
                <a:spcPct val="0"/>
              </a:spcBef>
              <a:spcAft>
                <a:spcPts val="600"/>
              </a:spcAft>
              <a:buClrTx/>
              <a:buSzTx/>
              <a:buFont typeface="Arial" panose="020B0604020202020204" pitchFamily="34" charset="0"/>
              <a:buChar char="•"/>
              <a:tabLst/>
            </a:pPr>
            <a:endParaRPr kumimoji="0" lang="en-US" altLang="en-US" b="0" i="0" u="none" strike="noStrike" cap="none" normalizeH="0" baseline="0" dirty="0">
              <a:ln>
                <a:noFill/>
              </a:ln>
              <a:effectLst/>
            </a:endParaRPr>
          </a:p>
          <a:p>
            <a:pPr marL="285750" marR="0" lvl="0" indent="-228600" defTabSz="914400" fontAlgn="base">
              <a:lnSpc>
                <a:spcPct val="90000"/>
              </a:lnSpc>
              <a:spcBef>
                <a:spcPct val="0"/>
              </a:spcBef>
              <a:spcAft>
                <a:spcPts val="600"/>
              </a:spcAft>
              <a:buClrTx/>
              <a:buSzTx/>
              <a:buFont typeface="Arial" panose="020B0604020202020204" pitchFamily="34" charset="0"/>
              <a:buChar char="•"/>
              <a:tabLst/>
            </a:pPr>
            <a:r>
              <a:rPr kumimoji="0" lang="en-US" altLang="en-US" b="0" i="0" u="none" strike="noStrike" cap="none" normalizeH="0" baseline="0" dirty="0">
                <a:ln>
                  <a:noFill/>
                </a:ln>
                <a:effectLst/>
              </a:rPr>
              <a:t>Thirdly, the IP count in the </a:t>
            </a:r>
            <a:r>
              <a:rPr kumimoji="0" lang="en-US" altLang="en-US" b="0" i="0" u="none" strike="noStrike" cap="none" normalizeH="0" baseline="0" dirty="0" err="1">
                <a:ln>
                  <a:noFill/>
                </a:ln>
                <a:effectLst/>
              </a:rPr>
              <a:t>pcap</a:t>
            </a:r>
            <a:r>
              <a:rPr kumimoji="0" lang="en-US" altLang="en-US" b="0" i="0" u="none" strike="noStrike" cap="none" normalizeH="0" baseline="0" dirty="0">
                <a:ln>
                  <a:noFill/>
                </a:ln>
                <a:effectLst/>
              </a:rPr>
              <a:t> file is initiated using Scapy and the  data is put into a tabl</a:t>
            </a:r>
            <a:r>
              <a:rPr lang="en-US" altLang="en-US" dirty="0"/>
              <a:t>e and graph format using </a:t>
            </a:r>
            <a:r>
              <a:rPr lang="en-US" altLang="en-US" dirty="0" err="1"/>
              <a:t>PrettyTable</a:t>
            </a:r>
            <a:r>
              <a:rPr lang="en-US" altLang="en-US" dirty="0"/>
              <a:t> and Plotly.</a:t>
            </a:r>
          </a:p>
          <a:p>
            <a:pPr marL="285750" marR="0" lvl="0" indent="-228600" defTabSz="914400" fontAlgn="base">
              <a:lnSpc>
                <a:spcPct val="90000"/>
              </a:lnSpc>
              <a:spcBef>
                <a:spcPct val="0"/>
              </a:spcBef>
              <a:spcAft>
                <a:spcPts val="600"/>
              </a:spcAft>
              <a:buClrTx/>
              <a:buSzTx/>
              <a:buFont typeface="Arial" panose="020B0604020202020204" pitchFamily="34" charset="0"/>
              <a:buChar char="•"/>
              <a:tabLst/>
            </a:pPr>
            <a:endParaRPr lang="en-US" altLang="en-US" dirty="0"/>
          </a:p>
          <a:p>
            <a:pPr marL="285750" marR="0" lvl="0" indent="-228600" defTabSz="914400" fontAlgn="base">
              <a:lnSpc>
                <a:spcPct val="90000"/>
              </a:lnSpc>
              <a:spcBef>
                <a:spcPct val="0"/>
              </a:spcBef>
              <a:spcAft>
                <a:spcPts val="600"/>
              </a:spcAft>
              <a:buClrTx/>
              <a:buSzTx/>
              <a:buFont typeface="Arial" panose="020B0604020202020204" pitchFamily="34" charset="0"/>
              <a:buChar char="•"/>
              <a:tabLst/>
            </a:pPr>
            <a:endParaRPr lang="en-US" altLang="en-US" dirty="0"/>
          </a:p>
          <a:p>
            <a:pPr marL="285750" marR="0" lvl="0" indent="-228600" defTabSz="914400" fontAlgn="base">
              <a:lnSpc>
                <a:spcPct val="90000"/>
              </a:lnSpc>
              <a:spcBef>
                <a:spcPct val="0"/>
              </a:spcBef>
              <a:spcAft>
                <a:spcPts val="600"/>
              </a:spcAft>
              <a:buClrTx/>
              <a:buSzTx/>
              <a:buFont typeface="Arial" panose="020B0604020202020204" pitchFamily="34" charset="0"/>
              <a:buChar char="•"/>
              <a:tabLst/>
            </a:pPr>
            <a:r>
              <a:rPr lang="en-US" altLang="en-US" dirty="0"/>
              <a:t>Using geoip2.database, a Geo-locator class is defined to get location information such as city, country, longitude etc. of suspicious IP addresses.  </a:t>
            </a:r>
            <a:r>
              <a:rPr kumimoji="0" lang="en-US" altLang="en-US" b="0" i="0" u="none" strike="noStrike" cap="none" normalizeH="0" baseline="0" dirty="0">
                <a:ln>
                  <a:noFill/>
                </a:ln>
                <a:effectLst/>
              </a:rPr>
              <a:t> . </a:t>
            </a:r>
          </a:p>
          <a:p>
            <a:pPr marL="285750" marR="0" lvl="0" indent="-228600" defTabSz="914400" fontAlgn="base">
              <a:lnSpc>
                <a:spcPct val="90000"/>
              </a:lnSpc>
              <a:spcBef>
                <a:spcPct val="0"/>
              </a:spcBef>
              <a:spcAft>
                <a:spcPts val="600"/>
              </a:spcAft>
              <a:buClrTx/>
              <a:buSzTx/>
              <a:buFont typeface="Arial" panose="020B0604020202020204" pitchFamily="34" charset="0"/>
              <a:buChar char="•"/>
              <a:tabLst/>
            </a:pPr>
            <a:endParaRPr lang="en-US" altLang="en-US" dirty="0"/>
          </a:p>
          <a:p>
            <a:pPr marL="285750" marR="0" lvl="0" indent="-228600" defTabSz="914400" fontAlgn="base">
              <a:lnSpc>
                <a:spcPct val="90000"/>
              </a:lnSpc>
              <a:spcBef>
                <a:spcPct val="0"/>
              </a:spcBef>
              <a:spcAft>
                <a:spcPts val="600"/>
              </a:spcAft>
              <a:buClrTx/>
              <a:buSzTx/>
              <a:buFont typeface="Arial" panose="020B0604020202020204" pitchFamily="34" charset="0"/>
              <a:buChar char="•"/>
              <a:tabLst/>
            </a:pPr>
            <a:endParaRPr kumimoji="0" lang="en-US" altLang="en-US" b="0" i="0" u="none" strike="noStrike" cap="none" normalizeH="0" baseline="0" dirty="0">
              <a:ln>
                <a:noFill/>
              </a:ln>
              <a:effectLst/>
            </a:endParaRPr>
          </a:p>
          <a:p>
            <a:pPr marL="285750" marR="0" lvl="0" indent="-228600" defTabSz="914400" fontAlgn="base">
              <a:lnSpc>
                <a:spcPct val="90000"/>
              </a:lnSpc>
              <a:spcBef>
                <a:spcPct val="0"/>
              </a:spcBef>
              <a:spcAft>
                <a:spcPts val="600"/>
              </a:spcAft>
              <a:buClrTx/>
              <a:buSzTx/>
              <a:buFont typeface="Arial" panose="020B0604020202020204" pitchFamily="34" charset="0"/>
              <a:buChar char="•"/>
              <a:tabLst/>
            </a:pPr>
            <a:r>
              <a:rPr kumimoji="0" lang="en-US" altLang="en-US" b="0" i="0" u="none" strike="noStrike" cap="none" normalizeH="0" baseline="0" dirty="0">
                <a:ln>
                  <a:noFill/>
                </a:ln>
                <a:effectLst/>
              </a:rPr>
              <a:t>At the end, the script checks for a TCP-SYN flood attack as well as port scan based on TCP traffic in the PCAP file, and all the function were called at the end.</a:t>
            </a:r>
          </a:p>
        </p:txBody>
      </p:sp>
      <p:sp>
        <p:nvSpPr>
          <p:cNvPr id="123" name="Rectangle 122">
            <a:extLst>
              <a:ext uri="{FF2B5EF4-FFF2-40B4-BE49-F238E27FC236}">
                <a16:creationId xmlns:a16="http://schemas.microsoft.com/office/drawing/2014/main" id="{ACD3AB31-A71C-4414-BA05-CF667CBA3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89741" y="3396995"/>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Tree>
    <p:extLst>
      <p:ext uri="{BB962C8B-B14F-4D97-AF65-F5344CB8AC3E}">
        <p14:creationId xmlns:p14="http://schemas.microsoft.com/office/powerpoint/2010/main" val="784775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computer&#10;&#10;Description automatically generated">
            <a:extLst>
              <a:ext uri="{FF2B5EF4-FFF2-40B4-BE49-F238E27FC236}">
                <a16:creationId xmlns:a16="http://schemas.microsoft.com/office/drawing/2014/main" id="{886057AC-2A8C-40F5-8800-F0A6B1899755}"/>
              </a:ext>
            </a:extLst>
          </p:cNvPr>
          <p:cNvPicPr>
            <a:picLocks noGrp="1" noChangeAspect="1"/>
          </p:cNvPicPr>
          <p:nvPr>
            <p:ph sz="half" idx="1"/>
          </p:nvPr>
        </p:nvPicPr>
        <p:blipFill>
          <a:blip r:embed="rId3"/>
          <a:stretch>
            <a:fillRect/>
          </a:stretch>
        </p:blipFill>
        <p:spPr>
          <a:xfrm>
            <a:off x="0" y="736978"/>
            <a:ext cx="12192000" cy="6121021"/>
          </a:xfrm>
        </p:spPr>
      </p:pic>
      <p:sp>
        <p:nvSpPr>
          <p:cNvPr id="7" name="TextBox 6">
            <a:extLst>
              <a:ext uri="{FF2B5EF4-FFF2-40B4-BE49-F238E27FC236}">
                <a16:creationId xmlns:a16="http://schemas.microsoft.com/office/drawing/2014/main" id="{0C781651-D453-4ACF-B4C1-D79C2A4960B5}"/>
              </a:ext>
            </a:extLst>
          </p:cNvPr>
          <p:cNvSpPr txBox="1"/>
          <p:nvPr/>
        </p:nvSpPr>
        <p:spPr>
          <a:xfrm>
            <a:off x="3946477" y="136478"/>
            <a:ext cx="4597021" cy="461665"/>
          </a:xfrm>
          <a:prstGeom prst="rect">
            <a:avLst/>
          </a:prstGeom>
          <a:noFill/>
        </p:spPr>
        <p:txBody>
          <a:bodyPr wrap="square" rtlCol="0">
            <a:spAutoFit/>
          </a:bodyPr>
          <a:lstStyle/>
          <a:p>
            <a:r>
              <a:rPr lang="en-US" sz="2400" dirty="0">
                <a:latin typeface="Segoe UI" panose="020B0502040204020203" pitchFamily="34" charset="0"/>
                <a:cs typeface="Segoe UI" panose="020B0502040204020203" pitchFamily="34" charset="0"/>
              </a:rPr>
              <a:t>Demonstration of the final script </a:t>
            </a:r>
          </a:p>
        </p:txBody>
      </p:sp>
    </p:spTree>
    <p:extLst>
      <p:ext uri="{BB962C8B-B14F-4D97-AF65-F5344CB8AC3E}">
        <p14:creationId xmlns:p14="http://schemas.microsoft.com/office/powerpoint/2010/main" val="1582376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86057AC-2A8C-40F5-8800-F0A6B1899755}"/>
              </a:ext>
            </a:extLst>
          </p:cNvPr>
          <p:cNvPicPr>
            <a:picLocks noGrp="1" noChangeAspect="1"/>
          </p:cNvPicPr>
          <p:nvPr>
            <p:ph sz="half" idx="1"/>
          </p:nvPr>
        </p:nvPicPr>
        <p:blipFill>
          <a:blip r:embed="rId3"/>
          <a:srcRect/>
          <a:stretch/>
        </p:blipFill>
        <p:spPr>
          <a:xfrm>
            <a:off x="0" y="736978"/>
            <a:ext cx="12192000" cy="6121021"/>
          </a:xfrm>
        </p:spPr>
      </p:pic>
      <p:sp>
        <p:nvSpPr>
          <p:cNvPr id="7" name="TextBox 6">
            <a:extLst>
              <a:ext uri="{FF2B5EF4-FFF2-40B4-BE49-F238E27FC236}">
                <a16:creationId xmlns:a16="http://schemas.microsoft.com/office/drawing/2014/main" id="{0C781651-D453-4ACF-B4C1-D79C2A4960B5}"/>
              </a:ext>
            </a:extLst>
          </p:cNvPr>
          <p:cNvSpPr txBox="1"/>
          <p:nvPr/>
        </p:nvSpPr>
        <p:spPr>
          <a:xfrm>
            <a:off x="3946478" y="136478"/>
            <a:ext cx="4651612" cy="461665"/>
          </a:xfrm>
          <a:prstGeom prst="rect">
            <a:avLst/>
          </a:prstGeom>
          <a:noFill/>
        </p:spPr>
        <p:txBody>
          <a:bodyPr wrap="square" rtlCol="0">
            <a:spAutoFit/>
          </a:bodyPr>
          <a:lstStyle/>
          <a:p>
            <a:r>
              <a:rPr lang="en-US" sz="2400" dirty="0">
                <a:latin typeface="Segoe UI" panose="020B0502040204020203" pitchFamily="34" charset="0"/>
                <a:cs typeface="Segoe UI" panose="020B0502040204020203" pitchFamily="34" charset="0"/>
              </a:rPr>
              <a:t>Demonstration of the final script </a:t>
            </a:r>
          </a:p>
        </p:txBody>
      </p:sp>
    </p:spTree>
    <p:extLst>
      <p:ext uri="{BB962C8B-B14F-4D97-AF65-F5344CB8AC3E}">
        <p14:creationId xmlns:p14="http://schemas.microsoft.com/office/powerpoint/2010/main" val="459550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F2DA537-9EAD-4C2A-8B8C-B5471C6F5D65}"/>
              </a:ext>
            </a:extLst>
          </p:cNvPr>
          <p:cNvSpPr>
            <a:spLocks noGrp="1"/>
          </p:cNvSpPr>
          <p:nvPr>
            <p:ph type="title"/>
          </p:nvPr>
        </p:nvSpPr>
        <p:spPr>
          <a:xfrm>
            <a:off x="640079" y="2053641"/>
            <a:ext cx="3669161" cy="2760098"/>
          </a:xfrm>
        </p:spPr>
        <p:txBody>
          <a:bodyPr vert="horz" lIns="91440" tIns="45720" rIns="91440" bIns="45720" rtlCol="0" anchor="ctr">
            <a:normAutofit/>
          </a:bodyPr>
          <a:lstStyle/>
          <a:p>
            <a:r>
              <a:rPr lang="en-US" sz="4400" kern="1200" dirty="0">
                <a:solidFill>
                  <a:srgbClr val="FFFFFF"/>
                </a:solidFill>
                <a:latin typeface="+mj-lt"/>
                <a:ea typeface="+mj-ea"/>
                <a:cs typeface="+mj-cs"/>
              </a:rPr>
              <a:t>Introduction: </a:t>
            </a:r>
            <a:r>
              <a:rPr lang="en-US" sz="4400" dirty="0">
                <a:solidFill>
                  <a:srgbClr val="FFFFFF"/>
                </a:solidFill>
                <a:latin typeface="+mj-lt"/>
                <a:cs typeface="+mj-cs"/>
              </a:rPr>
              <a:t>P</a:t>
            </a:r>
            <a:r>
              <a:rPr lang="en-US" sz="4400" kern="1200" dirty="0">
                <a:solidFill>
                  <a:srgbClr val="FFFFFF"/>
                </a:solidFill>
                <a:latin typeface="+mj-lt"/>
                <a:ea typeface="+mj-ea"/>
                <a:cs typeface="+mj-cs"/>
              </a:rPr>
              <a:t>cap file</a:t>
            </a:r>
          </a:p>
        </p:txBody>
      </p:sp>
      <p:sp>
        <p:nvSpPr>
          <p:cNvPr id="3" name="Content Placeholder 2">
            <a:extLst>
              <a:ext uri="{FF2B5EF4-FFF2-40B4-BE49-F238E27FC236}">
                <a16:creationId xmlns:a16="http://schemas.microsoft.com/office/drawing/2014/main" id="{60106C6B-49E2-4E93-AEC3-AA4886AC999D}"/>
              </a:ext>
            </a:extLst>
          </p:cNvPr>
          <p:cNvSpPr>
            <a:spLocks noGrp="1"/>
          </p:cNvSpPr>
          <p:nvPr>
            <p:ph idx="1"/>
          </p:nvPr>
        </p:nvSpPr>
        <p:spPr>
          <a:xfrm>
            <a:off x="5322627" y="354842"/>
            <a:ext cx="6869372" cy="5732249"/>
          </a:xfrm>
        </p:spPr>
        <p:txBody>
          <a:bodyPr vert="horz" lIns="91440" tIns="45720" rIns="91440" bIns="45720" rtlCol="0" anchor="ctr">
            <a:normAutofit/>
          </a:bodyPr>
          <a:lstStyle/>
          <a:p>
            <a:pPr algn="just"/>
            <a:r>
              <a:rPr lang="en-US" sz="1600" dirty="0">
                <a:solidFill>
                  <a:srgbClr val="000000"/>
                </a:solidFill>
                <a:latin typeface="+mn-lt"/>
                <a:cs typeface="+mn-cs"/>
              </a:rPr>
              <a:t>The Pcap file extension is an abbreviation of packet capture. These files consist of network traffic (network data), which can be analyzed for different purposes.</a:t>
            </a:r>
          </a:p>
          <a:p>
            <a:pPr algn="just"/>
            <a:endParaRPr lang="en-US" sz="1600" dirty="0">
              <a:solidFill>
                <a:srgbClr val="000000"/>
              </a:solidFill>
              <a:latin typeface="+mn-lt"/>
              <a:cs typeface="+mn-cs"/>
            </a:endParaRPr>
          </a:p>
          <a:p>
            <a:pPr marL="0" indent="0">
              <a:buNone/>
            </a:pPr>
            <a:endParaRPr lang="en-US" sz="1600" dirty="0">
              <a:solidFill>
                <a:srgbClr val="000000"/>
              </a:solidFill>
              <a:latin typeface="+mn-lt"/>
              <a:cs typeface="+mn-cs"/>
            </a:endParaRPr>
          </a:p>
          <a:p>
            <a:pPr algn="just"/>
            <a:r>
              <a:rPr lang="en-US" sz="1600" dirty="0">
                <a:solidFill>
                  <a:schemeClr val="tx1"/>
                </a:solidFill>
                <a:latin typeface="+mn-lt"/>
              </a:rPr>
              <a:t>The format of a pcap file is binary and it can provide timestamps with nano-second precision. The default format now is pcap Next Generation Capture file format (pcap-ng) which is also backward compatible with previous formats.</a:t>
            </a:r>
          </a:p>
          <a:p>
            <a:pPr marL="0" indent="0">
              <a:buNone/>
            </a:pPr>
            <a:endParaRPr lang="en-US" sz="1600" dirty="0">
              <a:solidFill>
                <a:srgbClr val="000000"/>
              </a:solidFill>
              <a:latin typeface="+mn-lt"/>
              <a:cs typeface="+mn-cs"/>
            </a:endParaRPr>
          </a:p>
          <a:p>
            <a:pPr marL="0" indent="0">
              <a:buNone/>
            </a:pPr>
            <a:endParaRPr lang="en-US" sz="1600" dirty="0">
              <a:solidFill>
                <a:srgbClr val="000000"/>
              </a:solidFill>
              <a:latin typeface="+mn-lt"/>
              <a:cs typeface="+mn-cs"/>
            </a:endParaRPr>
          </a:p>
          <a:p>
            <a:pPr algn="just"/>
            <a:r>
              <a:rPr lang="en-US" sz="1600" dirty="0">
                <a:solidFill>
                  <a:schemeClr val="tx1"/>
                </a:solidFill>
                <a:latin typeface="+mn-lt"/>
              </a:rPr>
              <a:t>The most common uses of pcap are in detection of malicious DHCP servers, monitoring bandwidth, tracking the flow of malicious traffic to identify at which place the malware has breached the network, DNS resolution and incident response. </a:t>
            </a:r>
          </a:p>
        </p:txBody>
      </p:sp>
    </p:spTree>
    <p:extLst>
      <p:ext uri="{BB962C8B-B14F-4D97-AF65-F5344CB8AC3E}">
        <p14:creationId xmlns:p14="http://schemas.microsoft.com/office/powerpoint/2010/main" val="2213845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86057AC-2A8C-40F5-8800-F0A6B1899755}"/>
              </a:ext>
            </a:extLst>
          </p:cNvPr>
          <p:cNvPicPr>
            <a:picLocks noGrp="1" noChangeAspect="1"/>
          </p:cNvPicPr>
          <p:nvPr>
            <p:ph sz="half" idx="1"/>
          </p:nvPr>
        </p:nvPicPr>
        <p:blipFill>
          <a:blip r:embed="rId3"/>
          <a:srcRect/>
          <a:stretch/>
        </p:blipFill>
        <p:spPr>
          <a:xfrm>
            <a:off x="0" y="736978"/>
            <a:ext cx="12192000" cy="6121021"/>
          </a:xfrm>
        </p:spPr>
      </p:pic>
      <p:sp>
        <p:nvSpPr>
          <p:cNvPr id="7" name="TextBox 6">
            <a:extLst>
              <a:ext uri="{FF2B5EF4-FFF2-40B4-BE49-F238E27FC236}">
                <a16:creationId xmlns:a16="http://schemas.microsoft.com/office/drawing/2014/main" id="{0C781651-D453-4ACF-B4C1-D79C2A4960B5}"/>
              </a:ext>
            </a:extLst>
          </p:cNvPr>
          <p:cNvSpPr txBox="1"/>
          <p:nvPr/>
        </p:nvSpPr>
        <p:spPr>
          <a:xfrm>
            <a:off x="3946478" y="136478"/>
            <a:ext cx="4637964" cy="461665"/>
          </a:xfrm>
          <a:prstGeom prst="rect">
            <a:avLst/>
          </a:prstGeom>
          <a:noFill/>
        </p:spPr>
        <p:txBody>
          <a:bodyPr wrap="square" rtlCol="0">
            <a:spAutoFit/>
          </a:bodyPr>
          <a:lstStyle/>
          <a:p>
            <a:r>
              <a:rPr lang="en-US" sz="2400" dirty="0">
                <a:latin typeface="Segoe UI" panose="020B0502040204020203" pitchFamily="34" charset="0"/>
                <a:cs typeface="Segoe UI" panose="020B0502040204020203" pitchFamily="34" charset="0"/>
              </a:rPr>
              <a:t>Demonstration of the final script </a:t>
            </a:r>
          </a:p>
        </p:txBody>
      </p:sp>
    </p:spTree>
    <p:extLst>
      <p:ext uri="{BB962C8B-B14F-4D97-AF65-F5344CB8AC3E}">
        <p14:creationId xmlns:p14="http://schemas.microsoft.com/office/powerpoint/2010/main" val="2406016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86057AC-2A8C-40F5-8800-F0A6B1899755}"/>
              </a:ext>
            </a:extLst>
          </p:cNvPr>
          <p:cNvPicPr>
            <a:picLocks noGrp="1" noChangeAspect="1"/>
          </p:cNvPicPr>
          <p:nvPr>
            <p:ph sz="half" idx="1"/>
          </p:nvPr>
        </p:nvPicPr>
        <p:blipFill>
          <a:blip r:embed="rId3"/>
          <a:srcRect/>
          <a:stretch/>
        </p:blipFill>
        <p:spPr>
          <a:xfrm>
            <a:off x="-1" y="550236"/>
            <a:ext cx="12192001" cy="6307763"/>
          </a:xfrm>
        </p:spPr>
      </p:pic>
      <p:sp>
        <p:nvSpPr>
          <p:cNvPr id="7" name="TextBox 6">
            <a:extLst>
              <a:ext uri="{FF2B5EF4-FFF2-40B4-BE49-F238E27FC236}">
                <a16:creationId xmlns:a16="http://schemas.microsoft.com/office/drawing/2014/main" id="{0C781651-D453-4ACF-B4C1-D79C2A4960B5}"/>
              </a:ext>
            </a:extLst>
          </p:cNvPr>
          <p:cNvSpPr txBox="1"/>
          <p:nvPr/>
        </p:nvSpPr>
        <p:spPr>
          <a:xfrm>
            <a:off x="4355911" y="0"/>
            <a:ext cx="4299044" cy="461665"/>
          </a:xfrm>
          <a:prstGeom prst="rect">
            <a:avLst/>
          </a:prstGeom>
          <a:noFill/>
        </p:spPr>
        <p:txBody>
          <a:bodyPr wrap="square" rtlCol="0">
            <a:spAutoFit/>
          </a:bodyPr>
          <a:lstStyle/>
          <a:p>
            <a:r>
              <a:rPr lang="en-US" sz="2400" dirty="0">
                <a:latin typeface="Segoe UI" panose="020B0502040204020203" pitchFamily="34" charset="0"/>
                <a:cs typeface="Segoe UI" panose="020B0502040204020203" pitchFamily="34" charset="0"/>
              </a:rPr>
              <a:t>Output of the final script </a:t>
            </a:r>
          </a:p>
        </p:txBody>
      </p:sp>
    </p:spTree>
    <p:extLst>
      <p:ext uri="{BB962C8B-B14F-4D97-AF65-F5344CB8AC3E}">
        <p14:creationId xmlns:p14="http://schemas.microsoft.com/office/powerpoint/2010/main" val="20680094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86057AC-2A8C-40F5-8800-F0A6B1899755}"/>
              </a:ext>
            </a:extLst>
          </p:cNvPr>
          <p:cNvPicPr>
            <a:picLocks noGrp="1" noChangeAspect="1"/>
          </p:cNvPicPr>
          <p:nvPr>
            <p:ph sz="half" idx="1"/>
          </p:nvPr>
        </p:nvPicPr>
        <p:blipFill>
          <a:blip r:embed="rId3"/>
          <a:srcRect/>
          <a:stretch/>
        </p:blipFill>
        <p:spPr>
          <a:xfrm>
            <a:off x="0" y="591180"/>
            <a:ext cx="12191999" cy="6266820"/>
          </a:xfrm>
        </p:spPr>
      </p:pic>
      <p:sp>
        <p:nvSpPr>
          <p:cNvPr id="7" name="TextBox 6">
            <a:extLst>
              <a:ext uri="{FF2B5EF4-FFF2-40B4-BE49-F238E27FC236}">
                <a16:creationId xmlns:a16="http://schemas.microsoft.com/office/drawing/2014/main" id="{0C781651-D453-4ACF-B4C1-D79C2A4960B5}"/>
              </a:ext>
            </a:extLst>
          </p:cNvPr>
          <p:cNvSpPr txBox="1"/>
          <p:nvPr/>
        </p:nvSpPr>
        <p:spPr>
          <a:xfrm>
            <a:off x="4369558" y="95534"/>
            <a:ext cx="4299044" cy="461665"/>
          </a:xfrm>
          <a:prstGeom prst="rect">
            <a:avLst/>
          </a:prstGeom>
          <a:noFill/>
        </p:spPr>
        <p:txBody>
          <a:bodyPr wrap="square" rtlCol="0">
            <a:spAutoFit/>
          </a:bodyPr>
          <a:lstStyle/>
          <a:p>
            <a:r>
              <a:rPr lang="en-US" sz="2400" dirty="0">
                <a:latin typeface="Segoe UI" panose="020B0502040204020203" pitchFamily="34" charset="0"/>
                <a:cs typeface="Segoe UI" panose="020B0502040204020203" pitchFamily="34" charset="0"/>
              </a:rPr>
              <a:t>Output of the final script </a:t>
            </a:r>
          </a:p>
        </p:txBody>
      </p:sp>
    </p:spTree>
    <p:extLst>
      <p:ext uri="{BB962C8B-B14F-4D97-AF65-F5344CB8AC3E}">
        <p14:creationId xmlns:p14="http://schemas.microsoft.com/office/powerpoint/2010/main" val="12676464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86057AC-2A8C-40F5-8800-F0A6B1899755}"/>
              </a:ext>
            </a:extLst>
          </p:cNvPr>
          <p:cNvPicPr>
            <a:picLocks noGrp="1" noChangeAspect="1"/>
          </p:cNvPicPr>
          <p:nvPr>
            <p:ph sz="half" idx="1"/>
          </p:nvPr>
        </p:nvPicPr>
        <p:blipFill>
          <a:blip r:embed="rId3"/>
          <a:srcRect/>
          <a:stretch/>
        </p:blipFill>
        <p:spPr>
          <a:xfrm>
            <a:off x="0" y="536588"/>
            <a:ext cx="12192000" cy="6321411"/>
          </a:xfrm>
        </p:spPr>
      </p:pic>
      <p:sp>
        <p:nvSpPr>
          <p:cNvPr id="7" name="TextBox 6">
            <a:extLst>
              <a:ext uri="{FF2B5EF4-FFF2-40B4-BE49-F238E27FC236}">
                <a16:creationId xmlns:a16="http://schemas.microsoft.com/office/drawing/2014/main" id="{0C781651-D453-4ACF-B4C1-D79C2A4960B5}"/>
              </a:ext>
            </a:extLst>
          </p:cNvPr>
          <p:cNvSpPr txBox="1"/>
          <p:nvPr/>
        </p:nvSpPr>
        <p:spPr>
          <a:xfrm>
            <a:off x="4396854" y="0"/>
            <a:ext cx="4299044" cy="461665"/>
          </a:xfrm>
          <a:prstGeom prst="rect">
            <a:avLst/>
          </a:prstGeom>
          <a:noFill/>
        </p:spPr>
        <p:txBody>
          <a:bodyPr wrap="square" rtlCol="0">
            <a:spAutoFit/>
          </a:bodyPr>
          <a:lstStyle/>
          <a:p>
            <a:r>
              <a:rPr lang="en-US" sz="2400" dirty="0">
                <a:latin typeface="Segoe UI" panose="020B0502040204020203" pitchFamily="34" charset="0"/>
                <a:cs typeface="Segoe UI" panose="020B0502040204020203" pitchFamily="34" charset="0"/>
              </a:rPr>
              <a:t>Output of the final script </a:t>
            </a:r>
          </a:p>
        </p:txBody>
      </p:sp>
    </p:spTree>
    <p:extLst>
      <p:ext uri="{BB962C8B-B14F-4D97-AF65-F5344CB8AC3E}">
        <p14:creationId xmlns:p14="http://schemas.microsoft.com/office/powerpoint/2010/main" val="28982594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86057AC-2A8C-40F5-8800-F0A6B1899755}"/>
              </a:ext>
            </a:extLst>
          </p:cNvPr>
          <p:cNvPicPr>
            <a:picLocks noGrp="1" noChangeAspect="1"/>
          </p:cNvPicPr>
          <p:nvPr>
            <p:ph sz="half" idx="1"/>
          </p:nvPr>
        </p:nvPicPr>
        <p:blipFill>
          <a:blip r:embed="rId3"/>
          <a:srcRect/>
          <a:stretch/>
        </p:blipFill>
        <p:spPr>
          <a:xfrm>
            <a:off x="0" y="522940"/>
            <a:ext cx="12192000" cy="6335059"/>
          </a:xfrm>
        </p:spPr>
      </p:pic>
      <p:sp>
        <p:nvSpPr>
          <p:cNvPr id="7" name="TextBox 6">
            <a:extLst>
              <a:ext uri="{FF2B5EF4-FFF2-40B4-BE49-F238E27FC236}">
                <a16:creationId xmlns:a16="http://schemas.microsoft.com/office/drawing/2014/main" id="{0C781651-D453-4ACF-B4C1-D79C2A4960B5}"/>
              </a:ext>
            </a:extLst>
          </p:cNvPr>
          <p:cNvSpPr txBox="1"/>
          <p:nvPr/>
        </p:nvSpPr>
        <p:spPr>
          <a:xfrm>
            <a:off x="4410502" y="0"/>
            <a:ext cx="4299044" cy="461665"/>
          </a:xfrm>
          <a:prstGeom prst="rect">
            <a:avLst/>
          </a:prstGeom>
          <a:noFill/>
        </p:spPr>
        <p:txBody>
          <a:bodyPr wrap="square" rtlCol="0">
            <a:spAutoFit/>
          </a:bodyPr>
          <a:lstStyle/>
          <a:p>
            <a:r>
              <a:rPr lang="en-US" sz="2400" dirty="0">
                <a:latin typeface="Segoe UI" panose="020B0502040204020203" pitchFamily="34" charset="0"/>
                <a:cs typeface="Segoe UI" panose="020B0502040204020203" pitchFamily="34" charset="0"/>
              </a:rPr>
              <a:t>Output of the final script </a:t>
            </a:r>
          </a:p>
        </p:txBody>
      </p:sp>
    </p:spTree>
    <p:extLst>
      <p:ext uri="{BB962C8B-B14F-4D97-AF65-F5344CB8AC3E}">
        <p14:creationId xmlns:p14="http://schemas.microsoft.com/office/powerpoint/2010/main" val="597379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DA537-9EAD-4C2A-8B8C-B5471C6F5D65}"/>
              </a:ext>
            </a:extLst>
          </p:cNvPr>
          <p:cNvSpPr>
            <a:spLocks noGrp="1"/>
          </p:cNvSpPr>
          <p:nvPr>
            <p:ph type="title"/>
          </p:nvPr>
        </p:nvSpPr>
        <p:spPr>
          <a:xfrm>
            <a:off x="1913468" y="365125"/>
            <a:ext cx="9440332" cy="1325563"/>
          </a:xfrm>
        </p:spPr>
        <p:txBody>
          <a:bodyPr vert="horz" lIns="91440" tIns="45720" rIns="91440" bIns="45720" rtlCol="0" anchor="ctr">
            <a:normAutofit/>
          </a:bodyPr>
          <a:lstStyle/>
          <a:p>
            <a:r>
              <a:rPr lang="en-US" kern="1200" dirty="0">
                <a:solidFill>
                  <a:schemeClr val="tx1"/>
                </a:solidFill>
                <a:latin typeface="+mj-lt"/>
                <a:ea typeface="+mj-ea"/>
                <a:cs typeface="+mj-cs"/>
              </a:rPr>
              <a:t>Conclusion</a:t>
            </a:r>
          </a:p>
        </p:txBody>
      </p:sp>
      <p:sp>
        <p:nvSpPr>
          <p:cNvPr id="130" name="Rectangle 129">
            <a:extLst>
              <a:ext uri="{FF2B5EF4-FFF2-40B4-BE49-F238E27FC236}">
                <a16:creationId xmlns:a16="http://schemas.microsoft.com/office/drawing/2014/main" id="{FF0330B1-AAAC-427D-8A95-40380162B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46" name="Graphic 45" descr="Laptop Secure">
            <a:extLst>
              <a:ext uri="{FF2B5EF4-FFF2-40B4-BE49-F238E27FC236}">
                <a16:creationId xmlns:a16="http://schemas.microsoft.com/office/drawing/2014/main" id="{78AB6540-DD45-46D6-AF7E-22E1035A53A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570706"/>
            <a:ext cx="914400" cy="914400"/>
          </a:xfrm>
          <a:prstGeom prst="rect">
            <a:avLst/>
          </a:prstGeom>
        </p:spPr>
      </p:pic>
      <p:sp>
        <p:nvSpPr>
          <p:cNvPr id="3" name="Content Placeholder 2">
            <a:extLst>
              <a:ext uri="{FF2B5EF4-FFF2-40B4-BE49-F238E27FC236}">
                <a16:creationId xmlns:a16="http://schemas.microsoft.com/office/drawing/2014/main" id="{60106C6B-49E2-4E93-AEC3-AA4886AC999D}"/>
              </a:ext>
            </a:extLst>
          </p:cNvPr>
          <p:cNvSpPr>
            <a:spLocks noGrp="1"/>
          </p:cNvSpPr>
          <p:nvPr>
            <p:ph idx="1"/>
          </p:nvPr>
        </p:nvSpPr>
        <p:spPr>
          <a:xfrm>
            <a:off x="838199" y="1690688"/>
            <a:ext cx="10653215" cy="4596606"/>
          </a:xfrm>
        </p:spPr>
        <p:txBody>
          <a:bodyPr vert="horz" lIns="91440" tIns="45720" rIns="91440" bIns="45720" rtlCol="0">
            <a:normAutofit/>
          </a:bodyPr>
          <a:lstStyle/>
          <a:p>
            <a:pPr marL="0"/>
            <a:r>
              <a:rPr lang="en-US" sz="1600" dirty="0">
                <a:solidFill>
                  <a:schemeClr val="tx1"/>
                </a:solidFill>
                <a:latin typeface="+mn-lt"/>
                <a:cs typeface="+mn-cs"/>
              </a:rPr>
              <a:t>In conclusion, it can be said that after successfully running the script, there has been a lot of traffic in short amount of time as per the given PCAP file but not enough to call it a SYN flood attack.</a:t>
            </a:r>
          </a:p>
          <a:p>
            <a:pPr marL="0"/>
            <a:endParaRPr lang="en-US" sz="1600" dirty="0">
              <a:solidFill>
                <a:schemeClr val="tx1"/>
              </a:solidFill>
              <a:latin typeface="+mn-lt"/>
              <a:cs typeface="+mn-cs"/>
            </a:endParaRPr>
          </a:p>
          <a:p>
            <a:pPr marL="0"/>
            <a:endParaRPr lang="en-US" sz="1600" dirty="0">
              <a:solidFill>
                <a:schemeClr val="tx1"/>
              </a:solidFill>
              <a:latin typeface="+mn-lt"/>
              <a:cs typeface="+mn-cs"/>
            </a:endParaRPr>
          </a:p>
          <a:p>
            <a:pPr marL="0"/>
            <a:r>
              <a:rPr lang="en-US" sz="1600" dirty="0">
                <a:solidFill>
                  <a:schemeClr val="tx1"/>
                </a:solidFill>
                <a:latin typeface="+mn-lt"/>
                <a:cs typeface="+mn-cs"/>
              </a:rPr>
              <a:t>Secondly, It is evident that there have been a DNS and ACK flood attack on or through 12.183.1.55 which can be seen via amount of traffic, IP location through script, Wireshark expert analyze as well as using filters in Wireshark like (</a:t>
            </a:r>
            <a:r>
              <a:rPr lang="en-US" sz="1600" dirty="0" err="1">
                <a:solidFill>
                  <a:schemeClr val="tx1"/>
                </a:solidFill>
                <a:latin typeface="+mn-lt"/>
                <a:cs typeface="+mn-cs"/>
              </a:rPr>
              <a:t>tcp.flags.syn</a:t>
            </a:r>
            <a:r>
              <a:rPr lang="en-US" sz="1600" dirty="0">
                <a:solidFill>
                  <a:schemeClr val="tx1"/>
                </a:solidFill>
                <a:latin typeface="+mn-lt"/>
                <a:cs typeface="+mn-cs"/>
              </a:rPr>
              <a:t> == 0/1 and </a:t>
            </a:r>
            <a:r>
              <a:rPr lang="en-US" sz="1600" dirty="0" err="1">
                <a:solidFill>
                  <a:schemeClr val="tx1"/>
                </a:solidFill>
                <a:latin typeface="+mn-lt"/>
                <a:cs typeface="+mn-cs"/>
              </a:rPr>
              <a:t>tcp.flags.ack</a:t>
            </a:r>
            <a:r>
              <a:rPr lang="en-US" sz="1600" dirty="0">
                <a:solidFill>
                  <a:schemeClr val="tx1"/>
                </a:solidFill>
                <a:latin typeface="+mn-lt"/>
                <a:cs typeface="+mn-cs"/>
              </a:rPr>
              <a:t> == 0/1) and (</a:t>
            </a:r>
            <a:r>
              <a:rPr lang="en-US" sz="1600" dirty="0" err="1">
                <a:solidFill>
                  <a:schemeClr val="tx1"/>
                </a:solidFill>
                <a:latin typeface="+mn-lt"/>
                <a:cs typeface="+mn-cs"/>
              </a:rPr>
              <a:t>udp.srcport</a:t>
            </a:r>
            <a:r>
              <a:rPr lang="en-US" sz="1600" dirty="0">
                <a:solidFill>
                  <a:schemeClr val="tx1"/>
                </a:solidFill>
                <a:latin typeface="+mn-lt"/>
                <a:cs typeface="+mn-cs"/>
              </a:rPr>
              <a:t> == 53 or </a:t>
            </a:r>
            <a:r>
              <a:rPr lang="en-US" sz="1600" dirty="0" err="1">
                <a:solidFill>
                  <a:schemeClr val="tx1"/>
                </a:solidFill>
                <a:latin typeface="+mn-lt"/>
                <a:cs typeface="+mn-cs"/>
              </a:rPr>
              <a:t>udp.srcport</a:t>
            </a:r>
            <a:r>
              <a:rPr lang="en-US" sz="1600" dirty="0">
                <a:solidFill>
                  <a:schemeClr val="tx1"/>
                </a:solidFill>
                <a:latin typeface="+mn-lt"/>
                <a:cs typeface="+mn-cs"/>
              </a:rPr>
              <a:t> == 123). </a:t>
            </a:r>
          </a:p>
          <a:p>
            <a:pPr marL="0" indent="0">
              <a:buNone/>
            </a:pPr>
            <a:endParaRPr lang="en-US" sz="1600" dirty="0">
              <a:solidFill>
                <a:schemeClr val="tx1"/>
              </a:solidFill>
              <a:latin typeface="+mn-lt"/>
            </a:endParaRPr>
          </a:p>
          <a:p>
            <a:pPr marL="0"/>
            <a:endParaRPr lang="en-US" sz="1600" dirty="0">
              <a:solidFill>
                <a:schemeClr val="tx1"/>
              </a:solidFill>
              <a:latin typeface="+mn-lt"/>
            </a:endParaRPr>
          </a:p>
          <a:p>
            <a:pPr marL="0"/>
            <a:r>
              <a:rPr lang="en-US" sz="1600" dirty="0">
                <a:solidFill>
                  <a:schemeClr val="tx1"/>
                </a:solidFill>
                <a:latin typeface="+mn-lt"/>
              </a:rPr>
              <a:t>Our script is successfully able to recognize the victim and attackers here with location and found out that there is no SYN Flood attack in this particular PCAP file.</a:t>
            </a:r>
            <a:endParaRPr lang="en-US" sz="1600" dirty="0">
              <a:solidFill>
                <a:schemeClr val="tx1"/>
              </a:solidFill>
              <a:latin typeface="+mn-lt"/>
              <a:cs typeface="+mn-cs"/>
            </a:endParaRPr>
          </a:p>
          <a:p>
            <a:pPr marL="0"/>
            <a:endParaRPr lang="en-US" sz="1600" dirty="0">
              <a:solidFill>
                <a:schemeClr val="tx1"/>
              </a:solidFill>
              <a:latin typeface="+mn-lt"/>
              <a:cs typeface="+mn-cs"/>
            </a:endParaRPr>
          </a:p>
          <a:p>
            <a:pPr marL="0"/>
            <a:endParaRPr lang="en-US" sz="1600" dirty="0">
              <a:solidFill>
                <a:schemeClr val="tx1"/>
              </a:solidFill>
              <a:latin typeface="+mn-lt"/>
              <a:cs typeface="+mn-cs"/>
            </a:endParaRPr>
          </a:p>
          <a:p>
            <a:endParaRPr lang="en-US" dirty="0">
              <a:solidFill>
                <a:schemeClr val="tx1"/>
              </a:solidFill>
              <a:latin typeface="+mn-lt"/>
              <a:cs typeface="+mn-cs"/>
            </a:endParaRPr>
          </a:p>
          <a:p>
            <a:endParaRPr lang="en-US" dirty="0">
              <a:solidFill>
                <a:schemeClr val="tx1"/>
              </a:solidFill>
              <a:latin typeface="+mn-lt"/>
              <a:cs typeface="+mn-cs"/>
            </a:endParaRPr>
          </a:p>
          <a:p>
            <a:pPr marL="0"/>
            <a:endParaRPr lang="en-US" dirty="0">
              <a:solidFill>
                <a:schemeClr val="tx1"/>
              </a:solidFill>
              <a:latin typeface="+mn-lt"/>
              <a:cs typeface="+mn-cs"/>
            </a:endParaRPr>
          </a:p>
        </p:txBody>
      </p:sp>
    </p:spTree>
    <p:extLst>
      <p:ext uri="{BB962C8B-B14F-4D97-AF65-F5344CB8AC3E}">
        <p14:creationId xmlns:p14="http://schemas.microsoft.com/office/powerpoint/2010/main" val="21812332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computer&#10;&#10;Description automatically generated">
            <a:extLst>
              <a:ext uri="{FF2B5EF4-FFF2-40B4-BE49-F238E27FC236}">
                <a16:creationId xmlns:a16="http://schemas.microsoft.com/office/drawing/2014/main" id="{6C917E00-A2EC-48EC-BB60-F4022C64E6B4}"/>
              </a:ext>
            </a:extLst>
          </p:cNvPr>
          <p:cNvPicPr>
            <a:picLocks noGrp="1" noChangeAspect="1"/>
          </p:cNvPicPr>
          <p:nvPr>
            <p:ph sz="half" idx="1"/>
          </p:nvPr>
        </p:nvPicPr>
        <p:blipFill>
          <a:blip r:embed="rId3"/>
          <a:stretch>
            <a:fillRect/>
          </a:stretch>
        </p:blipFill>
        <p:spPr>
          <a:xfrm>
            <a:off x="-1" y="668741"/>
            <a:ext cx="12192001" cy="6189260"/>
          </a:xfrm>
        </p:spPr>
      </p:pic>
      <p:sp>
        <p:nvSpPr>
          <p:cNvPr id="11" name="TextBox 10">
            <a:extLst>
              <a:ext uri="{FF2B5EF4-FFF2-40B4-BE49-F238E27FC236}">
                <a16:creationId xmlns:a16="http://schemas.microsoft.com/office/drawing/2014/main" id="{888E950F-AD59-44F6-801F-64A7DC064EE0}"/>
              </a:ext>
            </a:extLst>
          </p:cNvPr>
          <p:cNvSpPr txBox="1"/>
          <p:nvPr/>
        </p:nvSpPr>
        <p:spPr>
          <a:xfrm>
            <a:off x="3029803" y="0"/>
            <a:ext cx="5867375" cy="523220"/>
          </a:xfrm>
          <a:prstGeom prst="rect">
            <a:avLst/>
          </a:prstGeom>
          <a:noFill/>
        </p:spPr>
        <p:txBody>
          <a:bodyPr wrap="none" rtlCol="0">
            <a:spAutoFit/>
          </a:bodyPr>
          <a:lstStyle/>
          <a:p>
            <a:r>
              <a:rPr lang="en-US" sz="2800" dirty="0">
                <a:latin typeface="Segoe UI" panose="020B0502040204020203" pitchFamily="34" charset="0"/>
                <a:cs typeface="Segoe UI" panose="020B0502040204020203" pitchFamily="34" charset="0"/>
              </a:rPr>
              <a:t>DNS Flood and Amplification Attack</a:t>
            </a:r>
          </a:p>
        </p:txBody>
      </p:sp>
    </p:spTree>
    <p:extLst>
      <p:ext uri="{BB962C8B-B14F-4D97-AF65-F5344CB8AC3E}">
        <p14:creationId xmlns:p14="http://schemas.microsoft.com/office/powerpoint/2010/main" val="32291806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6C917E00-A2EC-48EC-BB60-F4022C64E6B4}"/>
              </a:ext>
            </a:extLst>
          </p:cNvPr>
          <p:cNvPicPr>
            <a:picLocks noGrp="1" noChangeAspect="1"/>
          </p:cNvPicPr>
          <p:nvPr>
            <p:ph sz="half" idx="1"/>
          </p:nvPr>
        </p:nvPicPr>
        <p:blipFill>
          <a:blip r:embed="rId3"/>
          <a:srcRect/>
          <a:stretch/>
        </p:blipFill>
        <p:spPr>
          <a:xfrm>
            <a:off x="0" y="559558"/>
            <a:ext cx="12191999" cy="6298443"/>
          </a:xfrm>
        </p:spPr>
      </p:pic>
      <p:sp>
        <p:nvSpPr>
          <p:cNvPr id="2" name="TextBox 1">
            <a:extLst>
              <a:ext uri="{FF2B5EF4-FFF2-40B4-BE49-F238E27FC236}">
                <a16:creationId xmlns:a16="http://schemas.microsoft.com/office/drawing/2014/main" id="{C8A11052-3C61-44EE-9296-6757E779CF1B}"/>
              </a:ext>
            </a:extLst>
          </p:cNvPr>
          <p:cNvSpPr txBox="1"/>
          <p:nvPr/>
        </p:nvSpPr>
        <p:spPr>
          <a:xfrm>
            <a:off x="3842590" y="-95535"/>
            <a:ext cx="3927807" cy="523220"/>
          </a:xfrm>
          <a:prstGeom prst="rect">
            <a:avLst/>
          </a:prstGeom>
          <a:noFill/>
        </p:spPr>
        <p:txBody>
          <a:bodyPr wrap="none" rtlCol="0">
            <a:spAutoFit/>
          </a:bodyPr>
          <a:lstStyle/>
          <a:p>
            <a:r>
              <a:rPr lang="en-US" sz="2800" dirty="0">
                <a:latin typeface="Segoe UI" panose="020B0502040204020203" pitchFamily="34" charset="0"/>
                <a:cs typeface="Segoe UI" panose="020B0502040204020203" pitchFamily="34" charset="0"/>
              </a:rPr>
              <a:t>ACK Flood DDoS Attack</a:t>
            </a:r>
          </a:p>
        </p:txBody>
      </p:sp>
    </p:spTree>
    <p:extLst>
      <p:ext uri="{BB962C8B-B14F-4D97-AF65-F5344CB8AC3E}">
        <p14:creationId xmlns:p14="http://schemas.microsoft.com/office/powerpoint/2010/main" val="39011123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0" name="Rectangle 99">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2DA537-9EAD-4C2A-8B8C-B5471C6F5D65}"/>
              </a:ext>
            </a:extLst>
          </p:cNvPr>
          <p:cNvSpPr>
            <a:spLocks noGrp="1"/>
          </p:cNvSpPr>
          <p:nvPr>
            <p:ph type="title"/>
          </p:nvPr>
        </p:nvSpPr>
        <p:spPr>
          <a:xfrm>
            <a:off x="965205" y="394317"/>
            <a:ext cx="5130795" cy="1461778"/>
          </a:xfrm>
        </p:spPr>
        <p:txBody>
          <a:bodyPr vert="horz" lIns="91440" tIns="45720" rIns="91440" bIns="45720" rtlCol="0" anchor="ctr">
            <a:normAutofit/>
          </a:bodyPr>
          <a:lstStyle/>
          <a:p>
            <a:r>
              <a:rPr lang="en-US" sz="3200" kern="1200" dirty="0">
                <a:solidFill>
                  <a:schemeClr val="tx1"/>
                </a:solidFill>
                <a:latin typeface="+mj-lt"/>
                <a:ea typeface="+mj-ea"/>
                <a:cs typeface="+mj-cs"/>
              </a:rPr>
              <a:t>References</a:t>
            </a:r>
          </a:p>
        </p:txBody>
      </p:sp>
      <p:sp>
        <p:nvSpPr>
          <p:cNvPr id="3" name="Content Placeholder 2">
            <a:extLst>
              <a:ext uri="{FF2B5EF4-FFF2-40B4-BE49-F238E27FC236}">
                <a16:creationId xmlns:a16="http://schemas.microsoft.com/office/drawing/2014/main" id="{60106C6B-49E2-4E93-AEC3-AA4886AC999D}"/>
              </a:ext>
            </a:extLst>
          </p:cNvPr>
          <p:cNvSpPr>
            <a:spLocks noGrp="1"/>
          </p:cNvSpPr>
          <p:nvPr>
            <p:ph idx="1"/>
          </p:nvPr>
        </p:nvSpPr>
        <p:spPr>
          <a:xfrm>
            <a:off x="965200" y="1332854"/>
            <a:ext cx="4545170" cy="4959458"/>
          </a:xfrm>
        </p:spPr>
        <p:txBody>
          <a:bodyPr vert="horz" lIns="91440" tIns="45720" rIns="91440" bIns="45720" rtlCol="0">
            <a:normAutofit lnSpcReduction="10000"/>
          </a:bodyPr>
          <a:lstStyle/>
          <a:p>
            <a:pPr marL="0"/>
            <a:endParaRPr lang="en-US" sz="1500" dirty="0">
              <a:solidFill>
                <a:schemeClr val="tx1"/>
              </a:solidFill>
              <a:latin typeface="+mn-lt"/>
              <a:cs typeface="+mn-cs"/>
            </a:endParaRPr>
          </a:p>
          <a:p>
            <a:r>
              <a:rPr lang="en-US" sz="1600" dirty="0">
                <a:solidFill>
                  <a:schemeClr val="tx1"/>
                </a:solidFill>
                <a:latin typeface="+mn-lt"/>
                <a:cs typeface="+mn-cs"/>
              </a:rPr>
              <a:t>Stallings, William, and Lawrie Brown. “Computer Security: Principles and Practice.” </a:t>
            </a:r>
            <a:r>
              <a:rPr lang="en-US" sz="1600" i="1" dirty="0">
                <a:solidFill>
                  <a:schemeClr val="tx1"/>
                </a:solidFill>
                <a:latin typeface="+mn-lt"/>
                <a:cs typeface="+mn-cs"/>
              </a:rPr>
              <a:t>Amazon</a:t>
            </a:r>
            <a:r>
              <a:rPr lang="en-US" sz="1600" dirty="0">
                <a:solidFill>
                  <a:schemeClr val="tx1"/>
                </a:solidFill>
                <a:latin typeface="+mn-lt"/>
                <a:cs typeface="+mn-cs"/>
              </a:rPr>
              <a:t>, Pearson, 2018, www.amazon.com/Computer-Security-Principles-Practice-4th/dp/0134794109</a:t>
            </a:r>
          </a:p>
          <a:p>
            <a:r>
              <a:rPr lang="en-US" sz="1600" u="sng" dirty="0">
                <a:solidFill>
                  <a:schemeClr val="tx1"/>
                </a:solidFill>
                <a:latin typeface="+mn-lt"/>
                <a:cs typeface="+mn-cs"/>
                <a:hlinkClick r:id="rId3"/>
              </a:rPr>
              <a:t>https://www.reviversoft.com/file-extensions/pcap</a:t>
            </a:r>
            <a:endParaRPr lang="en-US" sz="1600" dirty="0">
              <a:solidFill>
                <a:schemeClr val="tx1"/>
              </a:solidFill>
              <a:latin typeface="+mn-lt"/>
              <a:cs typeface="+mn-cs"/>
            </a:endParaRPr>
          </a:p>
          <a:p>
            <a:r>
              <a:rPr lang="en-US" sz="1600" u="sng" dirty="0">
                <a:solidFill>
                  <a:schemeClr val="tx1"/>
                </a:solidFill>
                <a:latin typeface="+mn-lt"/>
                <a:cs typeface="+mn-cs"/>
                <a:hlinkClick r:id="rId4"/>
              </a:rPr>
              <a:t>https://www.lesliesikos.com/pcap/</a:t>
            </a:r>
            <a:endParaRPr lang="en-US" sz="1600" dirty="0">
              <a:solidFill>
                <a:schemeClr val="tx1"/>
              </a:solidFill>
              <a:latin typeface="+mn-lt"/>
              <a:cs typeface="+mn-cs"/>
            </a:endParaRPr>
          </a:p>
          <a:p>
            <a:r>
              <a:rPr lang="en-US" sz="1600" u="sng" dirty="0">
                <a:solidFill>
                  <a:schemeClr val="tx1"/>
                </a:solidFill>
                <a:latin typeface="+mn-lt"/>
                <a:cs typeface="+mn-cs"/>
                <a:hlinkClick r:id="rId5"/>
              </a:rPr>
              <a:t>https://n0where.net/best-pcap-tools</a:t>
            </a:r>
            <a:endParaRPr lang="en-US" sz="1600" dirty="0">
              <a:solidFill>
                <a:schemeClr val="tx1"/>
              </a:solidFill>
              <a:latin typeface="+mn-lt"/>
              <a:cs typeface="+mn-cs"/>
            </a:endParaRPr>
          </a:p>
          <a:p>
            <a:r>
              <a:rPr lang="en-US" sz="1600" u="sng" dirty="0">
                <a:solidFill>
                  <a:schemeClr val="tx1"/>
                </a:solidFill>
                <a:latin typeface="+mn-lt"/>
                <a:cs typeface="+mn-cs"/>
                <a:hlinkClick r:id="rId6"/>
              </a:rPr>
              <a:t>http://itdoc.hitachi.co.jp/manuals/3020/30203V0200e/BV020176.HTM</a:t>
            </a:r>
            <a:endParaRPr lang="en-US" sz="1600" u="sng" dirty="0">
              <a:solidFill>
                <a:schemeClr val="tx1"/>
              </a:solidFill>
              <a:latin typeface="+mn-lt"/>
              <a:cs typeface="+mn-cs"/>
            </a:endParaRPr>
          </a:p>
          <a:p>
            <a:r>
              <a:rPr lang="en-US" sz="1600" dirty="0">
                <a:solidFill>
                  <a:schemeClr val="tx1"/>
                </a:solidFill>
                <a:latin typeface="+mn-lt"/>
                <a:cs typeface="+mn-cs"/>
                <a:hlinkClick r:id="rId7"/>
              </a:rPr>
              <a:t>https://us.norton.com/internetsecurity-emerging-threats-what-is-a-ddos-attack-30sectech-by-norton.html</a:t>
            </a:r>
            <a:r>
              <a:rPr lang="en-US" sz="1600" dirty="0">
                <a:solidFill>
                  <a:schemeClr val="tx1"/>
                </a:solidFill>
                <a:latin typeface="+mn-lt"/>
                <a:cs typeface="+mn-cs"/>
              </a:rPr>
              <a:t> </a:t>
            </a:r>
          </a:p>
          <a:p>
            <a:r>
              <a:rPr lang="en-US" sz="1600" dirty="0">
                <a:solidFill>
                  <a:schemeClr val="tx1"/>
                </a:solidFill>
                <a:latin typeface="+mn-lt"/>
                <a:cs typeface="+mn-cs"/>
                <a:hlinkClick r:id="rId8"/>
              </a:rPr>
              <a:t>https://www.imperva.com/learn/application-security/ddos-attacks/</a:t>
            </a:r>
            <a:r>
              <a:rPr lang="en-US" sz="1600" dirty="0">
                <a:solidFill>
                  <a:schemeClr val="tx1"/>
                </a:solidFill>
                <a:latin typeface="+mn-lt"/>
                <a:cs typeface="+mn-cs"/>
              </a:rPr>
              <a:t> </a:t>
            </a:r>
          </a:p>
          <a:p>
            <a:r>
              <a:rPr lang="en-US" sz="1600" dirty="0">
                <a:solidFill>
                  <a:schemeClr val="tx1"/>
                </a:solidFill>
                <a:latin typeface="+mn-lt"/>
                <a:cs typeface="+mn-cs"/>
                <a:hlinkClick r:id="rId9"/>
              </a:rPr>
              <a:t>www.github.com</a:t>
            </a:r>
            <a:endParaRPr lang="en-US" sz="1600" dirty="0">
              <a:solidFill>
                <a:schemeClr val="tx1"/>
              </a:solidFill>
              <a:latin typeface="+mn-lt"/>
              <a:cs typeface="+mn-cs"/>
            </a:endParaRPr>
          </a:p>
          <a:p>
            <a:r>
              <a:rPr lang="en-US" sz="1600" dirty="0">
                <a:solidFill>
                  <a:schemeClr val="tx1"/>
                </a:solidFill>
                <a:latin typeface="+mn-lt"/>
                <a:cs typeface="+mn-cs"/>
                <a:hlinkClick r:id="rId10"/>
              </a:rPr>
              <a:t>www.stackoverflow.com</a:t>
            </a:r>
            <a:r>
              <a:rPr lang="en-US" sz="1600" dirty="0">
                <a:solidFill>
                  <a:schemeClr val="tx1"/>
                </a:solidFill>
                <a:latin typeface="+mn-lt"/>
                <a:cs typeface="+mn-cs"/>
              </a:rPr>
              <a:t> </a:t>
            </a:r>
          </a:p>
          <a:p>
            <a:endParaRPr lang="en-US" sz="1500" dirty="0">
              <a:solidFill>
                <a:schemeClr val="tx1"/>
              </a:solidFill>
              <a:latin typeface="+mn-lt"/>
              <a:cs typeface="+mn-cs"/>
            </a:endParaRPr>
          </a:p>
          <a:p>
            <a:endParaRPr lang="en-US" sz="1500" dirty="0">
              <a:solidFill>
                <a:schemeClr val="tx1"/>
              </a:solidFill>
              <a:latin typeface="+mn-lt"/>
              <a:cs typeface="+mn-cs"/>
            </a:endParaRPr>
          </a:p>
          <a:p>
            <a:pPr marL="0"/>
            <a:endParaRPr lang="en-US" sz="1500" dirty="0">
              <a:solidFill>
                <a:schemeClr val="tx1"/>
              </a:solidFill>
              <a:latin typeface="+mn-lt"/>
              <a:cs typeface="+mn-cs"/>
            </a:endParaRPr>
          </a:p>
        </p:txBody>
      </p:sp>
      <p:sp>
        <p:nvSpPr>
          <p:cNvPr id="102" name="Freeform: Shape 101">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6" name="Graphic 45" descr="Laptop Secure">
            <a:extLst>
              <a:ext uri="{FF2B5EF4-FFF2-40B4-BE49-F238E27FC236}">
                <a16:creationId xmlns:a16="http://schemas.microsoft.com/office/drawing/2014/main" id="{78AB6540-DD45-46D6-AF7E-22E1035A53A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535330" y="2105470"/>
            <a:ext cx="3217333" cy="3217333"/>
          </a:xfrm>
          <a:prstGeom prst="rect">
            <a:avLst/>
          </a:prstGeom>
        </p:spPr>
      </p:pic>
    </p:spTree>
    <p:extLst>
      <p:ext uri="{BB962C8B-B14F-4D97-AF65-F5344CB8AC3E}">
        <p14:creationId xmlns:p14="http://schemas.microsoft.com/office/powerpoint/2010/main" val="2694583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8136" y="380499"/>
            <a:ext cx="5581931" cy="834151"/>
          </a:xfrm>
        </p:spPr>
        <p:txBody>
          <a:bodyPr>
            <a:normAutofit/>
          </a:bodyPr>
          <a:lstStyle/>
          <a:p>
            <a:r>
              <a:rPr lang="en-US" sz="2400" dirty="0">
                <a:latin typeface="Segoe UI" panose="020B0502040204020203" pitchFamily="34" charset="0"/>
                <a:cs typeface="Segoe UI" panose="020B0502040204020203" pitchFamily="34" charset="0"/>
              </a:rPr>
              <a:t>pcap file format and tools</a:t>
            </a:r>
          </a:p>
        </p:txBody>
      </p:sp>
      <p:sp>
        <p:nvSpPr>
          <p:cNvPr id="3" name="Content Placeholder 2"/>
          <p:cNvSpPr>
            <a:spLocks noGrp="1"/>
          </p:cNvSpPr>
          <p:nvPr>
            <p:ph type="body" idx="1"/>
          </p:nvPr>
        </p:nvSpPr>
        <p:spPr>
          <a:xfrm>
            <a:off x="777922" y="1214650"/>
            <a:ext cx="5704765" cy="5268037"/>
          </a:xfrm>
        </p:spPr>
        <p:txBody>
          <a:bodyPr>
            <a:normAutofit fontScale="62500" lnSpcReduction="20000"/>
          </a:bodyPr>
          <a:lstStyle/>
          <a:p>
            <a:pPr marL="0" indent="0">
              <a:buNone/>
            </a:pPr>
            <a:r>
              <a:rPr lang="en-US" sz="2600" dirty="0">
                <a:latin typeface="Segoe UI" panose="020B0502040204020203" pitchFamily="34" charset="0"/>
                <a:cs typeface="Segoe UI" panose="020B0502040204020203" pitchFamily="34" charset="0"/>
              </a:rPr>
              <a:t>Both commercial and open source are available for processing pcap data, but the most common tool is Wireshark. Other tools are:</a:t>
            </a:r>
          </a:p>
          <a:p>
            <a:pPr>
              <a:buFont typeface="Arial" panose="020B0604020202020204" pitchFamily="34" charset="0"/>
              <a:buChar char="•"/>
            </a:pPr>
            <a:r>
              <a:rPr lang="en-US" dirty="0">
                <a:latin typeface="Segoe UI" panose="020B0502040204020203" pitchFamily="34" charset="0"/>
                <a:cs typeface="Segoe UI" panose="020B0502040204020203" pitchFamily="34" charset="0"/>
              </a:rPr>
              <a:t> WANDA </a:t>
            </a:r>
          </a:p>
          <a:p>
            <a:pPr>
              <a:buFont typeface="Arial" panose="020B0604020202020204" pitchFamily="34" charset="0"/>
              <a:buChar char="•"/>
            </a:pP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Tcptrace</a:t>
            </a:r>
            <a:r>
              <a:rPr lang="en-US" dirty="0">
                <a:latin typeface="Segoe UI" panose="020B0502040204020203" pitchFamily="34" charset="0"/>
                <a:cs typeface="Segoe UI" panose="020B0502040204020203" pitchFamily="34" charset="0"/>
              </a:rPr>
              <a:t> </a:t>
            </a:r>
          </a:p>
          <a:p>
            <a:pPr>
              <a:buFont typeface="Arial" panose="020B0604020202020204" pitchFamily="34" charset="0"/>
              <a:buChar char="•"/>
            </a:pP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dpkt</a:t>
            </a:r>
            <a:r>
              <a:rPr lang="en-US" dirty="0">
                <a:latin typeface="Segoe UI" panose="020B0502040204020203" pitchFamily="34" charset="0"/>
                <a:cs typeface="Segoe UI" panose="020B0502040204020203" pitchFamily="34" charset="0"/>
              </a:rPr>
              <a:t> (python packet creation/parsing library)</a:t>
            </a:r>
          </a:p>
          <a:p>
            <a:pPr>
              <a:buFont typeface="Arial" panose="020B0604020202020204" pitchFamily="34" charset="0"/>
              <a:buChar char="•"/>
            </a:pP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HttpSniffer</a:t>
            </a:r>
            <a:endParaRPr lang="en-US" dirty="0">
              <a:latin typeface="Segoe UI" panose="020B0502040204020203" pitchFamily="34" charset="0"/>
              <a:cs typeface="Segoe UI" panose="020B0502040204020203" pitchFamily="34" charset="0"/>
            </a:endParaRPr>
          </a:p>
          <a:p>
            <a:pPr>
              <a:buFont typeface="Arial" panose="020B0604020202020204" pitchFamily="34" charset="0"/>
              <a:buChar char="•"/>
            </a:pP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EtherApe</a:t>
            </a:r>
            <a:endParaRPr lang="en-US" dirty="0">
              <a:latin typeface="Segoe UI" panose="020B0502040204020203" pitchFamily="34" charset="0"/>
              <a:cs typeface="Segoe UI" panose="020B0502040204020203" pitchFamily="34" charset="0"/>
            </a:endParaRPr>
          </a:p>
          <a:p>
            <a:pPr>
              <a:buFont typeface="Arial" panose="020B0604020202020204" pitchFamily="34" charset="0"/>
              <a:buChar char="•"/>
            </a:pPr>
            <a:r>
              <a:rPr lang="en-US" dirty="0">
                <a:latin typeface="Segoe UI" panose="020B0502040204020203" pitchFamily="34" charset="0"/>
                <a:cs typeface="Segoe UI" panose="020B0502040204020203" pitchFamily="34" charset="0"/>
              </a:rPr>
              <a:t> Snort (open source IDS/IPS)</a:t>
            </a:r>
          </a:p>
          <a:p>
            <a:pPr>
              <a:buFont typeface="Arial" panose="020B0604020202020204" pitchFamily="34" charset="0"/>
              <a:buChar char="•"/>
            </a:pPr>
            <a:r>
              <a:rPr lang="en-US" dirty="0">
                <a:latin typeface="Segoe UI" panose="020B0502040204020203" pitchFamily="34" charset="0"/>
                <a:cs typeface="Segoe UI" panose="020B0502040204020203" pitchFamily="34" charset="0"/>
              </a:rPr>
              <a:t> Bro (Unix-based NIDS)</a:t>
            </a:r>
          </a:p>
          <a:p>
            <a:pPr>
              <a:buFont typeface="Arial" panose="020B0604020202020204" pitchFamily="34" charset="0"/>
              <a:buChar char="•"/>
            </a:pPr>
            <a:r>
              <a:rPr lang="en-US" dirty="0">
                <a:latin typeface="Segoe UI" panose="020B0502040204020203" pitchFamily="34" charset="0"/>
                <a:cs typeface="Segoe UI" panose="020B0502040204020203" pitchFamily="34" charset="0"/>
              </a:rPr>
              <a:t> NetworkMiner (Windows based network forensic tool) </a:t>
            </a:r>
          </a:p>
          <a:p>
            <a:pPr>
              <a:buFont typeface="Arial" panose="020B0604020202020204" pitchFamily="34" charset="0"/>
              <a:buChar char="•"/>
            </a:pP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WinDump</a:t>
            </a:r>
            <a:r>
              <a:rPr lang="en-US" dirty="0">
                <a:latin typeface="Segoe UI" panose="020B0502040204020203" pitchFamily="34" charset="0"/>
                <a:cs typeface="Segoe UI" panose="020B0502040204020203" pitchFamily="34" charset="0"/>
              </a:rPr>
              <a:t> </a:t>
            </a:r>
          </a:p>
          <a:p>
            <a:pPr>
              <a:buFont typeface="Arial" panose="020B0604020202020204" pitchFamily="34" charset="0"/>
              <a:buChar char="•"/>
            </a:pPr>
            <a:r>
              <a:rPr lang="en-US" dirty="0">
                <a:latin typeface="Segoe UI" panose="020B0502040204020203" pitchFamily="34" charset="0"/>
                <a:cs typeface="Segoe UI" panose="020B0502040204020203" pitchFamily="34" charset="0"/>
              </a:rPr>
              <a:t> Tcpdump</a:t>
            </a:r>
          </a:p>
          <a:p>
            <a:pPr>
              <a:buFont typeface="Arial" panose="020B0604020202020204" pitchFamily="34" charset="0"/>
              <a:buChar char="•"/>
            </a:pPr>
            <a:r>
              <a:rPr lang="en-US" dirty="0">
                <a:latin typeface="Segoe UI" panose="020B0502040204020203" pitchFamily="34" charset="0"/>
                <a:cs typeface="Segoe UI" panose="020B0502040204020203" pitchFamily="34" charset="0"/>
              </a:rPr>
              <a:t> Packet Square – </a:t>
            </a:r>
            <a:r>
              <a:rPr lang="en-US" dirty="0" err="1">
                <a:latin typeface="Segoe UI" panose="020B0502040204020203" pitchFamily="34" charset="0"/>
                <a:cs typeface="Segoe UI" panose="020B0502040204020203" pitchFamily="34" charset="0"/>
              </a:rPr>
              <a:t>Capedit</a:t>
            </a:r>
            <a:endParaRPr lang="en-US" dirty="0">
              <a:latin typeface="Segoe UI" panose="020B0502040204020203" pitchFamily="34" charset="0"/>
              <a:cs typeface="Segoe UI" panose="020B0502040204020203" pitchFamily="34" charset="0"/>
            </a:endParaRPr>
          </a:p>
          <a:p>
            <a:pPr>
              <a:buFont typeface="Arial" panose="020B0604020202020204" pitchFamily="34" charset="0"/>
              <a:buChar char="•"/>
            </a:pPr>
            <a:r>
              <a:rPr lang="en-US" dirty="0">
                <a:latin typeface="Segoe UI" panose="020B0502040204020203" pitchFamily="34" charset="0"/>
                <a:cs typeface="Segoe UI" panose="020B0502040204020203" pitchFamily="34" charset="0"/>
              </a:rPr>
              <a:t> Ethereal</a:t>
            </a:r>
          </a:p>
          <a:p>
            <a:pPr>
              <a:buFont typeface="Arial" panose="020B0604020202020204" pitchFamily="34" charset="0"/>
              <a:buChar char="•"/>
            </a:pP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Soundtap</a:t>
            </a:r>
            <a:endParaRPr lang="en-US" dirty="0">
              <a:latin typeface="Segoe UI" panose="020B0502040204020203" pitchFamily="34" charset="0"/>
              <a:cs typeface="Segoe UI" panose="020B0502040204020203" pitchFamily="34" charset="0"/>
            </a:endParaRPr>
          </a:p>
          <a:p>
            <a:pPr>
              <a:buFont typeface="Arial" panose="020B0604020202020204" pitchFamily="34" charset="0"/>
              <a:buChar char="•"/>
            </a:pPr>
            <a:r>
              <a:rPr lang="en-US" dirty="0">
                <a:latin typeface="Segoe UI" panose="020B0502040204020203" pitchFamily="34" charset="0"/>
                <a:cs typeface="Segoe UI" panose="020B0502040204020203" pitchFamily="34" charset="0"/>
              </a:rPr>
              <a:t> Notepad</a:t>
            </a:r>
          </a:p>
          <a:p>
            <a:pPr>
              <a:buFont typeface="Arial" panose="020B0604020202020204" pitchFamily="34" charset="0"/>
              <a:buChar char="•"/>
            </a:pPr>
            <a:endParaRPr lang="en-US" sz="1800" dirty="0">
              <a:latin typeface="Segoe UI" panose="020B0502040204020203" pitchFamily="34" charset="0"/>
              <a:cs typeface="Segoe UI" panose="020B0502040204020203" pitchFamily="34" charset="0"/>
            </a:endParaRPr>
          </a:p>
          <a:p>
            <a:pPr marL="0" indent="0">
              <a:buNone/>
            </a:pPr>
            <a:endParaRPr lang="en-US" sz="2000" dirty="0">
              <a:latin typeface="Segoe UI" panose="020B0502040204020203" pitchFamily="34" charset="0"/>
              <a:cs typeface="Segoe UI" panose="020B0502040204020203" pitchFamily="34" charset="0"/>
            </a:endParaRPr>
          </a:p>
          <a:p>
            <a:endParaRPr lang="en-US" sz="2000" dirty="0">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14964DD8-AE97-415E-9294-7FC1C402AE9B}"/>
              </a:ext>
            </a:extLst>
          </p:cNvPr>
          <p:cNvPicPr>
            <a:picLocks noChangeAspect="1"/>
          </p:cNvPicPr>
          <p:nvPr/>
        </p:nvPicPr>
        <p:blipFill>
          <a:blip r:embed="rId3"/>
          <a:stretch/>
        </p:blipFill>
        <p:spPr>
          <a:xfrm>
            <a:off x="6095999" y="1473958"/>
            <a:ext cx="6095999" cy="4462818"/>
          </a:xfrm>
          <a:prstGeom prst="rect">
            <a:avLst/>
          </a:prstGeom>
        </p:spPr>
      </p:pic>
      <p:sp>
        <p:nvSpPr>
          <p:cNvPr id="6" name="TextBox 5">
            <a:extLst>
              <a:ext uri="{FF2B5EF4-FFF2-40B4-BE49-F238E27FC236}">
                <a16:creationId xmlns:a16="http://schemas.microsoft.com/office/drawing/2014/main" id="{86235567-E17D-45E3-A78B-942B3D9B42E5}"/>
              </a:ext>
            </a:extLst>
          </p:cNvPr>
          <p:cNvSpPr txBox="1"/>
          <p:nvPr/>
        </p:nvSpPr>
        <p:spPr>
          <a:xfrm>
            <a:off x="8431349" y="5936776"/>
            <a:ext cx="1658689" cy="307777"/>
          </a:xfrm>
          <a:prstGeom prst="rect">
            <a:avLst/>
          </a:prstGeom>
          <a:noFill/>
        </p:spPr>
        <p:txBody>
          <a:bodyPr wrap="square" rtlCol="0">
            <a:spAutoFit/>
          </a:bodyPr>
          <a:lstStyle/>
          <a:p>
            <a:r>
              <a:rPr lang="en-US" sz="1400" dirty="0">
                <a:solidFill>
                  <a:schemeClr val="bg1">
                    <a:lumMod val="50000"/>
                  </a:schemeClr>
                </a:solidFill>
                <a:latin typeface="Segoe UI" panose="020B0502040204020203" pitchFamily="34" charset="0"/>
                <a:cs typeface="Segoe UI" panose="020B0502040204020203" pitchFamily="34" charset="0"/>
              </a:rPr>
              <a:t>Pcap format</a:t>
            </a:r>
          </a:p>
        </p:txBody>
      </p:sp>
    </p:spTree>
    <p:extLst>
      <p:ext uri="{BB962C8B-B14F-4D97-AF65-F5344CB8AC3E}">
        <p14:creationId xmlns:p14="http://schemas.microsoft.com/office/powerpoint/2010/main" val="3744066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13DC8-13D0-4218-8B11-F5167238B605}"/>
              </a:ext>
            </a:extLst>
          </p:cNvPr>
          <p:cNvSpPr>
            <a:spLocks noGrp="1"/>
          </p:cNvSpPr>
          <p:nvPr>
            <p:ph type="title"/>
          </p:nvPr>
        </p:nvSpPr>
        <p:spPr>
          <a:xfrm>
            <a:off x="1010481" y="107544"/>
            <a:ext cx="9720072" cy="643083"/>
          </a:xfrm>
        </p:spPr>
        <p:txBody>
          <a:bodyPr>
            <a:normAutofit/>
          </a:bodyPr>
          <a:lstStyle/>
          <a:p>
            <a:pPr algn="ctr"/>
            <a:r>
              <a:rPr lang="en-US" sz="2400" dirty="0">
                <a:latin typeface="Segoe UI" panose="020B0502040204020203" pitchFamily="34" charset="0"/>
                <a:cs typeface="Segoe UI" panose="020B0502040204020203" pitchFamily="34" charset="0"/>
              </a:rPr>
              <a:t>PCAP file example</a:t>
            </a:r>
          </a:p>
        </p:txBody>
      </p:sp>
      <p:pic>
        <p:nvPicPr>
          <p:cNvPr id="5" name="Content Placeholder 4" descr="A screenshot of a computer&#10;&#10;Description automatically generated">
            <a:extLst>
              <a:ext uri="{FF2B5EF4-FFF2-40B4-BE49-F238E27FC236}">
                <a16:creationId xmlns:a16="http://schemas.microsoft.com/office/drawing/2014/main" id="{C0298EB2-80F5-47A1-AE35-33B2B0EF98A6}"/>
              </a:ext>
            </a:extLst>
          </p:cNvPr>
          <p:cNvPicPr>
            <a:picLocks noGrp="1" noChangeAspect="1"/>
          </p:cNvPicPr>
          <p:nvPr>
            <p:ph idx="1"/>
          </p:nvPr>
        </p:nvPicPr>
        <p:blipFill>
          <a:blip r:embed="rId3"/>
          <a:stretch>
            <a:fillRect/>
          </a:stretch>
        </p:blipFill>
        <p:spPr>
          <a:xfrm>
            <a:off x="0" y="750627"/>
            <a:ext cx="12191999" cy="6107373"/>
          </a:xfrm>
        </p:spPr>
      </p:pic>
    </p:spTree>
    <p:extLst>
      <p:ext uri="{BB962C8B-B14F-4D97-AF65-F5344CB8AC3E}">
        <p14:creationId xmlns:p14="http://schemas.microsoft.com/office/powerpoint/2010/main" val="1097806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2"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Rectangle 25">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7F2DA537-9EAD-4C2A-8B8C-B5471C6F5D65}"/>
              </a:ext>
            </a:extLst>
          </p:cNvPr>
          <p:cNvSpPr>
            <a:spLocks noGrp="1"/>
          </p:cNvSpPr>
          <p:nvPr>
            <p:ph type="title"/>
          </p:nvPr>
        </p:nvSpPr>
        <p:spPr>
          <a:xfrm>
            <a:off x="1047280" y="759805"/>
            <a:ext cx="10306520" cy="1325563"/>
          </a:xfrm>
        </p:spPr>
        <p:txBody>
          <a:bodyPr vert="horz" lIns="91440" tIns="45720" rIns="91440" bIns="45720" rtlCol="0" anchor="ctr">
            <a:normAutofit/>
          </a:bodyPr>
          <a:lstStyle/>
          <a:p>
            <a:r>
              <a:rPr lang="en-US" sz="4000">
                <a:solidFill>
                  <a:srgbClr val="FFFFFF"/>
                </a:solidFill>
                <a:latin typeface="+mj-lt"/>
                <a:cs typeface="+mj-cs"/>
              </a:rPr>
              <a:t>DDoS Attack</a:t>
            </a:r>
          </a:p>
        </p:txBody>
      </p:sp>
      <p:sp>
        <p:nvSpPr>
          <p:cNvPr id="3" name="Content Placeholder 2">
            <a:extLst>
              <a:ext uri="{FF2B5EF4-FFF2-40B4-BE49-F238E27FC236}">
                <a16:creationId xmlns:a16="http://schemas.microsoft.com/office/drawing/2014/main" id="{60106C6B-49E2-4E93-AEC3-AA4886AC999D}"/>
              </a:ext>
            </a:extLst>
          </p:cNvPr>
          <p:cNvSpPr>
            <a:spLocks noGrp="1"/>
          </p:cNvSpPr>
          <p:nvPr>
            <p:ph idx="1"/>
          </p:nvPr>
        </p:nvSpPr>
        <p:spPr>
          <a:xfrm>
            <a:off x="1424904" y="2494450"/>
            <a:ext cx="4053545" cy="3563159"/>
          </a:xfrm>
        </p:spPr>
        <p:txBody>
          <a:bodyPr vert="horz" lIns="91440" tIns="45720" rIns="91440" bIns="45720" rtlCol="0">
            <a:normAutofit/>
          </a:bodyPr>
          <a:lstStyle/>
          <a:p>
            <a:pPr marL="0"/>
            <a:r>
              <a:rPr lang="en-US" sz="2400" dirty="0">
                <a:solidFill>
                  <a:schemeClr val="tx1"/>
                </a:solidFill>
                <a:latin typeface="+mn-lt"/>
                <a:cs typeface="+mn-cs"/>
              </a:rPr>
              <a:t>“A Denial-of-service (DOS) attack is an action that prevents or impairs the authorized use of network systems or applications by exhausting resources such as CPU, memory, bandwidth, and disk space.”</a:t>
            </a:r>
          </a:p>
          <a:p>
            <a:pPr marL="0"/>
            <a:endParaRPr lang="en-US" sz="2400" dirty="0">
              <a:solidFill>
                <a:schemeClr val="tx1"/>
              </a:solidFill>
              <a:latin typeface="+mn-lt"/>
              <a:cs typeface="+mn-cs"/>
            </a:endParaRPr>
          </a:p>
          <a:p>
            <a:pPr marL="0"/>
            <a:endParaRPr lang="en-US" sz="2400" dirty="0">
              <a:solidFill>
                <a:schemeClr val="tx1"/>
              </a:solidFill>
              <a:latin typeface="+mn-lt"/>
              <a:cs typeface="+mn-cs"/>
            </a:endParaRPr>
          </a:p>
          <a:p>
            <a:pPr marL="0"/>
            <a:endParaRPr lang="en-US" sz="2400" dirty="0">
              <a:solidFill>
                <a:schemeClr val="tx1"/>
              </a:solidFill>
              <a:latin typeface="+mn-lt"/>
              <a:cs typeface="+mn-cs"/>
            </a:endParaRPr>
          </a:p>
          <a:p>
            <a:pPr marL="0"/>
            <a:endParaRPr lang="en-US" sz="2400" dirty="0">
              <a:solidFill>
                <a:schemeClr val="tx1"/>
              </a:solidFill>
              <a:latin typeface="+mn-lt"/>
              <a:cs typeface="+mn-cs"/>
            </a:endParaRPr>
          </a:p>
          <a:p>
            <a:pPr marL="0"/>
            <a:endParaRPr lang="en-US" sz="2400" dirty="0">
              <a:solidFill>
                <a:schemeClr val="tx1"/>
              </a:solidFill>
              <a:latin typeface="+mn-lt"/>
              <a:cs typeface="+mn-cs"/>
            </a:endParaRPr>
          </a:p>
          <a:p>
            <a:pPr marL="0"/>
            <a:endParaRPr lang="en-US" sz="2400" dirty="0">
              <a:solidFill>
                <a:schemeClr val="tx1"/>
              </a:solidFill>
              <a:latin typeface="+mn-lt"/>
              <a:cs typeface="+mn-cs"/>
            </a:endParaRPr>
          </a:p>
          <a:p>
            <a:pPr marL="0"/>
            <a:endParaRPr lang="en-US" sz="2400" dirty="0">
              <a:solidFill>
                <a:schemeClr val="tx1"/>
              </a:solidFill>
              <a:latin typeface="+mn-lt"/>
              <a:cs typeface="+mn-cs"/>
            </a:endParaRPr>
          </a:p>
          <a:p>
            <a:pPr marL="0"/>
            <a:endParaRPr lang="en-US" sz="2400" dirty="0">
              <a:solidFill>
                <a:schemeClr val="tx1"/>
              </a:solidFill>
              <a:latin typeface="+mn-lt"/>
              <a:cs typeface="+mn-cs"/>
            </a:endParaRPr>
          </a:p>
          <a:p>
            <a:pPr marL="0"/>
            <a:endParaRPr lang="en-US" sz="2400" dirty="0">
              <a:solidFill>
                <a:schemeClr val="tx1"/>
              </a:solidFill>
              <a:latin typeface="+mn-lt"/>
              <a:cs typeface="+mn-cs"/>
            </a:endParaRPr>
          </a:p>
          <a:p>
            <a:pPr marL="0"/>
            <a:endParaRPr lang="en-US" sz="2400" dirty="0">
              <a:solidFill>
                <a:schemeClr val="tx1"/>
              </a:solidFill>
              <a:latin typeface="+mn-lt"/>
              <a:cs typeface="+mn-cs"/>
            </a:endParaRPr>
          </a:p>
          <a:p>
            <a:pPr marL="0"/>
            <a:endParaRPr lang="en-US" sz="2400" dirty="0">
              <a:solidFill>
                <a:schemeClr val="tx1"/>
              </a:solidFill>
              <a:latin typeface="+mn-lt"/>
              <a:cs typeface="+mn-cs"/>
            </a:endParaRPr>
          </a:p>
          <a:p>
            <a:pPr marL="0"/>
            <a:endParaRPr lang="en-US" sz="2400" dirty="0">
              <a:solidFill>
                <a:schemeClr val="tx1"/>
              </a:solidFill>
              <a:latin typeface="+mn-lt"/>
              <a:cs typeface="+mn-cs"/>
            </a:endParaRPr>
          </a:p>
        </p:txBody>
      </p:sp>
      <p:pic>
        <p:nvPicPr>
          <p:cNvPr id="7" name="Picture 6" descr="A picture containing transport, photo, hanging, table&#10;&#10;Description automatically generated">
            <a:extLst>
              <a:ext uri="{FF2B5EF4-FFF2-40B4-BE49-F238E27FC236}">
                <a16:creationId xmlns:a16="http://schemas.microsoft.com/office/drawing/2014/main" id="{7711D630-2894-44DD-930F-2266CE01592E}"/>
              </a:ext>
            </a:extLst>
          </p:cNvPr>
          <p:cNvPicPr>
            <a:picLocks noChangeAspect="1"/>
          </p:cNvPicPr>
          <p:nvPr/>
        </p:nvPicPr>
        <p:blipFill rotWithShape="1">
          <a:blip r:embed="rId3"/>
          <a:srcRect r="8358" b="3"/>
          <a:stretch/>
        </p:blipFill>
        <p:spPr>
          <a:xfrm>
            <a:off x="6098892" y="2492376"/>
            <a:ext cx="4802404" cy="3563372"/>
          </a:xfrm>
          <a:prstGeom prst="rect">
            <a:avLst/>
          </a:prstGeom>
        </p:spPr>
      </p:pic>
    </p:spTree>
    <p:extLst>
      <p:ext uri="{BB962C8B-B14F-4D97-AF65-F5344CB8AC3E}">
        <p14:creationId xmlns:p14="http://schemas.microsoft.com/office/powerpoint/2010/main" val="2453287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9" name="Rectangle 118">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7F2DA537-9EAD-4C2A-8B8C-B5471C6F5D65}"/>
              </a:ext>
            </a:extLst>
          </p:cNvPr>
          <p:cNvSpPr>
            <a:spLocks noGrp="1"/>
          </p:cNvSpPr>
          <p:nvPr>
            <p:ph type="title"/>
          </p:nvPr>
        </p:nvSpPr>
        <p:spPr>
          <a:xfrm>
            <a:off x="838200" y="365125"/>
            <a:ext cx="5393361" cy="1325563"/>
          </a:xfrm>
        </p:spPr>
        <p:txBody>
          <a:bodyPr vert="horz" lIns="91440" tIns="45720" rIns="91440" bIns="45720" rtlCol="0" anchor="ctr">
            <a:normAutofit/>
          </a:bodyPr>
          <a:lstStyle/>
          <a:p>
            <a:r>
              <a:rPr lang="en-US" kern="1200" dirty="0">
                <a:solidFill>
                  <a:schemeClr val="tx1"/>
                </a:solidFill>
                <a:latin typeface="+mj-lt"/>
                <a:ea typeface="+mj-ea"/>
                <a:cs typeface="+mj-cs"/>
              </a:rPr>
              <a:t>DDoS Attack Categories</a:t>
            </a:r>
          </a:p>
        </p:txBody>
      </p:sp>
      <p:sp>
        <p:nvSpPr>
          <p:cNvPr id="121" name="Freeform: Shape 120">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0106C6B-49E2-4E93-AEC3-AA4886AC999D}"/>
              </a:ext>
            </a:extLst>
          </p:cNvPr>
          <p:cNvSpPr>
            <a:spLocks noGrp="1"/>
          </p:cNvSpPr>
          <p:nvPr>
            <p:ph idx="1"/>
          </p:nvPr>
        </p:nvSpPr>
        <p:spPr>
          <a:xfrm>
            <a:off x="838200" y="1825625"/>
            <a:ext cx="5918073" cy="4351338"/>
          </a:xfrm>
        </p:spPr>
        <p:txBody>
          <a:bodyPr vert="horz" lIns="91440" tIns="45720" rIns="91440" bIns="45720" rtlCol="0">
            <a:normAutofit/>
          </a:bodyPr>
          <a:lstStyle/>
          <a:p>
            <a:pPr marL="0" indent="0">
              <a:buNone/>
            </a:pPr>
            <a:r>
              <a:rPr lang="en-US" sz="1800" dirty="0">
                <a:solidFill>
                  <a:schemeClr val="tx1"/>
                </a:solidFill>
                <a:latin typeface="+mn-lt"/>
                <a:cs typeface="+mn-cs"/>
              </a:rPr>
              <a:t>From the definition we have seen in the previous slide, DOS attacks can be categorized based on the resources that could be attacked:</a:t>
            </a:r>
          </a:p>
          <a:p>
            <a:pPr marL="0"/>
            <a:endParaRPr lang="en-US" sz="2000" dirty="0">
              <a:solidFill>
                <a:schemeClr val="tx1"/>
              </a:solidFill>
              <a:latin typeface="+mn-lt"/>
              <a:cs typeface="+mn-cs"/>
            </a:endParaRPr>
          </a:p>
          <a:p>
            <a:r>
              <a:rPr lang="en-US" sz="1800" b="1" dirty="0">
                <a:solidFill>
                  <a:schemeClr val="tx1"/>
                </a:solidFill>
                <a:latin typeface="+mn-lt"/>
                <a:cs typeface="+mn-cs"/>
              </a:rPr>
              <a:t>Network Bandwidth</a:t>
            </a:r>
            <a:br>
              <a:rPr lang="en-US" sz="1800" dirty="0">
                <a:solidFill>
                  <a:schemeClr val="tx1"/>
                </a:solidFill>
                <a:latin typeface="+mn-lt"/>
                <a:cs typeface="+mn-cs"/>
              </a:rPr>
            </a:br>
            <a:endParaRPr lang="en-US" sz="1800" dirty="0">
              <a:solidFill>
                <a:schemeClr val="tx1"/>
              </a:solidFill>
              <a:latin typeface="+mn-lt"/>
              <a:cs typeface="+mn-cs"/>
            </a:endParaRPr>
          </a:p>
          <a:p>
            <a:r>
              <a:rPr lang="en-US" sz="1800" b="1" dirty="0">
                <a:solidFill>
                  <a:schemeClr val="tx1"/>
                </a:solidFill>
                <a:latin typeface="+mn-lt"/>
                <a:cs typeface="+mn-cs"/>
              </a:rPr>
              <a:t>System Resources </a:t>
            </a:r>
            <a:br>
              <a:rPr lang="en-US" sz="1800" dirty="0">
                <a:solidFill>
                  <a:schemeClr val="tx1"/>
                </a:solidFill>
                <a:latin typeface="+mn-lt"/>
                <a:cs typeface="+mn-cs"/>
              </a:rPr>
            </a:br>
            <a:endParaRPr lang="en-US" sz="1800" dirty="0">
              <a:solidFill>
                <a:schemeClr val="tx1"/>
              </a:solidFill>
              <a:latin typeface="+mn-lt"/>
              <a:cs typeface="+mn-cs"/>
            </a:endParaRPr>
          </a:p>
          <a:p>
            <a:r>
              <a:rPr lang="en-US" sz="1800" b="1" dirty="0">
                <a:solidFill>
                  <a:schemeClr val="tx1"/>
                </a:solidFill>
                <a:latin typeface="+mn-lt"/>
                <a:cs typeface="+mn-cs"/>
              </a:rPr>
              <a:t>Application Resources </a:t>
            </a:r>
            <a:br>
              <a:rPr lang="en-US" sz="2000" dirty="0">
                <a:solidFill>
                  <a:schemeClr val="tx1"/>
                </a:solidFill>
                <a:latin typeface="+mn-lt"/>
                <a:cs typeface="+mn-cs"/>
              </a:rPr>
            </a:br>
            <a:endParaRPr lang="en-US" sz="2000" dirty="0">
              <a:solidFill>
                <a:schemeClr val="tx1"/>
              </a:solidFill>
              <a:latin typeface="+mn-lt"/>
              <a:cs typeface="+mn-cs"/>
            </a:endParaRPr>
          </a:p>
          <a:p>
            <a:pPr marL="0"/>
            <a:endParaRPr lang="en-US" sz="1600" dirty="0">
              <a:solidFill>
                <a:schemeClr val="tx1"/>
              </a:solidFill>
              <a:latin typeface="+mn-lt"/>
              <a:cs typeface="+mn-cs"/>
            </a:endParaRPr>
          </a:p>
        </p:txBody>
      </p:sp>
      <p:sp>
        <p:nvSpPr>
          <p:cNvPr id="123" name="Oval 122">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Graphic 45" descr="Laptop Secure">
            <a:extLst>
              <a:ext uri="{FF2B5EF4-FFF2-40B4-BE49-F238E27FC236}">
                <a16:creationId xmlns:a16="http://schemas.microsoft.com/office/drawing/2014/main" id="{78AB6540-DD45-46D6-AF7E-22E1035A53A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125" name="Freeform: Shape 124">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127" name="Straight Connector 126">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29" name="Freeform: Shape 128">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439328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 name="Rectangle 132">
            <a:extLst>
              <a:ext uri="{FF2B5EF4-FFF2-40B4-BE49-F238E27FC236}">
                <a16:creationId xmlns:a16="http://schemas.microsoft.com/office/drawing/2014/main" id="{179F7551-E956-43CB-8F36-268A5DA44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Shape 134">
            <a:extLst>
              <a:ext uri="{FF2B5EF4-FFF2-40B4-BE49-F238E27FC236}">
                <a16:creationId xmlns:a16="http://schemas.microsoft.com/office/drawing/2014/main" id="{B99C248B-47D3-41DF-A1DC-8B38652A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3787" y="458856"/>
            <a:ext cx="7778213" cy="5907457"/>
          </a:xfrm>
          <a:custGeom>
            <a:avLst/>
            <a:gdLst>
              <a:gd name="connsiteX0" fmla="*/ 3727582 w 7778213"/>
              <a:gd name="connsiteY0" fmla="*/ 0 h 5905781"/>
              <a:gd name="connsiteX1" fmla="*/ 7778213 w 7778213"/>
              <a:gd name="connsiteY1" fmla="*/ 0 h 5905781"/>
              <a:gd name="connsiteX2" fmla="*/ 7778213 w 7778213"/>
              <a:gd name="connsiteY2" fmla="*/ 5905761 h 5905781"/>
              <a:gd name="connsiteX3" fmla="*/ 7485321 w 7778213"/>
              <a:gd name="connsiteY3" fmla="*/ 5905761 h 5905781"/>
              <a:gd name="connsiteX4" fmla="*/ 7485321 w 7778213"/>
              <a:gd name="connsiteY4" fmla="*/ 5905762 h 5905781"/>
              <a:gd name="connsiteX5" fmla="*/ 4228895 w 7778213"/>
              <a:gd name="connsiteY5" fmla="*/ 5905762 h 5905781"/>
              <a:gd name="connsiteX6" fmla="*/ 4228895 w 7778213"/>
              <a:gd name="connsiteY6" fmla="*/ 5905780 h 5905781"/>
              <a:gd name="connsiteX7" fmla="*/ 3936003 w 7778213"/>
              <a:gd name="connsiteY7" fmla="*/ 5905780 h 5905781"/>
              <a:gd name="connsiteX8" fmla="*/ 3936003 w 7778213"/>
              <a:gd name="connsiteY8" fmla="*/ 5905781 h 5905781"/>
              <a:gd name="connsiteX9" fmla="*/ 0 w 7778213"/>
              <a:gd name="connsiteY9" fmla="*/ 5905781 h 5905781"/>
              <a:gd name="connsiteX10" fmla="*/ 2796838 w 7778213"/>
              <a:gd name="connsiteY10" fmla="*/ 20 h 5905781"/>
              <a:gd name="connsiteX11" fmla="*/ 3089730 w 7778213"/>
              <a:gd name="connsiteY11" fmla="*/ 20 h 5905781"/>
              <a:gd name="connsiteX12" fmla="*/ 3089730 w 7778213"/>
              <a:gd name="connsiteY12" fmla="*/ 19 h 5905781"/>
              <a:gd name="connsiteX13" fmla="*/ 3434690 w 7778213"/>
              <a:gd name="connsiteY13" fmla="*/ 19 h 5905781"/>
              <a:gd name="connsiteX14" fmla="*/ 3434690 w 7778213"/>
              <a:gd name="connsiteY14" fmla="*/ 1 h 5905781"/>
              <a:gd name="connsiteX15" fmla="*/ 3727582 w 7778213"/>
              <a:gd name="connsiteY15" fmla="*/ 1 h 5905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778213" h="5905781">
                <a:moveTo>
                  <a:pt x="3727582" y="0"/>
                </a:moveTo>
                <a:lnTo>
                  <a:pt x="7778213" y="0"/>
                </a:lnTo>
                <a:lnTo>
                  <a:pt x="7778213" y="5905761"/>
                </a:lnTo>
                <a:lnTo>
                  <a:pt x="7485321" y="5905761"/>
                </a:lnTo>
                <a:lnTo>
                  <a:pt x="7485321" y="5905762"/>
                </a:lnTo>
                <a:lnTo>
                  <a:pt x="4228895" y="5905762"/>
                </a:lnTo>
                <a:lnTo>
                  <a:pt x="4228895" y="5905780"/>
                </a:lnTo>
                <a:lnTo>
                  <a:pt x="3936003" y="5905780"/>
                </a:lnTo>
                <a:lnTo>
                  <a:pt x="3936003" y="5905781"/>
                </a:lnTo>
                <a:lnTo>
                  <a:pt x="0" y="5905781"/>
                </a:lnTo>
                <a:lnTo>
                  <a:pt x="2796838" y="20"/>
                </a:lnTo>
                <a:lnTo>
                  <a:pt x="3089730" y="20"/>
                </a:lnTo>
                <a:lnTo>
                  <a:pt x="3089730" y="19"/>
                </a:lnTo>
                <a:lnTo>
                  <a:pt x="3434690" y="19"/>
                </a:lnTo>
                <a:lnTo>
                  <a:pt x="3434690" y="1"/>
                </a:lnTo>
                <a:lnTo>
                  <a:pt x="3727582" y="1"/>
                </a:lnTo>
                <a:close/>
              </a:path>
            </a:pathLst>
          </a:custGeom>
          <a:solidFill>
            <a:srgbClr val="B4B4B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7" name="Freeform: Shape 136">
            <a:extLst>
              <a:ext uri="{FF2B5EF4-FFF2-40B4-BE49-F238E27FC236}">
                <a16:creationId xmlns:a16="http://schemas.microsoft.com/office/drawing/2014/main" id="{DF0924E5-8F0D-47CB-B59E-155AFCF8C3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8858"/>
            <a:ext cx="6769978" cy="5907437"/>
          </a:xfrm>
          <a:custGeom>
            <a:avLst/>
            <a:gdLst>
              <a:gd name="connsiteX0" fmla="*/ 0 w 6769978"/>
              <a:gd name="connsiteY0" fmla="*/ 0 h 5905761"/>
              <a:gd name="connsiteX1" fmla="*/ 6769978 w 6769978"/>
              <a:gd name="connsiteY1" fmla="*/ 0 h 5905761"/>
              <a:gd name="connsiteX2" fmla="*/ 3973138 w 6769978"/>
              <a:gd name="connsiteY2" fmla="*/ 5905761 h 5905761"/>
              <a:gd name="connsiteX3" fmla="*/ 0 w 6769978"/>
              <a:gd name="connsiteY3" fmla="*/ 5905761 h 5905761"/>
            </a:gdLst>
            <a:ahLst/>
            <a:cxnLst>
              <a:cxn ang="0">
                <a:pos x="connsiteX0" y="connsiteY0"/>
              </a:cxn>
              <a:cxn ang="0">
                <a:pos x="connsiteX1" y="connsiteY1"/>
              </a:cxn>
              <a:cxn ang="0">
                <a:pos x="connsiteX2" y="connsiteY2"/>
              </a:cxn>
              <a:cxn ang="0">
                <a:pos x="connsiteX3" y="connsiteY3"/>
              </a:cxn>
            </a:cxnLst>
            <a:rect l="l" t="t" r="r" b="b"/>
            <a:pathLst>
              <a:path w="6769978" h="5905761">
                <a:moveTo>
                  <a:pt x="0" y="0"/>
                </a:moveTo>
                <a:lnTo>
                  <a:pt x="6769978" y="0"/>
                </a:lnTo>
                <a:lnTo>
                  <a:pt x="3973138" y="5905761"/>
                </a:lnTo>
                <a:lnTo>
                  <a:pt x="0" y="5905761"/>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7F2DA537-9EAD-4C2A-8B8C-B5471C6F5D65}"/>
              </a:ext>
            </a:extLst>
          </p:cNvPr>
          <p:cNvSpPr>
            <a:spLocks noGrp="1"/>
          </p:cNvSpPr>
          <p:nvPr>
            <p:ph type="title"/>
          </p:nvPr>
        </p:nvSpPr>
        <p:spPr>
          <a:xfrm>
            <a:off x="838199" y="914400"/>
            <a:ext cx="4689143" cy="1097280"/>
          </a:xfrm>
        </p:spPr>
        <p:txBody>
          <a:bodyPr vert="horz" lIns="91440" tIns="45720" rIns="91440" bIns="45720" rtlCol="0" anchor="ctr">
            <a:normAutofit/>
          </a:bodyPr>
          <a:lstStyle/>
          <a:p>
            <a:r>
              <a:rPr lang="en-US" sz="3200" kern="1200" dirty="0">
                <a:solidFill>
                  <a:srgbClr val="FFFFFF"/>
                </a:solidFill>
                <a:latin typeface="+mj-lt"/>
                <a:ea typeface="+mj-ea"/>
                <a:cs typeface="+mj-cs"/>
              </a:rPr>
              <a:t>Common DDoS Attacks</a:t>
            </a:r>
          </a:p>
        </p:txBody>
      </p:sp>
      <p:sp>
        <p:nvSpPr>
          <p:cNvPr id="3" name="Content Placeholder 2">
            <a:extLst>
              <a:ext uri="{FF2B5EF4-FFF2-40B4-BE49-F238E27FC236}">
                <a16:creationId xmlns:a16="http://schemas.microsoft.com/office/drawing/2014/main" id="{60106C6B-49E2-4E93-AEC3-AA4886AC999D}"/>
              </a:ext>
            </a:extLst>
          </p:cNvPr>
          <p:cNvSpPr>
            <a:spLocks noGrp="1"/>
          </p:cNvSpPr>
          <p:nvPr>
            <p:ph idx="1"/>
          </p:nvPr>
        </p:nvSpPr>
        <p:spPr>
          <a:xfrm>
            <a:off x="838199" y="2011680"/>
            <a:ext cx="4484428" cy="3664501"/>
          </a:xfrm>
        </p:spPr>
        <p:txBody>
          <a:bodyPr vert="horz" lIns="91440" tIns="45720" rIns="91440" bIns="45720" rtlCol="0" anchor="t">
            <a:normAutofit/>
          </a:bodyPr>
          <a:lstStyle/>
          <a:p>
            <a:pPr marL="0"/>
            <a:endParaRPr lang="en-US" sz="2000" dirty="0">
              <a:solidFill>
                <a:schemeClr val="tx1"/>
              </a:solidFill>
              <a:latin typeface="+mn-lt"/>
              <a:cs typeface="+mn-cs"/>
            </a:endParaRPr>
          </a:p>
          <a:p>
            <a:pPr marL="0" indent="0">
              <a:buNone/>
            </a:pPr>
            <a:r>
              <a:rPr lang="en-US" sz="1800" dirty="0">
                <a:solidFill>
                  <a:schemeClr val="tx1"/>
                </a:solidFill>
                <a:latin typeface="+mn-lt"/>
                <a:cs typeface="+mn-cs"/>
              </a:rPr>
              <a:t>Some of the most common DDoS attacks are flooding attacks which are as follows:</a:t>
            </a:r>
          </a:p>
          <a:p>
            <a:pPr marL="0"/>
            <a:endParaRPr lang="en-US" sz="2000" dirty="0">
              <a:solidFill>
                <a:schemeClr val="tx1"/>
              </a:solidFill>
              <a:latin typeface="+mn-lt"/>
              <a:cs typeface="+mn-cs"/>
            </a:endParaRPr>
          </a:p>
          <a:p>
            <a:r>
              <a:rPr lang="en-US" sz="2000" dirty="0">
                <a:solidFill>
                  <a:schemeClr val="tx1"/>
                </a:solidFill>
                <a:latin typeface="+mn-lt"/>
                <a:cs typeface="+mn-cs"/>
              </a:rPr>
              <a:t>UDP Flood</a:t>
            </a:r>
          </a:p>
          <a:p>
            <a:r>
              <a:rPr lang="en-US" sz="2000" dirty="0">
                <a:solidFill>
                  <a:schemeClr val="tx1"/>
                </a:solidFill>
                <a:latin typeface="+mn-lt"/>
                <a:cs typeface="+mn-cs"/>
              </a:rPr>
              <a:t>ICMP (Ping ) Flood</a:t>
            </a:r>
          </a:p>
          <a:p>
            <a:r>
              <a:rPr lang="en-US" sz="2000" dirty="0">
                <a:solidFill>
                  <a:schemeClr val="tx1"/>
                </a:solidFill>
                <a:latin typeface="+mn-lt"/>
                <a:cs typeface="+mn-cs"/>
              </a:rPr>
              <a:t>SYN Flood </a:t>
            </a:r>
          </a:p>
          <a:p>
            <a:r>
              <a:rPr lang="en-US" sz="2000" dirty="0">
                <a:solidFill>
                  <a:schemeClr val="tx1"/>
                </a:solidFill>
                <a:latin typeface="+mn-lt"/>
                <a:cs typeface="+mn-cs"/>
              </a:rPr>
              <a:t>DNS Flood or Amplification</a:t>
            </a:r>
          </a:p>
          <a:p>
            <a:pPr marL="0"/>
            <a:endParaRPr lang="en-US" sz="2000" dirty="0">
              <a:solidFill>
                <a:schemeClr val="tx1"/>
              </a:solidFill>
              <a:latin typeface="+mn-lt"/>
              <a:cs typeface="+mn-cs"/>
            </a:endParaRPr>
          </a:p>
          <a:p>
            <a:endParaRPr lang="en-US" sz="2000" dirty="0">
              <a:solidFill>
                <a:schemeClr val="tx1"/>
              </a:solidFill>
              <a:latin typeface="+mn-lt"/>
              <a:cs typeface="+mn-cs"/>
            </a:endParaRPr>
          </a:p>
        </p:txBody>
      </p:sp>
      <p:pic>
        <p:nvPicPr>
          <p:cNvPr id="46" name="Graphic 45" descr="Laptop Secure">
            <a:extLst>
              <a:ext uri="{FF2B5EF4-FFF2-40B4-BE49-F238E27FC236}">
                <a16:creationId xmlns:a16="http://schemas.microsoft.com/office/drawing/2014/main" id="{78AB6540-DD45-46D6-AF7E-22E1035A53A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55611" y="1466492"/>
            <a:ext cx="4339086" cy="4339086"/>
          </a:xfrm>
          <a:prstGeom prst="rect">
            <a:avLst/>
          </a:prstGeom>
        </p:spPr>
      </p:pic>
    </p:spTree>
    <p:extLst>
      <p:ext uri="{BB962C8B-B14F-4D97-AF65-F5344CB8AC3E}">
        <p14:creationId xmlns:p14="http://schemas.microsoft.com/office/powerpoint/2010/main" val="64903169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DA537-9EAD-4C2A-8B8C-B5471C6F5D65}"/>
              </a:ext>
            </a:extLst>
          </p:cNvPr>
          <p:cNvSpPr>
            <a:spLocks noGrp="1"/>
          </p:cNvSpPr>
          <p:nvPr>
            <p:ph type="title"/>
          </p:nvPr>
        </p:nvSpPr>
        <p:spPr>
          <a:xfrm>
            <a:off x="1653363" y="365760"/>
            <a:ext cx="9367203" cy="1188720"/>
          </a:xfrm>
        </p:spPr>
        <p:txBody>
          <a:bodyPr vert="horz" lIns="91440" tIns="45720" rIns="91440" bIns="45720" rtlCol="0" anchor="ctr">
            <a:normAutofit/>
          </a:bodyPr>
          <a:lstStyle/>
          <a:p>
            <a:r>
              <a:rPr lang="en-US" sz="4000" kern="1200" dirty="0">
                <a:solidFill>
                  <a:schemeClr val="tx1"/>
                </a:solidFill>
                <a:latin typeface="+mj-lt"/>
                <a:ea typeface="+mj-ea"/>
                <a:cs typeface="+mj-cs"/>
              </a:rPr>
              <a:t>DDoS Attack defenses</a:t>
            </a:r>
          </a:p>
        </p:txBody>
      </p:sp>
      <p:sp>
        <p:nvSpPr>
          <p:cNvPr id="121" name="Freeform: Shape 115">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2" name="Freeform: Shape 117">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0" name="Freeform: Shape 119">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0106C6B-49E2-4E93-AEC3-AA4886AC999D}"/>
              </a:ext>
            </a:extLst>
          </p:cNvPr>
          <p:cNvSpPr>
            <a:spLocks noGrp="1"/>
          </p:cNvSpPr>
          <p:nvPr>
            <p:ph idx="1"/>
          </p:nvPr>
        </p:nvSpPr>
        <p:spPr>
          <a:xfrm>
            <a:off x="1078174" y="1920240"/>
            <a:ext cx="10372298" cy="4297680"/>
          </a:xfrm>
        </p:spPr>
        <p:txBody>
          <a:bodyPr vert="horz" lIns="91440" tIns="45720" rIns="91440" bIns="45720" rtlCol="0" anchor="t">
            <a:normAutofit/>
          </a:bodyPr>
          <a:lstStyle/>
          <a:p>
            <a:endParaRPr lang="en-US" sz="2000" dirty="0">
              <a:solidFill>
                <a:schemeClr val="tx1"/>
              </a:solidFill>
              <a:latin typeface="+mn-lt"/>
              <a:cs typeface="+mn-cs"/>
            </a:endParaRPr>
          </a:p>
          <a:p>
            <a:pPr marL="0" indent="0">
              <a:buNone/>
            </a:pPr>
            <a:r>
              <a:rPr lang="en-US" sz="1800" dirty="0">
                <a:solidFill>
                  <a:schemeClr val="tx1"/>
                </a:solidFill>
                <a:latin typeface="+mn-lt"/>
                <a:cs typeface="+mn-cs"/>
              </a:rPr>
              <a:t>The best defenses against participating in such kinds of DDOS attacks is to avoid being compromised by the attacker by ensuring our systems are patched and anti-virus software being UpToDate.</a:t>
            </a:r>
          </a:p>
          <a:p>
            <a:pPr marL="0" indent="0">
              <a:buNone/>
            </a:pPr>
            <a:r>
              <a:rPr lang="en-US" sz="1800" dirty="0">
                <a:solidFill>
                  <a:schemeClr val="tx1"/>
                </a:solidFill>
                <a:latin typeface="+mn-lt"/>
                <a:cs typeface="+mn-cs"/>
              </a:rPr>
              <a:t>In a corporate environment, it is complicated to defend against these attacks, However, some of the measures as below can help:</a:t>
            </a:r>
          </a:p>
          <a:p>
            <a:pPr marL="0" indent="0">
              <a:buNone/>
            </a:pPr>
            <a:endParaRPr lang="en-US" sz="1800" dirty="0">
              <a:solidFill>
                <a:schemeClr val="tx1"/>
              </a:solidFill>
              <a:latin typeface="+mn-lt"/>
              <a:cs typeface="+mn-cs"/>
            </a:endParaRPr>
          </a:p>
          <a:p>
            <a:pPr lvl="0"/>
            <a:r>
              <a:rPr lang="en-US" sz="2000" dirty="0">
                <a:solidFill>
                  <a:schemeClr val="tx1"/>
                </a:solidFill>
                <a:latin typeface="+mn-lt"/>
                <a:cs typeface="+mn-cs"/>
              </a:rPr>
              <a:t>Having a DDOS incident response and resilience plan ready</a:t>
            </a:r>
          </a:p>
          <a:p>
            <a:pPr lvl="0"/>
            <a:r>
              <a:rPr lang="en-US" sz="2000" dirty="0">
                <a:solidFill>
                  <a:schemeClr val="tx1"/>
                </a:solidFill>
                <a:latin typeface="+mn-lt"/>
                <a:cs typeface="+mn-cs"/>
              </a:rPr>
              <a:t>Early detection of DDOS network activity</a:t>
            </a:r>
          </a:p>
          <a:p>
            <a:pPr lvl="0"/>
            <a:r>
              <a:rPr lang="en-US" sz="2000" dirty="0">
                <a:solidFill>
                  <a:schemeClr val="tx1"/>
                </a:solidFill>
                <a:latin typeface="+mn-lt"/>
                <a:cs typeface="+mn-cs"/>
              </a:rPr>
              <a:t>Delegating the risk by hiring a DDOS mitigation provider</a:t>
            </a:r>
          </a:p>
          <a:p>
            <a:pPr lvl="0"/>
            <a:r>
              <a:rPr lang="en-US" sz="2000" dirty="0">
                <a:solidFill>
                  <a:schemeClr val="tx1"/>
                </a:solidFill>
                <a:latin typeface="+mn-lt"/>
                <a:cs typeface="+mn-cs"/>
              </a:rPr>
              <a:t>Hiring Cloud Scrubbing services for E-commerce sites</a:t>
            </a:r>
          </a:p>
          <a:p>
            <a:pPr lvl="0"/>
            <a:r>
              <a:rPr lang="en-US" sz="2000" dirty="0">
                <a:solidFill>
                  <a:schemeClr val="tx1"/>
                </a:solidFill>
                <a:latin typeface="+mn-lt"/>
                <a:cs typeface="+mn-cs"/>
              </a:rPr>
              <a:t>Maintain strong Network Architecture and secure your network infrastructure</a:t>
            </a:r>
          </a:p>
          <a:p>
            <a:endParaRPr lang="en-US" sz="2000" dirty="0">
              <a:solidFill>
                <a:schemeClr val="tx1"/>
              </a:solidFill>
              <a:latin typeface="+mn-lt"/>
              <a:cs typeface="+mn-cs"/>
            </a:endParaRPr>
          </a:p>
          <a:p>
            <a:pPr marL="0"/>
            <a:endParaRPr lang="en-US" sz="2000" dirty="0">
              <a:solidFill>
                <a:schemeClr val="tx1"/>
              </a:solidFill>
              <a:latin typeface="+mn-lt"/>
              <a:cs typeface="+mn-cs"/>
            </a:endParaRPr>
          </a:p>
        </p:txBody>
      </p:sp>
    </p:spTree>
    <p:extLst>
      <p:ext uri="{BB962C8B-B14F-4D97-AF65-F5344CB8AC3E}">
        <p14:creationId xmlns:p14="http://schemas.microsoft.com/office/powerpoint/2010/main" val="3030474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DA537-9EAD-4C2A-8B8C-B5471C6F5D65}"/>
              </a:ext>
            </a:extLst>
          </p:cNvPr>
          <p:cNvSpPr>
            <a:spLocks noGrp="1"/>
          </p:cNvSpPr>
          <p:nvPr>
            <p:ph type="title"/>
          </p:nvPr>
        </p:nvSpPr>
        <p:spPr>
          <a:xfrm>
            <a:off x="1790175" y="1042261"/>
            <a:ext cx="9122584" cy="1325563"/>
          </a:xfrm>
        </p:spPr>
        <p:txBody>
          <a:bodyPr vert="horz" lIns="91440" tIns="45720" rIns="91440" bIns="45720" rtlCol="0" anchor="ctr">
            <a:normAutofit/>
          </a:bodyPr>
          <a:lstStyle/>
          <a:p>
            <a:r>
              <a:rPr lang="en-US" sz="4000" kern="1200" dirty="0">
                <a:solidFill>
                  <a:schemeClr val="tx1"/>
                </a:solidFill>
                <a:latin typeface="+mj-lt"/>
                <a:ea typeface="+mj-ea"/>
                <a:cs typeface="+mj-cs"/>
              </a:rPr>
              <a:t>Motivation behind DDoS Attack</a:t>
            </a:r>
          </a:p>
        </p:txBody>
      </p:sp>
      <p:sp>
        <p:nvSpPr>
          <p:cNvPr id="3" name="Content Placeholder 2">
            <a:extLst>
              <a:ext uri="{FF2B5EF4-FFF2-40B4-BE49-F238E27FC236}">
                <a16:creationId xmlns:a16="http://schemas.microsoft.com/office/drawing/2014/main" id="{60106C6B-49E2-4E93-AEC3-AA4886AC999D}"/>
              </a:ext>
            </a:extLst>
          </p:cNvPr>
          <p:cNvSpPr>
            <a:spLocks noGrp="1"/>
          </p:cNvSpPr>
          <p:nvPr>
            <p:ph idx="1"/>
          </p:nvPr>
        </p:nvSpPr>
        <p:spPr>
          <a:xfrm>
            <a:off x="1567185" y="2336081"/>
            <a:ext cx="7058200" cy="3259501"/>
          </a:xfrm>
        </p:spPr>
        <p:txBody>
          <a:bodyPr vert="horz" lIns="91440" tIns="45720" rIns="91440" bIns="45720" rtlCol="0">
            <a:normAutofit/>
          </a:bodyPr>
          <a:lstStyle/>
          <a:p>
            <a:pPr marL="0" indent="0">
              <a:buNone/>
            </a:pPr>
            <a:r>
              <a:rPr lang="en-US" sz="1600" dirty="0">
                <a:solidFill>
                  <a:schemeClr val="tx1"/>
                </a:solidFill>
                <a:latin typeface="+mn-lt"/>
                <a:cs typeface="+mn-cs"/>
              </a:rPr>
              <a:t>DDoS attacks are quickly becoming the most prevalent type of cyber threat, growing rapidly in the past year in both number and volume according to recent market research. The trend is towards shorter attack duration, but bigger packet-per-second attack volume. Attackers are primarily motivated by:</a:t>
            </a:r>
          </a:p>
          <a:p>
            <a:pPr marL="0" indent="0">
              <a:buNone/>
            </a:pPr>
            <a:endParaRPr lang="en-US" sz="1300" dirty="0">
              <a:solidFill>
                <a:schemeClr val="tx1"/>
              </a:solidFill>
              <a:latin typeface="+mn-lt"/>
              <a:cs typeface="+mn-cs"/>
            </a:endParaRPr>
          </a:p>
          <a:p>
            <a:r>
              <a:rPr lang="en-US" sz="1600" b="1" dirty="0">
                <a:solidFill>
                  <a:schemeClr val="tx1"/>
                </a:solidFill>
                <a:latin typeface="+mn-lt"/>
                <a:cs typeface="+mn-cs"/>
              </a:rPr>
              <a:t>Ideology</a:t>
            </a:r>
            <a:endParaRPr lang="en-US" sz="1600" dirty="0">
              <a:solidFill>
                <a:schemeClr val="tx1"/>
              </a:solidFill>
              <a:latin typeface="+mn-lt"/>
              <a:cs typeface="+mn-cs"/>
            </a:endParaRPr>
          </a:p>
          <a:p>
            <a:r>
              <a:rPr lang="en-US" sz="1600" b="1" dirty="0">
                <a:solidFill>
                  <a:schemeClr val="tx1"/>
                </a:solidFill>
                <a:latin typeface="+mn-lt"/>
                <a:cs typeface="+mn-cs"/>
              </a:rPr>
              <a:t>Business feuds</a:t>
            </a:r>
            <a:endParaRPr lang="en-US" sz="1600" dirty="0">
              <a:solidFill>
                <a:schemeClr val="tx1"/>
              </a:solidFill>
              <a:latin typeface="+mn-lt"/>
              <a:cs typeface="+mn-cs"/>
            </a:endParaRPr>
          </a:p>
          <a:p>
            <a:r>
              <a:rPr lang="en-US" sz="1600" b="1" dirty="0">
                <a:solidFill>
                  <a:schemeClr val="tx1"/>
                </a:solidFill>
                <a:latin typeface="+mn-lt"/>
                <a:cs typeface="+mn-cs"/>
              </a:rPr>
              <a:t>Boredom</a:t>
            </a:r>
            <a:r>
              <a:rPr lang="en-US" sz="1600" dirty="0">
                <a:solidFill>
                  <a:schemeClr val="tx1"/>
                </a:solidFill>
                <a:latin typeface="+mn-lt"/>
                <a:cs typeface="+mn-cs"/>
              </a:rPr>
              <a:t> </a:t>
            </a:r>
          </a:p>
          <a:p>
            <a:r>
              <a:rPr lang="en-US" sz="1600" b="1" dirty="0">
                <a:solidFill>
                  <a:schemeClr val="tx1"/>
                </a:solidFill>
                <a:latin typeface="+mn-lt"/>
                <a:cs typeface="+mn-cs"/>
              </a:rPr>
              <a:t>Extortion</a:t>
            </a:r>
            <a:endParaRPr lang="en-US" sz="1600" dirty="0">
              <a:solidFill>
                <a:schemeClr val="tx1"/>
              </a:solidFill>
              <a:latin typeface="+mn-lt"/>
              <a:cs typeface="+mn-cs"/>
            </a:endParaRPr>
          </a:p>
          <a:p>
            <a:r>
              <a:rPr lang="en-US" sz="1600" b="1" dirty="0">
                <a:solidFill>
                  <a:schemeClr val="tx1"/>
                </a:solidFill>
                <a:latin typeface="+mn-lt"/>
                <a:cs typeface="+mn-cs"/>
              </a:rPr>
              <a:t>Cyber warfare</a:t>
            </a:r>
            <a:endParaRPr lang="en-US" sz="1600" dirty="0">
              <a:solidFill>
                <a:schemeClr val="tx1"/>
              </a:solidFill>
              <a:latin typeface="+mn-lt"/>
              <a:cs typeface="+mn-cs"/>
            </a:endParaRPr>
          </a:p>
          <a:p>
            <a:pPr marL="0"/>
            <a:endParaRPr lang="en-US" sz="1300" dirty="0">
              <a:solidFill>
                <a:schemeClr val="tx1"/>
              </a:solidFill>
              <a:latin typeface="+mn-lt"/>
              <a:cs typeface="+mn-cs"/>
            </a:endParaRPr>
          </a:p>
        </p:txBody>
      </p:sp>
      <p:sp>
        <p:nvSpPr>
          <p:cNvPr id="123"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124"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pic>
        <p:nvPicPr>
          <p:cNvPr id="46" name="Graphic 45" descr="Laptop Secure">
            <a:extLst>
              <a:ext uri="{FF2B5EF4-FFF2-40B4-BE49-F238E27FC236}">
                <a16:creationId xmlns:a16="http://schemas.microsoft.com/office/drawing/2014/main" id="{78AB6540-DD45-46D6-AF7E-22E1035A53A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25899" y="3191551"/>
            <a:ext cx="2194559" cy="2194559"/>
          </a:xfrm>
          <a:prstGeom prst="rect">
            <a:avLst/>
          </a:prstGeom>
        </p:spPr>
      </p:pic>
    </p:spTree>
    <p:extLst>
      <p:ext uri="{BB962C8B-B14F-4D97-AF65-F5344CB8AC3E}">
        <p14:creationId xmlns:p14="http://schemas.microsoft.com/office/powerpoint/2010/main" val="40904703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TotalTime>
  <Words>3700</Words>
  <Application>Microsoft Office PowerPoint</Application>
  <PresentationFormat>Widescreen</PresentationFormat>
  <Paragraphs>214</Paragraphs>
  <Slides>28</Slides>
  <Notes>28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28</vt:i4>
      </vt:variant>
    </vt:vector>
  </HeadingPairs>
  <TitlesOfParts>
    <vt:vector size="38" baseType="lpstr">
      <vt:lpstr>Arial</vt:lpstr>
      <vt:lpstr>Calibri</vt:lpstr>
      <vt:lpstr>Segoe UI</vt:lpstr>
      <vt:lpstr>Segoe UI Light</vt:lpstr>
      <vt:lpstr>Segoe UI Semilight</vt:lpstr>
      <vt:lpstr>Tw Cen MT</vt:lpstr>
      <vt:lpstr>Tw Cen MT Condensed</vt:lpstr>
      <vt:lpstr>Wingdings 3</vt:lpstr>
      <vt:lpstr>Integral</vt:lpstr>
      <vt:lpstr>QuickStarter Theme</vt:lpstr>
      <vt:lpstr>        DDOS Detection Tool  by             Ashish Yadav abhishek NINGALA  Under Guidance of:  Dr. Carlos Mex-Perera   </vt:lpstr>
      <vt:lpstr>Introduction: Pcap file</vt:lpstr>
      <vt:lpstr>pcap file format and tools</vt:lpstr>
      <vt:lpstr>PCAP file example</vt:lpstr>
      <vt:lpstr>DDoS Attack</vt:lpstr>
      <vt:lpstr>DDoS Attack Categories</vt:lpstr>
      <vt:lpstr>Common DDoS Attacks</vt:lpstr>
      <vt:lpstr>DDoS Attack defenses</vt:lpstr>
      <vt:lpstr>Motivation behind DDoS Attack</vt:lpstr>
      <vt:lpstr>Partial Objective 1: Opening Pcap File</vt:lpstr>
      <vt:lpstr>Partial Objective 1: Opening Pcap File</vt:lpstr>
      <vt:lpstr>Partial Objective 2: Printing packets of Pcap File</vt:lpstr>
      <vt:lpstr>Printing packets of Pcap File</vt:lpstr>
      <vt:lpstr> Partial Objective 3: Printing Geo-locations of IP addresses</vt:lpstr>
      <vt:lpstr>Printing Geo-locations of IP addresses</vt:lpstr>
      <vt:lpstr> Final Script: Description of the criteria of DDoS Attack</vt:lpstr>
      <vt:lpstr> Explanation of the final script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 Network  Reconnaissance Tool by             Ashish Yadav abhishek NINGALA   Under Guidance of:  Dr. Carlos Mex-Perera, CY5001   </dc:title>
  <cp:lastModifiedBy>Abhishek Prahasit Kumar Ningala</cp:lastModifiedBy>
  <cp:revision>13</cp:revision>
  <dcterms:created xsi:type="dcterms:W3CDTF">2020-04-15T06:31:28Z</dcterms:created>
  <dcterms:modified xsi:type="dcterms:W3CDTF">2021-05-18T20:35:43Z</dcterms:modified>
</cp:coreProperties>
</file>