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0" r:id="rId2"/>
    <p:sldId id="256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DE2B8-5F4A-4497-A010-8C1364AF78F5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F98A4-1E24-42E5-9999-52FD6FAF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7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6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5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52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6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3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8A61AE-AC6C-4D62-836E-9270EE7BA293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547F21-699C-4773-B9D6-4BF13CF6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u03.inf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http://paulhammant.com/" TargetMode="External"/><Relationship Id="rId7" Type="http://schemas.openxmlformats.org/officeDocument/2006/relationships/image" Target="../media/image17.jpeg"/><Relationship Id="rId2" Type="http://schemas.openxmlformats.org/officeDocument/2006/relationships/hyperlink" Target="http://www.jrandolph.com/blo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nkedin.com/pub/4/488/702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hyperlink" Target="http://lightbody.net/blog/" TargetMode="External"/><Relationship Id="rId9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dirty="0" smtClean="0"/>
              <a:t>										</a:t>
            </a:r>
            <a:r>
              <a:rPr lang="en-US" smtClean="0"/>
              <a:t>	By </a:t>
            </a:r>
            <a:r>
              <a:rPr lang="en-US" dirty="0" smtClean="0"/>
              <a:t>Aravinda HB</a:t>
            </a:r>
          </a:p>
          <a:p>
            <a:pPr marL="0" indent="0" algn="r">
              <a:buNone/>
            </a:pPr>
            <a:r>
              <a:rPr lang="en-US" dirty="0" smtClean="0">
                <a:hlinkClick r:id="rId2"/>
              </a:rPr>
              <a:t>Aru03.info@gmail.com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9945042504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Releases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764971"/>
              </p:ext>
            </p:extLst>
          </p:nvPr>
        </p:nvGraphicFramePr>
        <p:xfrm>
          <a:off x="1295402" y="2119052"/>
          <a:ext cx="9965496" cy="38817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  <a:tableStyleId>{5C22544A-7EE6-4342-B048-85BDC9FD1C3A}</a:tableStyleId>
              </a:tblPr>
              <a:tblGrid>
                <a:gridCol w="2491374">
                  <a:extLst>
                    <a:ext uri="{9D8B030D-6E8A-4147-A177-3AD203B41FA5}">
                      <a16:colId xmlns:a16="http://schemas.microsoft.com/office/drawing/2014/main" val="3391453137"/>
                    </a:ext>
                  </a:extLst>
                </a:gridCol>
                <a:gridCol w="2491374">
                  <a:extLst>
                    <a:ext uri="{9D8B030D-6E8A-4147-A177-3AD203B41FA5}">
                      <a16:colId xmlns:a16="http://schemas.microsoft.com/office/drawing/2014/main" val="4289734095"/>
                    </a:ext>
                  </a:extLst>
                </a:gridCol>
                <a:gridCol w="2491374">
                  <a:extLst>
                    <a:ext uri="{9D8B030D-6E8A-4147-A177-3AD203B41FA5}">
                      <a16:colId xmlns:a16="http://schemas.microsoft.com/office/drawing/2014/main" val="226161960"/>
                    </a:ext>
                  </a:extLst>
                </a:gridCol>
                <a:gridCol w="2491374">
                  <a:extLst>
                    <a:ext uri="{9D8B030D-6E8A-4147-A177-3AD203B41FA5}">
                      <a16:colId xmlns:a16="http://schemas.microsoft.com/office/drawing/2014/main" val="3480118471"/>
                    </a:ext>
                  </a:extLst>
                </a:gridCol>
              </a:tblGrid>
              <a:tr h="646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W3C</a:t>
                      </a:r>
                      <a:r>
                        <a:rPr lang="en-US" baseline="0" dirty="0" smtClean="0"/>
                        <a:t> Webdriver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29873"/>
                  </a:ext>
                </a:extLst>
              </a:tr>
              <a:tr h="646954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</a:p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09261"/>
                  </a:ext>
                </a:extLst>
              </a:tr>
              <a:tr h="646954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</a:p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71026"/>
                  </a:ext>
                </a:extLst>
              </a:tr>
              <a:tr h="646954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</a:p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32657"/>
                  </a:ext>
                </a:extLst>
              </a:tr>
              <a:tr h="646954"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47739"/>
                  </a:ext>
                </a:extLst>
              </a:tr>
              <a:tr h="646954"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0596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94" y="3420904"/>
            <a:ext cx="990600" cy="552450"/>
          </a:xfrm>
          <a:prstGeom prst="rect">
            <a:avLst/>
          </a:prstGeom>
          <a:solidFill>
            <a:schemeClr val="bg2">
              <a:alpha val="4000"/>
            </a:schemeClr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82" y="2780779"/>
            <a:ext cx="1233381" cy="550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82" y="3422919"/>
            <a:ext cx="1233381" cy="550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94" y="4147749"/>
            <a:ext cx="990600" cy="552450"/>
          </a:xfrm>
          <a:prstGeom prst="rect">
            <a:avLst/>
          </a:prstGeom>
          <a:solidFill>
            <a:schemeClr val="bg2">
              <a:alpha val="4000"/>
            </a:schemeClr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94" y="4832034"/>
            <a:ext cx="990600" cy="552450"/>
          </a:xfrm>
          <a:prstGeom prst="rect">
            <a:avLst/>
          </a:prstGeom>
          <a:solidFill>
            <a:schemeClr val="bg2">
              <a:alpha val="4000"/>
            </a:schemeClr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388" y="4700199"/>
            <a:ext cx="990600" cy="552450"/>
          </a:xfrm>
          <a:prstGeom prst="rect">
            <a:avLst/>
          </a:prstGeom>
          <a:solidFill>
            <a:schemeClr val="bg2">
              <a:alpha val="4000"/>
            </a:schemeClr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388" y="5448324"/>
            <a:ext cx="990600" cy="552450"/>
          </a:xfrm>
          <a:prstGeom prst="rect">
            <a:avLst/>
          </a:prstGeom>
          <a:solidFill>
            <a:schemeClr val="bg2">
              <a:alpha val="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100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5299" y="1159328"/>
            <a:ext cx="2090057" cy="15675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2004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2752724" y="1159326"/>
            <a:ext cx="2090057" cy="15675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2006</a:t>
            </a:r>
          </a:p>
        </p:txBody>
      </p:sp>
      <p:sp>
        <p:nvSpPr>
          <p:cNvPr id="6" name="Oval 5"/>
          <p:cNvSpPr/>
          <p:nvPr/>
        </p:nvSpPr>
        <p:spPr>
          <a:xfrm>
            <a:off x="4904014" y="1159327"/>
            <a:ext cx="2090057" cy="15675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2007</a:t>
            </a:r>
          </a:p>
        </p:txBody>
      </p:sp>
      <p:sp>
        <p:nvSpPr>
          <p:cNvPr id="7" name="Oval 6"/>
          <p:cNvSpPr/>
          <p:nvPr/>
        </p:nvSpPr>
        <p:spPr>
          <a:xfrm>
            <a:off x="7230834" y="1159328"/>
            <a:ext cx="2090057" cy="15675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2007</a:t>
            </a:r>
          </a:p>
        </p:txBody>
      </p:sp>
      <p:sp>
        <p:nvSpPr>
          <p:cNvPr id="8" name="Oval 7"/>
          <p:cNvSpPr/>
          <p:nvPr/>
        </p:nvSpPr>
        <p:spPr>
          <a:xfrm>
            <a:off x="9443357" y="1159328"/>
            <a:ext cx="2090057" cy="15675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2011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18457" y="2726869"/>
            <a:ext cx="1747157" cy="35759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Jason Huggins  Created a Selenium core @Thoughtworks</a:t>
            </a:r>
          </a:p>
          <a:p>
            <a:pPr algn="ctr"/>
            <a:r>
              <a:rPr lang="en-US" dirty="0"/>
              <a:t>Paul </a:t>
            </a:r>
            <a:r>
              <a:rPr lang="en-US" dirty="0" err="1"/>
              <a:t>Hammant</a:t>
            </a:r>
            <a:r>
              <a:rPr lang="en-US" dirty="0"/>
              <a:t> and Pat </a:t>
            </a:r>
            <a:r>
              <a:rPr lang="en-US" dirty="0" err="1"/>
              <a:t>Lightbody</a:t>
            </a:r>
            <a:r>
              <a:rPr lang="en-US" dirty="0"/>
              <a:t> Created Selenium RC over the core to extend its </a:t>
            </a:r>
            <a:r>
              <a:rPr lang="en-US" dirty="0" err="1"/>
              <a:t>capabalities</a:t>
            </a:r>
            <a:r>
              <a:rPr lang="en-US" dirty="0"/>
              <a:t>.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928263" y="2732310"/>
            <a:ext cx="1747157" cy="35759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Shinya Kasatani Created Selenium IDE</a:t>
            </a:r>
          </a:p>
          <a:p>
            <a:pPr algn="ctr"/>
            <a:r>
              <a:rPr lang="en-US"/>
              <a:t>From 2006, Selenium RC completely took over selenium Core.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079544" y="2726869"/>
            <a:ext cx="1747157" cy="35759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Simon Setwart Creates webdriver </a:t>
            </a:r>
          </a:p>
          <a:p>
            <a:pPr algn="ctr"/>
            <a:r>
              <a:rPr lang="en-US"/>
              <a:t>Jason Huggins Joins Google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7530191" y="2726869"/>
            <a:ext cx="1747157" cy="35759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Philippe Hanrigou created Selenium Grid</a:t>
            </a:r>
          </a:p>
          <a:p>
            <a:pPr algn="ctr"/>
            <a:r>
              <a:rPr lang="en-US"/>
              <a:t>Released in 2007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9614806" y="2726869"/>
            <a:ext cx="1747157" cy="35759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WebDriver merged with Selenium 1 to form Selemiun 2.0</a:t>
            </a:r>
          </a:p>
        </p:txBody>
      </p:sp>
    </p:spTree>
    <p:extLst>
      <p:ext uri="{BB962C8B-B14F-4D97-AF65-F5344CB8AC3E}">
        <p14:creationId xmlns:p14="http://schemas.microsoft.com/office/powerpoint/2010/main" val="2427318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587828"/>
            <a:ext cx="10058400" cy="56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3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2"/>
          <p:cNvSpPr/>
          <p:nvPr/>
        </p:nvSpPr>
        <p:spPr>
          <a:xfrm rot="16200000">
            <a:off x="810011" y="2577590"/>
            <a:ext cx="2641072" cy="214374"/>
          </a:xfrm>
          <a:custGeom>
            <a:avLst/>
            <a:gdLst>
              <a:gd name="connsiteX0" fmla="*/ 0 w 2641072"/>
              <a:gd name="connsiteY0" fmla="*/ 0 h 214374"/>
              <a:gd name="connsiteX1" fmla="*/ 2641072 w 2641072"/>
              <a:gd name="connsiteY1" fmla="*/ 0 h 214374"/>
              <a:gd name="connsiteX2" fmla="*/ 2641072 w 2641072"/>
              <a:gd name="connsiteY2" fmla="*/ 214374 h 214374"/>
              <a:gd name="connsiteX3" fmla="*/ 0 w 2641072"/>
              <a:gd name="connsiteY3" fmla="*/ 214374 h 214374"/>
              <a:gd name="connsiteX4" fmla="*/ 0 w 2641072"/>
              <a:gd name="connsiteY4" fmla="*/ 0 h 21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072" h="214374">
                <a:moveTo>
                  <a:pt x="0" y="0"/>
                </a:moveTo>
                <a:lnTo>
                  <a:pt x="2641072" y="0"/>
                </a:lnTo>
                <a:lnTo>
                  <a:pt x="2641072" y="214374"/>
                </a:lnTo>
                <a:lnTo>
                  <a:pt x="0" y="2143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89066" bIns="0" numCol="1" spcCol="1270" anchor="t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/>
              <a:t>2004</a:t>
            </a:r>
            <a:endParaRPr lang="en-US" sz="1600" b="1" kern="1200" dirty="0"/>
          </a:p>
        </p:txBody>
      </p:sp>
      <p:sp>
        <p:nvSpPr>
          <p:cNvPr id="64" name="Freeform 63"/>
          <p:cNvSpPr/>
          <p:nvPr/>
        </p:nvSpPr>
        <p:spPr>
          <a:xfrm>
            <a:off x="2212682" y="1414343"/>
            <a:ext cx="1067812" cy="2641072"/>
          </a:xfrm>
          <a:custGeom>
            <a:avLst/>
            <a:gdLst>
              <a:gd name="connsiteX0" fmla="*/ 0 w 1067812"/>
              <a:gd name="connsiteY0" fmla="*/ 0 h 2641072"/>
              <a:gd name="connsiteX1" fmla="*/ 1067812 w 1067812"/>
              <a:gd name="connsiteY1" fmla="*/ 0 h 2641072"/>
              <a:gd name="connsiteX2" fmla="*/ 1067812 w 1067812"/>
              <a:gd name="connsiteY2" fmla="*/ 2641072 h 2641072"/>
              <a:gd name="connsiteX3" fmla="*/ 0 w 1067812"/>
              <a:gd name="connsiteY3" fmla="*/ 2641072 h 2641072"/>
              <a:gd name="connsiteX4" fmla="*/ 0 w 1067812"/>
              <a:gd name="connsiteY4" fmla="*/ 0 h 26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812" h="2641072">
                <a:moveTo>
                  <a:pt x="0" y="0"/>
                </a:moveTo>
                <a:lnTo>
                  <a:pt x="1067812" y="0"/>
                </a:lnTo>
                <a:lnTo>
                  <a:pt x="1067812" y="2641072"/>
                </a:lnTo>
                <a:lnTo>
                  <a:pt x="0" y="264107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44" tIns="189066" rIns="85344" bIns="85344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b="1" kern="1200" dirty="0" smtClean="0">
                <a:hlinkClick r:id="rId2"/>
              </a:rPr>
              <a:t>Jason Huggins</a:t>
            </a:r>
            <a:r>
              <a:rPr lang="en-US" sz="900" b="1" kern="1200" dirty="0" smtClean="0"/>
              <a:t>  </a:t>
            </a:r>
            <a:r>
              <a:rPr lang="en-US" sz="900" kern="1200" dirty="0" smtClean="0"/>
              <a:t>Created a Selenium core @Thoughtworks</a:t>
            </a:r>
            <a:endParaRPr lang="en-US" sz="900" kern="1200" dirty="0"/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b="1" kern="1200" dirty="0" smtClean="0">
                <a:hlinkClick r:id="rId3"/>
              </a:rPr>
              <a:t>Paul </a:t>
            </a:r>
            <a:r>
              <a:rPr lang="en-US" sz="900" b="1" kern="1200" dirty="0" err="1" smtClean="0">
                <a:hlinkClick r:id="rId3"/>
              </a:rPr>
              <a:t>Hammant</a:t>
            </a:r>
            <a:r>
              <a:rPr lang="en-US" sz="900" b="1" kern="1200" dirty="0" smtClean="0"/>
              <a:t> and </a:t>
            </a:r>
            <a:r>
              <a:rPr lang="en-US" sz="900" b="1" kern="1200" dirty="0" smtClean="0">
                <a:hlinkClick r:id="rId4"/>
              </a:rPr>
              <a:t>Pat </a:t>
            </a:r>
            <a:r>
              <a:rPr lang="en-US" sz="900" b="1" kern="1200" dirty="0" err="1" smtClean="0">
                <a:hlinkClick r:id="rId4"/>
              </a:rPr>
              <a:t>Lightbody</a:t>
            </a:r>
            <a:r>
              <a:rPr lang="en-US" sz="900" b="1" kern="1200" dirty="0" smtClean="0"/>
              <a:t> </a:t>
            </a:r>
            <a:r>
              <a:rPr lang="en-US" sz="900" kern="1200" dirty="0" smtClean="0"/>
              <a:t>Created Selenium RC over the core to extend its </a:t>
            </a:r>
            <a:r>
              <a:rPr lang="en-US" sz="900" kern="1200" dirty="0" err="1" smtClean="0"/>
              <a:t>capabalities</a:t>
            </a:r>
            <a:r>
              <a:rPr lang="en-US" sz="900" kern="1200" dirty="0" smtClean="0"/>
              <a:t>.</a:t>
            </a:r>
            <a:endParaRPr lang="en-US" sz="900" kern="1200" dirty="0"/>
          </a:p>
        </p:txBody>
      </p:sp>
      <p:sp>
        <p:nvSpPr>
          <p:cNvPr id="65" name="Rectangle 64"/>
          <p:cNvSpPr/>
          <p:nvPr/>
        </p:nvSpPr>
        <p:spPr>
          <a:xfrm>
            <a:off x="2028358" y="1066274"/>
            <a:ext cx="428749" cy="428749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0" r="-40000"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6" name="Freeform 65"/>
          <p:cNvSpPr/>
          <p:nvPr/>
        </p:nvSpPr>
        <p:spPr>
          <a:xfrm rot="16200000">
            <a:off x="2377585" y="2577590"/>
            <a:ext cx="2641072" cy="214374"/>
          </a:xfrm>
          <a:custGeom>
            <a:avLst/>
            <a:gdLst>
              <a:gd name="connsiteX0" fmla="*/ 0 w 2641072"/>
              <a:gd name="connsiteY0" fmla="*/ 0 h 214374"/>
              <a:gd name="connsiteX1" fmla="*/ 2641072 w 2641072"/>
              <a:gd name="connsiteY1" fmla="*/ 0 h 214374"/>
              <a:gd name="connsiteX2" fmla="*/ 2641072 w 2641072"/>
              <a:gd name="connsiteY2" fmla="*/ 214374 h 214374"/>
              <a:gd name="connsiteX3" fmla="*/ 0 w 2641072"/>
              <a:gd name="connsiteY3" fmla="*/ 214374 h 214374"/>
              <a:gd name="connsiteX4" fmla="*/ 0 w 2641072"/>
              <a:gd name="connsiteY4" fmla="*/ 0 h 21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072" h="214374">
                <a:moveTo>
                  <a:pt x="0" y="0"/>
                </a:moveTo>
                <a:lnTo>
                  <a:pt x="2641072" y="0"/>
                </a:lnTo>
                <a:lnTo>
                  <a:pt x="2641072" y="214374"/>
                </a:lnTo>
                <a:lnTo>
                  <a:pt x="0" y="2143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89066" bIns="0" numCol="1" spcCol="1270" anchor="t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/>
              <a:t>2006</a:t>
            </a:r>
            <a:endParaRPr lang="en-US" sz="1600" b="1" kern="1200" dirty="0"/>
          </a:p>
        </p:txBody>
      </p:sp>
      <p:sp>
        <p:nvSpPr>
          <p:cNvPr id="67" name="Freeform 66"/>
          <p:cNvSpPr/>
          <p:nvPr/>
        </p:nvSpPr>
        <p:spPr>
          <a:xfrm>
            <a:off x="3805308" y="1364242"/>
            <a:ext cx="1067812" cy="2641072"/>
          </a:xfrm>
          <a:custGeom>
            <a:avLst/>
            <a:gdLst>
              <a:gd name="connsiteX0" fmla="*/ 0 w 1067812"/>
              <a:gd name="connsiteY0" fmla="*/ 0 h 2641072"/>
              <a:gd name="connsiteX1" fmla="*/ 1067812 w 1067812"/>
              <a:gd name="connsiteY1" fmla="*/ 0 h 2641072"/>
              <a:gd name="connsiteX2" fmla="*/ 1067812 w 1067812"/>
              <a:gd name="connsiteY2" fmla="*/ 2641072 h 2641072"/>
              <a:gd name="connsiteX3" fmla="*/ 0 w 1067812"/>
              <a:gd name="connsiteY3" fmla="*/ 2641072 h 2641072"/>
              <a:gd name="connsiteX4" fmla="*/ 0 w 1067812"/>
              <a:gd name="connsiteY4" fmla="*/ 0 h 26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812" h="2641072">
                <a:moveTo>
                  <a:pt x="0" y="0"/>
                </a:moveTo>
                <a:lnTo>
                  <a:pt x="1067812" y="0"/>
                </a:lnTo>
                <a:lnTo>
                  <a:pt x="1067812" y="2641072"/>
                </a:lnTo>
                <a:lnTo>
                  <a:pt x="0" y="264107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672631"/>
              <a:satOff val="-714"/>
              <a:lumOff val="549"/>
              <a:alphaOff val="0"/>
            </a:schemeClr>
          </a:fillRef>
          <a:effectRef idx="2">
            <a:schemeClr val="accent2">
              <a:hueOff val="672631"/>
              <a:satOff val="-714"/>
              <a:lumOff val="54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44" tIns="189066" rIns="85344" bIns="85344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kern="1200" dirty="0" smtClean="0">
                <a:hlinkClick r:id="rId6"/>
              </a:rPr>
              <a:t>Shinya Kasatani</a:t>
            </a:r>
            <a:r>
              <a:rPr lang="en-US" sz="900" kern="1200" dirty="0" smtClean="0"/>
              <a:t> Created Selenium IDE</a:t>
            </a:r>
            <a:endParaRPr lang="en-US" sz="900" kern="1200" dirty="0"/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kern="1200" dirty="0" smtClean="0"/>
              <a:t>From 2006, Selenium RC completely took over selenium Core.</a:t>
            </a:r>
            <a:endParaRPr lang="en-US" sz="900" kern="1200" dirty="0"/>
          </a:p>
        </p:txBody>
      </p:sp>
      <p:sp>
        <p:nvSpPr>
          <p:cNvPr id="68" name="Rectangle 67"/>
          <p:cNvSpPr/>
          <p:nvPr/>
        </p:nvSpPr>
        <p:spPr>
          <a:xfrm>
            <a:off x="3590934" y="1081267"/>
            <a:ext cx="428749" cy="428749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tint val="50000"/>
              <a:hueOff val="829669"/>
              <a:satOff val="290"/>
              <a:lumOff val="11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9" name="Freeform 68"/>
          <p:cNvSpPr/>
          <p:nvPr/>
        </p:nvSpPr>
        <p:spPr>
          <a:xfrm rot="16200000">
            <a:off x="3945160" y="2577590"/>
            <a:ext cx="2641072" cy="214374"/>
          </a:xfrm>
          <a:custGeom>
            <a:avLst/>
            <a:gdLst>
              <a:gd name="connsiteX0" fmla="*/ 0 w 2641072"/>
              <a:gd name="connsiteY0" fmla="*/ 0 h 214374"/>
              <a:gd name="connsiteX1" fmla="*/ 2641072 w 2641072"/>
              <a:gd name="connsiteY1" fmla="*/ 0 h 214374"/>
              <a:gd name="connsiteX2" fmla="*/ 2641072 w 2641072"/>
              <a:gd name="connsiteY2" fmla="*/ 214374 h 214374"/>
              <a:gd name="connsiteX3" fmla="*/ 0 w 2641072"/>
              <a:gd name="connsiteY3" fmla="*/ 214374 h 214374"/>
              <a:gd name="connsiteX4" fmla="*/ 0 w 2641072"/>
              <a:gd name="connsiteY4" fmla="*/ 0 h 21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072" h="214374">
                <a:moveTo>
                  <a:pt x="0" y="0"/>
                </a:moveTo>
                <a:lnTo>
                  <a:pt x="2641072" y="0"/>
                </a:lnTo>
                <a:lnTo>
                  <a:pt x="2641072" y="214374"/>
                </a:lnTo>
                <a:lnTo>
                  <a:pt x="0" y="2143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89066" bIns="-1" numCol="1" spcCol="1270" anchor="t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/>
              <a:t>2007</a:t>
            </a:r>
            <a:endParaRPr lang="en-US" sz="1600" b="1" kern="1200" dirty="0"/>
          </a:p>
        </p:txBody>
      </p:sp>
      <p:sp>
        <p:nvSpPr>
          <p:cNvPr id="70" name="Freeform 69"/>
          <p:cNvSpPr/>
          <p:nvPr/>
        </p:nvSpPr>
        <p:spPr>
          <a:xfrm>
            <a:off x="5372883" y="1364242"/>
            <a:ext cx="1067812" cy="2641072"/>
          </a:xfrm>
          <a:custGeom>
            <a:avLst/>
            <a:gdLst>
              <a:gd name="connsiteX0" fmla="*/ 0 w 1067812"/>
              <a:gd name="connsiteY0" fmla="*/ 0 h 2641072"/>
              <a:gd name="connsiteX1" fmla="*/ 1067812 w 1067812"/>
              <a:gd name="connsiteY1" fmla="*/ 0 h 2641072"/>
              <a:gd name="connsiteX2" fmla="*/ 1067812 w 1067812"/>
              <a:gd name="connsiteY2" fmla="*/ 2641072 h 2641072"/>
              <a:gd name="connsiteX3" fmla="*/ 0 w 1067812"/>
              <a:gd name="connsiteY3" fmla="*/ 2641072 h 2641072"/>
              <a:gd name="connsiteX4" fmla="*/ 0 w 1067812"/>
              <a:gd name="connsiteY4" fmla="*/ 0 h 26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812" h="2641072">
                <a:moveTo>
                  <a:pt x="0" y="0"/>
                </a:moveTo>
                <a:lnTo>
                  <a:pt x="1067812" y="0"/>
                </a:lnTo>
                <a:lnTo>
                  <a:pt x="1067812" y="2641072"/>
                </a:lnTo>
                <a:lnTo>
                  <a:pt x="0" y="264107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345262"/>
              <a:satOff val="-1429"/>
              <a:lumOff val="1098"/>
              <a:alphaOff val="0"/>
            </a:schemeClr>
          </a:fillRef>
          <a:effectRef idx="2">
            <a:schemeClr val="accent2">
              <a:hueOff val="1345262"/>
              <a:satOff val="-1429"/>
              <a:lumOff val="109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44" tIns="189066" rIns="85344" bIns="85344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kern="1200" dirty="0" smtClean="0"/>
              <a:t>Simon </a:t>
            </a:r>
            <a:r>
              <a:rPr lang="en-US" sz="900" kern="1200" dirty="0" err="1" smtClean="0"/>
              <a:t>Setwart</a:t>
            </a:r>
            <a:r>
              <a:rPr lang="en-US" sz="900" kern="1200" dirty="0" smtClean="0"/>
              <a:t> Creates webdriver </a:t>
            </a:r>
            <a:endParaRPr lang="en-US" sz="900" kern="1200" dirty="0"/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kern="1200" dirty="0" smtClean="0"/>
              <a:t>Jason Huggins Joins Google</a:t>
            </a:r>
            <a:endParaRPr lang="en-US" sz="900" kern="1200" dirty="0"/>
          </a:p>
        </p:txBody>
      </p:sp>
      <p:sp>
        <p:nvSpPr>
          <p:cNvPr id="71" name="Rectangle 70"/>
          <p:cNvSpPr/>
          <p:nvPr/>
        </p:nvSpPr>
        <p:spPr>
          <a:xfrm>
            <a:off x="5158509" y="1081267"/>
            <a:ext cx="428749" cy="428749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tint val="50000"/>
              <a:hueOff val="1659338"/>
              <a:satOff val="580"/>
              <a:lumOff val="23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2" name="Freeform 71"/>
          <p:cNvSpPr/>
          <p:nvPr/>
        </p:nvSpPr>
        <p:spPr>
          <a:xfrm rot="16200000">
            <a:off x="5512735" y="2577590"/>
            <a:ext cx="2641072" cy="214374"/>
          </a:xfrm>
          <a:custGeom>
            <a:avLst/>
            <a:gdLst>
              <a:gd name="connsiteX0" fmla="*/ 0 w 2641072"/>
              <a:gd name="connsiteY0" fmla="*/ 0 h 214374"/>
              <a:gd name="connsiteX1" fmla="*/ 2641072 w 2641072"/>
              <a:gd name="connsiteY1" fmla="*/ 0 h 214374"/>
              <a:gd name="connsiteX2" fmla="*/ 2641072 w 2641072"/>
              <a:gd name="connsiteY2" fmla="*/ 214374 h 214374"/>
              <a:gd name="connsiteX3" fmla="*/ 0 w 2641072"/>
              <a:gd name="connsiteY3" fmla="*/ 214374 h 214374"/>
              <a:gd name="connsiteX4" fmla="*/ 0 w 2641072"/>
              <a:gd name="connsiteY4" fmla="*/ 0 h 21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072" h="214374">
                <a:moveTo>
                  <a:pt x="0" y="0"/>
                </a:moveTo>
                <a:lnTo>
                  <a:pt x="2641072" y="0"/>
                </a:lnTo>
                <a:lnTo>
                  <a:pt x="2641072" y="214374"/>
                </a:lnTo>
                <a:lnTo>
                  <a:pt x="0" y="2143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-1" rIns="189066" bIns="0" numCol="1" spcCol="1270" anchor="t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/>
              <a:t>2007</a:t>
            </a:r>
            <a:endParaRPr lang="en-US" sz="1600" b="1" kern="1200" dirty="0"/>
          </a:p>
        </p:txBody>
      </p:sp>
      <p:sp>
        <p:nvSpPr>
          <p:cNvPr id="73" name="Freeform 72"/>
          <p:cNvSpPr/>
          <p:nvPr/>
        </p:nvSpPr>
        <p:spPr>
          <a:xfrm>
            <a:off x="6940458" y="1364242"/>
            <a:ext cx="1067812" cy="2641072"/>
          </a:xfrm>
          <a:custGeom>
            <a:avLst/>
            <a:gdLst>
              <a:gd name="connsiteX0" fmla="*/ 0 w 1067812"/>
              <a:gd name="connsiteY0" fmla="*/ 0 h 2641072"/>
              <a:gd name="connsiteX1" fmla="*/ 1067812 w 1067812"/>
              <a:gd name="connsiteY1" fmla="*/ 0 h 2641072"/>
              <a:gd name="connsiteX2" fmla="*/ 1067812 w 1067812"/>
              <a:gd name="connsiteY2" fmla="*/ 2641072 h 2641072"/>
              <a:gd name="connsiteX3" fmla="*/ 0 w 1067812"/>
              <a:gd name="connsiteY3" fmla="*/ 2641072 h 2641072"/>
              <a:gd name="connsiteX4" fmla="*/ 0 w 1067812"/>
              <a:gd name="connsiteY4" fmla="*/ 0 h 26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812" h="2641072">
                <a:moveTo>
                  <a:pt x="0" y="0"/>
                </a:moveTo>
                <a:lnTo>
                  <a:pt x="1067812" y="0"/>
                </a:lnTo>
                <a:lnTo>
                  <a:pt x="1067812" y="2641072"/>
                </a:lnTo>
                <a:lnTo>
                  <a:pt x="0" y="264107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2017893"/>
              <a:satOff val="-2143"/>
              <a:lumOff val="1647"/>
              <a:alphaOff val="0"/>
            </a:schemeClr>
          </a:fillRef>
          <a:effectRef idx="2">
            <a:schemeClr val="accent2">
              <a:hueOff val="2017893"/>
              <a:satOff val="-2143"/>
              <a:lumOff val="164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44" tIns="189066" rIns="85344" bIns="85344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kern="1200" dirty="0" smtClean="0"/>
              <a:t>Philippe </a:t>
            </a:r>
            <a:r>
              <a:rPr lang="en-US" sz="900" kern="1200" dirty="0" err="1" smtClean="0"/>
              <a:t>Hanrigou</a:t>
            </a:r>
            <a:r>
              <a:rPr lang="en-US" sz="900" kern="1200" dirty="0" smtClean="0"/>
              <a:t> created Selenium Grid</a:t>
            </a:r>
            <a:endParaRPr lang="en-US" sz="900" kern="1200" dirty="0"/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kern="1200" dirty="0" smtClean="0"/>
              <a:t>Released in 2007</a:t>
            </a:r>
            <a:endParaRPr lang="en-US" sz="900" kern="1200" dirty="0"/>
          </a:p>
        </p:txBody>
      </p:sp>
      <p:sp>
        <p:nvSpPr>
          <p:cNvPr id="74" name="Rectangle 73"/>
          <p:cNvSpPr/>
          <p:nvPr/>
        </p:nvSpPr>
        <p:spPr>
          <a:xfrm>
            <a:off x="6726084" y="1081267"/>
            <a:ext cx="428749" cy="428749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tint val="50000"/>
              <a:hueOff val="2489007"/>
              <a:satOff val="871"/>
              <a:lumOff val="35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Freeform 74"/>
          <p:cNvSpPr/>
          <p:nvPr/>
        </p:nvSpPr>
        <p:spPr>
          <a:xfrm rot="16200000">
            <a:off x="7080310" y="2577590"/>
            <a:ext cx="2641072" cy="214374"/>
          </a:xfrm>
          <a:custGeom>
            <a:avLst/>
            <a:gdLst>
              <a:gd name="connsiteX0" fmla="*/ 0 w 2641072"/>
              <a:gd name="connsiteY0" fmla="*/ 0 h 214374"/>
              <a:gd name="connsiteX1" fmla="*/ 2641072 w 2641072"/>
              <a:gd name="connsiteY1" fmla="*/ 0 h 214374"/>
              <a:gd name="connsiteX2" fmla="*/ 2641072 w 2641072"/>
              <a:gd name="connsiteY2" fmla="*/ 214374 h 214374"/>
              <a:gd name="connsiteX3" fmla="*/ 0 w 2641072"/>
              <a:gd name="connsiteY3" fmla="*/ 214374 h 214374"/>
              <a:gd name="connsiteX4" fmla="*/ 0 w 2641072"/>
              <a:gd name="connsiteY4" fmla="*/ 0 h 21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072" h="214374">
                <a:moveTo>
                  <a:pt x="0" y="0"/>
                </a:moveTo>
                <a:lnTo>
                  <a:pt x="2641072" y="0"/>
                </a:lnTo>
                <a:lnTo>
                  <a:pt x="2641072" y="214374"/>
                </a:lnTo>
                <a:lnTo>
                  <a:pt x="0" y="2143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-1" rIns="189066" bIns="0" numCol="1" spcCol="1270" anchor="t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/>
              <a:t>2011</a:t>
            </a:r>
            <a:endParaRPr lang="en-US" sz="1600" b="1" kern="1200" dirty="0"/>
          </a:p>
        </p:txBody>
      </p:sp>
      <p:sp>
        <p:nvSpPr>
          <p:cNvPr id="76" name="Freeform 75"/>
          <p:cNvSpPr/>
          <p:nvPr/>
        </p:nvSpPr>
        <p:spPr>
          <a:xfrm>
            <a:off x="8508033" y="1364242"/>
            <a:ext cx="1067812" cy="2641072"/>
          </a:xfrm>
          <a:custGeom>
            <a:avLst/>
            <a:gdLst>
              <a:gd name="connsiteX0" fmla="*/ 0 w 1067812"/>
              <a:gd name="connsiteY0" fmla="*/ 0 h 2641072"/>
              <a:gd name="connsiteX1" fmla="*/ 1067812 w 1067812"/>
              <a:gd name="connsiteY1" fmla="*/ 0 h 2641072"/>
              <a:gd name="connsiteX2" fmla="*/ 1067812 w 1067812"/>
              <a:gd name="connsiteY2" fmla="*/ 2641072 h 2641072"/>
              <a:gd name="connsiteX3" fmla="*/ 0 w 1067812"/>
              <a:gd name="connsiteY3" fmla="*/ 2641072 h 2641072"/>
              <a:gd name="connsiteX4" fmla="*/ 0 w 1067812"/>
              <a:gd name="connsiteY4" fmla="*/ 0 h 26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812" h="2641072">
                <a:moveTo>
                  <a:pt x="0" y="0"/>
                </a:moveTo>
                <a:lnTo>
                  <a:pt x="1067812" y="0"/>
                </a:lnTo>
                <a:lnTo>
                  <a:pt x="1067812" y="2641072"/>
                </a:lnTo>
                <a:lnTo>
                  <a:pt x="0" y="264107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2690524"/>
              <a:satOff val="-2858"/>
              <a:lumOff val="2196"/>
              <a:alphaOff val="0"/>
            </a:schemeClr>
          </a:fillRef>
          <a:effectRef idx="2">
            <a:schemeClr val="accent2">
              <a:hueOff val="2690524"/>
              <a:satOff val="-2858"/>
              <a:lumOff val="2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44" tIns="189066" rIns="85344" bIns="85344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kern="1200" dirty="0" smtClean="0"/>
              <a:t>WebDriver merged with Selenium 1 to form </a:t>
            </a:r>
            <a:r>
              <a:rPr lang="en-US" sz="900" kern="1200" dirty="0" err="1" smtClean="0"/>
              <a:t>Selemiun</a:t>
            </a:r>
            <a:r>
              <a:rPr lang="en-US" sz="900" kern="1200" dirty="0" smtClean="0"/>
              <a:t> 2.0</a:t>
            </a:r>
            <a:endParaRPr lang="en-US" sz="900" kern="1200" dirty="0"/>
          </a:p>
        </p:txBody>
      </p:sp>
      <p:sp>
        <p:nvSpPr>
          <p:cNvPr id="77" name="Rectangle 76"/>
          <p:cNvSpPr/>
          <p:nvPr/>
        </p:nvSpPr>
        <p:spPr>
          <a:xfrm>
            <a:off x="8293659" y="1081267"/>
            <a:ext cx="428749" cy="428749"/>
          </a:xfrm>
          <a:prstGeom prst="rect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tint val="50000"/>
              <a:hueOff val="3318676"/>
              <a:satOff val="1161"/>
              <a:lumOff val="47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8" name="Freeform 77"/>
          <p:cNvSpPr/>
          <p:nvPr/>
        </p:nvSpPr>
        <p:spPr>
          <a:xfrm rot="16200000">
            <a:off x="8647885" y="2577590"/>
            <a:ext cx="2641072" cy="214374"/>
          </a:xfrm>
          <a:custGeom>
            <a:avLst/>
            <a:gdLst>
              <a:gd name="connsiteX0" fmla="*/ 0 w 2641072"/>
              <a:gd name="connsiteY0" fmla="*/ 0 h 214374"/>
              <a:gd name="connsiteX1" fmla="*/ 2641072 w 2641072"/>
              <a:gd name="connsiteY1" fmla="*/ 0 h 214374"/>
              <a:gd name="connsiteX2" fmla="*/ 2641072 w 2641072"/>
              <a:gd name="connsiteY2" fmla="*/ 214374 h 214374"/>
              <a:gd name="connsiteX3" fmla="*/ 0 w 2641072"/>
              <a:gd name="connsiteY3" fmla="*/ 214374 h 214374"/>
              <a:gd name="connsiteX4" fmla="*/ 0 w 2641072"/>
              <a:gd name="connsiteY4" fmla="*/ 0 h 21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072" h="214374">
                <a:moveTo>
                  <a:pt x="0" y="0"/>
                </a:moveTo>
                <a:lnTo>
                  <a:pt x="2641072" y="0"/>
                </a:lnTo>
                <a:lnTo>
                  <a:pt x="2641072" y="214374"/>
                </a:lnTo>
                <a:lnTo>
                  <a:pt x="0" y="2143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89066" bIns="0" numCol="1" spcCol="1270" anchor="t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/>
              <a:t>2016</a:t>
            </a:r>
            <a:endParaRPr lang="en-US" sz="1600" b="1" kern="1200" dirty="0"/>
          </a:p>
        </p:txBody>
      </p:sp>
      <p:sp>
        <p:nvSpPr>
          <p:cNvPr id="79" name="Freeform 78"/>
          <p:cNvSpPr/>
          <p:nvPr/>
        </p:nvSpPr>
        <p:spPr>
          <a:xfrm>
            <a:off x="10075608" y="1364242"/>
            <a:ext cx="1067812" cy="2641072"/>
          </a:xfrm>
          <a:custGeom>
            <a:avLst/>
            <a:gdLst>
              <a:gd name="connsiteX0" fmla="*/ 0 w 1067812"/>
              <a:gd name="connsiteY0" fmla="*/ 0 h 2641072"/>
              <a:gd name="connsiteX1" fmla="*/ 1067812 w 1067812"/>
              <a:gd name="connsiteY1" fmla="*/ 0 h 2641072"/>
              <a:gd name="connsiteX2" fmla="*/ 1067812 w 1067812"/>
              <a:gd name="connsiteY2" fmla="*/ 2641072 h 2641072"/>
              <a:gd name="connsiteX3" fmla="*/ 0 w 1067812"/>
              <a:gd name="connsiteY3" fmla="*/ 2641072 h 2641072"/>
              <a:gd name="connsiteX4" fmla="*/ 0 w 1067812"/>
              <a:gd name="connsiteY4" fmla="*/ 0 h 26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812" h="2641072">
                <a:moveTo>
                  <a:pt x="0" y="0"/>
                </a:moveTo>
                <a:lnTo>
                  <a:pt x="1067812" y="0"/>
                </a:lnTo>
                <a:lnTo>
                  <a:pt x="1067812" y="2641072"/>
                </a:lnTo>
                <a:lnTo>
                  <a:pt x="0" y="264107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363155"/>
              <a:satOff val="-3572"/>
              <a:lumOff val="2745"/>
              <a:alphaOff val="0"/>
            </a:schemeClr>
          </a:fillRef>
          <a:effectRef idx="2">
            <a:schemeClr val="accent2">
              <a:hueOff val="3363155"/>
              <a:satOff val="-3572"/>
              <a:lumOff val="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44" tIns="189066" rIns="85344" bIns="85344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900" kern="1200" dirty="0" smtClean="0"/>
              <a:t>Selenium 3.0 released and Selenium RC become redundant</a:t>
            </a:r>
            <a:endParaRPr lang="en-US" sz="900" kern="1200" dirty="0"/>
          </a:p>
        </p:txBody>
      </p:sp>
      <p:sp>
        <p:nvSpPr>
          <p:cNvPr id="80" name="Rectangle 79"/>
          <p:cNvSpPr/>
          <p:nvPr/>
        </p:nvSpPr>
        <p:spPr>
          <a:xfrm>
            <a:off x="9861234" y="1081267"/>
            <a:ext cx="428749" cy="428749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tint val="50000"/>
              <a:hueOff val="4148345"/>
              <a:satOff val="1451"/>
              <a:lumOff val="59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92407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128" y="46149"/>
            <a:ext cx="8418576" cy="1004507"/>
          </a:xfrm>
        </p:spPr>
        <p:txBody>
          <a:bodyPr/>
          <a:lstStyle/>
          <a:p>
            <a:r>
              <a:rPr lang="en-US" dirty="0" smtClean="0"/>
              <a:t>History of Selenium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2072640" y="1926002"/>
            <a:ext cx="2788920" cy="168249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Core</a:t>
            </a:r>
          </a:p>
          <a:p>
            <a:pPr algn="ctr"/>
            <a:r>
              <a:rPr lang="en-US" dirty="0" smtClean="0"/>
              <a:t>Selenium RC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5245608" y="1370052"/>
            <a:ext cx="2788920" cy="168249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WebDriver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4692396" y="4964096"/>
            <a:ext cx="2788920" cy="168249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the name Selenium???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3828288" y="3281600"/>
            <a:ext cx="2788920" cy="168249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1</a:t>
            </a:r>
          </a:p>
          <a:p>
            <a:pPr algn="ctr"/>
            <a:r>
              <a:rPr lang="en-US" dirty="0"/>
              <a:t>Selenium 2</a:t>
            </a:r>
            <a:endParaRPr lang="en-US" dirty="0" smtClean="0"/>
          </a:p>
          <a:p>
            <a:pPr algn="ctr"/>
            <a:r>
              <a:rPr lang="en-US" dirty="0"/>
              <a:t>Selenium </a:t>
            </a:r>
            <a:r>
              <a:rPr lang="en-US" dirty="0" smtClean="0"/>
              <a:t>3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1470660" y="4741164"/>
            <a:ext cx="2788920" cy="168249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7620000" y="4087368"/>
            <a:ext cx="2788920" cy="168249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History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8182356" y="1922323"/>
            <a:ext cx="2788920" cy="168249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Grid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1440" y="73152"/>
            <a:ext cx="1143000" cy="923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5" y="1632030"/>
            <a:ext cx="4781527" cy="26503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167" y="798766"/>
            <a:ext cx="9609666" cy="566738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2004</a:t>
            </a:r>
            <a:endParaRPr lang="en-US" sz="5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238294"/>
            <a:ext cx="5232721" cy="488471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In 2004 Jason </a:t>
            </a:r>
            <a:r>
              <a:rPr lang="en-US" sz="2000" dirty="0" err="1" smtClean="0">
                <a:latin typeface="Bookman Old Style" panose="02050604050505020204" pitchFamily="18" charset="0"/>
              </a:rPr>
              <a:t>huggins</a:t>
            </a:r>
            <a:r>
              <a:rPr lang="en-US" sz="2000" dirty="0" smtClean="0">
                <a:latin typeface="Bookman Old Style" panose="02050604050505020204" pitchFamily="18" charset="0"/>
              </a:rPr>
              <a:t>, an Engineer at Thoughtworks (Chicago) was working on a web application which required frequent Testing.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Manual Testing was becoming hard as it was time-consuming  and inefficient.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He wrote a </a:t>
            </a:r>
            <a:r>
              <a:rPr lang="en-US" sz="2000" dirty="0" err="1" smtClean="0">
                <a:latin typeface="Bookman Old Style" panose="02050604050505020204" pitchFamily="18" charset="0"/>
              </a:rPr>
              <a:t>Javascript</a:t>
            </a:r>
            <a:r>
              <a:rPr lang="en-US" sz="2000" dirty="0" smtClean="0">
                <a:latin typeface="Bookman Old Style" panose="02050604050505020204" pitchFamily="18" charset="0"/>
              </a:rPr>
              <a:t> program that could interact with the browser and do actions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He </a:t>
            </a:r>
            <a:r>
              <a:rPr lang="en-US" sz="2000" dirty="0">
                <a:latin typeface="Bookman Old Style" panose="02050604050505020204" pitchFamily="18" charset="0"/>
              </a:rPr>
              <a:t>called it as </a:t>
            </a:r>
            <a:r>
              <a:rPr lang="en-US" sz="2000" b="1" dirty="0" smtClean="0">
                <a:latin typeface="Bookman Old Style" panose="02050604050505020204" pitchFamily="18" charset="0"/>
              </a:rPr>
              <a:t>“</a:t>
            </a:r>
            <a:r>
              <a:rPr lang="en-US" sz="2000" b="1" dirty="0" err="1" smtClean="0">
                <a:latin typeface="Bookman Old Style" panose="02050604050505020204" pitchFamily="18" charset="0"/>
              </a:rPr>
              <a:t>JavaScriptTestRunner</a:t>
            </a:r>
            <a:r>
              <a:rPr lang="en-US" sz="2000" b="1" dirty="0" smtClean="0">
                <a:latin typeface="Bookman Old Style" panose="02050604050505020204" pitchFamily="18" charset="0"/>
              </a:rPr>
              <a:t>”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63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" y="1540754"/>
            <a:ext cx="5184177" cy="22069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167" y="798766"/>
            <a:ext cx="9609666" cy="566738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Same origin policy Issue</a:t>
            </a:r>
            <a:endParaRPr lang="en-US" sz="5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238294"/>
            <a:ext cx="5232721" cy="205605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man Old Style" panose="02050604050505020204" pitchFamily="18" charset="0"/>
              </a:rPr>
              <a:t>A </a:t>
            </a:r>
            <a:r>
              <a:rPr lang="en-US" sz="2400" dirty="0">
                <a:latin typeface="Bookman Old Style" panose="02050604050505020204" pitchFamily="18" charset="0"/>
              </a:rPr>
              <a:t>web browser permits scripts contained in a first web page to </a:t>
            </a:r>
            <a:r>
              <a:rPr lang="en-US" sz="2400" b="1" dirty="0">
                <a:latin typeface="Bookman Old Style" panose="02050604050505020204" pitchFamily="18" charset="0"/>
              </a:rPr>
              <a:t>access</a:t>
            </a:r>
            <a:r>
              <a:rPr lang="en-US" sz="2400" dirty="0">
                <a:latin typeface="Bookman Old Style" panose="02050604050505020204" pitchFamily="18" charset="0"/>
              </a:rPr>
              <a:t> data in a second web page, but only if both web pages have the same origin.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10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9" y="1331512"/>
            <a:ext cx="4698277" cy="4698277"/>
          </a:xfrm>
          <a:prstGeom prst="roundRect">
            <a:avLst>
              <a:gd name="adj" fmla="val 0"/>
            </a:avLst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167" y="663879"/>
            <a:ext cx="9609666" cy="70162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Selenium RC</a:t>
            </a:r>
            <a:endParaRPr lang="en-US" sz="5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238294"/>
            <a:ext cx="5232721" cy="488471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After Jason Huggins started giving demo on </a:t>
            </a:r>
            <a:r>
              <a:rPr lang="en-US" sz="2000" b="1" dirty="0" smtClean="0">
                <a:latin typeface="Bookman Old Style" panose="02050604050505020204" pitchFamily="18" charset="0"/>
              </a:rPr>
              <a:t>“</a:t>
            </a:r>
            <a:r>
              <a:rPr lang="en-US" sz="2000" b="1" dirty="0" err="1" smtClean="0">
                <a:latin typeface="Bookman Old Style" panose="02050604050505020204" pitchFamily="18" charset="0"/>
              </a:rPr>
              <a:t>JavaScriptTestRunner</a:t>
            </a:r>
            <a:r>
              <a:rPr lang="en-US" sz="2000" b="1" dirty="0" smtClean="0">
                <a:latin typeface="Bookman Old Style" panose="02050604050505020204" pitchFamily="18" charset="0"/>
              </a:rPr>
              <a:t>”, Paul </a:t>
            </a:r>
            <a:r>
              <a:rPr lang="en-US" sz="2000" b="1" dirty="0" err="1" smtClean="0">
                <a:latin typeface="Bookman Old Style" panose="02050604050505020204" pitchFamily="18" charset="0"/>
              </a:rPr>
              <a:t>Hammant</a:t>
            </a:r>
            <a:r>
              <a:rPr lang="en-US" sz="2000" b="1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another Thoughtworks engineer started working to overcome the Same origin Policy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He and his team added a server that acts as a http proxy to trick the browser to believe that selenium core and AUT come from the same domain and they named it as Selenium RC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17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3" y="1481718"/>
            <a:ext cx="3729110" cy="3729110"/>
          </a:xfrm>
          <a:prstGeom prst="roundRect">
            <a:avLst>
              <a:gd name="adj" fmla="val 0"/>
            </a:avLst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167" y="798766"/>
            <a:ext cx="9609666" cy="56673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Selenium IDE	</a:t>
            </a:r>
            <a:endParaRPr lang="en-US" sz="5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938" y="1238294"/>
            <a:ext cx="6305784" cy="488471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Selenium was made open source and released to market in </a:t>
            </a:r>
            <a:r>
              <a:rPr lang="en-US" sz="2000" dirty="0" smtClean="0"/>
              <a:t>2004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Selenium </a:t>
            </a:r>
            <a:r>
              <a:rPr lang="en-US" sz="2000" dirty="0"/>
              <a:t>RC completely took </a:t>
            </a:r>
            <a:r>
              <a:rPr lang="en-US" sz="2000" dirty="0" smtClean="0"/>
              <a:t>over by  </a:t>
            </a:r>
            <a:r>
              <a:rPr lang="en-US" sz="2000" dirty="0"/>
              <a:t>selenium core and released to market in 2006 as </a:t>
            </a:r>
            <a:r>
              <a:rPr lang="en-US" sz="2000" dirty="0" smtClean="0"/>
              <a:t>Selenium-1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2006, </a:t>
            </a:r>
            <a:r>
              <a:rPr lang="en-US" sz="2000" b="1" dirty="0" smtClean="0"/>
              <a:t>Shinya Kasatani </a:t>
            </a:r>
            <a:r>
              <a:rPr lang="en-US" sz="2000" dirty="0" smtClean="0"/>
              <a:t>from japan understood the importance of Selenium core and created a FF Extension that has a capability of Record and Playback and named it as Selenium 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He donated to selenium project in 2006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NOTE : Selenium  IDE is a separate Project it is not a part of selenium main project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8725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08" y="1481718"/>
            <a:ext cx="3426319" cy="3729110"/>
          </a:xfrm>
          <a:prstGeom prst="roundRect">
            <a:avLst>
              <a:gd name="adj" fmla="val 0"/>
            </a:avLst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167" y="798766"/>
            <a:ext cx="9609666" cy="56673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Selenium </a:t>
            </a:r>
            <a:r>
              <a:rPr lang="en-US" sz="5400" dirty="0" smtClean="0"/>
              <a:t>Webdriver</a:t>
            </a:r>
            <a:r>
              <a:rPr lang="en-US" sz="5400" dirty="0"/>
              <a:t>	</a:t>
            </a:r>
            <a:endParaRPr lang="en-US" sz="5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938" y="1238294"/>
            <a:ext cx="6305784" cy="488471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Simon </a:t>
            </a:r>
            <a:r>
              <a:rPr lang="en-US" sz="2000" dirty="0" err="1"/>
              <a:t>Setwart</a:t>
            </a:r>
            <a:r>
              <a:rPr lang="en-US" sz="2000" dirty="0"/>
              <a:t> </a:t>
            </a:r>
            <a:r>
              <a:rPr lang="en-US" sz="2000" dirty="0" smtClean="0"/>
              <a:t>an another Engineer working at Thoughtworks engineer started working on a project to create testing tool to overcome some limitations of selenium-1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He named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selenium -1 we always require a </a:t>
            </a:r>
            <a:r>
              <a:rPr lang="en-US" sz="2000" b="1" dirty="0" smtClean="0"/>
              <a:t>server</a:t>
            </a:r>
            <a:r>
              <a:rPr lang="en-US" sz="2000" dirty="0" smtClean="0"/>
              <a:t> to inject with the web browser whereas in webdriver every browser will have its own driver and with the help of  </a:t>
            </a:r>
            <a:r>
              <a:rPr lang="en-US" sz="2000" dirty="0" err="1" smtClean="0"/>
              <a:t>api</a:t>
            </a:r>
            <a:r>
              <a:rPr lang="en-US" sz="2000" dirty="0" smtClean="0"/>
              <a:t> all the information was exchanged so no need of separate server.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2011, selenium1 and webdriver were merged and named as Selenium2.0.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1479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307" y="828456"/>
            <a:ext cx="5944760" cy="56673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Bookman Old Style" panose="02050604050505020204" pitchFamily="18" charset="0"/>
              </a:rPr>
              <a:t>Selenium Grid</a:t>
            </a:r>
            <a:endParaRPr lang="en-US" sz="4000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r="13104"/>
          <a:stretch>
            <a:fillRect/>
          </a:stretch>
        </p:blipFill>
        <p:spPr>
          <a:xfrm>
            <a:off x="798512" y="828675"/>
            <a:ext cx="3973903" cy="492077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307" y="1565753"/>
            <a:ext cx="5944760" cy="43101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In 2007, Philippe </a:t>
            </a:r>
            <a:r>
              <a:rPr lang="en-US" sz="2000" dirty="0" err="1" smtClean="0">
                <a:latin typeface="Bookman Old Style" panose="02050604050505020204" pitchFamily="18" charset="0"/>
              </a:rPr>
              <a:t>Hanrigou</a:t>
            </a:r>
            <a:r>
              <a:rPr lang="en-US" sz="2000" dirty="0" smtClean="0">
                <a:latin typeface="Bookman Old Style" panose="02050604050505020204" pitchFamily="18" charset="0"/>
              </a:rPr>
              <a:t>, Started working on a </a:t>
            </a:r>
            <a:r>
              <a:rPr lang="en-US" sz="2000" b="1" dirty="0" smtClean="0">
                <a:latin typeface="Bookman Old Style" panose="02050604050505020204" pitchFamily="18" charset="0"/>
              </a:rPr>
              <a:t>server tool </a:t>
            </a:r>
            <a:r>
              <a:rPr lang="en-US" sz="2000" dirty="0" smtClean="0">
                <a:latin typeface="Bookman Old Style" panose="02050604050505020204" pitchFamily="18" charset="0"/>
              </a:rPr>
              <a:t>to enable parallel Execution of selenium Tests across multiple machines and named it as Selenium Grid.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Selenium Grid is just an extension to RC which enables running tests on multiple server in parallel(to save time and cost)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Grid released in 2007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72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2.0/3.0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2011 Selenium 2.0 was introduced which is a combination of Selenium1 and WebDriver.</a:t>
            </a:r>
          </a:p>
          <a:p>
            <a:r>
              <a:rPr lang="en-US" dirty="0" smtClean="0"/>
              <a:t>In 2016 Selenium 3.0, core selenium is deprecated and dropped i.e., all RC Components are replaced with webdriver compatible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28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936</TotalTime>
  <Words>593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Garamond</vt:lpstr>
      <vt:lpstr>Organic</vt:lpstr>
      <vt:lpstr>History of Selenium</vt:lpstr>
      <vt:lpstr>History of Selenium</vt:lpstr>
      <vt:lpstr>2004</vt:lpstr>
      <vt:lpstr>Same origin policy Issue</vt:lpstr>
      <vt:lpstr>Selenium RC</vt:lpstr>
      <vt:lpstr>Selenium IDE </vt:lpstr>
      <vt:lpstr>Selenium Webdriver </vt:lpstr>
      <vt:lpstr>Selenium Grid</vt:lpstr>
      <vt:lpstr>Selenium 2.0/3.0</vt:lpstr>
      <vt:lpstr>Selenium Releases 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Selenium</dc:title>
  <dc:creator>Aravinda HB</dc:creator>
  <cp:lastModifiedBy>Aravinda HB</cp:lastModifiedBy>
  <cp:revision>36</cp:revision>
  <dcterms:created xsi:type="dcterms:W3CDTF">2018-05-24T11:38:46Z</dcterms:created>
  <dcterms:modified xsi:type="dcterms:W3CDTF">2019-01-07T02:09:45Z</dcterms:modified>
</cp:coreProperties>
</file>