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4"/>
  </p:notesMasterIdLst>
  <p:sldIdLst>
    <p:sldId id="256" r:id="rId2"/>
    <p:sldId id="263" r:id="rId3"/>
    <p:sldId id="259" r:id="rId4"/>
    <p:sldId id="306" r:id="rId5"/>
    <p:sldId id="323" r:id="rId6"/>
    <p:sldId id="324" r:id="rId7"/>
    <p:sldId id="327" r:id="rId8"/>
    <p:sldId id="325" r:id="rId9"/>
    <p:sldId id="326" r:id="rId10"/>
    <p:sldId id="328" r:id="rId11"/>
    <p:sldId id="329" r:id="rId12"/>
    <p:sldId id="330" r:id="rId13"/>
    <p:sldId id="331" r:id="rId14"/>
    <p:sldId id="332" r:id="rId15"/>
    <p:sldId id="279" r:id="rId16"/>
    <p:sldId id="307" r:id="rId17"/>
    <p:sldId id="311" r:id="rId18"/>
    <p:sldId id="308" r:id="rId19"/>
    <p:sldId id="309" r:id="rId20"/>
    <p:sldId id="310" r:id="rId21"/>
    <p:sldId id="312" r:id="rId22"/>
    <p:sldId id="313" r:id="rId23"/>
    <p:sldId id="314" r:id="rId24"/>
    <p:sldId id="315" r:id="rId25"/>
    <p:sldId id="316" r:id="rId26"/>
    <p:sldId id="317" r:id="rId27"/>
    <p:sldId id="318" r:id="rId28"/>
    <p:sldId id="319" r:id="rId29"/>
    <p:sldId id="320" r:id="rId30"/>
    <p:sldId id="321" r:id="rId31"/>
    <p:sldId id="322" r:id="rId32"/>
    <p:sldId id="270" r:id="rId33"/>
  </p:sldIdLst>
  <p:sldSz cx="9144000" cy="5143500" type="screen16x9"/>
  <p:notesSz cx="6858000" cy="9144000"/>
  <p:embeddedFontLst>
    <p:embeddedFont>
      <p:font typeface="Poppins" panose="020B0604020202020204" charset="0"/>
      <p:regular r:id="rId35"/>
      <p:bold r:id="rId36"/>
      <p:italic r:id="rId37"/>
      <p:boldItalic r:id="rId38"/>
    </p:embeddedFont>
    <p:embeddedFont>
      <p:font typeface="Inria Sans" panose="020B0604020202020204" charset="0"/>
      <p:regular r:id="rId39"/>
      <p:bold r:id="rId40"/>
      <p:italic r:id="rId41"/>
      <p:boldItalic r:id="rId42"/>
    </p:embeddedFont>
    <p:embeddedFont>
      <p:font typeface="Gochi Hand"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676D08-ABDE-46AE-8F75-64CC8A50659E}">
  <a:tblStyle styleId="{C2676D08-ABDE-46AE-8F75-64CC8A5065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858"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306988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3d90f5fd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3d90f5fd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879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790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630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7898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05189d2428_0_20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05189d2428_0_20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514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05189d2428_0_19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5189d2428_0_19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370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538225"/>
            <a:ext cx="5019600" cy="1518600"/>
          </a:xfrm>
          <a:prstGeom prst="rect">
            <a:avLst/>
          </a:prstGeom>
          <a:effectLst>
            <a:outerShdw dist="38100" algn="bl" rotWithShape="0">
              <a:schemeClr val="dk2"/>
            </a:outerShdw>
          </a:effectLst>
        </p:spPr>
        <p:txBody>
          <a:bodyPr spcFirstLastPara="1" wrap="square" lIns="0" tIns="91425" rIns="91425" bIns="91425" anchor="b" anchorCtr="0">
            <a:noAutofit/>
          </a:bodyPr>
          <a:lstStyle>
            <a:lvl1pPr lvl="0">
              <a:lnSpc>
                <a:spcPct val="8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100" y="3160675"/>
            <a:ext cx="5019600" cy="444600"/>
          </a:xfrm>
          <a:prstGeom prst="rect">
            <a:avLst/>
          </a:prstGeom>
        </p:spPr>
        <p:txBody>
          <a:bodyPr spcFirstLastPara="1" wrap="square" lIns="0"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525325" y="3084075"/>
            <a:ext cx="4898700" cy="952800"/>
          </a:xfrm>
          <a:prstGeom prst="rect">
            <a:avLst/>
          </a:prstGeom>
          <a:effectLst>
            <a:outerShdw dist="28575" algn="bl" rotWithShape="0">
              <a:schemeClr val="dk2"/>
            </a:outerShdw>
          </a:effectLst>
        </p:spPr>
        <p:txBody>
          <a:bodyPr spcFirstLastPara="1" wrap="square" lIns="0" tIns="91425" rIns="91425" bIns="91425" anchor="ctr" anchorCtr="0">
            <a:noAutofit/>
          </a:bodyPr>
          <a:lstStyle>
            <a:lvl1pPr lvl="0" algn="r" rtl="0">
              <a:spcBef>
                <a:spcPts val="0"/>
              </a:spcBef>
              <a:spcAft>
                <a:spcPts val="0"/>
              </a:spcAft>
              <a:buSzPts val="3600"/>
              <a:buNone/>
              <a:defRPr sz="6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52" name="Google Shape;52;p13"/>
          <p:cNvSpPr txBox="1">
            <a:spLocks noGrp="1"/>
          </p:cNvSpPr>
          <p:nvPr>
            <p:ph type="title" idx="2" hasCustomPrompt="1"/>
          </p:nvPr>
        </p:nvSpPr>
        <p:spPr>
          <a:xfrm>
            <a:off x="4987275" y="727900"/>
            <a:ext cx="3436800" cy="2356200"/>
          </a:xfrm>
          <a:prstGeom prst="rect">
            <a:avLst/>
          </a:prstGeom>
          <a:effectLst>
            <a:outerShdw dist="38100" dir="1920000" algn="bl" rotWithShape="0">
              <a:schemeClr val="dk2"/>
            </a:outerShdw>
          </a:effectLst>
        </p:spPr>
        <p:txBody>
          <a:bodyPr spcFirstLastPara="1" wrap="square" lIns="0" tIns="91425" rIns="91425" bIns="91425" anchor="b" anchorCtr="0">
            <a:noAutofit/>
          </a:bodyPr>
          <a:lstStyle>
            <a:lvl1pPr lvl="0" algn="r" rtl="0">
              <a:spcBef>
                <a:spcPts val="0"/>
              </a:spcBef>
              <a:spcAft>
                <a:spcPts val="0"/>
              </a:spcAft>
              <a:buSzPts val="6000"/>
              <a:buNone/>
              <a:defRPr sz="218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53" name="Google Shape;53;p13"/>
          <p:cNvSpPr txBox="1">
            <a:spLocks noGrp="1"/>
          </p:cNvSpPr>
          <p:nvPr>
            <p:ph type="subTitle" idx="1"/>
          </p:nvPr>
        </p:nvSpPr>
        <p:spPr>
          <a:xfrm>
            <a:off x="5487975" y="3950700"/>
            <a:ext cx="2936100" cy="663900"/>
          </a:xfrm>
          <a:prstGeom prst="rect">
            <a:avLst/>
          </a:prstGeom>
        </p:spPr>
        <p:txBody>
          <a:bodyPr spcFirstLastPara="1" wrap="square" lIns="0"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pic>
        <p:nvPicPr>
          <p:cNvPr id="54" name="Google Shape;54;p13"/>
          <p:cNvPicPr preferRelativeResize="0"/>
          <p:nvPr/>
        </p:nvPicPr>
        <p:blipFill>
          <a:blip r:embed="rId2">
            <a:alphaModFix/>
          </a:blip>
          <a:stretch>
            <a:fillRect/>
          </a:stretch>
        </p:blipFill>
        <p:spPr>
          <a:xfrm rot="-1103820">
            <a:off x="8130009" y="-71559"/>
            <a:ext cx="1156736" cy="1211831"/>
          </a:xfrm>
          <a:prstGeom prst="rect">
            <a:avLst/>
          </a:prstGeom>
          <a:noFill/>
          <a:ln>
            <a:noFill/>
          </a:ln>
        </p:spPr>
      </p:pic>
      <p:pic>
        <p:nvPicPr>
          <p:cNvPr id="55" name="Google Shape;55;p13"/>
          <p:cNvPicPr preferRelativeResize="0"/>
          <p:nvPr/>
        </p:nvPicPr>
        <p:blipFill>
          <a:blip r:embed="rId3">
            <a:alphaModFix/>
          </a:blip>
          <a:stretch>
            <a:fillRect/>
          </a:stretch>
        </p:blipFill>
        <p:spPr>
          <a:xfrm rot="887664">
            <a:off x="2321805" y="3630002"/>
            <a:ext cx="1377066" cy="107412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124100" y="1794156"/>
            <a:ext cx="3332400" cy="841800"/>
          </a:xfrm>
          <a:prstGeom prst="rect">
            <a:avLst/>
          </a:prstGeom>
          <a:effectLst>
            <a:outerShdw dist="19050" algn="bl" rotWithShape="0">
              <a:schemeClr val="dk2"/>
            </a:outerShdw>
          </a:effectLst>
        </p:spPr>
        <p:txBody>
          <a:bodyPr spcFirstLastPara="1" wrap="square" lIns="0" tIns="91425" rIns="91425" bIns="91425" anchor="ctr" anchorCtr="0">
            <a:noAutofit/>
          </a:bodyPr>
          <a:lstStyle>
            <a:lvl1pPr lvl="0" rtl="0">
              <a:spcBef>
                <a:spcPts val="0"/>
              </a:spcBef>
              <a:spcAft>
                <a:spcPts val="0"/>
              </a:spcAft>
              <a:buSzPts val="3600"/>
              <a:buNone/>
              <a:defRPr sz="6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15"/>
          <p:cNvSpPr txBox="1">
            <a:spLocks noGrp="1"/>
          </p:cNvSpPr>
          <p:nvPr>
            <p:ph type="title" idx="2" hasCustomPrompt="1"/>
          </p:nvPr>
        </p:nvSpPr>
        <p:spPr>
          <a:xfrm>
            <a:off x="4456500" y="1260900"/>
            <a:ext cx="3563400" cy="2621700"/>
          </a:xfrm>
          <a:prstGeom prst="rect">
            <a:avLst/>
          </a:prstGeom>
          <a:effectLst>
            <a:outerShdw dist="38100" algn="bl" rotWithShape="0">
              <a:schemeClr val="dk2"/>
            </a:outerShdw>
          </a:effectLst>
        </p:spPr>
        <p:txBody>
          <a:bodyPr spcFirstLastPara="1" wrap="square" lIns="0" tIns="91425" rIns="91425" bIns="91425" anchor="b" anchorCtr="0">
            <a:noAutofit/>
          </a:bodyPr>
          <a:lstStyle>
            <a:lvl1pPr lvl="0" algn="ctr" rtl="0">
              <a:spcBef>
                <a:spcPts val="0"/>
              </a:spcBef>
              <a:spcAft>
                <a:spcPts val="0"/>
              </a:spcAft>
              <a:buSzPts val="6000"/>
              <a:buNone/>
              <a:defRPr sz="21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5"/>
          <p:cNvSpPr txBox="1">
            <a:spLocks noGrp="1"/>
          </p:cNvSpPr>
          <p:nvPr>
            <p:ph type="subTitle" idx="1"/>
          </p:nvPr>
        </p:nvSpPr>
        <p:spPr>
          <a:xfrm>
            <a:off x="1124100" y="2635944"/>
            <a:ext cx="2936100" cy="7134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68" name="Google Shape;68;p15"/>
          <p:cNvPicPr preferRelativeResize="0"/>
          <p:nvPr/>
        </p:nvPicPr>
        <p:blipFill>
          <a:blip r:embed="rId2">
            <a:alphaModFix/>
          </a:blip>
          <a:stretch>
            <a:fillRect/>
          </a:stretch>
        </p:blipFill>
        <p:spPr>
          <a:xfrm rot="-855343">
            <a:off x="294510" y="267479"/>
            <a:ext cx="1288934" cy="147455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904375" y="1716725"/>
            <a:ext cx="3186900" cy="519900"/>
          </a:xfrm>
          <a:prstGeom prst="rect">
            <a:avLst/>
          </a:prstGeom>
          <a:effectLst>
            <a:outerShdw dist="28575" algn="bl" rotWithShape="0">
              <a:schemeClr val="dk2"/>
            </a:outerShdw>
          </a:effectLst>
        </p:spPr>
        <p:txBody>
          <a:bodyPr spcFirstLastPara="1" wrap="square" lIns="0"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18"/>
          <p:cNvSpPr txBox="1">
            <a:spLocks noGrp="1"/>
          </p:cNvSpPr>
          <p:nvPr>
            <p:ph type="subTitle" idx="1"/>
          </p:nvPr>
        </p:nvSpPr>
        <p:spPr>
          <a:xfrm>
            <a:off x="904375" y="2346475"/>
            <a:ext cx="3186900" cy="10803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92" name="Google Shape;92;p18"/>
          <p:cNvPicPr preferRelativeResize="0"/>
          <p:nvPr/>
        </p:nvPicPr>
        <p:blipFill>
          <a:blip r:embed="rId2">
            <a:alphaModFix/>
          </a:blip>
          <a:stretch>
            <a:fillRect/>
          </a:stretch>
        </p:blipFill>
        <p:spPr>
          <a:xfrm rot="-352820">
            <a:off x="-162012" y="84850"/>
            <a:ext cx="1741675" cy="16619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572000" y="1453975"/>
            <a:ext cx="3852300" cy="1198800"/>
          </a:xfrm>
          <a:prstGeom prst="rect">
            <a:avLst/>
          </a:prstGeom>
        </p:spPr>
        <p:txBody>
          <a:bodyPr spcFirstLastPara="1" wrap="square" lIns="0" tIns="91425" rIns="91425" bIns="91425" anchor="t" anchorCtr="0">
            <a:noAutofit/>
          </a:bodyPr>
          <a:lstStyle>
            <a:lvl1pPr lvl="0" algn="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5" name="Google Shape;95;p19"/>
          <p:cNvSpPr txBox="1">
            <a:spLocks noGrp="1"/>
          </p:cNvSpPr>
          <p:nvPr>
            <p:ph type="subTitle" idx="1"/>
          </p:nvPr>
        </p:nvSpPr>
        <p:spPr>
          <a:xfrm>
            <a:off x="5182025" y="2809925"/>
            <a:ext cx="3242100" cy="1080300"/>
          </a:xfrm>
          <a:prstGeom prst="rect">
            <a:avLst/>
          </a:prstGeom>
        </p:spPr>
        <p:txBody>
          <a:bodyPr spcFirstLastPara="1" wrap="square" lIns="0" tIns="91425" rIns="91425" bIns="91425" anchor="t" anchorCtr="0">
            <a:noAutofit/>
          </a:bodyPr>
          <a:lstStyle>
            <a:lvl1pPr lvl="0" algn="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96" name="Google Shape;96;p19"/>
          <p:cNvPicPr preferRelativeResize="0"/>
          <p:nvPr/>
        </p:nvPicPr>
        <p:blipFill>
          <a:blip r:embed="rId2">
            <a:alphaModFix/>
          </a:blip>
          <a:stretch>
            <a:fillRect/>
          </a:stretch>
        </p:blipFill>
        <p:spPr>
          <a:xfrm rot="481732">
            <a:off x="7323713" y="-42754"/>
            <a:ext cx="1409150" cy="153318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32"/>
        <p:cNvGrpSpPr/>
        <p:nvPr/>
      </p:nvGrpSpPr>
      <p:grpSpPr>
        <a:xfrm>
          <a:off x="0" y="0"/>
          <a:ext cx="0" cy="0"/>
          <a:chOff x="0" y="0"/>
          <a:chExt cx="0" cy="0"/>
        </a:xfrm>
      </p:grpSpPr>
      <p:pic>
        <p:nvPicPr>
          <p:cNvPr id="133" name="Google Shape;133;p23"/>
          <p:cNvPicPr preferRelativeResize="0"/>
          <p:nvPr/>
        </p:nvPicPr>
        <p:blipFill>
          <a:blip r:embed="rId2">
            <a:alphaModFix/>
          </a:blip>
          <a:stretch>
            <a:fillRect/>
          </a:stretch>
        </p:blipFill>
        <p:spPr>
          <a:xfrm rot="-505841">
            <a:off x="201341" y="3708526"/>
            <a:ext cx="1014965" cy="1104301"/>
          </a:xfrm>
          <a:prstGeom prst="rect">
            <a:avLst/>
          </a:prstGeom>
          <a:noFill/>
          <a:ln>
            <a:noFill/>
          </a:ln>
        </p:spPr>
      </p:pic>
      <p:pic>
        <p:nvPicPr>
          <p:cNvPr id="134" name="Google Shape;134;p23"/>
          <p:cNvPicPr preferRelativeResize="0"/>
          <p:nvPr/>
        </p:nvPicPr>
        <p:blipFill>
          <a:blip r:embed="rId3">
            <a:alphaModFix/>
          </a:blip>
          <a:stretch>
            <a:fillRect/>
          </a:stretch>
        </p:blipFill>
        <p:spPr>
          <a:xfrm rot="871030">
            <a:off x="7873669" y="137636"/>
            <a:ext cx="1100810" cy="1241729"/>
          </a:xfrm>
          <a:prstGeom prst="rect">
            <a:avLst/>
          </a:prstGeom>
          <a:noFill/>
          <a:ln>
            <a:noFill/>
          </a:ln>
        </p:spPr>
      </p:pic>
      <p:sp>
        <p:nvSpPr>
          <p:cNvPr id="135" name="Google Shape;135;p23"/>
          <p:cNvSpPr txBox="1">
            <a:spLocks noGrp="1"/>
          </p:cNvSpPr>
          <p:nvPr>
            <p:ph type="title"/>
          </p:nvPr>
        </p:nvSpPr>
        <p:spPr>
          <a:xfrm>
            <a:off x="720000" y="472139"/>
            <a:ext cx="7704000" cy="572700"/>
          </a:xfrm>
          <a:prstGeom prst="rect">
            <a:avLst/>
          </a:prstGeom>
          <a:effectLst>
            <a:outerShdw dist="19050" algn="bl" rotWithShape="0">
              <a:schemeClr val="dk2"/>
            </a:outerShdw>
          </a:effectLst>
        </p:spPr>
        <p:txBody>
          <a:bodyPr spcFirstLastPara="1" wrap="square" lIns="91425" tIns="91425" rIns="91425" bIns="91425" anchor="t" anchorCtr="0">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39"/>
        <p:cNvGrpSpPr/>
        <p:nvPr/>
      </p:nvGrpSpPr>
      <p:grpSpPr>
        <a:xfrm>
          <a:off x="0" y="0"/>
          <a:ext cx="0" cy="0"/>
          <a:chOff x="0" y="0"/>
          <a:chExt cx="0" cy="0"/>
        </a:xfrm>
      </p:grpSpPr>
      <p:sp>
        <p:nvSpPr>
          <p:cNvPr id="140" name="Google Shape;140;p25"/>
          <p:cNvSpPr txBox="1">
            <a:spLocks noGrp="1"/>
          </p:cNvSpPr>
          <p:nvPr>
            <p:ph type="body" idx="1"/>
          </p:nvPr>
        </p:nvSpPr>
        <p:spPr>
          <a:xfrm>
            <a:off x="4005000" y="2086175"/>
            <a:ext cx="4419000" cy="1742700"/>
          </a:xfrm>
          <a:prstGeom prst="rect">
            <a:avLst/>
          </a:prstGeom>
        </p:spPr>
        <p:txBody>
          <a:bodyPr spcFirstLastPara="1" wrap="square" lIns="0" tIns="91425" rIns="91425" bIns="91425" anchor="t" anchorCtr="0">
            <a:noAutofit/>
          </a:bodyPr>
          <a:lstStyle>
            <a:lvl1pPr marL="457200" lvl="0" indent="-304800" rtl="0">
              <a:lnSpc>
                <a:spcPct val="100000"/>
              </a:lnSpc>
              <a:spcBef>
                <a:spcPts val="0"/>
              </a:spcBef>
              <a:spcAft>
                <a:spcPts val="0"/>
              </a:spcAft>
              <a:buClr>
                <a:schemeClr val="lt1"/>
              </a:buClr>
              <a:buSzPts val="1200"/>
              <a:buFont typeface="Inria Sans"/>
              <a:buChar char="●"/>
              <a:defRPr>
                <a:solidFill>
                  <a:schemeClr val="lt1"/>
                </a:solidFill>
              </a:defRPr>
            </a:lvl1pPr>
            <a:lvl2pPr marL="914400" lvl="1" indent="-304800" rtl="0">
              <a:lnSpc>
                <a:spcPct val="115000"/>
              </a:lnSpc>
              <a:spcBef>
                <a:spcPts val="0"/>
              </a:spcBef>
              <a:spcAft>
                <a:spcPts val="0"/>
              </a:spcAft>
              <a:buClr>
                <a:schemeClr val="lt1"/>
              </a:buClr>
              <a:buSzPts val="1200"/>
              <a:buFont typeface="Inria Sans"/>
              <a:buChar char="○"/>
              <a:defRPr>
                <a:solidFill>
                  <a:schemeClr val="lt1"/>
                </a:solidFill>
                <a:latin typeface="Inria Sans"/>
                <a:ea typeface="Inria Sans"/>
                <a:cs typeface="Inria Sans"/>
                <a:sym typeface="Inria Sans"/>
              </a:defRPr>
            </a:lvl2pPr>
            <a:lvl3pPr marL="1371600" lvl="2" indent="-304800" rtl="0">
              <a:lnSpc>
                <a:spcPct val="115000"/>
              </a:lnSpc>
              <a:spcBef>
                <a:spcPts val="1600"/>
              </a:spcBef>
              <a:spcAft>
                <a:spcPts val="0"/>
              </a:spcAft>
              <a:buClr>
                <a:schemeClr val="lt1"/>
              </a:buClr>
              <a:buSzPts val="1200"/>
              <a:buFont typeface="Inria Sans"/>
              <a:buChar char="■"/>
              <a:defRPr>
                <a:solidFill>
                  <a:schemeClr val="lt1"/>
                </a:solidFill>
                <a:latin typeface="Inria Sans"/>
                <a:ea typeface="Inria Sans"/>
                <a:cs typeface="Inria Sans"/>
                <a:sym typeface="Inria Sans"/>
              </a:defRPr>
            </a:lvl3pPr>
            <a:lvl4pPr marL="1828800" lvl="3" indent="-304800" rtl="0">
              <a:lnSpc>
                <a:spcPct val="115000"/>
              </a:lnSpc>
              <a:spcBef>
                <a:spcPts val="1600"/>
              </a:spcBef>
              <a:spcAft>
                <a:spcPts val="0"/>
              </a:spcAft>
              <a:buClr>
                <a:schemeClr val="lt1"/>
              </a:buClr>
              <a:buSzPts val="1200"/>
              <a:buFont typeface="Inria Sans"/>
              <a:buChar char="●"/>
              <a:defRPr>
                <a:solidFill>
                  <a:schemeClr val="lt1"/>
                </a:solidFill>
                <a:latin typeface="Inria Sans"/>
                <a:ea typeface="Inria Sans"/>
                <a:cs typeface="Inria Sans"/>
                <a:sym typeface="Inria Sans"/>
              </a:defRPr>
            </a:lvl4pPr>
            <a:lvl5pPr marL="2286000" lvl="4" indent="-304800" rtl="0">
              <a:lnSpc>
                <a:spcPct val="115000"/>
              </a:lnSpc>
              <a:spcBef>
                <a:spcPts val="1600"/>
              </a:spcBef>
              <a:spcAft>
                <a:spcPts val="0"/>
              </a:spcAft>
              <a:buClr>
                <a:schemeClr val="lt1"/>
              </a:buClr>
              <a:buSzPts val="1200"/>
              <a:buFont typeface="Inria Sans"/>
              <a:buChar char="○"/>
              <a:defRPr>
                <a:solidFill>
                  <a:schemeClr val="lt1"/>
                </a:solidFill>
                <a:latin typeface="Inria Sans"/>
                <a:ea typeface="Inria Sans"/>
                <a:cs typeface="Inria Sans"/>
                <a:sym typeface="Inria Sans"/>
              </a:defRPr>
            </a:lvl5pPr>
            <a:lvl6pPr marL="2743200" lvl="5" indent="-304800" rtl="0">
              <a:lnSpc>
                <a:spcPct val="115000"/>
              </a:lnSpc>
              <a:spcBef>
                <a:spcPts val="1600"/>
              </a:spcBef>
              <a:spcAft>
                <a:spcPts val="0"/>
              </a:spcAft>
              <a:buClr>
                <a:schemeClr val="lt1"/>
              </a:buClr>
              <a:buSzPts val="1200"/>
              <a:buFont typeface="Inria Sans"/>
              <a:buChar char="■"/>
              <a:defRPr>
                <a:solidFill>
                  <a:schemeClr val="lt1"/>
                </a:solidFill>
                <a:latin typeface="Inria Sans"/>
                <a:ea typeface="Inria Sans"/>
                <a:cs typeface="Inria Sans"/>
                <a:sym typeface="Inria Sans"/>
              </a:defRPr>
            </a:lvl6pPr>
            <a:lvl7pPr marL="3200400" lvl="6" indent="-304800" rtl="0">
              <a:lnSpc>
                <a:spcPct val="115000"/>
              </a:lnSpc>
              <a:spcBef>
                <a:spcPts val="1600"/>
              </a:spcBef>
              <a:spcAft>
                <a:spcPts val="0"/>
              </a:spcAft>
              <a:buClr>
                <a:schemeClr val="lt1"/>
              </a:buClr>
              <a:buSzPts val="1200"/>
              <a:buFont typeface="Inria Sans"/>
              <a:buChar char="●"/>
              <a:defRPr>
                <a:solidFill>
                  <a:schemeClr val="lt1"/>
                </a:solidFill>
                <a:latin typeface="Inria Sans"/>
                <a:ea typeface="Inria Sans"/>
                <a:cs typeface="Inria Sans"/>
                <a:sym typeface="Inria Sans"/>
              </a:defRPr>
            </a:lvl7pPr>
            <a:lvl8pPr marL="3657600" lvl="7" indent="-304800" rtl="0">
              <a:lnSpc>
                <a:spcPct val="115000"/>
              </a:lnSpc>
              <a:spcBef>
                <a:spcPts val="1600"/>
              </a:spcBef>
              <a:spcAft>
                <a:spcPts val="0"/>
              </a:spcAft>
              <a:buClr>
                <a:schemeClr val="lt1"/>
              </a:buClr>
              <a:buSzPts val="1200"/>
              <a:buFont typeface="Inria Sans"/>
              <a:buChar char="○"/>
              <a:defRPr>
                <a:solidFill>
                  <a:schemeClr val="lt1"/>
                </a:solidFill>
                <a:latin typeface="Inria Sans"/>
                <a:ea typeface="Inria Sans"/>
                <a:cs typeface="Inria Sans"/>
                <a:sym typeface="Inria Sans"/>
              </a:defRPr>
            </a:lvl8pPr>
            <a:lvl9pPr marL="4114800" lvl="8" indent="-304800" rtl="0">
              <a:lnSpc>
                <a:spcPct val="115000"/>
              </a:lnSpc>
              <a:spcBef>
                <a:spcPts val="1600"/>
              </a:spcBef>
              <a:spcAft>
                <a:spcPts val="1600"/>
              </a:spcAft>
              <a:buClr>
                <a:schemeClr val="lt1"/>
              </a:buClr>
              <a:buSzPts val="1200"/>
              <a:buFont typeface="Inria Sans"/>
              <a:buChar char="■"/>
              <a:defRPr>
                <a:solidFill>
                  <a:schemeClr val="lt1"/>
                </a:solidFill>
                <a:latin typeface="Inria Sans"/>
                <a:ea typeface="Inria Sans"/>
                <a:cs typeface="Inria Sans"/>
                <a:sym typeface="Inria Sans"/>
              </a:defRPr>
            </a:lvl9pPr>
          </a:lstStyle>
          <a:p>
            <a:endParaRPr/>
          </a:p>
        </p:txBody>
      </p:sp>
      <p:pic>
        <p:nvPicPr>
          <p:cNvPr id="141" name="Google Shape;141;p25"/>
          <p:cNvPicPr preferRelativeResize="0"/>
          <p:nvPr/>
        </p:nvPicPr>
        <p:blipFill>
          <a:blip r:embed="rId2">
            <a:alphaModFix/>
          </a:blip>
          <a:stretch>
            <a:fillRect/>
          </a:stretch>
        </p:blipFill>
        <p:spPr>
          <a:xfrm rot="899996">
            <a:off x="7209889" y="489780"/>
            <a:ext cx="1343270" cy="1391641"/>
          </a:xfrm>
          <a:prstGeom prst="rect">
            <a:avLst/>
          </a:prstGeom>
          <a:noFill/>
          <a:ln>
            <a:noFill/>
          </a:ln>
        </p:spPr>
      </p:pic>
      <p:sp>
        <p:nvSpPr>
          <p:cNvPr id="142" name="Google Shape;142;p25"/>
          <p:cNvSpPr txBox="1">
            <a:spLocks noGrp="1"/>
          </p:cNvSpPr>
          <p:nvPr>
            <p:ph type="title"/>
          </p:nvPr>
        </p:nvSpPr>
        <p:spPr>
          <a:xfrm>
            <a:off x="720000" y="472139"/>
            <a:ext cx="7704000" cy="572700"/>
          </a:xfrm>
          <a:prstGeom prst="rect">
            <a:avLst/>
          </a:prstGeom>
          <a:effectLst>
            <a:outerShdw dist="19050" algn="bl" rotWithShape="0">
              <a:schemeClr val="dk2"/>
            </a:outerShdw>
          </a:effectLst>
        </p:spPr>
        <p:txBody>
          <a:bodyPr spcFirstLastPara="1" wrap="square" lIns="91425" tIns="91425" rIns="91425" bIns="91425" anchor="t" anchorCtr="0">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1">
    <p:spTree>
      <p:nvGrpSpPr>
        <p:cNvPr id="1" name="Shape 151"/>
        <p:cNvGrpSpPr/>
        <p:nvPr/>
      </p:nvGrpSpPr>
      <p:grpSpPr>
        <a:xfrm>
          <a:off x="0" y="0"/>
          <a:ext cx="0" cy="0"/>
          <a:chOff x="0" y="0"/>
          <a:chExt cx="0" cy="0"/>
        </a:xfrm>
      </p:grpSpPr>
      <p:pic>
        <p:nvPicPr>
          <p:cNvPr id="152" name="Google Shape;152;p29"/>
          <p:cNvPicPr preferRelativeResize="0"/>
          <p:nvPr/>
        </p:nvPicPr>
        <p:blipFill>
          <a:blip r:embed="rId2">
            <a:alphaModFix/>
          </a:blip>
          <a:stretch>
            <a:fillRect/>
          </a:stretch>
        </p:blipFill>
        <p:spPr>
          <a:xfrm rot="1069796">
            <a:off x="7379541" y="3598314"/>
            <a:ext cx="1578448" cy="1231200"/>
          </a:xfrm>
          <a:prstGeom prst="rect">
            <a:avLst/>
          </a:prstGeom>
          <a:noFill/>
          <a:ln>
            <a:noFill/>
          </a:ln>
        </p:spPr>
      </p:pic>
      <p:pic>
        <p:nvPicPr>
          <p:cNvPr id="153" name="Google Shape;153;p29"/>
          <p:cNvPicPr preferRelativeResize="0"/>
          <p:nvPr/>
        </p:nvPicPr>
        <p:blipFill rotWithShape="1">
          <a:blip r:embed="rId3">
            <a:alphaModFix/>
          </a:blip>
          <a:srcRect t="3707"/>
          <a:stretch/>
        </p:blipFill>
        <p:spPr>
          <a:xfrm rot="-899999" flipH="1">
            <a:off x="364197" y="345220"/>
            <a:ext cx="1331443" cy="142570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100" y="3084075"/>
            <a:ext cx="3875400" cy="952800"/>
          </a:xfrm>
          <a:prstGeom prst="rect">
            <a:avLst/>
          </a:prstGeom>
          <a:effectLst>
            <a:outerShdw dist="28575" algn="bl" rotWithShape="0">
              <a:schemeClr val="dk2"/>
            </a:outerShdw>
          </a:effectLst>
        </p:spPr>
        <p:txBody>
          <a:bodyPr spcFirstLastPara="1" wrap="square" lIns="0" tIns="91425" rIns="91425" bIns="91425" anchor="ctr" anchorCtr="0">
            <a:noAutofit/>
          </a:bodyPr>
          <a:lstStyle>
            <a:lvl1pPr lvl="0">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100" y="727900"/>
            <a:ext cx="3436800" cy="2356200"/>
          </a:xfrm>
          <a:prstGeom prst="rect">
            <a:avLst/>
          </a:prstGeom>
          <a:effectLst>
            <a:outerShdw dist="38100" dir="1920000" algn="bl" rotWithShape="0">
              <a:schemeClr val="dk2"/>
            </a:outerShdw>
          </a:effectLst>
        </p:spPr>
        <p:txBody>
          <a:bodyPr spcFirstLastPara="1" wrap="square" lIns="0" tIns="91425" rIns="91425" bIns="91425" anchor="b" anchorCtr="0">
            <a:noAutofit/>
          </a:bodyPr>
          <a:lstStyle>
            <a:lvl1pPr lvl="0" rtl="0">
              <a:spcBef>
                <a:spcPts val="0"/>
              </a:spcBef>
              <a:spcAft>
                <a:spcPts val="0"/>
              </a:spcAft>
              <a:buSzPts val="6000"/>
              <a:buNone/>
              <a:defRPr sz="21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13100" y="3950700"/>
            <a:ext cx="2936100" cy="6639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15" name="Google Shape;15;p3"/>
          <p:cNvPicPr preferRelativeResize="0"/>
          <p:nvPr/>
        </p:nvPicPr>
        <p:blipFill>
          <a:blip r:embed="rId2">
            <a:alphaModFix/>
          </a:blip>
          <a:stretch>
            <a:fillRect/>
          </a:stretch>
        </p:blipFill>
        <p:spPr>
          <a:xfrm rot="-1475247">
            <a:off x="7509249" y="3770556"/>
            <a:ext cx="840661" cy="9146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720000" y="1281050"/>
            <a:ext cx="7704000" cy="3324900"/>
          </a:xfrm>
          <a:prstGeom prst="rect">
            <a:avLst/>
          </a:prstGeom>
        </p:spPr>
        <p:txBody>
          <a:bodyPr spcFirstLastPara="1" wrap="square" lIns="0" tIns="91425" rIns="91425" bIns="91425" anchor="t" anchorCtr="0">
            <a:noAutofit/>
          </a:bodyPr>
          <a:lstStyle>
            <a:lvl1pPr marL="457200" lvl="0" indent="-304800" rtl="0">
              <a:lnSpc>
                <a:spcPct val="100000"/>
              </a:lnSpc>
              <a:spcBef>
                <a:spcPts val="0"/>
              </a:spcBef>
              <a:spcAft>
                <a:spcPts val="0"/>
              </a:spcAft>
              <a:buSzPts val="1200"/>
              <a:buFont typeface="Inria Sans"/>
              <a:buChar char="●"/>
              <a:defRPr sz="1200">
                <a:latin typeface="Inria Sans"/>
                <a:ea typeface="Inria Sans"/>
                <a:cs typeface="Inria Sans"/>
                <a:sym typeface="Inria Sans"/>
              </a:defRPr>
            </a:lvl1pPr>
            <a:lvl2pPr marL="914400" lvl="1" indent="-304800" rtl="0">
              <a:lnSpc>
                <a:spcPct val="115000"/>
              </a:lnSpc>
              <a:spcBef>
                <a:spcPts val="0"/>
              </a:spcBef>
              <a:spcAft>
                <a:spcPts val="0"/>
              </a:spcAft>
              <a:buSzPts val="1200"/>
              <a:buFont typeface="Inria Sans"/>
              <a:buChar char="○"/>
              <a:defRPr>
                <a:latin typeface="Inria Sans"/>
                <a:ea typeface="Inria Sans"/>
                <a:cs typeface="Inria Sans"/>
                <a:sym typeface="Inria Sans"/>
              </a:defRPr>
            </a:lvl2pPr>
            <a:lvl3pPr marL="1371600" lvl="2"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3pPr>
            <a:lvl4pPr marL="1828800" lvl="3"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4pPr>
            <a:lvl5pPr marL="2286000" lvl="4"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5pPr>
            <a:lvl6pPr marL="2743200" lvl="5"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6pPr>
            <a:lvl7pPr marL="3200400" lvl="6"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7pPr>
            <a:lvl8pPr marL="3657600" lvl="7"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8pPr>
            <a:lvl9pPr marL="4114800" lvl="8" indent="-304800" rtl="0">
              <a:lnSpc>
                <a:spcPct val="115000"/>
              </a:lnSpc>
              <a:spcBef>
                <a:spcPts val="1600"/>
              </a:spcBef>
              <a:spcAft>
                <a:spcPts val="1600"/>
              </a:spcAft>
              <a:buSzPts val="1200"/>
              <a:buFont typeface="Inria Sans"/>
              <a:buChar char="■"/>
              <a:defRPr>
                <a:latin typeface="Inria Sans"/>
                <a:ea typeface="Inria Sans"/>
                <a:cs typeface="Inria Sans"/>
                <a:sym typeface="Inria Sans"/>
              </a:defRPr>
            </a:lvl9pPr>
          </a:lstStyle>
          <a:p>
            <a:endParaRPr/>
          </a:p>
        </p:txBody>
      </p:sp>
      <p:sp>
        <p:nvSpPr>
          <p:cNvPr id="18" name="Google Shape;18;p4"/>
          <p:cNvSpPr txBox="1">
            <a:spLocks noGrp="1"/>
          </p:cNvSpPr>
          <p:nvPr>
            <p:ph type="title"/>
          </p:nvPr>
        </p:nvSpPr>
        <p:spPr>
          <a:xfrm>
            <a:off x="720000" y="472139"/>
            <a:ext cx="7704000" cy="572700"/>
          </a:xfrm>
          <a:prstGeom prst="rect">
            <a:avLst/>
          </a:prstGeom>
          <a:effectLst>
            <a:outerShdw dist="19050" algn="bl" rotWithShape="0">
              <a:schemeClr val="dk2"/>
            </a:outerShdw>
          </a:effectLst>
        </p:spPr>
        <p:txBody>
          <a:bodyPr spcFirstLastPara="1" wrap="square" lIns="91425" tIns="91425" rIns="91425" bIns="91425" anchor="t" anchorCtr="0">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720000" y="472139"/>
            <a:ext cx="7704000" cy="572700"/>
          </a:xfrm>
          <a:prstGeom prst="rect">
            <a:avLst/>
          </a:prstGeom>
          <a:effectLst>
            <a:outerShdw dist="19050" algn="bl" rotWithShape="0">
              <a:schemeClr val="dk2"/>
            </a:outerShdw>
          </a:effectLst>
        </p:spPr>
        <p:txBody>
          <a:bodyPr spcFirstLastPara="1" wrap="square" lIns="91425" tIns="91425" rIns="91425" bIns="91425" anchor="t" anchorCtr="0">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8" name="Google Shape;28;p6"/>
          <p:cNvPicPr preferRelativeResize="0"/>
          <p:nvPr/>
        </p:nvPicPr>
        <p:blipFill>
          <a:blip r:embed="rId2">
            <a:alphaModFix/>
          </a:blip>
          <a:stretch>
            <a:fillRect/>
          </a:stretch>
        </p:blipFill>
        <p:spPr>
          <a:xfrm rot="607364">
            <a:off x="7483204" y="270176"/>
            <a:ext cx="1360141" cy="120782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body" idx="1"/>
          </p:nvPr>
        </p:nvSpPr>
        <p:spPr>
          <a:xfrm>
            <a:off x="720000" y="1720400"/>
            <a:ext cx="3868500" cy="24480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a:latin typeface="Inria Sans"/>
                <a:ea typeface="Inria Sans"/>
                <a:cs typeface="Inria Sans"/>
                <a:sym typeface="Inria Sans"/>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pic>
        <p:nvPicPr>
          <p:cNvPr id="31" name="Google Shape;31;p7"/>
          <p:cNvPicPr preferRelativeResize="0"/>
          <p:nvPr/>
        </p:nvPicPr>
        <p:blipFill>
          <a:blip r:embed="rId2">
            <a:alphaModFix/>
          </a:blip>
          <a:stretch>
            <a:fillRect/>
          </a:stretch>
        </p:blipFill>
        <p:spPr>
          <a:xfrm rot="-1266868">
            <a:off x="-337436" y="3918780"/>
            <a:ext cx="1343271" cy="1391641"/>
          </a:xfrm>
          <a:prstGeom prst="rect">
            <a:avLst/>
          </a:prstGeom>
          <a:noFill/>
          <a:ln>
            <a:noFill/>
          </a:ln>
        </p:spPr>
      </p:pic>
      <p:sp>
        <p:nvSpPr>
          <p:cNvPr id="32" name="Google Shape;32;p7"/>
          <p:cNvSpPr txBox="1">
            <a:spLocks noGrp="1"/>
          </p:cNvSpPr>
          <p:nvPr>
            <p:ph type="title"/>
          </p:nvPr>
        </p:nvSpPr>
        <p:spPr>
          <a:xfrm>
            <a:off x="720000" y="472139"/>
            <a:ext cx="7704000" cy="572700"/>
          </a:xfrm>
          <a:prstGeom prst="rect">
            <a:avLst/>
          </a:prstGeom>
          <a:effectLst>
            <a:outerShdw dist="19050" algn="bl" rotWithShape="0">
              <a:schemeClr val="dk2"/>
            </a:outerShdw>
          </a:effectLst>
        </p:spPr>
        <p:txBody>
          <a:bodyPr spcFirstLastPara="1" wrap="square" lIns="91425" tIns="91425" rIns="91425" bIns="91425" anchor="t" anchorCtr="0">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998375" y="1307100"/>
            <a:ext cx="7147500" cy="2529300"/>
          </a:xfrm>
          <a:prstGeom prst="rect">
            <a:avLst/>
          </a:prstGeom>
          <a:effectLst>
            <a:outerShdw dist="38100" algn="bl" rotWithShape="0">
              <a:schemeClr val="dk2"/>
            </a:outerShdw>
          </a:effectLst>
        </p:spPr>
        <p:txBody>
          <a:bodyPr spcFirstLastPara="1" wrap="square" lIns="0" tIns="91425" rIns="91425" bIns="91425" anchor="ctr" anchorCtr="0">
            <a:noAutofit/>
          </a:bodyPr>
          <a:lstStyle>
            <a:lvl1pPr lvl="0" algn="ctr">
              <a:lnSpc>
                <a:spcPct val="80000"/>
              </a:lnSpc>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35" name="Google Shape;35;p8"/>
          <p:cNvPicPr preferRelativeResize="0"/>
          <p:nvPr/>
        </p:nvPicPr>
        <p:blipFill>
          <a:blip r:embed="rId2">
            <a:alphaModFix/>
          </a:blip>
          <a:stretch>
            <a:fillRect/>
          </a:stretch>
        </p:blipFill>
        <p:spPr>
          <a:xfrm rot="-765944">
            <a:off x="-667931" y="-406685"/>
            <a:ext cx="2910360" cy="2528794"/>
          </a:xfrm>
          <a:prstGeom prst="rect">
            <a:avLst/>
          </a:prstGeom>
          <a:noFill/>
          <a:ln>
            <a:noFill/>
          </a:ln>
        </p:spPr>
      </p:pic>
      <p:pic>
        <p:nvPicPr>
          <p:cNvPr id="36" name="Google Shape;36;p8"/>
          <p:cNvPicPr preferRelativeResize="0"/>
          <p:nvPr/>
        </p:nvPicPr>
        <p:blipFill>
          <a:blip r:embed="rId3">
            <a:alphaModFix/>
          </a:blip>
          <a:stretch>
            <a:fillRect/>
          </a:stretch>
        </p:blipFill>
        <p:spPr>
          <a:xfrm rot="791729">
            <a:off x="7350751" y="2892793"/>
            <a:ext cx="1578448" cy="206462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1690500" y="1158900"/>
            <a:ext cx="5763000" cy="1271400"/>
          </a:xfrm>
          <a:prstGeom prst="rect">
            <a:avLst/>
          </a:prstGeom>
          <a:effectLst>
            <a:outerShdw dist="19050" algn="bl" rotWithShape="0">
              <a:schemeClr val="dk2"/>
            </a:outerShdw>
          </a:effectLst>
        </p:spPr>
        <p:txBody>
          <a:bodyPr spcFirstLastPara="1" wrap="square" lIns="0"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040200" y="2430300"/>
            <a:ext cx="5063400" cy="15543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40" name="Google Shape;40;p9"/>
          <p:cNvPicPr preferRelativeResize="0"/>
          <p:nvPr/>
        </p:nvPicPr>
        <p:blipFill>
          <a:blip r:embed="rId2">
            <a:alphaModFix/>
          </a:blip>
          <a:stretch>
            <a:fillRect/>
          </a:stretch>
        </p:blipFill>
        <p:spPr>
          <a:xfrm rot="-1069796" flipH="1">
            <a:off x="352966" y="409295"/>
            <a:ext cx="1578448" cy="1231200"/>
          </a:xfrm>
          <a:prstGeom prst="rect">
            <a:avLst/>
          </a:prstGeom>
          <a:noFill/>
          <a:ln>
            <a:noFill/>
          </a:ln>
        </p:spPr>
      </p:pic>
      <p:pic>
        <p:nvPicPr>
          <p:cNvPr id="41" name="Google Shape;41;p9"/>
          <p:cNvPicPr preferRelativeResize="0"/>
          <p:nvPr/>
        </p:nvPicPr>
        <p:blipFill rotWithShape="1">
          <a:blip r:embed="rId3">
            <a:alphaModFix/>
          </a:blip>
          <a:srcRect t="3707"/>
          <a:stretch/>
        </p:blipFill>
        <p:spPr>
          <a:xfrm rot="899999">
            <a:off x="7615315" y="3467887"/>
            <a:ext cx="1331443" cy="142570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713100" y="962725"/>
            <a:ext cx="7717800" cy="2100300"/>
          </a:xfrm>
          <a:prstGeom prst="rect">
            <a:avLst/>
          </a:prstGeom>
        </p:spPr>
        <p:txBody>
          <a:bodyPr spcFirstLastPara="1" wrap="square" lIns="0" tIns="91425" rIns="91425" bIns="91425" anchor="b" anchorCtr="0">
            <a:noAutofit/>
          </a:bodyPr>
          <a:lstStyle>
            <a:lvl1pPr lvl="0" algn="ctr">
              <a:spcBef>
                <a:spcPts val="0"/>
              </a:spcBef>
              <a:spcAft>
                <a:spcPts val="0"/>
              </a:spcAft>
              <a:buSzPts val="9600"/>
              <a:buNone/>
              <a:defRPr sz="11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2037075" y="3063025"/>
            <a:ext cx="5070000" cy="700200"/>
          </a:xfrm>
          <a:prstGeom prst="rect">
            <a:avLst/>
          </a:prstGeom>
        </p:spPr>
        <p:txBody>
          <a:bodyPr spcFirstLastPara="1" wrap="square" lIns="0"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0" tIns="91425" rIns="91425" bIns="91425" anchor="t" anchorCtr="0">
            <a:noAutofit/>
          </a:bodyPr>
          <a:lstStyle>
            <a:lvl1pPr lvl="0" rtl="0">
              <a:spcBef>
                <a:spcPts val="0"/>
              </a:spcBef>
              <a:spcAft>
                <a:spcPts val="0"/>
              </a:spcAft>
              <a:buClr>
                <a:schemeClr val="lt1"/>
              </a:buClr>
              <a:buSzPts val="3500"/>
              <a:buFont typeface="Gochi Hand"/>
              <a:buNone/>
              <a:defRPr sz="3500" b="1">
                <a:solidFill>
                  <a:schemeClr val="lt1"/>
                </a:solidFill>
                <a:latin typeface="Gochi Hand"/>
                <a:ea typeface="Gochi Hand"/>
                <a:cs typeface="Gochi Hand"/>
                <a:sym typeface="Gochi Hand"/>
              </a:defRPr>
            </a:lvl1pPr>
            <a:lvl2pPr lvl="1" rtl="0">
              <a:spcBef>
                <a:spcPts val="0"/>
              </a:spcBef>
              <a:spcAft>
                <a:spcPts val="0"/>
              </a:spcAft>
              <a:buClr>
                <a:schemeClr val="lt1"/>
              </a:buClr>
              <a:buSzPts val="3500"/>
              <a:buFont typeface="Gochi Hand"/>
              <a:buNone/>
              <a:defRPr sz="3500" b="1">
                <a:solidFill>
                  <a:schemeClr val="lt1"/>
                </a:solidFill>
                <a:latin typeface="Gochi Hand"/>
                <a:ea typeface="Gochi Hand"/>
                <a:cs typeface="Gochi Hand"/>
                <a:sym typeface="Gochi Hand"/>
              </a:defRPr>
            </a:lvl2pPr>
            <a:lvl3pPr lvl="2" rtl="0">
              <a:spcBef>
                <a:spcPts val="0"/>
              </a:spcBef>
              <a:spcAft>
                <a:spcPts val="0"/>
              </a:spcAft>
              <a:buClr>
                <a:schemeClr val="lt1"/>
              </a:buClr>
              <a:buSzPts val="3500"/>
              <a:buFont typeface="Gochi Hand"/>
              <a:buNone/>
              <a:defRPr sz="3500" b="1">
                <a:solidFill>
                  <a:schemeClr val="lt1"/>
                </a:solidFill>
                <a:latin typeface="Gochi Hand"/>
                <a:ea typeface="Gochi Hand"/>
                <a:cs typeface="Gochi Hand"/>
                <a:sym typeface="Gochi Hand"/>
              </a:defRPr>
            </a:lvl3pPr>
            <a:lvl4pPr lvl="3" rtl="0">
              <a:spcBef>
                <a:spcPts val="0"/>
              </a:spcBef>
              <a:spcAft>
                <a:spcPts val="0"/>
              </a:spcAft>
              <a:buClr>
                <a:schemeClr val="lt1"/>
              </a:buClr>
              <a:buSzPts val="3500"/>
              <a:buFont typeface="Gochi Hand"/>
              <a:buNone/>
              <a:defRPr sz="3500" b="1">
                <a:solidFill>
                  <a:schemeClr val="lt1"/>
                </a:solidFill>
                <a:latin typeface="Gochi Hand"/>
                <a:ea typeface="Gochi Hand"/>
                <a:cs typeface="Gochi Hand"/>
                <a:sym typeface="Gochi Hand"/>
              </a:defRPr>
            </a:lvl4pPr>
            <a:lvl5pPr lvl="4" rtl="0">
              <a:spcBef>
                <a:spcPts val="0"/>
              </a:spcBef>
              <a:spcAft>
                <a:spcPts val="0"/>
              </a:spcAft>
              <a:buClr>
                <a:schemeClr val="lt1"/>
              </a:buClr>
              <a:buSzPts val="3500"/>
              <a:buFont typeface="Gochi Hand"/>
              <a:buNone/>
              <a:defRPr sz="3500" b="1">
                <a:solidFill>
                  <a:schemeClr val="lt1"/>
                </a:solidFill>
                <a:latin typeface="Gochi Hand"/>
                <a:ea typeface="Gochi Hand"/>
                <a:cs typeface="Gochi Hand"/>
                <a:sym typeface="Gochi Hand"/>
              </a:defRPr>
            </a:lvl5pPr>
            <a:lvl6pPr lvl="5" rtl="0">
              <a:spcBef>
                <a:spcPts val="0"/>
              </a:spcBef>
              <a:spcAft>
                <a:spcPts val="0"/>
              </a:spcAft>
              <a:buClr>
                <a:schemeClr val="lt1"/>
              </a:buClr>
              <a:buSzPts val="3500"/>
              <a:buFont typeface="Gochi Hand"/>
              <a:buNone/>
              <a:defRPr sz="3500" b="1">
                <a:solidFill>
                  <a:schemeClr val="lt1"/>
                </a:solidFill>
                <a:latin typeface="Gochi Hand"/>
                <a:ea typeface="Gochi Hand"/>
                <a:cs typeface="Gochi Hand"/>
                <a:sym typeface="Gochi Hand"/>
              </a:defRPr>
            </a:lvl6pPr>
            <a:lvl7pPr lvl="6" rtl="0">
              <a:spcBef>
                <a:spcPts val="0"/>
              </a:spcBef>
              <a:spcAft>
                <a:spcPts val="0"/>
              </a:spcAft>
              <a:buClr>
                <a:schemeClr val="lt1"/>
              </a:buClr>
              <a:buSzPts val="3500"/>
              <a:buFont typeface="Gochi Hand"/>
              <a:buNone/>
              <a:defRPr sz="3500" b="1">
                <a:solidFill>
                  <a:schemeClr val="lt1"/>
                </a:solidFill>
                <a:latin typeface="Gochi Hand"/>
                <a:ea typeface="Gochi Hand"/>
                <a:cs typeface="Gochi Hand"/>
                <a:sym typeface="Gochi Hand"/>
              </a:defRPr>
            </a:lvl7pPr>
            <a:lvl8pPr lvl="7" rtl="0">
              <a:spcBef>
                <a:spcPts val="0"/>
              </a:spcBef>
              <a:spcAft>
                <a:spcPts val="0"/>
              </a:spcAft>
              <a:buClr>
                <a:schemeClr val="lt1"/>
              </a:buClr>
              <a:buSzPts val="3500"/>
              <a:buFont typeface="Gochi Hand"/>
              <a:buNone/>
              <a:defRPr sz="3500" b="1">
                <a:solidFill>
                  <a:schemeClr val="lt1"/>
                </a:solidFill>
                <a:latin typeface="Gochi Hand"/>
                <a:ea typeface="Gochi Hand"/>
                <a:cs typeface="Gochi Hand"/>
                <a:sym typeface="Gochi Hand"/>
              </a:defRPr>
            </a:lvl8pPr>
            <a:lvl9pPr lvl="8" rtl="0">
              <a:spcBef>
                <a:spcPts val="0"/>
              </a:spcBef>
              <a:spcAft>
                <a:spcPts val="0"/>
              </a:spcAft>
              <a:buClr>
                <a:schemeClr val="lt1"/>
              </a:buClr>
              <a:buSzPts val="3500"/>
              <a:buFont typeface="Gochi Hand"/>
              <a:buNone/>
              <a:defRPr sz="3500" b="1">
                <a:solidFill>
                  <a:schemeClr val="lt1"/>
                </a:solidFill>
                <a:latin typeface="Gochi Hand"/>
                <a:ea typeface="Gochi Hand"/>
                <a:cs typeface="Gochi Hand"/>
                <a:sym typeface="Gochi Han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0" tIns="91425" rIns="91425" bIns="91425" anchor="t" anchorCtr="0">
            <a:noAutofit/>
          </a:bodyPr>
          <a:lstStyle>
            <a:lvl1pPr marL="457200" lvl="0" indent="-317500">
              <a:lnSpc>
                <a:spcPct val="115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1pPr>
            <a:lvl2pPr marL="914400" lvl="1"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2pPr>
            <a:lvl3pPr marL="1371600" lvl="2"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3pPr>
            <a:lvl4pPr marL="1828800" lvl="3"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4pPr>
            <a:lvl5pPr marL="2286000" lvl="4"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5pPr>
            <a:lvl6pPr marL="2743200" lvl="5"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6pPr>
            <a:lvl7pPr marL="3200400" lvl="6"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7pPr>
            <a:lvl8pPr marL="3657600" lvl="7"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8pPr>
            <a:lvl9pPr marL="4114800" lvl="8" indent="-317500">
              <a:lnSpc>
                <a:spcPct val="115000"/>
              </a:lnSpc>
              <a:spcBef>
                <a:spcPts val="1600"/>
              </a:spcBef>
              <a:spcAft>
                <a:spcPts val="1600"/>
              </a:spcAft>
              <a:buClr>
                <a:schemeClr val="lt1"/>
              </a:buClr>
              <a:buSzPts val="1400"/>
              <a:buFont typeface="Poppins"/>
              <a:buChar char="■"/>
              <a:defRPr>
                <a:solidFill>
                  <a:schemeClr val="l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1" r:id="rId11"/>
    <p:sldLayoutId id="2147483664" r:id="rId12"/>
    <p:sldLayoutId id="2147483665" r:id="rId13"/>
    <p:sldLayoutId id="2147483669" r:id="rId14"/>
    <p:sldLayoutId id="2147483671" r:id="rId15"/>
    <p:sldLayoutId id="2147483674" r:id="rId16"/>
    <p:sldLayoutId id="214748367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33"/>
          <p:cNvSpPr txBox="1">
            <a:spLocks noGrp="1"/>
          </p:cNvSpPr>
          <p:nvPr>
            <p:ph type="ctrTitle"/>
          </p:nvPr>
        </p:nvSpPr>
        <p:spPr>
          <a:xfrm>
            <a:off x="713100" y="1538225"/>
            <a:ext cx="5019600" cy="151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Defensa Hito 3</a:t>
            </a:r>
            <a:endParaRPr dirty="0"/>
          </a:p>
        </p:txBody>
      </p:sp>
      <p:sp>
        <p:nvSpPr>
          <p:cNvPr id="165" name="Google Shape;165;p33"/>
          <p:cNvSpPr txBox="1">
            <a:spLocks noGrp="1"/>
          </p:cNvSpPr>
          <p:nvPr>
            <p:ph type="subTitle" idx="1"/>
          </p:nvPr>
        </p:nvSpPr>
        <p:spPr>
          <a:xfrm>
            <a:off x="713100" y="3160675"/>
            <a:ext cx="5019600" cy="44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Base de Datos II</a:t>
            </a:r>
            <a:endParaRPr dirty="0"/>
          </a:p>
        </p:txBody>
      </p:sp>
      <p:pic>
        <p:nvPicPr>
          <p:cNvPr id="166" name="Google Shape;166;p33"/>
          <p:cNvPicPr preferRelativeResize="0"/>
          <p:nvPr/>
        </p:nvPicPr>
        <p:blipFill>
          <a:blip r:embed="rId4">
            <a:alphaModFix/>
          </a:blip>
          <a:stretch>
            <a:fillRect/>
          </a:stretch>
        </p:blipFill>
        <p:spPr>
          <a:xfrm>
            <a:off x="5255225" y="460400"/>
            <a:ext cx="3308250" cy="2874525"/>
          </a:xfrm>
          <a:prstGeom prst="rect">
            <a:avLst/>
          </a:prstGeom>
          <a:noFill/>
          <a:ln>
            <a:noFill/>
          </a:ln>
        </p:spPr>
      </p:pic>
      <p:pic>
        <p:nvPicPr>
          <p:cNvPr id="167" name="Google Shape;167;p33"/>
          <p:cNvPicPr preferRelativeResize="0"/>
          <p:nvPr/>
        </p:nvPicPr>
        <p:blipFill>
          <a:blip r:embed="rId5">
            <a:alphaModFix/>
          </a:blip>
          <a:stretch>
            <a:fillRect/>
          </a:stretch>
        </p:blipFill>
        <p:spPr>
          <a:xfrm>
            <a:off x="7700082" y="1733774"/>
            <a:ext cx="1873250" cy="1810800"/>
          </a:xfrm>
          <a:prstGeom prst="rect">
            <a:avLst/>
          </a:prstGeom>
          <a:noFill/>
          <a:ln>
            <a:noFill/>
          </a:ln>
        </p:spPr>
      </p:pic>
      <p:pic>
        <p:nvPicPr>
          <p:cNvPr id="168" name="Google Shape;168;p33"/>
          <p:cNvPicPr preferRelativeResize="0"/>
          <p:nvPr/>
        </p:nvPicPr>
        <p:blipFill>
          <a:blip r:embed="rId6">
            <a:alphaModFix/>
          </a:blip>
          <a:stretch>
            <a:fillRect/>
          </a:stretch>
        </p:blipFill>
        <p:spPr>
          <a:xfrm>
            <a:off x="4400500" y="3163800"/>
            <a:ext cx="1595150" cy="1726750"/>
          </a:xfrm>
          <a:prstGeom prst="rect">
            <a:avLst/>
          </a:prstGeom>
          <a:noFill/>
          <a:ln>
            <a:noFill/>
          </a:ln>
        </p:spPr>
      </p:pic>
      <p:pic>
        <p:nvPicPr>
          <p:cNvPr id="169" name="Google Shape;169;p33"/>
          <p:cNvPicPr preferRelativeResize="0"/>
          <p:nvPr/>
        </p:nvPicPr>
        <p:blipFill>
          <a:blip r:embed="rId7">
            <a:alphaModFix/>
          </a:blip>
          <a:stretch>
            <a:fillRect/>
          </a:stretch>
        </p:blipFill>
        <p:spPr>
          <a:xfrm rot="541978">
            <a:off x="6866288" y="3492632"/>
            <a:ext cx="1637524" cy="1277295"/>
          </a:xfrm>
          <a:prstGeom prst="rect">
            <a:avLst/>
          </a:prstGeom>
          <a:noFill/>
          <a:ln>
            <a:noFill/>
          </a:ln>
        </p:spPr>
      </p:pic>
      <p:pic>
        <p:nvPicPr>
          <p:cNvPr id="170" name="Google Shape;170;p33"/>
          <p:cNvPicPr preferRelativeResize="0"/>
          <p:nvPr/>
        </p:nvPicPr>
        <p:blipFill rotWithShape="1">
          <a:blip r:embed="rId8">
            <a:alphaModFix/>
          </a:blip>
          <a:srcRect l="4003"/>
          <a:stretch/>
        </p:blipFill>
        <p:spPr>
          <a:xfrm rot="-842790" flipH="1">
            <a:off x="125284" y="196506"/>
            <a:ext cx="1144768" cy="117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1816" y="248278"/>
            <a:ext cx="6081662" cy="1302730"/>
          </a:xfrm>
        </p:spPr>
        <p:txBody>
          <a:bodyPr/>
          <a:lstStyle/>
          <a:p>
            <a:pPr algn="l"/>
            <a:r>
              <a:rPr lang="es-ES" sz="1800" dirty="0"/>
              <a:t>7. Para qué sirve la </a:t>
            </a:r>
            <a:r>
              <a:rPr lang="es-ES" sz="1800" dirty="0" smtClean="0"/>
              <a:t>función </a:t>
            </a:r>
            <a:r>
              <a:rPr lang="es-ES" sz="1800" dirty="0"/>
              <a:t>STRCMP </a:t>
            </a:r>
            <a:r>
              <a:rPr lang="es-ES" sz="1800" dirty="0" smtClean="0"/>
              <a:t>y como </a:t>
            </a:r>
            <a:r>
              <a:rPr lang="es-ES" sz="1800" dirty="0"/>
              <a:t>funciona en MYSQL </a:t>
            </a:r>
            <a:r>
              <a:rPr lang="es-ES" sz="1800" dirty="0" smtClean="0"/>
              <a:t/>
            </a:r>
            <a:br>
              <a:rPr lang="es-ES" sz="1800" dirty="0" smtClean="0"/>
            </a:br>
            <a:r>
              <a:rPr lang="es-ES" sz="1800" dirty="0" smtClean="0"/>
              <a:t>○ </a:t>
            </a:r>
            <a:r>
              <a:rPr lang="es-ES" sz="1800" dirty="0"/>
              <a:t>¿Crear una función que muestre el uso de las función STRCMP</a:t>
            </a:r>
            <a:r>
              <a:rPr lang="es-ES" sz="1800" dirty="0" smtClean="0"/>
              <a:t>?</a:t>
            </a:r>
            <a:br>
              <a:rPr lang="es-ES" sz="1800" dirty="0" smtClean="0"/>
            </a:br>
            <a:r>
              <a:rPr lang="es-ES" sz="1800" dirty="0" smtClean="0"/>
              <a:t>○ </a:t>
            </a:r>
            <a:r>
              <a:rPr lang="es-ES" sz="1800" dirty="0"/>
              <a:t>La función debe comparar 3 cadenas. Y deberá determinar si dos de ellas son iguales.</a:t>
            </a:r>
          </a:p>
        </p:txBody>
      </p:sp>
      <p:sp>
        <p:nvSpPr>
          <p:cNvPr id="4" name="Subtítulo 3"/>
          <p:cNvSpPr>
            <a:spLocks noGrp="1"/>
          </p:cNvSpPr>
          <p:nvPr>
            <p:ph type="subTitle" idx="1"/>
          </p:nvPr>
        </p:nvSpPr>
        <p:spPr>
          <a:xfrm>
            <a:off x="5835215" y="1705211"/>
            <a:ext cx="2936100" cy="663900"/>
          </a:xfrm>
        </p:spPr>
        <p:txBody>
          <a:bodyPr/>
          <a:lstStyle/>
          <a:p>
            <a:r>
              <a:rPr lang="es-ES" dirty="0" smtClean="0"/>
              <a:t>Compara cadenas y retorna un valor </a:t>
            </a:r>
            <a:r>
              <a:rPr lang="es-ES" dirty="0" err="1" smtClean="0"/>
              <a:t>numerico</a:t>
            </a:r>
            <a:endParaRPr lang="es-ES" dirty="0"/>
          </a:p>
        </p:txBody>
      </p:sp>
      <p:pic>
        <p:nvPicPr>
          <p:cNvPr id="5" name="Imagen 4"/>
          <p:cNvPicPr>
            <a:picLocks noChangeAspect="1"/>
          </p:cNvPicPr>
          <p:nvPr/>
        </p:nvPicPr>
        <p:blipFill>
          <a:blip r:embed="rId2"/>
          <a:stretch>
            <a:fillRect/>
          </a:stretch>
        </p:blipFill>
        <p:spPr>
          <a:xfrm>
            <a:off x="226671" y="1634502"/>
            <a:ext cx="5306821" cy="2624981"/>
          </a:xfrm>
          <a:prstGeom prst="rect">
            <a:avLst/>
          </a:prstGeom>
        </p:spPr>
      </p:pic>
      <p:sp>
        <p:nvSpPr>
          <p:cNvPr id="7" name="Rectangle 2"/>
          <p:cNvSpPr>
            <a:spLocks noChangeArrowheads="1"/>
          </p:cNvSpPr>
          <p:nvPr/>
        </p:nvSpPr>
        <p:spPr bwMode="auto">
          <a:xfrm>
            <a:off x="5937813" y="2690594"/>
            <a:ext cx="3078866" cy="98488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sz="1000" b="0" i="0" u="none" strike="noStrike" cap="none" normalizeH="0" baseline="0" dirty="0" err="1" smtClean="0">
                <a:ln>
                  <a:noFill/>
                </a:ln>
                <a:solidFill>
                  <a:srgbClr val="CC7832"/>
                </a:solidFill>
                <a:effectLst/>
                <a:latin typeface="JetBrains Mono"/>
              </a:rPr>
              <a:t>select</a:t>
            </a:r>
            <a:r>
              <a:rPr kumimoji="0" lang="es-BO" sz="1000" b="0" i="0" u="none" strike="noStrike" cap="none" normalizeH="0" baseline="0" dirty="0" smtClean="0">
                <a:ln>
                  <a:noFill/>
                </a:ln>
                <a:solidFill>
                  <a:srgbClr val="CC7832"/>
                </a:solidFill>
                <a:effectLst/>
                <a:latin typeface="JetBrains Mono"/>
              </a:rPr>
              <a:t> </a:t>
            </a:r>
            <a:r>
              <a:rPr kumimoji="0" lang="es-BO" sz="1000" b="0" i="0" u="none" strike="noStrike" cap="none" normalizeH="0" baseline="0" dirty="0" err="1" smtClean="0">
                <a:ln>
                  <a:noFill/>
                </a:ln>
                <a:solidFill>
                  <a:srgbClr val="FFC66D"/>
                </a:solidFill>
                <a:effectLst/>
                <a:latin typeface="JetBrains Mono"/>
              </a:rPr>
              <a:t>strcmp</a:t>
            </a:r>
            <a:r>
              <a:rPr kumimoji="0" lang="es-BO" sz="1000" b="0" i="0" u="none" strike="noStrike" cap="none" normalizeH="0" baseline="0" dirty="0" smtClean="0">
                <a:ln>
                  <a:noFill/>
                </a:ln>
                <a:solidFill>
                  <a:srgbClr val="A9B7C6"/>
                </a:solidFill>
                <a:effectLst/>
                <a:latin typeface="JetBrains Mono"/>
              </a:rPr>
              <a:t>(</a:t>
            </a:r>
            <a:r>
              <a:rPr kumimoji="0" lang="es-BO" sz="1000" b="0" i="0" u="none" strike="noStrike" cap="none" normalizeH="0" baseline="0" dirty="0" smtClean="0">
                <a:ln>
                  <a:noFill/>
                </a:ln>
                <a:solidFill>
                  <a:srgbClr val="6A8759"/>
                </a:solidFill>
                <a:effectLst/>
                <a:latin typeface="JetBrains Mono"/>
              </a:rPr>
              <a:t>'</a:t>
            </a:r>
            <a:r>
              <a:rPr kumimoji="0" lang="es-BO" sz="1000" b="0" i="0" u="none" strike="noStrike" cap="none" normalizeH="0" baseline="0" dirty="0" err="1" smtClean="0">
                <a:ln>
                  <a:noFill/>
                </a:ln>
                <a:solidFill>
                  <a:srgbClr val="6A8759"/>
                </a:solidFill>
                <a:effectLst/>
                <a:latin typeface="JetBrains Mono"/>
              </a:rPr>
              <a:t>dba</a:t>
            </a:r>
            <a:r>
              <a:rPr kumimoji="0" lang="es-BO" sz="1000" b="0" i="0" u="none" strike="noStrike" cap="none" normalizeH="0" baseline="0" dirty="0" smtClean="0">
                <a:ln>
                  <a:noFill/>
                </a:ln>
                <a:solidFill>
                  <a:srgbClr val="6A8759"/>
                </a:solidFill>
                <a:effectLst/>
                <a:latin typeface="JetBrains Mono"/>
              </a:rPr>
              <a:t>'</a:t>
            </a:r>
            <a:r>
              <a:rPr kumimoji="0" lang="es-BO" sz="1000" b="0" i="0" u="none" strike="noStrike" cap="none" normalizeH="0" baseline="0" dirty="0" smtClean="0">
                <a:ln>
                  <a:noFill/>
                </a:ln>
                <a:solidFill>
                  <a:srgbClr val="CC7832"/>
                </a:solidFill>
                <a:effectLst/>
                <a:latin typeface="JetBrains Mono"/>
              </a:rPr>
              <a:t>, </a:t>
            </a:r>
            <a:r>
              <a:rPr kumimoji="0" lang="es-BO" sz="1000" b="0" i="0" u="none" strike="noStrike" cap="none" normalizeH="0" baseline="0" dirty="0" smtClean="0">
                <a:ln>
                  <a:noFill/>
                </a:ln>
                <a:solidFill>
                  <a:srgbClr val="6A8759"/>
                </a:solidFill>
                <a:effectLst/>
                <a:latin typeface="JetBrains Mono"/>
              </a:rPr>
              <a:t>'</a:t>
            </a:r>
            <a:r>
              <a:rPr kumimoji="0" lang="es-BO" sz="1000" b="0" i="0" u="none" strike="noStrike" cap="none" normalizeH="0" baseline="0" dirty="0" err="1" smtClean="0">
                <a:ln>
                  <a:noFill/>
                </a:ln>
                <a:solidFill>
                  <a:srgbClr val="6A8759"/>
                </a:solidFill>
                <a:effectLst/>
                <a:latin typeface="JetBrains Mono"/>
              </a:rPr>
              <a:t>dba</a:t>
            </a:r>
            <a:r>
              <a:rPr kumimoji="0" lang="es-BO" sz="1000" b="0" i="0" u="none" strike="noStrike" cap="none" normalizeH="0" baseline="0" dirty="0" smtClean="0">
                <a:ln>
                  <a:noFill/>
                </a:ln>
                <a:solidFill>
                  <a:srgbClr val="6A8759"/>
                </a:solidFill>
                <a:effectLst/>
                <a:latin typeface="JetBrains Mono"/>
              </a:rPr>
              <a:t>'</a:t>
            </a:r>
            <a:r>
              <a:rPr kumimoji="0" lang="es-BO" sz="1000" b="0" i="0" u="none" strike="noStrike" cap="none" normalizeH="0" baseline="0" dirty="0" smtClean="0">
                <a:ln>
                  <a:noFill/>
                </a:ln>
                <a:solidFill>
                  <a:srgbClr val="A9B7C6"/>
                </a:solidFill>
                <a:effectLst/>
                <a:latin typeface="JetBrains Mono"/>
              </a:rPr>
              <a:t>)</a:t>
            </a:r>
            <a:r>
              <a:rPr kumimoji="0" lang="es-BO" sz="1000" b="0" i="0" u="none" strike="noStrike" cap="none" normalizeH="0" baseline="0" dirty="0" smtClean="0">
                <a:ln>
                  <a:noFill/>
                </a:ln>
                <a:solidFill>
                  <a:srgbClr val="CC7832"/>
                </a:solidFill>
                <a:effectLst/>
                <a:latin typeface="JetBrains Mono"/>
              </a:rPr>
              <a:t>;</a:t>
            </a:r>
            <a:br>
              <a:rPr kumimoji="0" lang="es-BO" sz="1000" b="0" i="0" u="none" strike="noStrike" cap="none" normalizeH="0" baseline="0" dirty="0" smtClean="0">
                <a:ln>
                  <a:noFill/>
                </a:ln>
                <a:solidFill>
                  <a:srgbClr val="CC7832"/>
                </a:solidFill>
                <a:effectLst/>
                <a:latin typeface="JetBrains Mono"/>
              </a:rPr>
            </a:br>
            <a:r>
              <a:rPr kumimoji="0" lang="es-BO" sz="1000" b="0" i="0" u="none" strike="noStrike" cap="none" normalizeH="0" baseline="0" dirty="0" smtClean="0">
                <a:ln>
                  <a:noFill/>
                </a:ln>
                <a:solidFill>
                  <a:srgbClr val="808080"/>
                </a:solidFill>
                <a:effectLst/>
                <a:latin typeface="JetBrains Mono"/>
              </a:rPr>
              <a:t># si retorna 0 = Significa que son iguales</a:t>
            </a:r>
            <a:br>
              <a:rPr kumimoji="0" lang="es-BO" sz="1000" b="0" i="0" u="none" strike="noStrike" cap="none" normalizeH="0" baseline="0" dirty="0" smtClean="0">
                <a:ln>
                  <a:noFill/>
                </a:ln>
                <a:solidFill>
                  <a:srgbClr val="808080"/>
                </a:solidFill>
                <a:effectLst/>
                <a:latin typeface="JetBrains Mono"/>
              </a:rPr>
            </a:br>
            <a:r>
              <a:rPr kumimoji="0" lang="es-BO" sz="1000" b="0" i="0" u="none" strike="noStrike" cap="none" normalizeH="0" baseline="0" dirty="0" smtClean="0">
                <a:ln>
                  <a:noFill/>
                </a:ln>
                <a:solidFill>
                  <a:srgbClr val="808080"/>
                </a:solidFill>
                <a:effectLst/>
                <a:latin typeface="JetBrains Mono"/>
              </a:rPr>
              <a:t># si retorna -1 = Significa que son distintos</a:t>
            </a:r>
            <a:br>
              <a:rPr kumimoji="0" lang="es-BO" sz="1000" b="0" i="0" u="none" strike="noStrike" cap="none" normalizeH="0" baseline="0" dirty="0" smtClean="0">
                <a:ln>
                  <a:noFill/>
                </a:ln>
                <a:solidFill>
                  <a:srgbClr val="808080"/>
                </a:solidFill>
                <a:effectLst/>
                <a:latin typeface="JetBrains Mono"/>
              </a:rPr>
            </a:br>
            <a:r>
              <a:rPr kumimoji="0" lang="es-BO" sz="1000" b="0" i="0" u="none" strike="noStrike" cap="none" normalizeH="0" baseline="0" dirty="0" smtClean="0">
                <a:ln>
                  <a:noFill/>
                </a:ln>
                <a:solidFill>
                  <a:srgbClr val="808080"/>
                </a:solidFill>
                <a:effectLst/>
                <a:latin typeface="JetBrains Mono"/>
              </a:rPr>
              <a:t># si retorna 1 = Significa que son distintos</a:t>
            </a:r>
            <a:br>
              <a:rPr kumimoji="0" lang="es-BO" sz="1000" b="0" i="0" u="none" strike="noStrike" cap="none" normalizeH="0" baseline="0" dirty="0" smtClean="0">
                <a:ln>
                  <a:noFill/>
                </a:ln>
                <a:solidFill>
                  <a:srgbClr val="808080"/>
                </a:solidFill>
                <a:effectLst/>
                <a:latin typeface="JetBrains Mono"/>
              </a:rPr>
            </a:br>
            <a:endParaRPr kumimoji="0" lang="es-B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86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321259" y="196710"/>
            <a:ext cx="6661548" cy="3750258"/>
          </a:xfrm>
          <a:prstGeom prst="rect">
            <a:avLst/>
          </a:prstGeom>
        </p:spPr>
      </p:pic>
      <p:pic>
        <p:nvPicPr>
          <p:cNvPr id="10" name="Imagen 9"/>
          <p:cNvPicPr>
            <a:picLocks noChangeAspect="1"/>
          </p:cNvPicPr>
          <p:nvPr/>
        </p:nvPicPr>
        <p:blipFill>
          <a:blip r:embed="rId3"/>
          <a:stretch>
            <a:fillRect/>
          </a:stretch>
        </p:blipFill>
        <p:spPr>
          <a:xfrm>
            <a:off x="5173884" y="4159772"/>
            <a:ext cx="3657600" cy="666750"/>
          </a:xfrm>
          <a:prstGeom prst="rect">
            <a:avLst/>
          </a:prstGeom>
        </p:spPr>
      </p:pic>
    </p:spTree>
    <p:extLst>
      <p:ext uri="{BB962C8B-B14F-4D97-AF65-F5344CB8AC3E}">
        <p14:creationId xmlns:p14="http://schemas.microsoft.com/office/powerpoint/2010/main" val="341748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428423" y="1368545"/>
            <a:ext cx="4803334" cy="1664022"/>
          </a:xfrm>
        </p:spPr>
        <p:txBody>
          <a:bodyPr/>
          <a:lstStyle/>
          <a:p>
            <a:r>
              <a:rPr lang="es-ES" sz="2000" dirty="0" smtClean="0"/>
              <a:t>La función </a:t>
            </a:r>
            <a:r>
              <a:rPr lang="es-ES" sz="2000" dirty="0" err="1" smtClean="0"/>
              <a:t>char-length</a:t>
            </a:r>
            <a:r>
              <a:rPr lang="es-ES" sz="2000" dirty="0" smtClean="0"/>
              <a:t> mide el tamaño de una cadena</a:t>
            </a:r>
          </a:p>
          <a:p>
            <a:r>
              <a:rPr lang="es-ES" sz="2000" dirty="0" smtClean="0"/>
              <a:t>La función </a:t>
            </a:r>
            <a:r>
              <a:rPr lang="es-ES" sz="2000" dirty="0" err="1" smtClean="0"/>
              <a:t>Locate</a:t>
            </a:r>
            <a:r>
              <a:rPr lang="es-ES" sz="2000" dirty="0" smtClean="0"/>
              <a:t> encuentra en que posición se encuentra una letra</a:t>
            </a:r>
            <a:endParaRPr lang="es-ES" sz="2000" dirty="0"/>
          </a:p>
        </p:txBody>
      </p:sp>
      <p:sp>
        <p:nvSpPr>
          <p:cNvPr id="3" name="Título 2"/>
          <p:cNvSpPr>
            <a:spLocks noGrp="1"/>
          </p:cNvSpPr>
          <p:nvPr>
            <p:ph type="title"/>
          </p:nvPr>
        </p:nvSpPr>
        <p:spPr/>
        <p:txBody>
          <a:bodyPr/>
          <a:lstStyle/>
          <a:p>
            <a:r>
              <a:rPr lang="es-ES" sz="2000" dirty="0"/>
              <a:t>8. Para qué sirve la función CHAR_LENGTH y LOCATE </a:t>
            </a:r>
            <a:r>
              <a:rPr lang="es-ES" sz="2000" dirty="0" smtClean="0"/>
              <a:t>y como </a:t>
            </a:r>
            <a:r>
              <a:rPr lang="es-ES" sz="2000" dirty="0"/>
              <a:t>funciona en MYSQL ○ ¿Crear una función que muestre el uso de ambas funciones?</a:t>
            </a:r>
          </a:p>
        </p:txBody>
      </p:sp>
      <p:pic>
        <p:nvPicPr>
          <p:cNvPr id="4" name="Imagen 3"/>
          <p:cNvPicPr>
            <a:picLocks noChangeAspect="1"/>
          </p:cNvPicPr>
          <p:nvPr/>
        </p:nvPicPr>
        <p:blipFill>
          <a:blip r:embed="rId2"/>
          <a:stretch>
            <a:fillRect/>
          </a:stretch>
        </p:blipFill>
        <p:spPr>
          <a:xfrm>
            <a:off x="249639" y="3200400"/>
            <a:ext cx="3940397" cy="464487"/>
          </a:xfrm>
          <a:prstGeom prst="rect">
            <a:avLst/>
          </a:prstGeom>
        </p:spPr>
      </p:pic>
      <p:pic>
        <p:nvPicPr>
          <p:cNvPr id="5" name="Imagen 4"/>
          <p:cNvPicPr>
            <a:picLocks noChangeAspect="1"/>
          </p:cNvPicPr>
          <p:nvPr/>
        </p:nvPicPr>
        <p:blipFill>
          <a:blip r:embed="rId3"/>
          <a:stretch>
            <a:fillRect/>
          </a:stretch>
        </p:blipFill>
        <p:spPr>
          <a:xfrm>
            <a:off x="4413028" y="3280639"/>
            <a:ext cx="4600575" cy="295275"/>
          </a:xfrm>
          <a:prstGeom prst="rect">
            <a:avLst/>
          </a:prstGeom>
        </p:spPr>
      </p:pic>
      <p:pic>
        <p:nvPicPr>
          <p:cNvPr id="6" name="Imagen 5"/>
          <p:cNvPicPr>
            <a:picLocks noChangeAspect="1"/>
          </p:cNvPicPr>
          <p:nvPr/>
        </p:nvPicPr>
        <p:blipFill>
          <a:blip r:embed="rId4"/>
          <a:stretch>
            <a:fillRect/>
          </a:stretch>
        </p:blipFill>
        <p:spPr>
          <a:xfrm>
            <a:off x="6082194" y="3882704"/>
            <a:ext cx="1933575" cy="781050"/>
          </a:xfrm>
          <a:prstGeom prst="rect">
            <a:avLst/>
          </a:prstGeom>
        </p:spPr>
      </p:pic>
      <p:pic>
        <p:nvPicPr>
          <p:cNvPr id="7" name="Imagen 6"/>
          <p:cNvPicPr>
            <a:picLocks noChangeAspect="1"/>
          </p:cNvPicPr>
          <p:nvPr/>
        </p:nvPicPr>
        <p:blipFill>
          <a:blip r:embed="rId5"/>
          <a:stretch>
            <a:fillRect/>
          </a:stretch>
        </p:blipFill>
        <p:spPr>
          <a:xfrm>
            <a:off x="1323010" y="3928279"/>
            <a:ext cx="2076450" cy="666750"/>
          </a:xfrm>
          <a:prstGeom prst="rect">
            <a:avLst/>
          </a:prstGeom>
        </p:spPr>
      </p:pic>
    </p:spTree>
    <p:extLst>
      <p:ext uri="{BB962C8B-B14F-4D97-AF65-F5344CB8AC3E}">
        <p14:creationId xmlns:p14="http://schemas.microsoft.com/office/powerpoint/2010/main" val="1329737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9. ¿Cual </a:t>
            </a:r>
            <a:r>
              <a:rPr lang="es-ES" dirty="0"/>
              <a:t>es la diferencia entre las funciones de agresión </a:t>
            </a:r>
            <a:r>
              <a:rPr lang="es-ES" dirty="0" smtClean="0"/>
              <a:t>y funciones </a:t>
            </a:r>
            <a:r>
              <a:rPr lang="es-ES" dirty="0"/>
              <a:t>creados por el DBA? Es decir funciones creadas por el usuario.</a:t>
            </a:r>
          </a:p>
        </p:txBody>
      </p:sp>
      <p:sp>
        <p:nvSpPr>
          <p:cNvPr id="3" name="Marcador de texto 1"/>
          <p:cNvSpPr txBox="1">
            <a:spLocks/>
          </p:cNvSpPr>
          <p:nvPr/>
        </p:nvSpPr>
        <p:spPr>
          <a:xfrm>
            <a:off x="1470143" y="2306094"/>
            <a:ext cx="7453937" cy="23353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chemeClr val="bg1"/>
                </a:solidFill>
              </a:rPr>
              <a:t>Las funciones de agregación ya se encuentran predeterminada y se la ejecuta con la cláusula SELECT.</a:t>
            </a:r>
            <a:endParaRPr lang="es-BO" sz="2400" dirty="0">
              <a:solidFill>
                <a:schemeClr val="bg1"/>
              </a:solidFill>
            </a:endParaRPr>
          </a:p>
          <a:p>
            <a:r>
              <a:rPr lang="es-ES" sz="2400" dirty="0">
                <a:solidFill>
                  <a:schemeClr val="bg1"/>
                </a:solidFill>
              </a:rPr>
              <a:t>Las funciones creadas por el DBA se utilizan para realizar tareas o ejecutas datos específicos; y se ejecuta con la cláusula SELECT y WHERE.</a:t>
            </a:r>
          </a:p>
        </p:txBody>
      </p:sp>
    </p:spTree>
    <p:extLst>
      <p:ext uri="{BB962C8B-B14F-4D97-AF65-F5344CB8AC3E}">
        <p14:creationId xmlns:p14="http://schemas.microsoft.com/office/powerpoint/2010/main" val="4042968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a:t>
            </a:r>
            <a:r>
              <a:rPr lang="es-ES" dirty="0"/>
              <a:t>Busque y defina a qué se referirá cuando se habla de parámetros de entrada </a:t>
            </a:r>
            <a:r>
              <a:rPr lang="es-ES" dirty="0" err="1"/>
              <a:t>ysalida</a:t>
            </a:r>
            <a:r>
              <a:rPr lang="es-ES" dirty="0"/>
              <a:t> en MySQL?</a:t>
            </a:r>
          </a:p>
        </p:txBody>
      </p:sp>
      <p:sp>
        <p:nvSpPr>
          <p:cNvPr id="3" name="Marcador de texto 1"/>
          <p:cNvSpPr txBox="1">
            <a:spLocks/>
          </p:cNvSpPr>
          <p:nvPr/>
        </p:nvSpPr>
        <p:spPr>
          <a:xfrm>
            <a:off x="1470143" y="2306094"/>
            <a:ext cx="7453937" cy="23353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smtClean="0">
                <a:solidFill>
                  <a:schemeClr val="bg1"/>
                </a:solidFill>
              </a:rPr>
              <a:t>INPUT: Los </a:t>
            </a:r>
            <a:r>
              <a:rPr lang="es-ES" sz="2400" dirty="0">
                <a:solidFill>
                  <a:schemeClr val="bg1"/>
                </a:solidFill>
              </a:rPr>
              <a:t>parámetros de entrada son los parámetros definidos al principio de la función, son las variables requeridas por la función. </a:t>
            </a:r>
            <a:endParaRPr lang="es-ES" sz="2400" dirty="0" smtClean="0">
              <a:solidFill>
                <a:schemeClr val="bg1"/>
              </a:solidFill>
            </a:endParaRPr>
          </a:p>
          <a:p>
            <a:r>
              <a:rPr lang="es-ES" sz="2400" dirty="0" smtClean="0">
                <a:solidFill>
                  <a:schemeClr val="bg1"/>
                </a:solidFill>
              </a:rPr>
              <a:t>OUTPUT: Los </a:t>
            </a:r>
            <a:r>
              <a:rPr lang="es-ES" sz="2400" dirty="0">
                <a:solidFill>
                  <a:schemeClr val="bg1"/>
                </a:solidFill>
              </a:rPr>
              <a:t>parámetros de salida son aquellas variables utilizadas en la función y </a:t>
            </a:r>
            <a:r>
              <a:rPr lang="es-ES" sz="2400" dirty="0" smtClean="0">
                <a:solidFill>
                  <a:schemeClr val="bg1"/>
                </a:solidFill>
              </a:rPr>
              <a:t>devuelve un valor por el "</a:t>
            </a:r>
            <a:r>
              <a:rPr lang="es-ES" sz="2400" dirty="0" err="1" smtClean="0">
                <a:solidFill>
                  <a:schemeClr val="bg1"/>
                </a:solidFill>
              </a:rPr>
              <a:t>return</a:t>
            </a:r>
            <a:r>
              <a:rPr lang="es-ES" sz="2400" dirty="0">
                <a:solidFill>
                  <a:schemeClr val="bg1"/>
                </a:solidFill>
              </a:rPr>
              <a:t>"</a:t>
            </a:r>
            <a:endParaRPr lang="es-BO" sz="2400" dirty="0">
              <a:solidFill>
                <a:schemeClr val="bg1"/>
              </a:solidFill>
            </a:endParaRPr>
          </a:p>
        </p:txBody>
      </p:sp>
    </p:spTree>
    <p:extLst>
      <p:ext uri="{BB962C8B-B14F-4D97-AF65-F5344CB8AC3E}">
        <p14:creationId xmlns:p14="http://schemas.microsoft.com/office/powerpoint/2010/main" val="332554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6"/>
          <p:cNvSpPr txBox="1">
            <a:spLocks noGrp="1"/>
          </p:cNvSpPr>
          <p:nvPr>
            <p:ph type="title" idx="2"/>
          </p:nvPr>
        </p:nvSpPr>
        <p:spPr>
          <a:xfrm>
            <a:off x="4456500" y="1260900"/>
            <a:ext cx="3563400" cy="262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02</a:t>
            </a:r>
            <a:endParaRPr dirty="0"/>
          </a:p>
        </p:txBody>
      </p:sp>
      <p:sp>
        <p:nvSpPr>
          <p:cNvPr id="475" name="Google Shape;475;p56"/>
          <p:cNvSpPr txBox="1">
            <a:spLocks noGrp="1"/>
          </p:cNvSpPr>
          <p:nvPr>
            <p:ph type="subTitle" idx="1"/>
          </p:nvPr>
        </p:nvSpPr>
        <p:spPr>
          <a:xfrm>
            <a:off x="1086000" y="3230304"/>
            <a:ext cx="2936100" cy="71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Resolución de Ejercicios</a:t>
            </a:r>
            <a:endParaRPr dirty="0"/>
          </a:p>
        </p:txBody>
      </p:sp>
      <p:sp>
        <p:nvSpPr>
          <p:cNvPr id="476" name="Google Shape;476;p56"/>
          <p:cNvSpPr txBox="1">
            <a:spLocks noGrp="1"/>
          </p:cNvSpPr>
          <p:nvPr>
            <p:ph type="title"/>
          </p:nvPr>
        </p:nvSpPr>
        <p:spPr>
          <a:xfrm>
            <a:off x="971700" y="1447800"/>
            <a:ext cx="3531720" cy="18891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PARTE PRACTICA</a:t>
            </a:r>
            <a:endParaRPr dirty="0"/>
          </a:p>
        </p:txBody>
      </p:sp>
      <p:pic>
        <p:nvPicPr>
          <p:cNvPr id="477" name="Google Shape;477;p56"/>
          <p:cNvPicPr preferRelativeResize="0"/>
          <p:nvPr/>
        </p:nvPicPr>
        <p:blipFill>
          <a:blip r:embed="rId3">
            <a:alphaModFix/>
          </a:blip>
          <a:stretch>
            <a:fillRect/>
          </a:stretch>
        </p:blipFill>
        <p:spPr>
          <a:xfrm rot="1727796">
            <a:off x="1963550" y="3643022"/>
            <a:ext cx="1155249" cy="1303130"/>
          </a:xfrm>
          <a:prstGeom prst="rect">
            <a:avLst/>
          </a:prstGeom>
          <a:noFill/>
          <a:ln>
            <a:noFill/>
          </a:ln>
        </p:spPr>
      </p:pic>
      <p:pic>
        <p:nvPicPr>
          <p:cNvPr id="478" name="Google Shape;478;p56"/>
          <p:cNvPicPr preferRelativeResize="0"/>
          <p:nvPr/>
        </p:nvPicPr>
        <p:blipFill>
          <a:blip r:embed="rId4">
            <a:alphaModFix/>
          </a:blip>
          <a:stretch>
            <a:fillRect/>
          </a:stretch>
        </p:blipFill>
        <p:spPr>
          <a:xfrm rot="586055">
            <a:off x="7428039" y="3461160"/>
            <a:ext cx="1377066" cy="14982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9281" y="202200"/>
            <a:ext cx="6766560" cy="491220"/>
          </a:xfrm>
        </p:spPr>
        <p:txBody>
          <a:bodyPr/>
          <a:lstStyle/>
          <a:p>
            <a:r>
              <a:rPr lang="es-ES" sz="2400" dirty="0" smtClean="0"/>
              <a:t>11. Crear </a:t>
            </a:r>
            <a:r>
              <a:rPr lang="es-ES" sz="2400" dirty="0"/>
              <a:t>la siguiente Base de datos </a:t>
            </a:r>
            <a:r>
              <a:rPr lang="es-ES" sz="2400" dirty="0" smtClean="0"/>
              <a:t>y sus </a:t>
            </a:r>
            <a:r>
              <a:rPr lang="es-ES" sz="2400" dirty="0"/>
              <a:t>registros. </a:t>
            </a:r>
          </a:p>
        </p:txBody>
      </p:sp>
      <p:pic>
        <p:nvPicPr>
          <p:cNvPr id="3" name="Imagen 2"/>
          <p:cNvPicPr>
            <a:picLocks noChangeAspect="1"/>
          </p:cNvPicPr>
          <p:nvPr/>
        </p:nvPicPr>
        <p:blipFill>
          <a:blip r:embed="rId2"/>
          <a:stretch>
            <a:fillRect/>
          </a:stretch>
        </p:blipFill>
        <p:spPr>
          <a:xfrm>
            <a:off x="2461260" y="630555"/>
            <a:ext cx="4535926" cy="4356447"/>
          </a:xfrm>
          <a:prstGeom prst="rect">
            <a:avLst/>
          </a:prstGeom>
        </p:spPr>
      </p:pic>
    </p:spTree>
    <p:extLst>
      <p:ext uri="{BB962C8B-B14F-4D97-AF65-F5344CB8AC3E}">
        <p14:creationId xmlns:p14="http://schemas.microsoft.com/office/powerpoint/2010/main" val="335648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9281" y="202200"/>
            <a:ext cx="6766560" cy="491220"/>
          </a:xfrm>
        </p:spPr>
        <p:txBody>
          <a:bodyPr/>
          <a:lstStyle/>
          <a:p>
            <a:r>
              <a:rPr lang="es-ES" sz="3200" dirty="0" smtClean="0"/>
              <a:t>Creando la base de datos:</a:t>
            </a:r>
            <a:endParaRPr lang="es-ES" sz="3200" dirty="0"/>
          </a:p>
        </p:txBody>
      </p:sp>
      <p:pic>
        <p:nvPicPr>
          <p:cNvPr id="4" name="Imagen 3"/>
          <p:cNvPicPr>
            <a:picLocks noChangeAspect="1"/>
          </p:cNvPicPr>
          <p:nvPr/>
        </p:nvPicPr>
        <p:blipFill>
          <a:blip r:embed="rId2"/>
          <a:stretch>
            <a:fillRect/>
          </a:stretch>
        </p:blipFill>
        <p:spPr>
          <a:xfrm>
            <a:off x="2229485" y="719137"/>
            <a:ext cx="3649108" cy="500063"/>
          </a:xfrm>
          <a:prstGeom prst="rect">
            <a:avLst/>
          </a:prstGeom>
        </p:spPr>
      </p:pic>
      <p:pic>
        <p:nvPicPr>
          <p:cNvPr id="5" name="Imagen 4"/>
          <p:cNvPicPr>
            <a:picLocks noChangeAspect="1"/>
          </p:cNvPicPr>
          <p:nvPr/>
        </p:nvPicPr>
        <p:blipFill>
          <a:blip r:embed="rId3"/>
          <a:stretch>
            <a:fillRect/>
          </a:stretch>
        </p:blipFill>
        <p:spPr>
          <a:xfrm>
            <a:off x="5979795" y="1146175"/>
            <a:ext cx="2609850" cy="1733550"/>
          </a:xfrm>
          <a:prstGeom prst="rect">
            <a:avLst/>
          </a:prstGeom>
        </p:spPr>
      </p:pic>
      <p:sp>
        <p:nvSpPr>
          <p:cNvPr id="6" name="Título 1"/>
          <p:cNvSpPr txBox="1">
            <a:spLocks/>
          </p:cNvSpPr>
          <p:nvPr/>
        </p:nvSpPr>
        <p:spPr>
          <a:xfrm>
            <a:off x="0" y="2874280"/>
            <a:ext cx="6766560" cy="491220"/>
          </a:xfrm>
          <a:prstGeom prst="rect">
            <a:avLst/>
          </a:prstGeom>
          <a:noFill/>
          <a:ln>
            <a:noFill/>
          </a:ln>
          <a:effectLst>
            <a:outerShdw dist="38100" algn="bl" rotWithShape="0">
              <a:schemeClr val="dk2"/>
            </a:outerShdw>
          </a:effectLst>
        </p:spPr>
        <p:txBody>
          <a:bodyPr spcFirstLastPara="1" wrap="square" lIns="0"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1"/>
              </a:buClr>
              <a:buSzPts val="4800"/>
              <a:buFont typeface="Gochi Hand"/>
              <a:buNone/>
              <a:defRPr sz="8500" b="1" i="0" u="none" strike="noStrike" cap="none">
                <a:solidFill>
                  <a:schemeClr val="lt1"/>
                </a:solidFill>
                <a:latin typeface="Gochi Hand"/>
                <a:ea typeface="Gochi Hand"/>
                <a:cs typeface="Gochi Hand"/>
                <a:sym typeface="Gochi Hand"/>
              </a:defRPr>
            </a:lvl1pPr>
            <a:lvl2pPr marR="0" lvl="1" algn="l" rtl="0">
              <a:lnSpc>
                <a:spcPct val="100000"/>
              </a:lnSpc>
              <a:spcBef>
                <a:spcPts val="0"/>
              </a:spcBef>
              <a:spcAft>
                <a:spcPts val="0"/>
              </a:spcAft>
              <a:buClr>
                <a:schemeClr val="lt1"/>
              </a:buClr>
              <a:buSzPts val="4800"/>
              <a:buFont typeface="Gochi Hand"/>
              <a:buNone/>
              <a:defRPr sz="4800" b="1" i="0" u="none" strike="noStrike" cap="none">
                <a:solidFill>
                  <a:schemeClr val="lt1"/>
                </a:solidFill>
                <a:latin typeface="Gochi Hand"/>
                <a:ea typeface="Gochi Hand"/>
                <a:cs typeface="Gochi Hand"/>
                <a:sym typeface="Gochi Hand"/>
              </a:defRPr>
            </a:lvl2pPr>
            <a:lvl3pPr marR="0" lvl="2" algn="l" rtl="0">
              <a:lnSpc>
                <a:spcPct val="100000"/>
              </a:lnSpc>
              <a:spcBef>
                <a:spcPts val="0"/>
              </a:spcBef>
              <a:spcAft>
                <a:spcPts val="0"/>
              </a:spcAft>
              <a:buClr>
                <a:schemeClr val="lt1"/>
              </a:buClr>
              <a:buSzPts val="4800"/>
              <a:buFont typeface="Gochi Hand"/>
              <a:buNone/>
              <a:defRPr sz="4800" b="1" i="0" u="none" strike="noStrike" cap="none">
                <a:solidFill>
                  <a:schemeClr val="lt1"/>
                </a:solidFill>
                <a:latin typeface="Gochi Hand"/>
                <a:ea typeface="Gochi Hand"/>
                <a:cs typeface="Gochi Hand"/>
                <a:sym typeface="Gochi Hand"/>
              </a:defRPr>
            </a:lvl3pPr>
            <a:lvl4pPr marR="0" lvl="3" algn="l" rtl="0">
              <a:lnSpc>
                <a:spcPct val="100000"/>
              </a:lnSpc>
              <a:spcBef>
                <a:spcPts val="0"/>
              </a:spcBef>
              <a:spcAft>
                <a:spcPts val="0"/>
              </a:spcAft>
              <a:buClr>
                <a:schemeClr val="lt1"/>
              </a:buClr>
              <a:buSzPts val="4800"/>
              <a:buFont typeface="Gochi Hand"/>
              <a:buNone/>
              <a:defRPr sz="4800" b="1" i="0" u="none" strike="noStrike" cap="none">
                <a:solidFill>
                  <a:schemeClr val="lt1"/>
                </a:solidFill>
                <a:latin typeface="Gochi Hand"/>
                <a:ea typeface="Gochi Hand"/>
                <a:cs typeface="Gochi Hand"/>
                <a:sym typeface="Gochi Hand"/>
              </a:defRPr>
            </a:lvl4pPr>
            <a:lvl5pPr marR="0" lvl="4" algn="l" rtl="0">
              <a:lnSpc>
                <a:spcPct val="100000"/>
              </a:lnSpc>
              <a:spcBef>
                <a:spcPts val="0"/>
              </a:spcBef>
              <a:spcAft>
                <a:spcPts val="0"/>
              </a:spcAft>
              <a:buClr>
                <a:schemeClr val="lt1"/>
              </a:buClr>
              <a:buSzPts val="4800"/>
              <a:buFont typeface="Gochi Hand"/>
              <a:buNone/>
              <a:defRPr sz="4800" b="1" i="0" u="none" strike="noStrike" cap="none">
                <a:solidFill>
                  <a:schemeClr val="lt1"/>
                </a:solidFill>
                <a:latin typeface="Gochi Hand"/>
                <a:ea typeface="Gochi Hand"/>
                <a:cs typeface="Gochi Hand"/>
                <a:sym typeface="Gochi Hand"/>
              </a:defRPr>
            </a:lvl5pPr>
            <a:lvl6pPr marR="0" lvl="5" algn="l" rtl="0">
              <a:lnSpc>
                <a:spcPct val="100000"/>
              </a:lnSpc>
              <a:spcBef>
                <a:spcPts val="0"/>
              </a:spcBef>
              <a:spcAft>
                <a:spcPts val="0"/>
              </a:spcAft>
              <a:buClr>
                <a:schemeClr val="lt1"/>
              </a:buClr>
              <a:buSzPts val="4800"/>
              <a:buFont typeface="Gochi Hand"/>
              <a:buNone/>
              <a:defRPr sz="4800" b="1" i="0" u="none" strike="noStrike" cap="none">
                <a:solidFill>
                  <a:schemeClr val="lt1"/>
                </a:solidFill>
                <a:latin typeface="Gochi Hand"/>
                <a:ea typeface="Gochi Hand"/>
                <a:cs typeface="Gochi Hand"/>
                <a:sym typeface="Gochi Hand"/>
              </a:defRPr>
            </a:lvl6pPr>
            <a:lvl7pPr marR="0" lvl="6" algn="l" rtl="0">
              <a:lnSpc>
                <a:spcPct val="100000"/>
              </a:lnSpc>
              <a:spcBef>
                <a:spcPts val="0"/>
              </a:spcBef>
              <a:spcAft>
                <a:spcPts val="0"/>
              </a:spcAft>
              <a:buClr>
                <a:schemeClr val="lt1"/>
              </a:buClr>
              <a:buSzPts val="4800"/>
              <a:buFont typeface="Gochi Hand"/>
              <a:buNone/>
              <a:defRPr sz="4800" b="1" i="0" u="none" strike="noStrike" cap="none">
                <a:solidFill>
                  <a:schemeClr val="lt1"/>
                </a:solidFill>
                <a:latin typeface="Gochi Hand"/>
                <a:ea typeface="Gochi Hand"/>
                <a:cs typeface="Gochi Hand"/>
                <a:sym typeface="Gochi Hand"/>
              </a:defRPr>
            </a:lvl7pPr>
            <a:lvl8pPr marR="0" lvl="7" algn="l" rtl="0">
              <a:lnSpc>
                <a:spcPct val="100000"/>
              </a:lnSpc>
              <a:spcBef>
                <a:spcPts val="0"/>
              </a:spcBef>
              <a:spcAft>
                <a:spcPts val="0"/>
              </a:spcAft>
              <a:buClr>
                <a:schemeClr val="lt1"/>
              </a:buClr>
              <a:buSzPts val="4800"/>
              <a:buFont typeface="Gochi Hand"/>
              <a:buNone/>
              <a:defRPr sz="4800" b="1" i="0" u="none" strike="noStrike" cap="none">
                <a:solidFill>
                  <a:schemeClr val="lt1"/>
                </a:solidFill>
                <a:latin typeface="Gochi Hand"/>
                <a:ea typeface="Gochi Hand"/>
                <a:cs typeface="Gochi Hand"/>
                <a:sym typeface="Gochi Hand"/>
              </a:defRPr>
            </a:lvl8pPr>
            <a:lvl9pPr marR="0" lvl="8" algn="l" rtl="0">
              <a:lnSpc>
                <a:spcPct val="100000"/>
              </a:lnSpc>
              <a:spcBef>
                <a:spcPts val="0"/>
              </a:spcBef>
              <a:spcAft>
                <a:spcPts val="0"/>
              </a:spcAft>
              <a:buClr>
                <a:schemeClr val="lt1"/>
              </a:buClr>
              <a:buSzPts val="4800"/>
              <a:buFont typeface="Gochi Hand"/>
              <a:buNone/>
              <a:defRPr sz="4800" b="1" i="0" u="none" strike="noStrike" cap="none">
                <a:solidFill>
                  <a:schemeClr val="lt1"/>
                </a:solidFill>
                <a:latin typeface="Gochi Hand"/>
                <a:ea typeface="Gochi Hand"/>
                <a:cs typeface="Gochi Hand"/>
                <a:sym typeface="Gochi Hand"/>
              </a:defRPr>
            </a:lvl9pPr>
          </a:lstStyle>
          <a:p>
            <a:r>
              <a:rPr lang="es-ES" sz="3200" dirty="0" smtClean="0"/>
              <a:t>Posicionándonos en la base de datos:</a:t>
            </a:r>
            <a:endParaRPr lang="es-ES" sz="3200" dirty="0"/>
          </a:p>
        </p:txBody>
      </p:sp>
      <p:pic>
        <p:nvPicPr>
          <p:cNvPr id="7" name="Imagen 6"/>
          <p:cNvPicPr>
            <a:picLocks noChangeAspect="1"/>
          </p:cNvPicPr>
          <p:nvPr/>
        </p:nvPicPr>
        <p:blipFill>
          <a:blip r:embed="rId4"/>
          <a:stretch>
            <a:fillRect/>
          </a:stretch>
        </p:blipFill>
        <p:spPr>
          <a:xfrm>
            <a:off x="1874202" y="3471862"/>
            <a:ext cx="3165178" cy="1110298"/>
          </a:xfrm>
          <a:prstGeom prst="rect">
            <a:avLst/>
          </a:prstGeom>
        </p:spPr>
      </p:pic>
    </p:spTree>
    <p:extLst>
      <p:ext uri="{BB962C8B-B14F-4D97-AF65-F5344CB8AC3E}">
        <p14:creationId xmlns:p14="http://schemas.microsoft.com/office/powerpoint/2010/main" val="413776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75691" y="938124"/>
            <a:ext cx="8634630" cy="1459635"/>
          </a:xfrm>
          <a:prstGeom prst="rect">
            <a:avLst/>
          </a:prstGeom>
        </p:spPr>
      </p:pic>
      <p:sp>
        <p:nvSpPr>
          <p:cNvPr id="5" name="Título 2"/>
          <p:cNvSpPr>
            <a:spLocks noGrp="1"/>
          </p:cNvSpPr>
          <p:nvPr>
            <p:ph type="title"/>
          </p:nvPr>
        </p:nvSpPr>
        <p:spPr>
          <a:xfrm>
            <a:off x="1248320" y="162561"/>
            <a:ext cx="7704000" cy="802640"/>
          </a:xfrm>
        </p:spPr>
        <p:txBody>
          <a:bodyPr/>
          <a:lstStyle/>
          <a:p>
            <a:pPr algn="ctr"/>
            <a:r>
              <a:rPr lang="es-ES" sz="4000" dirty="0"/>
              <a:t>T</a:t>
            </a:r>
            <a:r>
              <a:rPr lang="es-ES" sz="4000" dirty="0" smtClean="0"/>
              <a:t>abla estudiantes</a:t>
            </a:r>
            <a:endParaRPr lang="es-ES" sz="4000" dirty="0"/>
          </a:p>
        </p:txBody>
      </p:sp>
      <p:pic>
        <p:nvPicPr>
          <p:cNvPr id="6" name="Imagen 5"/>
          <p:cNvPicPr>
            <a:picLocks noChangeAspect="1"/>
          </p:cNvPicPr>
          <p:nvPr/>
        </p:nvPicPr>
        <p:blipFill>
          <a:blip r:embed="rId3"/>
          <a:stretch>
            <a:fillRect/>
          </a:stretch>
        </p:blipFill>
        <p:spPr>
          <a:xfrm>
            <a:off x="2740660" y="2614930"/>
            <a:ext cx="3916897" cy="2261870"/>
          </a:xfrm>
          <a:prstGeom prst="rect">
            <a:avLst/>
          </a:prstGeom>
        </p:spPr>
      </p:pic>
    </p:spTree>
    <p:extLst>
      <p:ext uri="{BB962C8B-B14F-4D97-AF65-F5344CB8AC3E}">
        <p14:creationId xmlns:p14="http://schemas.microsoft.com/office/powerpoint/2010/main" val="138858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0025" y="2847340"/>
            <a:ext cx="5144135" cy="2164391"/>
          </a:xfrm>
          <a:prstGeom prst="rect">
            <a:avLst/>
          </a:prstGeom>
        </p:spPr>
      </p:pic>
      <p:sp>
        <p:nvSpPr>
          <p:cNvPr id="6" name="Título 2"/>
          <p:cNvSpPr>
            <a:spLocks noGrp="1"/>
          </p:cNvSpPr>
          <p:nvPr>
            <p:ph type="title"/>
          </p:nvPr>
        </p:nvSpPr>
        <p:spPr>
          <a:xfrm>
            <a:off x="1248320" y="162561"/>
            <a:ext cx="7704000" cy="802640"/>
          </a:xfrm>
        </p:spPr>
        <p:txBody>
          <a:bodyPr/>
          <a:lstStyle/>
          <a:p>
            <a:pPr algn="ctr"/>
            <a:r>
              <a:rPr lang="es-ES" sz="4000" dirty="0"/>
              <a:t>T</a:t>
            </a:r>
            <a:r>
              <a:rPr lang="es-ES" sz="4000" dirty="0" smtClean="0"/>
              <a:t>abla inscripción</a:t>
            </a:r>
            <a:endParaRPr lang="es-ES" sz="4000" dirty="0"/>
          </a:p>
        </p:txBody>
      </p:sp>
      <p:pic>
        <p:nvPicPr>
          <p:cNvPr id="3" name="Imagen 2"/>
          <p:cNvPicPr>
            <a:picLocks noChangeAspect="1"/>
          </p:cNvPicPr>
          <p:nvPr/>
        </p:nvPicPr>
        <p:blipFill>
          <a:blip r:embed="rId3"/>
          <a:stretch>
            <a:fillRect/>
          </a:stretch>
        </p:blipFill>
        <p:spPr>
          <a:xfrm>
            <a:off x="4361497" y="746760"/>
            <a:ext cx="4711383" cy="2125436"/>
          </a:xfrm>
          <a:prstGeom prst="rect">
            <a:avLst/>
          </a:prstGeom>
        </p:spPr>
      </p:pic>
    </p:spTree>
    <p:extLst>
      <p:ext uri="{BB962C8B-B14F-4D97-AF65-F5344CB8AC3E}">
        <p14:creationId xmlns:p14="http://schemas.microsoft.com/office/powerpoint/2010/main" val="423811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title" idx="2"/>
          </p:nvPr>
        </p:nvSpPr>
        <p:spPr>
          <a:xfrm>
            <a:off x="713100" y="727900"/>
            <a:ext cx="3436800" cy="235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dirty="0"/>
          </a:p>
        </p:txBody>
      </p:sp>
      <p:sp>
        <p:nvSpPr>
          <p:cNvPr id="235" name="Google Shape;235;p40"/>
          <p:cNvSpPr txBox="1">
            <a:spLocks noGrp="1"/>
          </p:cNvSpPr>
          <p:nvPr>
            <p:ph type="title"/>
          </p:nvPr>
        </p:nvSpPr>
        <p:spPr>
          <a:xfrm>
            <a:off x="713100" y="2178844"/>
            <a:ext cx="3875400" cy="18580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PARTE TEÓRICA</a:t>
            </a:r>
            <a:endParaRPr dirty="0"/>
          </a:p>
        </p:txBody>
      </p:sp>
      <p:sp>
        <p:nvSpPr>
          <p:cNvPr id="236" name="Google Shape;236;p40"/>
          <p:cNvSpPr txBox="1">
            <a:spLocks noGrp="1"/>
          </p:cNvSpPr>
          <p:nvPr>
            <p:ph type="subTitle" idx="1"/>
          </p:nvPr>
        </p:nvSpPr>
        <p:spPr>
          <a:xfrm>
            <a:off x="713100" y="3950700"/>
            <a:ext cx="2936100" cy="66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Manejo de Conceptos</a:t>
            </a:r>
            <a:endParaRPr dirty="0"/>
          </a:p>
        </p:txBody>
      </p:sp>
      <p:pic>
        <p:nvPicPr>
          <p:cNvPr id="237" name="Google Shape;237;p40"/>
          <p:cNvPicPr preferRelativeResize="0"/>
          <p:nvPr/>
        </p:nvPicPr>
        <p:blipFill>
          <a:blip r:embed="rId3">
            <a:alphaModFix/>
          </a:blip>
          <a:stretch>
            <a:fillRect/>
          </a:stretch>
        </p:blipFill>
        <p:spPr>
          <a:xfrm flipH="1">
            <a:off x="4889225" y="593375"/>
            <a:ext cx="3612850" cy="2780000"/>
          </a:xfrm>
          <a:prstGeom prst="rect">
            <a:avLst/>
          </a:prstGeom>
          <a:noFill/>
          <a:ln>
            <a:noFill/>
          </a:ln>
        </p:spPr>
      </p:pic>
      <p:pic>
        <p:nvPicPr>
          <p:cNvPr id="238" name="Google Shape;238;p40"/>
          <p:cNvPicPr preferRelativeResize="0"/>
          <p:nvPr/>
        </p:nvPicPr>
        <p:blipFill>
          <a:blip r:embed="rId4">
            <a:alphaModFix/>
          </a:blip>
          <a:stretch>
            <a:fillRect/>
          </a:stretch>
        </p:blipFill>
        <p:spPr>
          <a:xfrm>
            <a:off x="5820798" y="2839136"/>
            <a:ext cx="840662" cy="9617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89547" y="2743200"/>
            <a:ext cx="6408720" cy="2080969"/>
          </a:xfrm>
          <a:prstGeom prst="rect">
            <a:avLst/>
          </a:prstGeom>
        </p:spPr>
      </p:pic>
      <p:sp>
        <p:nvSpPr>
          <p:cNvPr id="5" name="Título 2"/>
          <p:cNvSpPr>
            <a:spLocks noGrp="1"/>
          </p:cNvSpPr>
          <p:nvPr>
            <p:ph type="title"/>
          </p:nvPr>
        </p:nvSpPr>
        <p:spPr>
          <a:xfrm>
            <a:off x="1248320" y="162561"/>
            <a:ext cx="7704000" cy="802640"/>
          </a:xfrm>
        </p:spPr>
        <p:txBody>
          <a:bodyPr/>
          <a:lstStyle/>
          <a:p>
            <a:pPr algn="ctr"/>
            <a:r>
              <a:rPr lang="es-ES" sz="4000" dirty="0"/>
              <a:t>T</a:t>
            </a:r>
            <a:r>
              <a:rPr lang="es-ES" sz="4000" dirty="0" smtClean="0"/>
              <a:t>abla materias</a:t>
            </a:r>
            <a:endParaRPr lang="es-ES" sz="4000" dirty="0"/>
          </a:p>
        </p:txBody>
      </p:sp>
      <p:pic>
        <p:nvPicPr>
          <p:cNvPr id="6" name="Imagen 5"/>
          <p:cNvPicPr>
            <a:picLocks noChangeAspect="1"/>
          </p:cNvPicPr>
          <p:nvPr/>
        </p:nvPicPr>
        <p:blipFill>
          <a:blip r:embed="rId3"/>
          <a:stretch>
            <a:fillRect/>
          </a:stretch>
        </p:blipFill>
        <p:spPr>
          <a:xfrm>
            <a:off x="3437255" y="776287"/>
            <a:ext cx="5581650" cy="1762125"/>
          </a:xfrm>
          <a:prstGeom prst="rect">
            <a:avLst/>
          </a:prstGeom>
        </p:spPr>
      </p:pic>
    </p:spTree>
    <p:extLst>
      <p:ext uri="{BB962C8B-B14F-4D97-AF65-F5344CB8AC3E}">
        <p14:creationId xmlns:p14="http://schemas.microsoft.com/office/powerpoint/2010/main" val="1078292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75;p56"/>
          <p:cNvSpPr txBox="1">
            <a:spLocks/>
          </p:cNvSpPr>
          <p:nvPr/>
        </p:nvSpPr>
        <p:spPr>
          <a:xfrm>
            <a:off x="263040" y="2184400"/>
            <a:ext cx="2917040" cy="2118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s-ES" sz="900" dirty="0">
                <a:solidFill>
                  <a:schemeClr val="bg1"/>
                </a:solidFill>
              </a:rPr>
              <a:t>12</a:t>
            </a:r>
            <a:r>
              <a:rPr lang="es-ES" sz="900" dirty="0" smtClean="0">
                <a:solidFill>
                  <a:schemeClr val="bg1"/>
                </a:solidFill>
              </a:rPr>
              <a:t>. Crear </a:t>
            </a:r>
            <a:r>
              <a:rPr lang="es-ES" sz="900" dirty="0">
                <a:solidFill>
                  <a:schemeClr val="bg1"/>
                </a:solidFill>
              </a:rPr>
              <a:t>una función que genere la serie Fibonacci. </a:t>
            </a:r>
          </a:p>
          <a:p>
            <a:pPr marL="285750" indent="-285750">
              <a:spcAft>
                <a:spcPts val="1600"/>
              </a:spcAft>
              <a:buFont typeface="Wingdings" panose="05000000000000000000" pitchFamily="2" charset="2"/>
              <a:buChar char="v"/>
            </a:pPr>
            <a:r>
              <a:rPr lang="es-ES" sz="900" dirty="0" smtClean="0">
                <a:solidFill>
                  <a:schemeClr val="bg1"/>
                </a:solidFill>
              </a:rPr>
              <a:t>La </a:t>
            </a:r>
            <a:r>
              <a:rPr lang="es-ES" sz="900" dirty="0">
                <a:solidFill>
                  <a:schemeClr val="bg1"/>
                </a:solidFill>
              </a:rPr>
              <a:t>función recibe un límite(</a:t>
            </a:r>
            <a:r>
              <a:rPr lang="es-ES" sz="900" dirty="0" err="1">
                <a:solidFill>
                  <a:schemeClr val="bg1"/>
                </a:solidFill>
              </a:rPr>
              <a:t>number</a:t>
            </a:r>
            <a:r>
              <a:rPr lang="es-ES" sz="900" dirty="0">
                <a:solidFill>
                  <a:schemeClr val="bg1"/>
                </a:solidFill>
              </a:rPr>
              <a:t>) </a:t>
            </a:r>
          </a:p>
          <a:p>
            <a:pPr marL="285750" indent="-285750">
              <a:spcAft>
                <a:spcPts val="1600"/>
              </a:spcAft>
              <a:buFont typeface="Wingdings" panose="05000000000000000000" pitchFamily="2" charset="2"/>
              <a:buChar char="v"/>
            </a:pPr>
            <a:r>
              <a:rPr lang="es-ES" sz="900" dirty="0" smtClean="0">
                <a:solidFill>
                  <a:schemeClr val="bg1"/>
                </a:solidFill>
              </a:rPr>
              <a:t>La </a:t>
            </a:r>
            <a:r>
              <a:rPr lang="es-ES" sz="900" dirty="0">
                <a:solidFill>
                  <a:schemeClr val="bg1"/>
                </a:solidFill>
              </a:rPr>
              <a:t>función debe de retornar una cadena. </a:t>
            </a:r>
          </a:p>
          <a:p>
            <a:pPr marL="285750" indent="-285750">
              <a:spcAft>
                <a:spcPts val="1600"/>
              </a:spcAft>
              <a:buFont typeface="Wingdings" panose="05000000000000000000" pitchFamily="2" charset="2"/>
              <a:buChar char="v"/>
            </a:pPr>
            <a:r>
              <a:rPr lang="es-ES" sz="900" dirty="0" smtClean="0">
                <a:solidFill>
                  <a:schemeClr val="bg1"/>
                </a:solidFill>
              </a:rPr>
              <a:t>Ejemplo </a:t>
            </a:r>
            <a:r>
              <a:rPr lang="es-ES" sz="900" dirty="0">
                <a:solidFill>
                  <a:schemeClr val="bg1"/>
                </a:solidFill>
              </a:rPr>
              <a:t>para n=7. OUTPUT: 0, 1, 1, 2, 3, 5, 8, </a:t>
            </a:r>
          </a:p>
          <a:p>
            <a:pPr marL="285750" indent="-285750">
              <a:spcAft>
                <a:spcPts val="1600"/>
              </a:spcAft>
              <a:buFont typeface="Wingdings" panose="05000000000000000000" pitchFamily="2" charset="2"/>
              <a:buChar char="v"/>
            </a:pPr>
            <a:r>
              <a:rPr lang="es-ES" sz="900" dirty="0" smtClean="0">
                <a:solidFill>
                  <a:schemeClr val="bg1"/>
                </a:solidFill>
              </a:rPr>
              <a:t>Adjuntar </a:t>
            </a:r>
            <a:r>
              <a:rPr lang="es-ES" sz="900" dirty="0">
                <a:solidFill>
                  <a:schemeClr val="bg1"/>
                </a:solidFill>
              </a:rPr>
              <a:t>el código SQL generado y una imagen de su correcto funcionamiento</a:t>
            </a:r>
            <a:endParaRPr lang="es-BO" sz="900" dirty="0">
              <a:solidFill>
                <a:schemeClr val="bg1"/>
              </a:solidFill>
            </a:endParaRPr>
          </a:p>
        </p:txBody>
      </p:sp>
      <p:pic>
        <p:nvPicPr>
          <p:cNvPr id="3" name="Imagen 2"/>
          <p:cNvPicPr>
            <a:picLocks noChangeAspect="1"/>
          </p:cNvPicPr>
          <p:nvPr/>
        </p:nvPicPr>
        <p:blipFill>
          <a:blip r:embed="rId2"/>
          <a:stretch>
            <a:fillRect/>
          </a:stretch>
        </p:blipFill>
        <p:spPr>
          <a:xfrm>
            <a:off x="4094480" y="308292"/>
            <a:ext cx="4876800" cy="4564381"/>
          </a:xfrm>
          <a:prstGeom prst="rect">
            <a:avLst/>
          </a:prstGeom>
        </p:spPr>
      </p:pic>
    </p:spTree>
    <p:extLst>
      <p:ext uri="{BB962C8B-B14F-4D97-AF65-F5344CB8AC3E}">
        <p14:creationId xmlns:p14="http://schemas.microsoft.com/office/powerpoint/2010/main" val="389478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6847" y="369887"/>
            <a:ext cx="5268666" cy="4517073"/>
          </a:xfrm>
          <a:prstGeom prst="rect">
            <a:avLst/>
          </a:prstGeom>
        </p:spPr>
      </p:pic>
      <p:pic>
        <p:nvPicPr>
          <p:cNvPr id="4" name="Imagen 3"/>
          <p:cNvPicPr>
            <a:picLocks noChangeAspect="1"/>
          </p:cNvPicPr>
          <p:nvPr/>
        </p:nvPicPr>
        <p:blipFill>
          <a:blip r:embed="rId3"/>
          <a:stretch>
            <a:fillRect/>
          </a:stretch>
        </p:blipFill>
        <p:spPr>
          <a:xfrm>
            <a:off x="4621847" y="2373947"/>
            <a:ext cx="4391025" cy="1228725"/>
          </a:xfrm>
          <a:prstGeom prst="rect">
            <a:avLst/>
          </a:prstGeom>
        </p:spPr>
      </p:pic>
    </p:spTree>
    <p:extLst>
      <p:ext uri="{BB962C8B-B14F-4D97-AF65-F5344CB8AC3E}">
        <p14:creationId xmlns:p14="http://schemas.microsoft.com/office/powerpoint/2010/main" val="1528420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75;p56"/>
          <p:cNvSpPr txBox="1">
            <a:spLocks/>
          </p:cNvSpPr>
          <p:nvPr/>
        </p:nvSpPr>
        <p:spPr>
          <a:xfrm>
            <a:off x="263040" y="2184400"/>
            <a:ext cx="2917040" cy="2118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s-ES" sz="1200" dirty="0">
                <a:solidFill>
                  <a:schemeClr val="bg1"/>
                </a:solidFill>
              </a:rPr>
              <a:t>13.Crear una variable global a nivel BASE DE DATOS. </a:t>
            </a:r>
          </a:p>
          <a:p>
            <a:pPr>
              <a:spcAft>
                <a:spcPts val="1600"/>
              </a:spcAft>
            </a:pPr>
            <a:r>
              <a:rPr lang="es-ES" sz="1200" dirty="0" smtClean="0">
                <a:solidFill>
                  <a:schemeClr val="bg1"/>
                </a:solidFill>
              </a:rPr>
              <a:t>Crear </a:t>
            </a:r>
            <a:r>
              <a:rPr lang="es-ES" sz="1200" dirty="0">
                <a:solidFill>
                  <a:schemeClr val="bg1"/>
                </a:solidFill>
              </a:rPr>
              <a:t>una función cualquiera. </a:t>
            </a:r>
          </a:p>
          <a:p>
            <a:pPr>
              <a:spcAft>
                <a:spcPts val="1600"/>
              </a:spcAft>
            </a:pPr>
            <a:r>
              <a:rPr lang="es-ES" sz="1200" dirty="0" smtClean="0">
                <a:solidFill>
                  <a:schemeClr val="bg1"/>
                </a:solidFill>
              </a:rPr>
              <a:t>La </a:t>
            </a:r>
            <a:r>
              <a:rPr lang="es-ES" sz="1200" dirty="0">
                <a:solidFill>
                  <a:schemeClr val="bg1"/>
                </a:solidFill>
              </a:rPr>
              <a:t>función debe retornar la variable global. </a:t>
            </a:r>
          </a:p>
          <a:p>
            <a:pPr>
              <a:spcAft>
                <a:spcPts val="1600"/>
              </a:spcAft>
            </a:pPr>
            <a:r>
              <a:rPr lang="es-ES" sz="1200" dirty="0" smtClean="0">
                <a:solidFill>
                  <a:schemeClr val="bg1"/>
                </a:solidFill>
              </a:rPr>
              <a:t>Adjuntar </a:t>
            </a:r>
            <a:r>
              <a:rPr lang="es-ES" sz="1200" dirty="0">
                <a:solidFill>
                  <a:schemeClr val="bg1"/>
                </a:solidFill>
              </a:rPr>
              <a:t>el código SQL generado y una imagen de su correcto funcionamiento.</a:t>
            </a:r>
            <a:endParaRPr lang="es-BO" sz="1200" dirty="0">
              <a:solidFill>
                <a:schemeClr val="bg1"/>
              </a:solidFill>
            </a:endParaRPr>
          </a:p>
        </p:txBody>
      </p:sp>
      <p:pic>
        <p:nvPicPr>
          <p:cNvPr id="2" name="Imagen 1"/>
          <p:cNvPicPr>
            <a:picLocks noChangeAspect="1"/>
          </p:cNvPicPr>
          <p:nvPr/>
        </p:nvPicPr>
        <p:blipFill>
          <a:blip r:embed="rId2"/>
          <a:stretch>
            <a:fillRect/>
          </a:stretch>
        </p:blipFill>
        <p:spPr>
          <a:xfrm>
            <a:off x="4069080" y="281940"/>
            <a:ext cx="4724400" cy="2628900"/>
          </a:xfrm>
          <a:prstGeom prst="rect">
            <a:avLst/>
          </a:prstGeom>
        </p:spPr>
      </p:pic>
      <p:pic>
        <p:nvPicPr>
          <p:cNvPr id="4" name="Imagen 3"/>
          <p:cNvPicPr>
            <a:picLocks noChangeAspect="1"/>
          </p:cNvPicPr>
          <p:nvPr/>
        </p:nvPicPr>
        <p:blipFill>
          <a:blip r:embed="rId3"/>
          <a:stretch>
            <a:fillRect/>
          </a:stretch>
        </p:blipFill>
        <p:spPr>
          <a:xfrm>
            <a:off x="4119562" y="3382644"/>
            <a:ext cx="3999533" cy="1128395"/>
          </a:xfrm>
          <a:prstGeom prst="rect">
            <a:avLst/>
          </a:prstGeom>
        </p:spPr>
      </p:pic>
    </p:spTree>
    <p:extLst>
      <p:ext uri="{BB962C8B-B14F-4D97-AF65-F5344CB8AC3E}">
        <p14:creationId xmlns:p14="http://schemas.microsoft.com/office/powerpoint/2010/main" val="2175152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75;p56"/>
          <p:cNvSpPr txBox="1">
            <a:spLocks/>
          </p:cNvSpPr>
          <p:nvPr/>
        </p:nvSpPr>
        <p:spPr>
          <a:xfrm>
            <a:off x="130960" y="1788160"/>
            <a:ext cx="3567280" cy="2946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s-ES" dirty="0">
                <a:solidFill>
                  <a:schemeClr val="bg1"/>
                </a:solidFill>
              </a:rPr>
              <a:t>14.Crear una función no recibe parámetros (Utilizar WHILE, REPEAT o LOOP). </a:t>
            </a:r>
            <a:endParaRPr lang="es-ES" dirty="0" smtClean="0">
              <a:solidFill>
                <a:schemeClr val="bg1"/>
              </a:solidFill>
            </a:endParaRPr>
          </a:p>
          <a:p>
            <a:pPr>
              <a:spcAft>
                <a:spcPts val="1600"/>
              </a:spcAft>
            </a:pPr>
            <a:r>
              <a:rPr lang="es-ES" dirty="0" smtClean="0">
                <a:solidFill>
                  <a:schemeClr val="bg1"/>
                </a:solidFill>
              </a:rPr>
              <a:t>○ </a:t>
            </a:r>
            <a:r>
              <a:rPr lang="es-ES" dirty="0">
                <a:solidFill>
                  <a:schemeClr val="bg1"/>
                </a:solidFill>
              </a:rPr>
              <a:t>Previamente deberá de crear una función que obtenga la edad mínima de los estudiantes </a:t>
            </a:r>
            <a:endParaRPr lang="es-ES" dirty="0" smtClean="0">
              <a:solidFill>
                <a:schemeClr val="bg1"/>
              </a:solidFill>
            </a:endParaRPr>
          </a:p>
          <a:p>
            <a:pPr>
              <a:spcAft>
                <a:spcPts val="1600"/>
              </a:spcAft>
            </a:pPr>
            <a:r>
              <a:rPr lang="es-ES" dirty="0">
                <a:solidFill>
                  <a:schemeClr val="bg1"/>
                </a:solidFill>
              </a:rPr>
              <a:t>	</a:t>
            </a:r>
            <a:r>
              <a:rPr lang="es-ES" dirty="0" smtClean="0">
                <a:solidFill>
                  <a:schemeClr val="bg1"/>
                </a:solidFill>
              </a:rPr>
              <a:t>■ </a:t>
            </a:r>
            <a:r>
              <a:rPr lang="es-ES" dirty="0">
                <a:solidFill>
                  <a:schemeClr val="bg1"/>
                </a:solidFill>
              </a:rPr>
              <a:t>La función no recibe ningún parámetro. </a:t>
            </a:r>
            <a:endParaRPr lang="es-ES" dirty="0" smtClean="0">
              <a:solidFill>
                <a:schemeClr val="bg1"/>
              </a:solidFill>
            </a:endParaRPr>
          </a:p>
          <a:p>
            <a:pPr>
              <a:spcAft>
                <a:spcPts val="1600"/>
              </a:spcAft>
            </a:pPr>
            <a:r>
              <a:rPr lang="es-ES" dirty="0">
                <a:solidFill>
                  <a:schemeClr val="bg1"/>
                </a:solidFill>
              </a:rPr>
              <a:t>	</a:t>
            </a:r>
            <a:r>
              <a:rPr lang="es-ES" dirty="0" smtClean="0">
                <a:solidFill>
                  <a:schemeClr val="bg1"/>
                </a:solidFill>
              </a:rPr>
              <a:t>■ </a:t>
            </a:r>
            <a:r>
              <a:rPr lang="es-ES" dirty="0">
                <a:solidFill>
                  <a:schemeClr val="bg1"/>
                </a:solidFill>
              </a:rPr>
              <a:t>La función debe de retornar un número.(LA EDAD MÍNIMA). </a:t>
            </a:r>
            <a:endParaRPr lang="es-BO" dirty="0">
              <a:solidFill>
                <a:schemeClr val="bg1"/>
              </a:solidFill>
            </a:endParaRPr>
          </a:p>
        </p:txBody>
      </p:sp>
      <p:pic>
        <p:nvPicPr>
          <p:cNvPr id="3" name="Imagen 2"/>
          <p:cNvPicPr>
            <a:picLocks noChangeAspect="1"/>
          </p:cNvPicPr>
          <p:nvPr/>
        </p:nvPicPr>
        <p:blipFill>
          <a:blip r:embed="rId2"/>
          <a:stretch>
            <a:fillRect/>
          </a:stretch>
        </p:blipFill>
        <p:spPr>
          <a:xfrm>
            <a:off x="4621848" y="110173"/>
            <a:ext cx="3910400" cy="3588068"/>
          </a:xfrm>
          <a:prstGeom prst="rect">
            <a:avLst/>
          </a:prstGeom>
        </p:spPr>
      </p:pic>
      <p:pic>
        <p:nvPicPr>
          <p:cNvPr id="5" name="Imagen 4"/>
          <p:cNvPicPr>
            <a:picLocks noChangeAspect="1"/>
          </p:cNvPicPr>
          <p:nvPr/>
        </p:nvPicPr>
        <p:blipFill>
          <a:blip r:embed="rId3"/>
          <a:stretch>
            <a:fillRect/>
          </a:stretch>
        </p:blipFill>
        <p:spPr>
          <a:xfrm>
            <a:off x="5186045" y="3825875"/>
            <a:ext cx="3181350" cy="1047750"/>
          </a:xfrm>
          <a:prstGeom prst="rect">
            <a:avLst/>
          </a:prstGeom>
        </p:spPr>
      </p:pic>
    </p:spTree>
    <p:extLst>
      <p:ext uri="{BB962C8B-B14F-4D97-AF65-F5344CB8AC3E}">
        <p14:creationId xmlns:p14="http://schemas.microsoft.com/office/powerpoint/2010/main" val="1470255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75;p56"/>
          <p:cNvSpPr txBox="1">
            <a:spLocks/>
          </p:cNvSpPr>
          <p:nvPr/>
        </p:nvSpPr>
        <p:spPr>
          <a:xfrm>
            <a:off x="130960" y="1788160"/>
            <a:ext cx="3567280" cy="2946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s-ES" dirty="0">
                <a:solidFill>
                  <a:schemeClr val="bg1"/>
                </a:solidFill>
              </a:rPr>
              <a:t>Si la edad mínima es PAR mostrar todos los pares empezando desde 0 a este ese valor de la edad mínima. </a:t>
            </a:r>
            <a:endParaRPr lang="es-ES" dirty="0" smtClean="0">
              <a:solidFill>
                <a:schemeClr val="bg1"/>
              </a:solidFill>
            </a:endParaRPr>
          </a:p>
          <a:p>
            <a:pPr>
              <a:spcAft>
                <a:spcPts val="1600"/>
              </a:spcAft>
            </a:pPr>
            <a:r>
              <a:rPr lang="es-ES" dirty="0" smtClean="0">
                <a:solidFill>
                  <a:schemeClr val="bg1"/>
                </a:solidFill>
              </a:rPr>
              <a:t>○ </a:t>
            </a:r>
            <a:r>
              <a:rPr lang="es-ES" dirty="0">
                <a:solidFill>
                  <a:schemeClr val="bg1"/>
                </a:solidFill>
              </a:rPr>
              <a:t>Si la edad mínima es IMPAR mostrar descendentemente todos los impares hasta el valor 0. </a:t>
            </a:r>
            <a:endParaRPr lang="es-ES" dirty="0" smtClean="0">
              <a:solidFill>
                <a:schemeClr val="bg1"/>
              </a:solidFill>
            </a:endParaRPr>
          </a:p>
          <a:p>
            <a:pPr>
              <a:spcAft>
                <a:spcPts val="1600"/>
              </a:spcAft>
            </a:pPr>
            <a:r>
              <a:rPr lang="es-ES" dirty="0" smtClean="0">
                <a:solidFill>
                  <a:schemeClr val="bg1"/>
                </a:solidFill>
              </a:rPr>
              <a:t>○ </a:t>
            </a:r>
            <a:r>
              <a:rPr lang="es-ES" dirty="0">
                <a:solidFill>
                  <a:schemeClr val="bg1"/>
                </a:solidFill>
              </a:rPr>
              <a:t>Retornar la nueva cadena concatenada. ○ Adjuntar el código SQL generado y una imagen de su correcto funcionamiento. ○ Nota: Esta función está llamando a otra función, considere eso. </a:t>
            </a:r>
            <a:endParaRPr lang="es-BO" dirty="0">
              <a:solidFill>
                <a:schemeClr val="bg1"/>
              </a:solidFill>
            </a:endParaRPr>
          </a:p>
        </p:txBody>
      </p:sp>
      <p:pic>
        <p:nvPicPr>
          <p:cNvPr id="2" name="Imagen 1"/>
          <p:cNvPicPr>
            <a:picLocks noChangeAspect="1"/>
          </p:cNvPicPr>
          <p:nvPr/>
        </p:nvPicPr>
        <p:blipFill rotWithShape="1">
          <a:blip r:embed="rId2"/>
          <a:srcRect l="2633"/>
          <a:stretch/>
        </p:blipFill>
        <p:spPr>
          <a:xfrm>
            <a:off x="3637280" y="314960"/>
            <a:ext cx="5401479" cy="4597400"/>
          </a:xfrm>
          <a:prstGeom prst="rect">
            <a:avLst/>
          </a:prstGeom>
        </p:spPr>
      </p:pic>
    </p:spTree>
    <p:extLst>
      <p:ext uri="{BB962C8B-B14F-4D97-AF65-F5344CB8AC3E}">
        <p14:creationId xmlns:p14="http://schemas.microsoft.com/office/powerpoint/2010/main" val="3229041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90102" y="73660"/>
            <a:ext cx="5534239" cy="4081780"/>
          </a:xfrm>
          <a:prstGeom prst="rect">
            <a:avLst/>
          </a:prstGeom>
        </p:spPr>
      </p:pic>
      <p:pic>
        <p:nvPicPr>
          <p:cNvPr id="4" name="Imagen 3"/>
          <p:cNvPicPr>
            <a:picLocks noChangeAspect="1"/>
          </p:cNvPicPr>
          <p:nvPr/>
        </p:nvPicPr>
        <p:blipFill>
          <a:blip r:embed="rId3"/>
          <a:stretch>
            <a:fillRect/>
          </a:stretch>
        </p:blipFill>
        <p:spPr>
          <a:xfrm>
            <a:off x="2260283" y="4316833"/>
            <a:ext cx="5197158" cy="826667"/>
          </a:xfrm>
          <a:prstGeom prst="rect">
            <a:avLst/>
          </a:prstGeom>
        </p:spPr>
      </p:pic>
    </p:spTree>
    <p:extLst>
      <p:ext uri="{BB962C8B-B14F-4D97-AF65-F5344CB8AC3E}">
        <p14:creationId xmlns:p14="http://schemas.microsoft.com/office/powerpoint/2010/main" val="3673313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75;p56"/>
          <p:cNvSpPr txBox="1">
            <a:spLocks/>
          </p:cNvSpPr>
          <p:nvPr/>
        </p:nvSpPr>
        <p:spPr>
          <a:xfrm>
            <a:off x="130960" y="1788160"/>
            <a:ext cx="3567280" cy="2946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s-ES" dirty="0">
                <a:solidFill>
                  <a:schemeClr val="bg1"/>
                </a:solidFill>
              </a:rPr>
              <a:t>15.Crear una función que determina cuantas veces se repite las vocales. </a:t>
            </a:r>
            <a:endParaRPr lang="es-ES" dirty="0" smtClean="0">
              <a:solidFill>
                <a:schemeClr val="bg1"/>
              </a:solidFill>
            </a:endParaRPr>
          </a:p>
          <a:p>
            <a:pPr>
              <a:spcAft>
                <a:spcPts val="1600"/>
              </a:spcAft>
            </a:pPr>
            <a:r>
              <a:rPr lang="es-ES" dirty="0" smtClean="0">
                <a:solidFill>
                  <a:schemeClr val="bg1"/>
                </a:solidFill>
              </a:rPr>
              <a:t>○ </a:t>
            </a:r>
            <a:r>
              <a:rPr lang="es-ES" dirty="0">
                <a:solidFill>
                  <a:schemeClr val="bg1"/>
                </a:solidFill>
              </a:rPr>
              <a:t>La función recibe una cadena y retorna un TEXT. </a:t>
            </a:r>
            <a:endParaRPr lang="es-ES" dirty="0" smtClean="0">
              <a:solidFill>
                <a:schemeClr val="bg1"/>
              </a:solidFill>
            </a:endParaRPr>
          </a:p>
          <a:p>
            <a:pPr>
              <a:spcAft>
                <a:spcPts val="1600"/>
              </a:spcAft>
            </a:pPr>
            <a:r>
              <a:rPr lang="es-ES" dirty="0" smtClean="0">
                <a:solidFill>
                  <a:schemeClr val="bg1"/>
                </a:solidFill>
              </a:rPr>
              <a:t>○ </a:t>
            </a:r>
            <a:r>
              <a:rPr lang="es-ES" dirty="0">
                <a:solidFill>
                  <a:schemeClr val="bg1"/>
                </a:solidFill>
              </a:rPr>
              <a:t>Retornar todas las vocales ordenadas e indicando la cantidad de veces que se repite en la cadena. </a:t>
            </a:r>
            <a:endParaRPr lang="es-ES" dirty="0" smtClean="0">
              <a:solidFill>
                <a:schemeClr val="bg1"/>
              </a:solidFill>
            </a:endParaRPr>
          </a:p>
          <a:p>
            <a:pPr>
              <a:spcAft>
                <a:spcPts val="1600"/>
              </a:spcAft>
            </a:pPr>
            <a:r>
              <a:rPr lang="es-ES" dirty="0" smtClean="0">
                <a:solidFill>
                  <a:schemeClr val="bg1"/>
                </a:solidFill>
              </a:rPr>
              <a:t>○ </a:t>
            </a:r>
            <a:r>
              <a:rPr lang="es-ES" dirty="0">
                <a:solidFill>
                  <a:schemeClr val="bg1"/>
                </a:solidFill>
              </a:rPr>
              <a:t>Resultado esperado.</a:t>
            </a:r>
            <a:endParaRPr lang="es-BO" dirty="0">
              <a:solidFill>
                <a:schemeClr val="bg1"/>
              </a:solidFill>
            </a:endParaRPr>
          </a:p>
        </p:txBody>
      </p:sp>
      <p:pic>
        <p:nvPicPr>
          <p:cNvPr id="3" name="Imagen 2"/>
          <p:cNvPicPr>
            <a:picLocks noChangeAspect="1"/>
          </p:cNvPicPr>
          <p:nvPr/>
        </p:nvPicPr>
        <p:blipFill>
          <a:blip r:embed="rId2"/>
          <a:stretch>
            <a:fillRect/>
          </a:stretch>
        </p:blipFill>
        <p:spPr>
          <a:xfrm>
            <a:off x="3799840" y="705509"/>
            <a:ext cx="5219700" cy="3101315"/>
          </a:xfrm>
          <a:prstGeom prst="rect">
            <a:avLst/>
          </a:prstGeom>
        </p:spPr>
      </p:pic>
    </p:spTree>
    <p:extLst>
      <p:ext uri="{BB962C8B-B14F-4D97-AF65-F5344CB8AC3E}">
        <p14:creationId xmlns:p14="http://schemas.microsoft.com/office/powerpoint/2010/main" val="1205005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59648" y="189547"/>
            <a:ext cx="4730091" cy="4758373"/>
          </a:xfrm>
          <a:prstGeom prst="rect">
            <a:avLst/>
          </a:prstGeom>
        </p:spPr>
      </p:pic>
    </p:spTree>
    <p:extLst>
      <p:ext uri="{BB962C8B-B14F-4D97-AF65-F5344CB8AC3E}">
        <p14:creationId xmlns:p14="http://schemas.microsoft.com/office/powerpoint/2010/main" val="415532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32561" y="170497"/>
            <a:ext cx="7574280" cy="3254924"/>
          </a:xfrm>
          <a:prstGeom prst="rect">
            <a:avLst/>
          </a:prstGeom>
        </p:spPr>
      </p:pic>
      <p:pic>
        <p:nvPicPr>
          <p:cNvPr id="5" name="Imagen 4"/>
          <p:cNvPicPr>
            <a:picLocks noChangeAspect="1"/>
          </p:cNvPicPr>
          <p:nvPr/>
        </p:nvPicPr>
        <p:blipFill>
          <a:blip r:embed="rId3"/>
          <a:stretch>
            <a:fillRect/>
          </a:stretch>
        </p:blipFill>
        <p:spPr>
          <a:xfrm>
            <a:off x="2516505" y="3689032"/>
            <a:ext cx="4781550" cy="1057275"/>
          </a:xfrm>
          <a:prstGeom prst="rect">
            <a:avLst/>
          </a:prstGeom>
        </p:spPr>
      </p:pic>
    </p:spTree>
    <p:extLst>
      <p:ext uri="{BB962C8B-B14F-4D97-AF65-F5344CB8AC3E}">
        <p14:creationId xmlns:p14="http://schemas.microsoft.com/office/powerpoint/2010/main" val="45991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1690500" y="1158900"/>
            <a:ext cx="4967475" cy="1271400"/>
          </a:xfrm>
          <a:prstGeom prst="rect">
            <a:avLst/>
          </a:prstGeom>
        </p:spPr>
        <p:txBody>
          <a:bodyPr spcFirstLastPara="1" wrap="square" lIns="91425" tIns="91425" rIns="91425" bIns="91425" anchor="ctr" anchorCtr="0">
            <a:noAutofit/>
          </a:bodyPr>
          <a:lstStyle/>
          <a:p>
            <a:pPr lvl="0"/>
            <a:r>
              <a:rPr lang="es-ES" dirty="0" smtClean="0"/>
              <a:t>1. Defina </a:t>
            </a:r>
            <a:r>
              <a:rPr lang="es-ES" dirty="0"/>
              <a:t>que es lenguaje procedural en MySQL.</a:t>
            </a:r>
            <a:endParaRPr dirty="0"/>
          </a:p>
        </p:txBody>
      </p:sp>
      <p:sp>
        <p:nvSpPr>
          <p:cNvPr id="207" name="Google Shape;207;p36"/>
          <p:cNvSpPr txBox="1">
            <a:spLocks noGrp="1"/>
          </p:cNvSpPr>
          <p:nvPr>
            <p:ph type="subTitle" idx="1"/>
          </p:nvPr>
        </p:nvSpPr>
        <p:spPr>
          <a:xfrm>
            <a:off x="675744" y="3001800"/>
            <a:ext cx="6940398" cy="1554300"/>
          </a:xfrm>
          <a:prstGeom prst="rect">
            <a:avLst/>
          </a:prstGeom>
        </p:spPr>
        <p:txBody>
          <a:bodyPr spcFirstLastPara="1" wrap="square" lIns="91425" tIns="91425" rIns="91425" bIns="91425" anchor="t" anchorCtr="0">
            <a:noAutofit/>
          </a:bodyPr>
          <a:lstStyle/>
          <a:p>
            <a:pPr marL="0" lvl="0" indent="0" algn="l"/>
            <a:r>
              <a:rPr lang="es-ES" sz="2000" dirty="0"/>
              <a:t>Los lenguajes procedimentales son programación a nivel de base de datos, para poder programar a nivel de base de datos debemos entender conceptos como procedimientos integrados y funciones en MySQL</a:t>
            </a:r>
            <a:endParaRPr sz="2000" dirty="0"/>
          </a:p>
        </p:txBody>
      </p:sp>
      <p:pic>
        <p:nvPicPr>
          <p:cNvPr id="1026" name="Picture 2" descr="Mysql Funciones y Procedimientos almacenados - MediaWiki"/>
          <p:cNvPicPr>
            <a:picLocks noChangeAspect="1" noChangeArrowheads="1"/>
          </p:cNvPicPr>
          <p:nvPr/>
        </p:nvPicPr>
        <p:blipFill rotWithShape="1">
          <a:blip r:embed="rId3">
            <a:extLst>
              <a:ext uri="{28A0092B-C50C-407E-A947-70E740481C1C}">
                <a14:useLocalDpi xmlns:a14="http://schemas.microsoft.com/office/drawing/2010/main" val="0"/>
              </a:ext>
            </a:extLst>
          </a:blip>
          <a:srcRect r="16859" b="13959"/>
          <a:stretch/>
        </p:blipFill>
        <p:spPr bwMode="auto">
          <a:xfrm>
            <a:off x="6793706" y="95252"/>
            <a:ext cx="2220220" cy="1872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75;p56"/>
          <p:cNvSpPr txBox="1">
            <a:spLocks/>
          </p:cNvSpPr>
          <p:nvPr/>
        </p:nvSpPr>
        <p:spPr>
          <a:xfrm>
            <a:off x="130960" y="1788160"/>
            <a:ext cx="3567280" cy="2946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endParaRPr lang="es-BO" dirty="0">
              <a:solidFill>
                <a:schemeClr val="bg1"/>
              </a:solidFill>
            </a:endParaRPr>
          </a:p>
        </p:txBody>
      </p:sp>
      <p:sp>
        <p:nvSpPr>
          <p:cNvPr id="2" name="Rectángulo 1"/>
          <p:cNvSpPr/>
          <p:nvPr/>
        </p:nvSpPr>
        <p:spPr>
          <a:xfrm>
            <a:off x="2103120" y="0"/>
            <a:ext cx="6644640" cy="1600438"/>
          </a:xfrm>
          <a:prstGeom prst="rect">
            <a:avLst/>
          </a:prstGeom>
        </p:spPr>
        <p:txBody>
          <a:bodyPr wrap="square">
            <a:spAutoFit/>
          </a:bodyPr>
          <a:lstStyle/>
          <a:p>
            <a:r>
              <a:rPr lang="es-ES" dirty="0" smtClean="0">
                <a:solidFill>
                  <a:schemeClr val="bg1"/>
                </a:solidFill>
              </a:rPr>
              <a:t>16.Crear </a:t>
            </a:r>
            <a:r>
              <a:rPr lang="es-ES" dirty="0">
                <a:solidFill>
                  <a:schemeClr val="bg1"/>
                </a:solidFill>
              </a:rPr>
              <a:t>una función que recibe un parámetro INTEGER. </a:t>
            </a:r>
            <a:endParaRPr lang="es-ES" dirty="0" smtClean="0">
              <a:solidFill>
                <a:schemeClr val="bg1"/>
              </a:solidFill>
            </a:endParaRPr>
          </a:p>
          <a:p>
            <a:r>
              <a:rPr lang="es-ES" dirty="0" smtClean="0">
                <a:solidFill>
                  <a:schemeClr val="bg1"/>
                </a:solidFill>
              </a:rPr>
              <a:t>○ </a:t>
            </a:r>
            <a:r>
              <a:rPr lang="es-ES" dirty="0">
                <a:solidFill>
                  <a:schemeClr val="bg1"/>
                </a:solidFill>
              </a:rPr>
              <a:t>La función debe de retornar un texto(TEXT) como respuesta. ○ El parámetro es un valor numérico </a:t>
            </a:r>
            <a:r>
              <a:rPr lang="es-ES" dirty="0" err="1">
                <a:solidFill>
                  <a:schemeClr val="bg1"/>
                </a:solidFill>
              </a:rPr>
              <a:t>credit_number</a:t>
            </a:r>
            <a:r>
              <a:rPr lang="es-ES" dirty="0">
                <a:solidFill>
                  <a:schemeClr val="bg1"/>
                </a:solidFill>
              </a:rPr>
              <a:t>. </a:t>
            </a:r>
            <a:endParaRPr lang="es-ES" dirty="0" smtClean="0">
              <a:solidFill>
                <a:schemeClr val="bg1"/>
              </a:solidFill>
            </a:endParaRPr>
          </a:p>
          <a:p>
            <a:r>
              <a:rPr lang="es-ES" dirty="0" smtClean="0">
                <a:solidFill>
                  <a:schemeClr val="bg1"/>
                </a:solidFill>
              </a:rPr>
              <a:t>○ </a:t>
            </a:r>
            <a:r>
              <a:rPr lang="es-ES" dirty="0">
                <a:solidFill>
                  <a:schemeClr val="bg1"/>
                </a:solidFill>
              </a:rPr>
              <a:t>Si es mayor a 50000 es PLATINIUM. </a:t>
            </a:r>
            <a:endParaRPr lang="es-ES" dirty="0" smtClean="0">
              <a:solidFill>
                <a:schemeClr val="bg1"/>
              </a:solidFill>
            </a:endParaRPr>
          </a:p>
          <a:p>
            <a:r>
              <a:rPr lang="es-ES" dirty="0" smtClean="0">
                <a:solidFill>
                  <a:schemeClr val="bg1"/>
                </a:solidFill>
              </a:rPr>
              <a:t>○ </a:t>
            </a:r>
            <a:r>
              <a:rPr lang="es-ES" dirty="0">
                <a:solidFill>
                  <a:schemeClr val="bg1"/>
                </a:solidFill>
              </a:rPr>
              <a:t>Si es mayor igual a 10000 y menor igual a 50000 es GOLD. </a:t>
            </a:r>
            <a:endParaRPr lang="es-ES" dirty="0" smtClean="0">
              <a:solidFill>
                <a:schemeClr val="bg1"/>
              </a:solidFill>
            </a:endParaRPr>
          </a:p>
          <a:p>
            <a:r>
              <a:rPr lang="es-ES" dirty="0" smtClean="0">
                <a:solidFill>
                  <a:schemeClr val="bg1"/>
                </a:solidFill>
              </a:rPr>
              <a:t>○ </a:t>
            </a:r>
            <a:r>
              <a:rPr lang="es-ES" dirty="0">
                <a:solidFill>
                  <a:schemeClr val="bg1"/>
                </a:solidFill>
              </a:rPr>
              <a:t>Si es menor a 10000 es SILVER ○ La función debe retornar indicando si ese cliente es PLATINUM, GOLD o SILVER en base al valor del </a:t>
            </a:r>
            <a:r>
              <a:rPr lang="es-ES" dirty="0" err="1">
                <a:solidFill>
                  <a:schemeClr val="bg1"/>
                </a:solidFill>
              </a:rPr>
              <a:t>credit_number</a:t>
            </a:r>
            <a:r>
              <a:rPr lang="es-ES" dirty="0">
                <a:solidFill>
                  <a:schemeClr val="bg1"/>
                </a:solidFill>
              </a:rPr>
              <a:t>.</a:t>
            </a:r>
          </a:p>
        </p:txBody>
      </p:sp>
      <p:pic>
        <p:nvPicPr>
          <p:cNvPr id="4" name="Imagen 3"/>
          <p:cNvPicPr>
            <a:picLocks noChangeAspect="1"/>
          </p:cNvPicPr>
          <p:nvPr/>
        </p:nvPicPr>
        <p:blipFill>
          <a:blip r:embed="rId2"/>
          <a:stretch>
            <a:fillRect/>
          </a:stretch>
        </p:blipFill>
        <p:spPr>
          <a:xfrm>
            <a:off x="131445" y="1643063"/>
            <a:ext cx="5526978" cy="3340418"/>
          </a:xfrm>
          <a:prstGeom prst="rect">
            <a:avLst/>
          </a:prstGeom>
        </p:spPr>
      </p:pic>
      <p:pic>
        <p:nvPicPr>
          <p:cNvPr id="5" name="Imagen 4"/>
          <p:cNvPicPr>
            <a:picLocks noChangeAspect="1"/>
          </p:cNvPicPr>
          <p:nvPr/>
        </p:nvPicPr>
        <p:blipFill rotWithShape="1">
          <a:blip r:embed="rId3"/>
          <a:srcRect t="24545" r="15499"/>
          <a:stretch/>
        </p:blipFill>
        <p:spPr>
          <a:xfrm>
            <a:off x="5892165" y="1737360"/>
            <a:ext cx="2825115" cy="1027747"/>
          </a:xfrm>
          <a:prstGeom prst="rect">
            <a:avLst/>
          </a:prstGeom>
        </p:spPr>
      </p:pic>
      <p:pic>
        <p:nvPicPr>
          <p:cNvPr id="6" name="Imagen 5"/>
          <p:cNvPicPr>
            <a:picLocks noChangeAspect="1"/>
          </p:cNvPicPr>
          <p:nvPr/>
        </p:nvPicPr>
        <p:blipFill>
          <a:blip r:embed="rId4"/>
          <a:stretch>
            <a:fillRect/>
          </a:stretch>
        </p:blipFill>
        <p:spPr>
          <a:xfrm>
            <a:off x="6055995" y="2911792"/>
            <a:ext cx="2609850" cy="904875"/>
          </a:xfrm>
          <a:prstGeom prst="rect">
            <a:avLst/>
          </a:prstGeom>
        </p:spPr>
      </p:pic>
      <p:pic>
        <p:nvPicPr>
          <p:cNvPr id="7" name="Imagen 6"/>
          <p:cNvPicPr>
            <a:picLocks noChangeAspect="1"/>
          </p:cNvPicPr>
          <p:nvPr/>
        </p:nvPicPr>
        <p:blipFill>
          <a:blip r:embed="rId5"/>
          <a:stretch>
            <a:fillRect/>
          </a:stretch>
        </p:blipFill>
        <p:spPr>
          <a:xfrm>
            <a:off x="5918835" y="4014787"/>
            <a:ext cx="3067050" cy="771525"/>
          </a:xfrm>
          <a:prstGeom prst="rect">
            <a:avLst/>
          </a:prstGeom>
        </p:spPr>
      </p:pic>
    </p:spTree>
    <p:extLst>
      <p:ext uri="{BB962C8B-B14F-4D97-AF65-F5344CB8AC3E}">
        <p14:creationId xmlns:p14="http://schemas.microsoft.com/office/powerpoint/2010/main" val="1377658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75;p56"/>
          <p:cNvSpPr txBox="1">
            <a:spLocks/>
          </p:cNvSpPr>
          <p:nvPr/>
        </p:nvSpPr>
        <p:spPr>
          <a:xfrm>
            <a:off x="130960" y="1788160"/>
            <a:ext cx="3567280" cy="2946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endParaRPr lang="es-BO" dirty="0">
              <a:solidFill>
                <a:schemeClr val="bg1"/>
              </a:solidFill>
            </a:endParaRPr>
          </a:p>
        </p:txBody>
      </p:sp>
      <p:sp>
        <p:nvSpPr>
          <p:cNvPr id="2" name="Rectángulo 1"/>
          <p:cNvSpPr/>
          <p:nvPr/>
        </p:nvSpPr>
        <p:spPr>
          <a:xfrm>
            <a:off x="137160" y="1981200"/>
            <a:ext cx="2941320" cy="1938992"/>
          </a:xfrm>
          <a:prstGeom prst="rect">
            <a:avLst/>
          </a:prstGeom>
        </p:spPr>
        <p:txBody>
          <a:bodyPr wrap="square">
            <a:spAutoFit/>
          </a:bodyPr>
          <a:lstStyle/>
          <a:p>
            <a:r>
              <a:rPr lang="es-ES" sz="1200" dirty="0">
                <a:solidFill>
                  <a:schemeClr val="bg1"/>
                </a:solidFill>
              </a:rPr>
              <a:t>17. Crear una función que reciba un parámetro TEXT </a:t>
            </a:r>
            <a:endParaRPr lang="es-ES" sz="1200" dirty="0" smtClean="0">
              <a:solidFill>
                <a:schemeClr val="bg1"/>
              </a:solidFill>
            </a:endParaRPr>
          </a:p>
          <a:p>
            <a:r>
              <a:rPr lang="es-ES" sz="1200" dirty="0" smtClean="0">
                <a:solidFill>
                  <a:schemeClr val="bg1"/>
                </a:solidFill>
              </a:rPr>
              <a:t>○ </a:t>
            </a:r>
            <a:r>
              <a:rPr lang="es-ES" sz="1200" dirty="0">
                <a:solidFill>
                  <a:schemeClr val="bg1"/>
                </a:solidFill>
              </a:rPr>
              <a:t>En donde este parámetro deberá de recibir una cadena cualquiera y retorna un TEXT de respuesta. </a:t>
            </a:r>
            <a:endParaRPr lang="es-ES" sz="1200" dirty="0" smtClean="0">
              <a:solidFill>
                <a:schemeClr val="bg1"/>
              </a:solidFill>
            </a:endParaRPr>
          </a:p>
          <a:p>
            <a:r>
              <a:rPr lang="es-ES" sz="1200" dirty="0" smtClean="0">
                <a:solidFill>
                  <a:schemeClr val="bg1"/>
                </a:solidFill>
              </a:rPr>
              <a:t>○ </a:t>
            </a:r>
            <a:r>
              <a:rPr lang="es-ES" sz="1200" dirty="0">
                <a:solidFill>
                  <a:schemeClr val="bg1"/>
                </a:solidFill>
              </a:rPr>
              <a:t>Concatenar N veces la misma cadena reduciendo en uno en cada iteración hasta llegar a una sola letra. </a:t>
            </a:r>
            <a:endParaRPr lang="es-ES" sz="1200" dirty="0" smtClean="0">
              <a:solidFill>
                <a:schemeClr val="bg1"/>
              </a:solidFill>
            </a:endParaRPr>
          </a:p>
          <a:p>
            <a:r>
              <a:rPr lang="es-ES" sz="1200" dirty="0" smtClean="0">
                <a:solidFill>
                  <a:schemeClr val="bg1"/>
                </a:solidFill>
              </a:rPr>
              <a:t>○ </a:t>
            </a:r>
            <a:r>
              <a:rPr lang="es-ES" sz="1200" dirty="0">
                <a:solidFill>
                  <a:schemeClr val="bg1"/>
                </a:solidFill>
              </a:rPr>
              <a:t>Utilizar REPEAT y retornar la nueva cadena concatenada</a:t>
            </a:r>
          </a:p>
        </p:txBody>
      </p:sp>
      <p:pic>
        <p:nvPicPr>
          <p:cNvPr id="3" name="Imagen 2"/>
          <p:cNvPicPr>
            <a:picLocks noChangeAspect="1"/>
          </p:cNvPicPr>
          <p:nvPr/>
        </p:nvPicPr>
        <p:blipFill>
          <a:blip r:embed="rId2"/>
          <a:stretch>
            <a:fillRect/>
          </a:stretch>
        </p:blipFill>
        <p:spPr>
          <a:xfrm>
            <a:off x="3261360" y="121920"/>
            <a:ext cx="4724400" cy="3758045"/>
          </a:xfrm>
          <a:prstGeom prst="rect">
            <a:avLst/>
          </a:prstGeom>
        </p:spPr>
      </p:pic>
      <p:pic>
        <p:nvPicPr>
          <p:cNvPr id="9" name="Imagen 8"/>
          <p:cNvPicPr>
            <a:picLocks noChangeAspect="1"/>
          </p:cNvPicPr>
          <p:nvPr/>
        </p:nvPicPr>
        <p:blipFill rotWithShape="1">
          <a:blip r:embed="rId3"/>
          <a:srcRect t="37188"/>
          <a:stretch/>
        </p:blipFill>
        <p:spPr>
          <a:xfrm>
            <a:off x="3630266" y="4016414"/>
            <a:ext cx="4124325" cy="897419"/>
          </a:xfrm>
          <a:prstGeom prst="rect">
            <a:avLst/>
          </a:prstGeom>
        </p:spPr>
      </p:pic>
    </p:spTree>
    <p:extLst>
      <p:ext uri="{BB962C8B-B14F-4D97-AF65-F5344CB8AC3E}">
        <p14:creationId xmlns:p14="http://schemas.microsoft.com/office/powerpoint/2010/main" val="2696961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aphicFrame>
        <p:nvGraphicFramePr>
          <p:cNvPr id="320" name="Google Shape;320;p47"/>
          <p:cNvGraphicFramePr/>
          <p:nvPr/>
        </p:nvGraphicFramePr>
        <p:xfrm>
          <a:off x="1922938" y="1306150"/>
          <a:ext cx="5298125" cy="3308450"/>
        </p:xfrm>
        <a:graphic>
          <a:graphicData uri="http://schemas.openxmlformats.org/drawingml/2006/table">
            <a:tbl>
              <a:tblPr>
                <a:noFill/>
                <a:tableStyleId>{C2676D08-ABDE-46AE-8F75-64CC8A50659E}</a:tableStyleId>
              </a:tblPr>
              <a:tblGrid>
                <a:gridCol w="1059625"/>
                <a:gridCol w="1059625"/>
                <a:gridCol w="1059625"/>
                <a:gridCol w="1059625"/>
                <a:gridCol w="1059625"/>
              </a:tblGrid>
              <a:tr h="656450">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tr>
              <a:tr h="656450">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tr>
              <a:tr h="656450">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tr>
              <a:tr h="682650">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tr>
              <a:tr h="656450">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r>
            </a:tbl>
          </a:graphicData>
        </a:graphic>
      </p:graphicFrame>
      <p:pic>
        <p:nvPicPr>
          <p:cNvPr id="321" name="Google Shape;321;p47"/>
          <p:cNvPicPr preferRelativeResize="0"/>
          <p:nvPr/>
        </p:nvPicPr>
        <p:blipFill>
          <a:blip r:embed="rId3">
            <a:alphaModFix/>
          </a:blip>
          <a:stretch>
            <a:fillRect/>
          </a:stretch>
        </p:blipFill>
        <p:spPr>
          <a:xfrm>
            <a:off x="2103637" y="3983889"/>
            <a:ext cx="709700" cy="553595"/>
          </a:xfrm>
          <a:prstGeom prst="rect">
            <a:avLst/>
          </a:prstGeom>
          <a:noFill/>
          <a:ln>
            <a:noFill/>
          </a:ln>
        </p:spPr>
      </p:pic>
      <p:pic>
        <p:nvPicPr>
          <p:cNvPr id="322" name="Google Shape;322;p47"/>
          <p:cNvPicPr preferRelativeResize="0"/>
          <p:nvPr/>
        </p:nvPicPr>
        <p:blipFill>
          <a:blip r:embed="rId4">
            <a:alphaModFix/>
          </a:blip>
          <a:stretch>
            <a:fillRect/>
          </a:stretch>
        </p:blipFill>
        <p:spPr>
          <a:xfrm>
            <a:off x="3303629" y="3983900"/>
            <a:ext cx="423214" cy="553575"/>
          </a:xfrm>
          <a:prstGeom prst="rect">
            <a:avLst/>
          </a:prstGeom>
          <a:noFill/>
          <a:ln>
            <a:noFill/>
          </a:ln>
        </p:spPr>
      </p:pic>
      <p:pic>
        <p:nvPicPr>
          <p:cNvPr id="323" name="Google Shape;323;p47"/>
          <p:cNvPicPr preferRelativeResize="0"/>
          <p:nvPr/>
        </p:nvPicPr>
        <p:blipFill rotWithShape="1">
          <a:blip r:embed="rId5">
            <a:alphaModFix/>
          </a:blip>
          <a:srcRect l="4003"/>
          <a:stretch/>
        </p:blipFill>
        <p:spPr>
          <a:xfrm>
            <a:off x="4301957" y="3983900"/>
            <a:ext cx="540086" cy="553575"/>
          </a:xfrm>
          <a:prstGeom prst="rect">
            <a:avLst/>
          </a:prstGeom>
          <a:noFill/>
          <a:ln>
            <a:noFill/>
          </a:ln>
        </p:spPr>
      </p:pic>
      <p:pic>
        <p:nvPicPr>
          <p:cNvPr id="324" name="Google Shape;324;p47"/>
          <p:cNvPicPr preferRelativeResize="0"/>
          <p:nvPr/>
        </p:nvPicPr>
        <p:blipFill rotWithShape="1">
          <a:blip r:embed="rId6">
            <a:alphaModFix/>
          </a:blip>
          <a:srcRect r="5713"/>
          <a:stretch/>
        </p:blipFill>
        <p:spPr>
          <a:xfrm>
            <a:off x="5350700" y="3951712"/>
            <a:ext cx="556125" cy="617949"/>
          </a:xfrm>
          <a:prstGeom prst="rect">
            <a:avLst/>
          </a:prstGeom>
          <a:noFill/>
          <a:ln>
            <a:noFill/>
          </a:ln>
        </p:spPr>
      </p:pic>
      <p:pic>
        <p:nvPicPr>
          <p:cNvPr id="325" name="Google Shape;325;p47"/>
          <p:cNvPicPr preferRelativeResize="0"/>
          <p:nvPr/>
        </p:nvPicPr>
        <p:blipFill>
          <a:blip r:embed="rId7">
            <a:alphaModFix/>
          </a:blip>
          <a:stretch>
            <a:fillRect/>
          </a:stretch>
        </p:blipFill>
        <p:spPr>
          <a:xfrm>
            <a:off x="6414630" y="3983900"/>
            <a:ext cx="508791" cy="553575"/>
          </a:xfrm>
          <a:prstGeom prst="rect">
            <a:avLst/>
          </a:prstGeom>
          <a:noFill/>
          <a:ln>
            <a:noFill/>
          </a:ln>
        </p:spPr>
      </p:pic>
      <p:sp>
        <p:nvSpPr>
          <p:cNvPr id="326" name="Google Shape;326;p47"/>
          <p:cNvSpPr txBox="1">
            <a:spLocks noGrp="1"/>
          </p:cNvSpPr>
          <p:nvPr>
            <p:ph type="title"/>
          </p:nvPr>
        </p:nvSpPr>
        <p:spPr>
          <a:xfrm>
            <a:off x="488506" y="275370"/>
            <a:ext cx="7704000" cy="951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smtClean="0"/>
              <a:t>GRACIAS POR VER</a:t>
            </a:r>
            <a:endParaRPr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727144" y="1406075"/>
            <a:ext cx="3277697" cy="2089479"/>
          </a:xfrm>
        </p:spPr>
        <p:txBody>
          <a:bodyPr/>
          <a:lstStyle/>
          <a:p>
            <a:pPr marL="165100" indent="0">
              <a:buNone/>
            </a:pPr>
            <a:r>
              <a:rPr lang="es-ES" sz="2400" dirty="0"/>
              <a:t>Una función en MySQL es una pieza de código de lenguaje procesal que devuelve un valor.</a:t>
            </a:r>
            <a:endParaRPr lang="es-ES" sz="2400" dirty="0"/>
          </a:p>
        </p:txBody>
      </p:sp>
      <p:sp>
        <p:nvSpPr>
          <p:cNvPr id="3" name="Título 2"/>
          <p:cNvSpPr>
            <a:spLocks noGrp="1"/>
          </p:cNvSpPr>
          <p:nvPr>
            <p:ph type="title"/>
          </p:nvPr>
        </p:nvSpPr>
        <p:spPr/>
        <p:txBody>
          <a:bodyPr/>
          <a:lstStyle/>
          <a:p>
            <a:pPr algn="ctr"/>
            <a:r>
              <a:rPr lang="es-ES" dirty="0" smtClean="0"/>
              <a:t>2. Defina </a:t>
            </a:r>
            <a:r>
              <a:rPr lang="es-ES" dirty="0"/>
              <a:t>que es una función en MySQL.</a:t>
            </a:r>
          </a:p>
        </p:txBody>
      </p:sp>
      <p:pic>
        <p:nvPicPr>
          <p:cNvPr id="1026" name="Picture 2" descr="Funciones de MySQL: Cadena, Numérico, Definido por el usuario, Almacenado -  Guru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904" y="1342663"/>
            <a:ext cx="4378122" cy="2828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89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9610" y="379541"/>
            <a:ext cx="7704000" cy="905249"/>
          </a:xfrm>
        </p:spPr>
        <p:txBody>
          <a:bodyPr/>
          <a:lstStyle/>
          <a:p>
            <a:r>
              <a:rPr lang="es-ES" sz="2400" dirty="0" smtClean="0"/>
              <a:t>3.¿Qué </a:t>
            </a:r>
            <a:r>
              <a:rPr lang="es-ES" sz="2400" dirty="0"/>
              <a:t>cosas características debe de tener una función? Explique sobre el nombre, el </a:t>
            </a:r>
            <a:r>
              <a:rPr lang="es-ES" sz="2400" dirty="0" err="1"/>
              <a:t>return</a:t>
            </a:r>
            <a:r>
              <a:rPr lang="es-ES" sz="2400" dirty="0"/>
              <a:t>, </a:t>
            </a:r>
            <a:r>
              <a:rPr lang="es-ES" sz="2400" dirty="0" smtClean="0"/>
              <a:t>parámetros, </a:t>
            </a:r>
            <a:r>
              <a:rPr lang="es-ES" sz="2400" dirty="0"/>
              <a:t>etc.</a:t>
            </a:r>
          </a:p>
        </p:txBody>
      </p:sp>
      <p:sp>
        <p:nvSpPr>
          <p:cNvPr id="3" name="Google Shape;207;p36"/>
          <p:cNvSpPr txBox="1">
            <a:spLocks/>
          </p:cNvSpPr>
          <p:nvPr/>
        </p:nvSpPr>
        <p:spPr>
          <a:xfrm>
            <a:off x="502123" y="1439218"/>
            <a:ext cx="4012004" cy="33064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000" dirty="0">
                <a:solidFill>
                  <a:schemeClr val="bg1"/>
                </a:solidFill>
              </a:rPr>
              <a:t>Al crear una función en MySQL, debe ingresar un nombre único para identificar la función, en el retorno decimos qué valor devolveremos, los parámetros son los datos de la función que necesitamos, pueden o no ser importantes, dependiendo de, en el retorno donde devolvemos un valor.</a:t>
            </a:r>
            <a:endParaRPr lang="es-ES" sz="2000" dirty="0">
              <a:solidFill>
                <a:schemeClr val="bg1"/>
              </a:solidFill>
            </a:endParaRPr>
          </a:p>
        </p:txBody>
      </p:sp>
      <p:pic>
        <p:nvPicPr>
          <p:cNvPr id="4" name="Imagen 3"/>
          <p:cNvPicPr>
            <a:picLocks noChangeAspect="1"/>
          </p:cNvPicPr>
          <p:nvPr/>
        </p:nvPicPr>
        <p:blipFill>
          <a:blip r:embed="rId2"/>
          <a:stretch>
            <a:fillRect/>
          </a:stretch>
        </p:blipFill>
        <p:spPr>
          <a:xfrm>
            <a:off x="4340506" y="1831698"/>
            <a:ext cx="4710896" cy="1733305"/>
          </a:xfrm>
          <a:prstGeom prst="rect">
            <a:avLst/>
          </a:prstGeom>
        </p:spPr>
      </p:pic>
    </p:spTree>
    <p:extLst>
      <p:ext uri="{BB962C8B-B14F-4D97-AF65-F5344CB8AC3E}">
        <p14:creationId xmlns:p14="http://schemas.microsoft.com/office/powerpoint/2010/main" val="77571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6469" y="1956201"/>
            <a:ext cx="3424751" cy="1932893"/>
          </a:xfrm>
        </p:spPr>
        <p:txBody>
          <a:bodyPr/>
          <a:lstStyle/>
          <a:p>
            <a:r>
              <a:rPr lang="es-ES" sz="2800" dirty="0" smtClean="0"/>
              <a:t>4. ¿Cómo </a:t>
            </a:r>
            <a:r>
              <a:rPr lang="es-ES" sz="2800" dirty="0"/>
              <a:t>crear</a:t>
            </a:r>
            <a:r>
              <a:rPr lang="es-ES" sz="2800" dirty="0" smtClean="0"/>
              <a:t>, modificar y cómo </a:t>
            </a:r>
            <a:r>
              <a:rPr lang="es-ES" sz="2800" dirty="0"/>
              <a:t>eliminar una función? Adjunte un ejemplo de su uso.</a:t>
            </a:r>
          </a:p>
        </p:txBody>
      </p:sp>
      <p:sp>
        <p:nvSpPr>
          <p:cNvPr id="4" name="Subtítulo 3"/>
          <p:cNvSpPr>
            <a:spLocks noGrp="1"/>
          </p:cNvSpPr>
          <p:nvPr>
            <p:ph type="subTitle" idx="1"/>
          </p:nvPr>
        </p:nvSpPr>
        <p:spPr>
          <a:xfrm>
            <a:off x="2997843" y="332581"/>
            <a:ext cx="5764191" cy="1461495"/>
          </a:xfrm>
        </p:spPr>
        <p:txBody>
          <a:bodyPr/>
          <a:lstStyle/>
          <a:p>
            <a:r>
              <a:rPr lang="es-ES" dirty="0"/>
              <a:t>Para crear una función, debemos ingresar "CREAR FUNCIÓN" {nombre de la función}, un </a:t>
            </a:r>
            <a:r>
              <a:rPr lang="es-ES" dirty="0" smtClean="0"/>
              <a:t>RETURN, </a:t>
            </a:r>
            <a:r>
              <a:rPr lang="es-ES" dirty="0"/>
              <a:t>BEGIN y END. Para modificar una función, debemos colocarla al lado de "CREAR </a:t>
            </a:r>
            <a:r>
              <a:rPr lang="es-ES" dirty="0" smtClean="0"/>
              <a:t>OR REPLACE FUNCTION". </a:t>
            </a:r>
            <a:r>
              <a:rPr lang="es-ES" dirty="0"/>
              <a:t>Eliminar es </a:t>
            </a:r>
            <a:r>
              <a:rPr lang="es-ES" dirty="0" smtClean="0"/>
              <a:t>"DROP FUNTION"</a:t>
            </a:r>
            <a:endParaRPr lang="es-ES" dirty="0"/>
          </a:p>
        </p:txBody>
      </p:sp>
      <p:pic>
        <p:nvPicPr>
          <p:cNvPr id="6" name="Imagen 5"/>
          <p:cNvPicPr>
            <a:picLocks noChangeAspect="1"/>
          </p:cNvPicPr>
          <p:nvPr/>
        </p:nvPicPr>
        <p:blipFill>
          <a:blip r:embed="rId3"/>
          <a:stretch>
            <a:fillRect/>
          </a:stretch>
        </p:blipFill>
        <p:spPr>
          <a:xfrm>
            <a:off x="4240735" y="1878234"/>
            <a:ext cx="4505325" cy="2590800"/>
          </a:xfrm>
          <a:prstGeom prst="rect">
            <a:avLst/>
          </a:prstGeom>
        </p:spPr>
      </p:pic>
    </p:spTree>
    <p:extLst>
      <p:ext uri="{BB962C8B-B14F-4D97-AF65-F5344CB8AC3E}">
        <p14:creationId xmlns:p14="http://schemas.microsoft.com/office/powerpoint/2010/main" val="331183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18117" y="0"/>
            <a:ext cx="7704000" cy="572700"/>
          </a:xfrm>
        </p:spPr>
        <p:txBody>
          <a:bodyPr/>
          <a:lstStyle/>
          <a:p>
            <a:r>
              <a:rPr lang="es-ES" dirty="0" smtClean="0"/>
              <a:t>Ejemplo de Funciones:</a:t>
            </a:r>
            <a:endParaRPr lang="es-ES" dirty="0"/>
          </a:p>
        </p:txBody>
      </p:sp>
      <p:pic>
        <p:nvPicPr>
          <p:cNvPr id="4" name="Imagen 3"/>
          <p:cNvPicPr>
            <a:picLocks noChangeAspect="1"/>
          </p:cNvPicPr>
          <p:nvPr/>
        </p:nvPicPr>
        <p:blipFill>
          <a:blip r:embed="rId2"/>
          <a:stretch>
            <a:fillRect/>
          </a:stretch>
        </p:blipFill>
        <p:spPr>
          <a:xfrm>
            <a:off x="2882096" y="573448"/>
            <a:ext cx="6134121" cy="4438391"/>
          </a:xfrm>
          <a:prstGeom prst="rect">
            <a:avLst/>
          </a:prstGeom>
        </p:spPr>
      </p:pic>
      <p:pic>
        <p:nvPicPr>
          <p:cNvPr id="5" name="Imagen 4"/>
          <p:cNvPicPr>
            <a:picLocks noChangeAspect="1"/>
          </p:cNvPicPr>
          <p:nvPr/>
        </p:nvPicPr>
        <p:blipFill>
          <a:blip r:embed="rId3"/>
          <a:stretch>
            <a:fillRect/>
          </a:stretch>
        </p:blipFill>
        <p:spPr>
          <a:xfrm>
            <a:off x="118158" y="1559809"/>
            <a:ext cx="2868111" cy="834573"/>
          </a:xfrm>
          <a:prstGeom prst="rect">
            <a:avLst/>
          </a:prstGeom>
        </p:spPr>
      </p:pic>
      <p:pic>
        <p:nvPicPr>
          <p:cNvPr id="6" name="Imagen 5"/>
          <p:cNvPicPr>
            <a:picLocks noChangeAspect="1"/>
          </p:cNvPicPr>
          <p:nvPr/>
        </p:nvPicPr>
        <p:blipFill>
          <a:blip r:embed="rId4"/>
          <a:stretch>
            <a:fillRect/>
          </a:stretch>
        </p:blipFill>
        <p:spPr>
          <a:xfrm>
            <a:off x="0" y="2973729"/>
            <a:ext cx="3055716" cy="540080"/>
          </a:xfrm>
          <a:prstGeom prst="rect">
            <a:avLst/>
          </a:prstGeom>
        </p:spPr>
      </p:pic>
    </p:spTree>
    <p:extLst>
      <p:ext uri="{BB962C8B-B14F-4D97-AF65-F5344CB8AC3E}">
        <p14:creationId xmlns:p14="http://schemas.microsoft.com/office/powerpoint/2010/main" val="27491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1437" y="122886"/>
            <a:ext cx="6965890" cy="1567018"/>
          </a:xfrm>
        </p:spPr>
        <p:txBody>
          <a:bodyPr/>
          <a:lstStyle/>
          <a:p>
            <a:pPr algn="l"/>
            <a:r>
              <a:rPr lang="es-ES" sz="1600" dirty="0" smtClean="0"/>
              <a:t>5. Para </a:t>
            </a:r>
            <a:r>
              <a:rPr lang="es-ES" sz="1600" dirty="0"/>
              <a:t>qué sirve la </a:t>
            </a:r>
            <a:r>
              <a:rPr lang="es-ES" sz="1600" dirty="0" smtClean="0"/>
              <a:t>función </a:t>
            </a:r>
            <a:r>
              <a:rPr lang="es-ES" sz="1600" dirty="0"/>
              <a:t>CONCAT </a:t>
            </a:r>
            <a:r>
              <a:rPr lang="es-ES" sz="1600" dirty="0" smtClean="0"/>
              <a:t>y como </a:t>
            </a:r>
            <a:r>
              <a:rPr lang="es-ES" sz="1600" dirty="0"/>
              <a:t>funciona en MYSQL </a:t>
            </a:r>
            <a:r>
              <a:rPr lang="es-ES" sz="1600" dirty="0" smtClean="0"/>
              <a:t/>
            </a:r>
            <a:br>
              <a:rPr lang="es-ES" sz="1600" dirty="0" smtClean="0"/>
            </a:br>
            <a:r>
              <a:rPr lang="es-ES" sz="1600" dirty="0" smtClean="0"/>
              <a:t/>
            </a:r>
            <a:br>
              <a:rPr lang="es-ES" sz="1600" dirty="0" smtClean="0"/>
            </a:br>
            <a:r>
              <a:rPr lang="es-ES" sz="1600" dirty="0" smtClean="0"/>
              <a:t>Crear </a:t>
            </a:r>
            <a:r>
              <a:rPr lang="es-ES" sz="1600" dirty="0"/>
              <a:t>una función que muestre el uso de las función </a:t>
            </a:r>
            <a:r>
              <a:rPr lang="es-ES" sz="1600" dirty="0" smtClean="0"/>
              <a:t>CONCAT</a:t>
            </a:r>
            <a:br>
              <a:rPr lang="es-ES" sz="1600" dirty="0" smtClean="0"/>
            </a:br>
            <a:r>
              <a:rPr lang="es-ES" sz="1600" dirty="0" smtClean="0"/>
              <a:t/>
            </a:r>
            <a:br>
              <a:rPr lang="es-ES" sz="1600" dirty="0" smtClean="0"/>
            </a:br>
            <a:r>
              <a:rPr lang="es-ES" sz="1600" dirty="0" smtClean="0"/>
              <a:t>La </a:t>
            </a:r>
            <a:r>
              <a:rPr lang="es-ES" sz="1600" dirty="0"/>
              <a:t>función debe concatenar 3 cadenas. </a:t>
            </a:r>
          </a:p>
        </p:txBody>
      </p:sp>
      <p:sp>
        <p:nvSpPr>
          <p:cNvPr id="3" name="Subtítulo 2"/>
          <p:cNvSpPr>
            <a:spLocks noGrp="1"/>
          </p:cNvSpPr>
          <p:nvPr>
            <p:ph type="subTitle" idx="1"/>
          </p:nvPr>
        </p:nvSpPr>
        <p:spPr>
          <a:xfrm>
            <a:off x="309084" y="3504407"/>
            <a:ext cx="3242100" cy="1080300"/>
          </a:xfrm>
        </p:spPr>
        <p:txBody>
          <a:bodyPr/>
          <a:lstStyle/>
          <a:p>
            <a:pPr algn="l"/>
            <a:r>
              <a:rPr lang="es-ES" sz="1800" dirty="0"/>
              <a:t>La función "</a:t>
            </a:r>
            <a:r>
              <a:rPr lang="es-ES" sz="1800" dirty="0" err="1"/>
              <a:t>Concat</a:t>
            </a:r>
            <a:r>
              <a:rPr lang="es-ES" sz="1800" dirty="0"/>
              <a:t>" puede concatenar </a:t>
            </a:r>
            <a:r>
              <a:rPr lang="es-ES" sz="1800" dirty="0" smtClean="0"/>
              <a:t>múltiples variables y cadenas</a:t>
            </a:r>
            <a:endParaRPr lang="es-ES" sz="1800" dirty="0"/>
          </a:p>
        </p:txBody>
      </p:sp>
      <p:pic>
        <p:nvPicPr>
          <p:cNvPr id="4" name="Imagen 3"/>
          <p:cNvPicPr>
            <a:picLocks noChangeAspect="1"/>
          </p:cNvPicPr>
          <p:nvPr/>
        </p:nvPicPr>
        <p:blipFill>
          <a:blip r:embed="rId2"/>
          <a:stretch>
            <a:fillRect/>
          </a:stretch>
        </p:blipFill>
        <p:spPr>
          <a:xfrm>
            <a:off x="197673" y="1552153"/>
            <a:ext cx="6133679" cy="1720788"/>
          </a:xfrm>
          <a:prstGeom prst="rect">
            <a:avLst/>
          </a:prstGeom>
        </p:spPr>
      </p:pic>
      <p:pic>
        <p:nvPicPr>
          <p:cNvPr id="5" name="Imagen 4"/>
          <p:cNvPicPr>
            <a:picLocks noChangeAspect="1"/>
          </p:cNvPicPr>
          <p:nvPr/>
        </p:nvPicPr>
        <p:blipFill rotWithShape="1">
          <a:blip r:embed="rId3"/>
          <a:srcRect b="17730"/>
          <a:stretch/>
        </p:blipFill>
        <p:spPr>
          <a:xfrm>
            <a:off x="4131981" y="3171042"/>
            <a:ext cx="4903859" cy="1759773"/>
          </a:xfrm>
          <a:prstGeom prst="rect">
            <a:avLst/>
          </a:prstGeom>
        </p:spPr>
      </p:pic>
    </p:spTree>
    <p:extLst>
      <p:ext uri="{BB962C8B-B14F-4D97-AF65-F5344CB8AC3E}">
        <p14:creationId xmlns:p14="http://schemas.microsoft.com/office/powerpoint/2010/main" val="179979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405274" y="2456565"/>
            <a:ext cx="3356498" cy="1742700"/>
          </a:xfrm>
        </p:spPr>
        <p:txBody>
          <a:bodyPr/>
          <a:lstStyle/>
          <a:p>
            <a:pPr marL="152400" indent="0">
              <a:buNone/>
            </a:pPr>
            <a:r>
              <a:rPr lang="es-MX" dirty="0"/>
              <a:t>La función “SUBSTRING” sirve </a:t>
            </a:r>
            <a:r>
              <a:rPr lang="es-MX" dirty="0" smtClean="0"/>
              <a:t>para establecer un rango en las palabras de una cadena </a:t>
            </a:r>
            <a:endParaRPr lang="es-ES" dirty="0"/>
          </a:p>
        </p:txBody>
      </p:sp>
      <p:sp>
        <p:nvSpPr>
          <p:cNvPr id="3" name="Título 2"/>
          <p:cNvSpPr>
            <a:spLocks noGrp="1"/>
          </p:cNvSpPr>
          <p:nvPr>
            <p:ph type="title"/>
          </p:nvPr>
        </p:nvSpPr>
        <p:spPr>
          <a:xfrm>
            <a:off x="442207" y="240644"/>
            <a:ext cx="6780396" cy="1784925"/>
          </a:xfrm>
        </p:spPr>
        <p:txBody>
          <a:bodyPr/>
          <a:lstStyle/>
          <a:p>
            <a:r>
              <a:rPr lang="es-ES" sz="1800" dirty="0" smtClean="0"/>
              <a:t>6. Para </a:t>
            </a:r>
            <a:r>
              <a:rPr lang="es-ES" sz="1800" dirty="0"/>
              <a:t>qué sirve la función SUBSTRING </a:t>
            </a:r>
            <a:r>
              <a:rPr lang="es-ES" sz="1800" dirty="0" err="1"/>
              <a:t>ycomo</a:t>
            </a:r>
            <a:r>
              <a:rPr lang="es-ES" sz="1800" dirty="0"/>
              <a:t> funciona en MYSQL </a:t>
            </a:r>
            <a:r>
              <a:rPr lang="es-ES" sz="1800" dirty="0" smtClean="0"/>
              <a:t/>
            </a:r>
            <a:br>
              <a:rPr lang="es-ES" sz="1800" dirty="0" smtClean="0"/>
            </a:br>
            <a:r>
              <a:rPr lang="es-ES" sz="1800" dirty="0" smtClean="0"/>
              <a:t>○ </a:t>
            </a:r>
            <a:r>
              <a:rPr lang="es-ES" sz="1800" dirty="0"/>
              <a:t>¿Crear una función que muestre el uso de las función SUBSTRING? </a:t>
            </a:r>
            <a:r>
              <a:rPr lang="es-ES" sz="1800" dirty="0" smtClean="0"/>
              <a:t/>
            </a:r>
            <a:br>
              <a:rPr lang="es-ES" sz="1800" dirty="0" smtClean="0"/>
            </a:br>
            <a:r>
              <a:rPr lang="es-ES" sz="1800" dirty="0" smtClean="0"/>
              <a:t>○ </a:t>
            </a:r>
            <a:r>
              <a:rPr lang="es-ES" sz="1800" dirty="0"/>
              <a:t>La función recibe un nombre completo. </a:t>
            </a:r>
            <a:r>
              <a:rPr lang="es-ES" sz="1800" dirty="0" smtClean="0"/>
              <a:t/>
            </a:r>
            <a:br>
              <a:rPr lang="es-ES" sz="1800" dirty="0" smtClean="0"/>
            </a:br>
            <a:r>
              <a:rPr lang="es-ES" sz="1800" dirty="0" smtClean="0"/>
              <a:t>	■ </a:t>
            </a:r>
            <a:r>
              <a:rPr lang="es-ES" sz="1800" dirty="0"/>
              <a:t>INPUT: Ximena Condori Mar </a:t>
            </a:r>
            <a:r>
              <a:rPr lang="es-ES" sz="1800" dirty="0" smtClean="0"/>
              <a:t/>
            </a:r>
            <a:br>
              <a:rPr lang="es-ES" sz="1800" dirty="0" smtClean="0"/>
            </a:br>
            <a:r>
              <a:rPr lang="es-ES" sz="1800" dirty="0" smtClean="0"/>
              <a:t>○ </a:t>
            </a:r>
            <a:r>
              <a:rPr lang="es-ES" sz="1800" dirty="0"/>
              <a:t>La función solo retorna el nombre. </a:t>
            </a:r>
            <a:r>
              <a:rPr lang="es-ES" sz="1800" dirty="0" smtClean="0"/>
              <a:t/>
            </a:r>
            <a:br>
              <a:rPr lang="es-ES" sz="1800" dirty="0" smtClean="0"/>
            </a:br>
            <a:r>
              <a:rPr lang="es-ES" sz="1800" dirty="0"/>
              <a:t>	</a:t>
            </a:r>
            <a:r>
              <a:rPr lang="es-ES" sz="1800" dirty="0" smtClean="0"/>
              <a:t>■ </a:t>
            </a:r>
            <a:r>
              <a:rPr lang="es-ES" sz="1800" dirty="0"/>
              <a:t>OUTPUT: Ximena</a:t>
            </a:r>
          </a:p>
        </p:txBody>
      </p:sp>
      <p:pic>
        <p:nvPicPr>
          <p:cNvPr id="4" name="Imagen 3"/>
          <p:cNvPicPr>
            <a:picLocks noChangeAspect="1"/>
          </p:cNvPicPr>
          <p:nvPr/>
        </p:nvPicPr>
        <p:blipFill>
          <a:blip r:embed="rId2"/>
          <a:stretch>
            <a:fillRect/>
          </a:stretch>
        </p:blipFill>
        <p:spPr>
          <a:xfrm>
            <a:off x="3967553" y="2106593"/>
            <a:ext cx="5095424" cy="2127510"/>
          </a:xfrm>
          <a:prstGeom prst="rect">
            <a:avLst/>
          </a:prstGeom>
        </p:spPr>
      </p:pic>
    </p:spTree>
    <p:extLst>
      <p:ext uri="{BB962C8B-B14F-4D97-AF65-F5344CB8AC3E}">
        <p14:creationId xmlns:p14="http://schemas.microsoft.com/office/powerpoint/2010/main" val="1384367011"/>
      </p:ext>
    </p:extLst>
  </p:cSld>
  <p:clrMapOvr>
    <a:masterClrMapping/>
  </p:clrMapOvr>
</p:sld>
</file>

<file path=ppt/theme/theme1.xml><?xml version="1.0" encoding="utf-8"?>
<a:theme xmlns:a="http://schemas.openxmlformats.org/drawingml/2006/main" name="STEM Activities for pre-k by Slidesgo">
  <a:themeElements>
    <a:clrScheme name="Simple Light">
      <a:dk1>
        <a:srgbClr val="331F51"/>
      </a:dk1>
      <a:lt1>
        <a:srgbClr val="FFFFFF"/>
      </a:lt1>
      <a:dk2>
        <a:srgbClr val="FF00FF"/>
      </a:dk2>
      <a:lt2>
        <a:srgbClr val="FFAC00"/>
      </a:lt2>
      <a:accent1>
        <a:srgbClr val="00A9B1"/>
      </a:accent1>
      <a:accent2>
        <a:srgbClr val="B100FF"/>
      </a:accent2>
      <a:accent3>
        <a:srgbClr val="FF0233"/>
      </a:accent3>
      <a:accent4>
        <a:srgbClr val="E345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913</Words>
  <Application>Microsoft Office PowerPoint</Application>
  <PresentationFormat>Presentación en pantalla (16:9)</PresentationFormat>
  <Paragraphs>69</Paragraphs>
  <Slides>32</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JetBrains Mono</vt:lpstr>
      <vt:lpstr>Poppins</vt:lpstr>
      <vt:lpstr>Inria Sans</vt:lpstr>
      <vt:lpstr>Gochi Hand</vt:lpstr>
      <vt:lpstr>Wingdings</vt:lpstr>
      <vt:lpstr>Arial</vt:lpstr>
      <vt:lpstr>STEM Activities for pre-k by Slidesgo</vt:lpstr>
      <vt:lpstr>Defensa Hito 3</vt:lpstr>
      <vt:lpstr>01</vt:lpstr>
      <vt:lpstr>1. Defina que es lenguaje procedural en MySQL.</vt:lpstr>
      <vt:lpstr>2. Defina que es una función en MySQL.</vt:lpstr>
      <vt:lpstr>3.¿Qué cosas características debe de tener una función? Explique sobre el nombre, el return, parámetros, etc.</vt:lpstr>
      <vt:lpstr>4. ¿Cómo crear, modificar y cómo eliminar una función? Adjunte un ejemplo de su uso.</vt:lpstr>
      <vt:lpstr>Ejemplo de Funciones:</vt:lpstr>
      <vt:lpstr>5. Para qué sirve la función CONCAT y como funciona en MYSQL   Crear una función que muestre el uso de las función CONCAT  La función debe concatenar 3 cadenas. </vt:lpstr>
      <vt:lpstr>6. Para qué sirve la función SUBSTRING ycomo funciona en MYSQL  ○ ¿Crear una función que muestre el uso de las función SUBSTRING?  ○ La función recibe un nombre completo.   ■ INPUT: Ximena Condori Mar  ○ La función solo retorna el nombre.   ■ OUTPUT: Ximena</vt:lpstr>
      <vt:lpstr>7. Para qué sirve la función STRCMP y como funciona en MYSQL  ○ ¿Crear una función que muestre el uso de las función STRCMP? ○ La función debe comparar 3 cadenas. Y deberá determinar si dos de ellas son iguales.</vt:lpstr>
      <vt:lpstr>Presentación de PowerPoint</vt:lpstr>
      <vt:lpstr>8. Para qué sirve la función CHAR_LENGTH y LOCATE y como funciona en MYSQL ○ ¿Crear una función que muestre el uso de ambas funciones?</vt:lpstr>
      <vt:lpstr>9. ¿Cual es la diferencia entre las funciones de agresión y funciones creados por el DBA? Es decir funciones creadas por el usuario.</vt:lpstr>
      <vt:lpstr>10.¿Busque y defina a qué se referirá cuando se habla de parámetros de entrada ysalida en MySQL?</vt:lpstr>
      <vt:lpstr>02</vt:lpstr>
      <vt:lpstr>11. Crear la siguiente Base de datos y sus registros. </vt:lpstr>
      <vt:lpstr>Creando la base de datos:</vt:lpstr>
      <vt:lpstr>Tabla estudiantes</vt:lpstr>
      <vt:lpstr>Tabla inscripción</vt:lpstr>
      <vt:lpstr>Tabla materias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POR 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dc:title>
  <dc:creator>laura</dc:creator>
  <cp:lastModifiedBy>Cuenta Microsoft</cp:lastModifiedBy>
  <cp:revision>15</cp:revision>
  <dcterms:modified xsi:type="dcterms:W3CDTF">2022-05-21T09:34:02Z</dcterms:modified>
</cp:coreProperties>
</file>