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1"/>
  </p:notesMasterIdLst>
  <p:sldIdLst>
    <p:sldId id="256" r:id="rId2"/>
    <p:sldId id="300" r:id="rId3"/>
    <p:sldId id="259" r:id="rId4"/>
    <p:sldId id="302" r:id="rId5"/>
    <p:sldId id="303" r:id="rId6"/>
    <p:sldId id="314" r:id="rId7"/>
    <p:sldId id="315" r:id="rId8"/>
    <p:sldId id="316" r:id="rId9"/>
    <p:sldId id="317" r:id="rId10"/>
    <p:sldId id="313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269" r:id="rId20"/>
    <p:sldId id="260" r:id="rId21"/>
    <p:sldId id="326" r:id="rId22"/>
    <p:sldId id="327" r:id="rId23"/>
    <p:sldId id="328" r:id="rId24"/>
    <p:sldId id="261" r:id="rId25"/>
    <p:sldId id="262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9" r:id="rId35"/>
    <p:sldId id="340" r:id="rId36"/>
    <p:sldId id="348" r:id="rId37"/>
    <p:sldId id="341" r:id="rId38"/>
    <p:sldId id="342" r:id="rId39"/>
    <p:sldId id="343" r:id="rId40"/>
    <p:sldId id="344" r:id="rId41"/>
    <p:sldId id="345" r:id="rId42"/>
    <p:sldId id="346" r:id="rId43"/>
    <p:sldId id="349" r:id="rId44"/>
    <p:sldId id="347" r:id="rId45"/>
    <p:sldId id="352" r:id="rId46"/>
    <p:sldId id="353" r:id="rId47"/>
    <p:sldId id="350" r:id="rId48"/>
    <p:sldId id="351" r:id="rId49"/>
    <p:sldId id="268" r:id="rId50"/>
  </p:sldIdLst>
  <p:sldSz cx="9144000" cy="5143500" type="screen16x9"/>
  <p:notesSz cx="6858000" cy="9144000"/>
  <p:embeddedFontLst>
    <p:embeddedFont>
      <p:font typeface="Fira Code" panose="020B0604020202020204" charset="0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454181-77B1-4365-A5E6-6771E20772E3}">
  <a:tblStyle styleId="{7A454181-77B1-4365-A5E6-6771E20772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0" autoAdjust="0"/>
    <p:restoredTop sz="94660"/>
  </p:normalViewPr>
  <p:slideViewPr>
    <p:cSldViewPr snapToGrid="0">
      <p:cViewPr>
        <p:scale>
          <a:sx n="75" d="100"/>
          <a:sy n="75" d="100"/>
        </p:scale>
        <p:origin x="1613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92003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704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454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544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428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157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264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752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931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448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352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9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062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008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19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195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821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947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741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162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737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149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14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69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350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499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2397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9921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157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5087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8424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0378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6112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64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4468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811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2355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3150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6441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8455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0916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9504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847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0772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499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16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86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58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80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97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66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520680" y="685800"/>
            <a:ext cx="6494608" cy="975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Defensa </a:t>
            </a:r>
            <a:r>
              <a:rPr lang="en" dirty="0" smtClean="0">
                <a:solidFill>
                  <a:schemeClr val="accent2"/>
                </a:solidFill>
              </a:rPr>
              <a:t>‘Hito 2’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30987" y="2843881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 </a:t>
            </a:r>
            <a:r>
              <a:rPr lang="en" dirty="0" smtClean="0"/>
              <a:t>Docente: William Roddy Barra Paredes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4" y="1761799"/>
            <a:ext cx="7140964" cy="1059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[</a:t>
            </a:r>
            <a:r>
              <a:rPr lang="en" dirty="0" smtClean="0">
                <a:solidFill>
                  <a:schemeClr val="accent1"/>
                </a:solidFill>
              </a:rPr>
              <a:t>Materia: </a:t>
            </a:r>
            <a:r>
              <a:rPr lang="en" dirty="0" smtClean="0">
                <a:solidFill>
                  <a:schemeClr val="lt2"/>
                </a:solidFill>
              </a:rPr>
              <a:t>Base de Datos II</a:t>
            </a:r>
            <a:r>
              <a:rPr lang="en" dirty="0" smtClean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PRESENTACION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04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343025"/>
            <a:ext cx="6323900" cy="964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dirty="0" smtClean="0">
                <a:solidFill>
                  <a:schemeClr val="accent6"/>
                </a:solidFill>
              </a:rPr>
              <a:t>[</a:t>
            </a:r>
            <a:r>
              <a:rPr lang="es-BO" sz="2400" dirty="0" smtClean="0"/>
              <a:t>¿</a:t>
            </a:r>
            <a:r>
              <a:rPr lang="es-BO" sz="2400" dirty="0"/>
              <a:t>Qué son las funciones de agregación</a:t>
            </a:r>
            <a:r>
              <a:rPr lang="es-BO" sz="2400" dirty="0" smtClean="0"/>
              <a:t>?</a:t>
            </a:r>
            <a:r>
              <a:rPr lang="en" sz="2400" dirty="0" smtClean="0">
                <a:solidFill>
                  <a:schemeClr val="accent6"/>
                </a:solidFill>
              </a:rPr>
              <a:t>]</a:t>
            </a:r>
            <a:r>
              <a:rPr lang="en" sz="2400" dirty="0" smtClean="0">
                <a:solidFill>
                  <a:schemeClr val="accent1"/>
                </a:solidFill>
              </a:rPr>
              <a:t> 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645457" y="2126656"/>
            <a:ext cx="6205650" cy="1973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smtClean="0"/>
              <a:t>&lt;</a:t>
            </a:r>
            <a:r>
              <a:rPr lang="es-BO" dirty="0"/>
              <a:t>Son aquellos que utilizan una cláusula SELECT, se aplican a un conjunto de registros y devuelven un solo valor</a:t>
            </a:r>
            <a:r>
              <a:rPr lang="es-BO" dirty="0" smtClean="0"/>
              <a:t>.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Teorica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Manejo de Conceptos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1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04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Teorica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Manejo de Conceptos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6146" name="Picture 2" descr="🥇▷【 Operadores y Funciones de Agregado - SQL Básico 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455" y="1562417"/>
            <a:ext cx="5572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54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tx2"/>
                </a:solidFill>
              </a:rPr>
              <a:t>05</a:t>
            </a:r>
            <a:r>
              <a:rPr lang="en" sz="5000" dirty="0" smtClean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343025"/>
            <a:ext cx="6323900" cy="964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dirty="0" smtClean="0">
                <a:solidFill>
                  <a:schemeClr val="accent6"/>
                </a:solidFill>
              </a:rPr>
              <a:t>[</a:t>
            </a:r>
            <a:r>
              <a:rPr lang="es-BO" sz="2800" dirty="0" smtClean="0">
                <a:solidFill>
                  <a:schemeClr val="accent2"/>
                </a:solidFill>
              </a:rPr>
              <a:t>¿</a:t>
            </a:r>
            <a:r>
              <a:rPr lang="es-BO" sz="2800" dirty="0">
                <a:solidFill>
                  <a:schemeClr val="accent2"/>
                </a:solidFill>
              </a:rPr>
              <a:t>Qué llegaría a ser XAMPP</a:t>
            </a:r>
            <a:r>
              <a:rPr lang="es-BO" sz="2800" dirty="0" smtClean="0">
                <a:solidFill>
                  <a:schemeClr val="accent2"/>
                </a:solidFill>
              </a:rPr>
              <a:t>?</a:t>
            </a:r>
            <a:r>
              <a:rPr lang="en" sz="2400" dirty="0" smtClean="0">
                <a:solidFill>
                  <a:schemeClr val="accent6"/>
                </a:solidFill>
              </a:rPr>
              <a:t>]</a:t>
            </a:r>
            <a:r>
              <a:rPr lang="en" sz="2400" dirty="0" smtClean="0">
                <a:solidFill>
                  <a:schemeClr val="accent1"/>
                </a:solidFill>
              </a:rPr>
              <a:t> 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645457" y="2126656"/>
            <a:ext cx="6205650" cy="1973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400" dirty="0" smtClean="0"/>
              <a:t>&lt; </a:t>
            </a:r>
            <a:r>
              <a:rPr lang="es-BO" sz="1400" dirty="0" smtClean="0"/>
              <a:t>XAMPP </a:t>
            </a:r>
            <a:r>
              <a:rPr lang="es-BO" sz="1400" dirty="0"/>
              <a:t>es una distribución de Apache con HTTPS web gratuitos. El nombre está compuesto por las siglas de los programas que lo componen: el servidor web Apache, los sistemas de gestión de bases de datos relacionales </a:t>
            </a:r>
            <a:r>
              <a:rPr lang="es-BO" sz="1400" dirty="0" err="1"/>
              <a:t>MySQL</a:t>
            </a:r>
            <a:r>
              <a:rPr lang="es-BO" sz="1400" dirty="0"/>
              <a:t> y </a:t>
            </a:r>
            <a:r>
              <a:rPr lang="es-BO" sz="1400" dirty="0" err="1"/>
              <a:t>MariaDB</a:t>
            </a:r>
            <a:r>
              <a:rPr lang="es-BO" sz="1400" dirty="0"/>
              <a:t>, y los lenguajes de programación Perl y PHP</a:t>
            </a:r>
            <a:r>
              <a:rPr lang="es-BO" sz="1400" dirty="0" smtClean="0"/>
              <a:t>.</a:t>
            </a:r>
            <a:r>
              <a:rPr lang="en" sz="1400" dirty="0" smtClean="0"/>
              <a:t>&gt;</a:t>
            </a:r>
            <a:endParaRPr sz="1400"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Teorica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Manejo de Conceptos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46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tx2"/>
                </a:solidFill>
              </a:rPr>
              <a:t>05</a:t>
            </a:r>
            <a:r>
              <a:rPr lang="en" sz="5000" dirty="0" smtClean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Teorica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Manejo de Conceptos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7170" name="Picture 2" descr="Nuestro servidor web propio: XAM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715" y="700722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512" y="1540192"/>
            <a:ext cx="2643187" cy="20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8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1"/>
                </a:solidFill>
              </a:rPr>
              <a:t>06</a:t>
            </a:r>
            <a:r>
              <a:rPr lang="en" sz="5000" dirty="0" smtClean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343025"/>
            <a:ext cx="6323900" cy="964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dirty="0" smtClean="0">
                <a:solidFill>
                  <a:schemeClr val="accent6"/>
                </a:solidFill>
              </a:rPr>
              <a:t>[</a:t>
            </a:r>
            <a:r>
              <a:rPr lang="es-BO" sz="1600" dirty="0" smtClean="0">
                <a:solidFill>
                  <a:schemeClr val="bg2"/>
                </a:solidFill>
              </a:rPr>
              <a:t>¿</a:t>
            </a:r>
            <a:r>
              <a:rPr lang="es-BO" sz="1600" dirty="0"/>
              <a:t>Cuál es la diferencia entre las funciones de agregación y funciones creados por el DBA? Es decir funciones creadas por el usuario</a:t>
            </a:r>
            <a:r>
              <a:rPr lang="es-BO" sz="1600" dirty="0" smtClean="0"/>
              <a:t>.</a:t>
            </a:r>
            <a:r>
              <a:rPr lang="en" sz="1600" dirty="0" smtClean="0">
                <a:solidFill>
                  <a:schemeClr val="accent6"/>
                </a:solidFill>
              </a:rPr>
              <a:t>]</a:t>
            </a:r>
            <a:r>
              <a:rPr lang="en" sz="1600" dirty="0" smtClean="0">
                <a:solidFill>
                  <a:schemeClr val="accent1"/>
                </a:solidFill>
              </a:rPr>
              <a:t> 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523537" y="2271436"/>
            <a:ext cx="6205650" cy="1973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dirty="0" smtClean="0"/>
              <a:t>&lt;</a:t>
            </a:r>
            <a:r>
              <a:rPr lang="es-ES" sz="1600" dirty="0"/>
              <a:t>Las funciones de agregación ya se encuentran predeterminada y se la ejecuta con la cláusula SELECT.</a:t>
            </a:r>
            <a:endParaRPr lang="es-BO" sz="1600" dirty="0"/>
          </a:p>
          <a:p>
            <a:r>
              <a:rPr lang="es-ES" sz="1600" dirty="0"/>
              <a:t>Las funciones creadas por el DBA se utilizan para realizar tareas o ejecutas datos específicos; y se ejecuta con la cláusula SELECT y WHERE</a:t>
            </a:r>
            <a:r>
              <a:rPr lang="es-ES" sz="1600" dirty="0" smtClean="0"/>
              <a:t>.</a:t>
            </a:r>
            <a:r>
              <a:rPr lang="en" sz="1600" dirty="0" smtClean="0"/>
              <a:t>&gt;</a:t>
            </a:r>
            <a:endParaRPr sz="1600"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Teorica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Manejo de Conceptos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0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1"/>
                </a:solidFill>
              </a:rPr>
              <a:t>06</a:t>
            </a:r>
            <a:r>
              <a:rPr lang="en" sz="5000" dirty="0" smtClean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Teorica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Manejo de Conceptos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8196" name="Picture 4" descr="Tutorial SQL #6: Agrupaciones y funciones de agregación | campusMVP.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35" y="1617980"/>
            <a:ext cx="3727450" cy="149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plementación de funciones definidas por el usuario. - ppt descarga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t="541" r="6084" b="6045"/>
          <a:stretch/>
        </p:blipFill>
        <p:spPr bwMode="auto">
          <a:xfrm>
            <a:off x="5019040" y="477519"/>
            <a:ext cx="4124960" cy="331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67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bg2"/>
                </a:solidFill>
              </a:rPr>
              <a:t>07</a:t>
            </a:r>
            <a:r>
              <a:rPr lang="en" sz="5000" dirty="0" smtClean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343025"/>
            <a:ext cx="6323900" cy="668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000" dirty="0" smtClean="0">
                <a:solidFill>
                  <a:srgbClr val="FFFF00"/>
                </a:solidFill>
              </a:rPr>
              <a:t>[</a:t>
            </a:r>
            <a:r>
              <a:rPr lang="es-BO" sz="2000" dirty="0" smtClean="0">
                <a:solidFill>
                  <a:srgbClr val="FFFF00"/>
                </a:solidFill>
              </a:rPr>
              <a:t>¿</a:t>
            </a:r>
            <a:r>
              <a:rPr lang="es-BO" sz="2000" dirty="0">
                <a:solidFill>
                  <a:srgbClr val="FFFF00"/>
                </a:solidFill>
              </a:rPr>
              <a:t>Para qué sirve el comando USE? </a:t>
            </a:r>
            <a:r>
              <a:rPr lang="en" sz="2000" dirty="0" smtClean="0">
                <a:solidFill>
                  <a:srgbClr val="FFFF00"/>
                </a:solidFill>
              </a:rPr>
              <a:t>] </a:t>
            </a:r>
            <a:endParaRPr sz="2000" dirty="0">
              <a:solidFill>
                <a:srgbClr val="FFFF00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523537" y="1966636"/>
            <a:ext cx="6205650" cy="1091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 smtClean="0"/>
              <a:t>&lt;</a:t>
            </a:r>
            <a:r>
              <a:rPr lang="es-ES" sz="2000" dirty="0"/>
              <a:t>El comando USE se utiliza para posicionarse en la base de datos a utilizar</a:t>
            </a:r>
            <a:r>
              <a:rPr lang="es-ES" sz="2000" dirty="0" smtClean="0"/>
              <a:t>.</a:t>
            </a:r>
            <a:r>
              <a:rPr lang="en" sz="2000" dirty="0" smtClean="0"/>
              <a:t>&gt;</a:t>
            </a:r>
            <a:endParaRPr sz="2000"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Teorica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Manejo de Conceptos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9218" name="Picture 2" descr="Cómo cambiar de base de datos con el comando U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7" t="3911" r="15811"/>
          <a:stretch/>
        </p:blipFill>
        <p:spPr bwMode="auto">
          <a:xfrm>
            <a:off x="8006080" y="294640"/>
            <a:ext cx="1137920" cy="103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39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bg2"/>
                </a:solidFill>
              </a:rPr>
              <a:t>07</a:t>
            </a:r>
            <a:r>
              <a:rPr lang="en" sz="5000" dirty="0" smtClean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343025"/>
            <a:ext cx="6323900" cy="668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000" dirty="0" smtClean="0">
                <a:solidFill>
                  <a:srgbClr val="FFFF00"/>
                </a:solidFill>
              </a:rPr>
              <a:t>[</a:t>
            </a:r>
            <a:r>
              <a:rPr lang="es-BO" sz="2000" dirty="0" smtClean="0">
                <a:solidFill>
                  <a:srgbClr val="FFFF00"/>
                </a:solidFill>
              </a:rPr>
              <a:t>¿</a:t>
            </a:r>
            <a:r>
              <a:rPr lang="es-BO" sz="2000" dirty="0">
                <a:solidFill>
                  <a:srgbClr val="FFFF00"/>
                </a:solidFill>
              </a:rPr>
              <a:t>Para qué sirve el comando USE? </a:t>
            </a:r>
            <a:r>
              <a:rPr lang="en" sz="2000" dirty="0" smtClean="0">
                <a:solidFill>
                  <a:srgbClr val="FFFF00"/>
                </a:solidFill>
              </a:rPr>
              <a:t>] </a:t>
            </a:r>
            <a:endParaRPr sz="2000" dirty="0">
              <a:solidFill>
                <a:srgbClr val="FFFF00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523537" y="1966636"/>
            <a:ext cx="6205650" cy="1091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 smtClean="0"/>
              <a:t>&lt;</a:t>
            </a:r>
            <a:r>
              <a:rPr lang="es-ES" sz="2000" dirty="0"/>
              <a:t>El comando USE se utiliza para posicionarse en la base de datos a utilizar</a:t>
            </a:r>
            <a:r>
              <a:rPr lang="es-ES" sz="2000" dirty="0" smtClean="0"/>
              <a:t>.</a:t>
            </a:r>
            <a:r>
              <a:rPr lang="en" sz="2000" dirty="0" smtClean="0"/>
              <a:t>&gt;</a:t>
            </a:r>
            <a:endParaRPr sz="2000"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Teorica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Manejo de Conceptos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9218" name="Picture 2" descr="Cómo cambiar de base de datos con el comando U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7" t="3911" r="15811"/>
          <a:stretch/>
        </p:blipFill>
        <p:spPr bwMode="auto">
          <a:xfrm>
            <a:off x="8006080" y="294640"/>
            <a:ext cx="1137920" cy="103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57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bg2"/>
                </a:solidFill>
              </a:rPr>
              <a:t>07</a:t>
            </a:r>
            <a:r>
              <a:rPr lang="en" sz="5000" dirty="0" smtClean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343025"/>
            <a:ext cx="6323900" cy="668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000" dirty="0" smtClean="0">
                <a:solidFill>
                  <a:srgbClr val="FFFF00"/>
                </a:solidFill>
              </a:rPr>
              <a:t>[</a:t>
            </a:r>
            <a:r>
              <a:rPr lang="es-BO" sz="2000" dirty="0" smtClean="0">
                <a:solidFill>
                  <a:srgbClr val="FFFF00"/>
                </a:solidFill>
              </a:rPr>
              <a:t>¿</a:t>
            </a:r>
            <a:r>
              <a:rPr lang="es-BO" sz="2000" dirty="0">
                <a:solidFill>
                  <a:srgbClr val="FFFF00"/>
                </a:solidFill>
              </a:rPr>
              <a:t>Para qué sirve el comando USE? </a:t>
            </a:r>
            <a:r>
              <a:rPr lang="en" sz="2000" dirty="0" smtClean="0">
                <a:solidFill>
                  <a:srgbClr val="FFFF00"/>
                </a:solidFill>
              </a:rPr>
              <a:t>] </a:t>
            </a:r>
            <a:endParaRPr sz="2000" dirty="0">
              <a:solidFill>
                <a:srgbClr val="FFFF00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523537" y="1966636"/>
            <a:ext cx="6205650" cy="1091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 smtClean="0"/>
              <a:t>&lt;</a:t>
            </a:r>
            <a:r>
              <a:rPr lang="es-ES" sz="2000" dirty="0"/>
              <a:t>El comando USE se utiliza para posicionarse en la base de datos a utilizar</a:t>
            </a:r>
            <a:r>
              <a:rPr lang="es-ES" sz="2000" dirty="0" smtClean="0"/>
              <a:t>.</a:t>
            </a:r>
            <a:r>
              <a:rPr lang="en" sz="2000" dirty="0" smtClean="0"/>
              <a:t>&gt;</a:t>
            </a:r>
            <a:endParaRPr sz="2000"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Teorica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Manejo de Conceptos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9218" name="Picture 2" descr="Cómo cambiar de base de datos con el comando U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7" t="3911" r="15811"/>
          <a:stretch/>
        </p:blipFill>
        <p:spPr bwMode="auto">
          <a:xfrm>
            <a:off x="8006080" y="294640"/>
            <a:ext cx="1137920" cy="103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87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56057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Parte</a:t>
            </a:r>
            <a:r>
              <a:rPr lang="en" sz="5000" dirty="0" smtClean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6000" dirty="0" smtClean="0">
                <a:solidFill>
                  <a:schemeClr val="accent2"/>
                </a:solidFill>
              </a:rPr>
              <a:t>Practica;</a:t>
            </a:r>
            <a:r>
              <a:rPr lang="en" sz="5000" dirty="0" smtClean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Primera </a:t>
            </a:r>
            <a:r>
              <a:rPr lang="en" dirty="0" smtClean="0">
                <a:solidFill>
                  <a:schemeClr val="accent2"/>
                </a:solidFill>
              </a:rPr>
              <a:t>Parte</a:t>
            </a:r>
            <a:r>
              <a:rPr lang="en" dirty="0" smtClean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552956" y="2312962"/>
            <a:ext cx="3254788" cy="16803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>La primera parte corresponde a la parte TEÓRICA necesaria, en donde se encuentra un conglomerado de preguntas relacionadas a BASES DE DATOS RELACIONALES</a:t>
            </a:r>
            <a:endParaRPr dirty="0"/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Teorica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526" name="Google Shape;2526;p48"/>
          <p:cNvPicPr preferRelativeResize="0"/>
          <p:nvPr/>
        </p:nvPicPr>
        <p:blipFill rotWithShape="1">
          <a:blip r:embed="rId3">
            <a:alphaModFix/>
          </a:blip>
          <a:srcRect l="1295" r="1305"/>
          <a:stretch/>
        </p:blipFill>
        <p:spPr>
          <a:xfrm>
            <a:off x="5147992" y="1304555"/>
            <a:ext cx="3131950" cy="1808731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527" name="Google Shape;2527;p4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Manejo de Conceptos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0074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/>
              <a:t>&lt;</a:t>
            </a:r>
            <a:r>
              <a:rPr lang="es-ES" dirty="0"/>
              <a:t>Crear las tablas y 2 registros para cada tabla para el siguiente modelo ER.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/>
              <a:t>&lt;</a:t>
            </a:r>
            <a:r>
              <a:rPr lang="es-ES" dirty="0"/>
              <a:t>Crear una consulta SQL en base al ejercicio anterior.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Ejercicio </a:t>
            </a:r>
            <a:r>
              <a:rPr lang="en" dirty="0">
                <a:solidFill>
                  <a:schemeClr val="accent2"/>
                </a:solidFill>
              </a:rPr>
              <a:t>&lt; /2 &gt;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Ejercicio</a:t>
            </a:r>
            <a:r>
              <a:rPr lang="en" dirty="0" smtClean="0"/>
              <a:t> </a:t>
            </a:r>
            <a:r>
              <a:rPr lang="en" dirty="0"/>
              <a:t>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/>
              <a:t>&lt;</a:t>
            </a:r>
            <a:r>
              <a:rPr lang="es-ES" dirty="0"/>
              <a:t>Crear un función que compare dos códigos de materia.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/>
              <a:t>&lt;</a:t>
            </a:r>
            <a:r>
              <a:rPr lang="es-ES" dirty="0"/>
              <a:t>Crear una función que permita obtener el promedio de las edades del género masculino o femenino de los estudiantes inscritos en la asignatura ARQ-104. 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Ejercicio </a:t>
            </a:r>
            <a:r>
              <a:rPr lang="en" dirty="0">
                <a:solidFill>
                  <a:schemeClr val="accent1"/>
                </a:solidFill>
              </a:rPr>
              <a:t>&lt; </a:t>
            </a:r>
            <a:r>
              <a:rPr lang="en" dirty="0" smtClean="0">
                <a:solidFill>
                  <a:schemeClr val="accent1"/>
                </a:solidFill>
              </a:rPr>
              <a:t>/4 </a:t>
            </a:r>
            <a:r>
              <a:rPr lang="en" dirty="0">
                <a:solidFill>
                  <a:schemeClr val="accent1"/>
                </a:solidFill>
              </a:rPr>
              <a:t>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Ejercicio</a:t>
            </a:r>
            <a:r>
              <a:rPr lang="en" dirty="0" smtClean="0">
                <a:solidFill>
                  <a:schemeClr val="bg2"/>
                </a:solidFill>
              </a:rPr>
              <a:t> </a:t>
            </a:r>
            <a:r>
              <a:rPr lang="en" dirty="0">
                <a:solidFill>
                  <a:schemeClr val="bg2"/>
                </a:solidFill>
              </a:rPr>
              <a:t>&lt; </a:t>
            </a:r>
            <a:r>
              <a:rPr lang="en" dirty="0" smtClean="0">
                <a:solidFill>
                  <a:schemeClr val="bg2"/>
                </a:solidFill>
              </a:rPr>
              <a:t>/3 </a:t>
            </a:r>
            <a:r>
              <a:rPr lang="en" dirty="0">
                <a:solidFill>
                  <a:schemeClr val="bg2"/>
                </a:solidFill>
              </a:rPr>
              <a:t>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238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/>
              <a:t>&lt;</a:t>
            </a:r>
            <a:r>
              <a:rPr lang="es-ES" dirty="0"/>
              <a:t>Crear una función que permita concatenar 3 cadenas.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6"/>
            <a:ext cx="5776090" cy="10933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/>
              <a:t>&lt;</a:t>
            </a:r>
            <a:r>
              <a:rPr lang="es-ES" dirty="0"/>
              <a:t>Crear una función de acuerdo a lo siguiente: </a:t>
            </a:r>
            <a:r>
              <a:rPr lang="es-ES" dirty="0" smtClean="0"/>
              <a:t>Mostrar </a:t>
            </a:r>
            <a:r>
              <a:rPr lang="es-ES" dirty="0"/>
              <a:t>el nombre, apellidos y el semestre de todos los estudiantes que estén inscritos. Siempre y cuando la suma de las edades del sexo femenino o masculino sea par y mayores a cierta edad. 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030A0"/>
                </a:solidFill>
              </a:rPr>
              <a:t>Ejercicio </a:t>
            </a:r>
            <a:r>
              <a:rPr lang="en" dirty="0">
                <a:solidFill>
                  <a:srgbClr val="7030A0"/>
                </a:solidFill>
              </a:rPr>
              <a:t>&lt; </a:t>
            </a:r>
            <a:r>
              <a:rPr lang="en" dirty="0" smtClean="0">
                <a:solidFill>
                  <a:srgbClr val="7030A0"/>
                </a:solidFill>
              </a:rPr>
              <a:t>/6 </a:t>
            </a:r>
            <a:r>
              <a:rPr lang="en" dirty="0">
                <a:solidFill>
                  <a:srgbClr val="7030A0"/>
                </a:solidFill>
              </a:rPr>
              <a:t>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/>
                </a:solidFill>
              </a:rPr>
              <a:t>Ejercicio</a:t>
            </a:r>
            <a:r>
              <a:rPr lang="en" dirty="0" smtClean="0">
                <a:solidFill>
                  <a:schemeClr val="tx2"/>
                </a:solidFill>
              </a:rPr>
              <a:t> </a:t>
            </a:r>
            <a:r>
              <a:rPr lang="en" dirty="0">
                <a:solidFill>
                  <a:schemeClr val="tx2"/>
                </a:solidFill>
              </a:rPr>
              <a:t>&lt; </a:t>
            </a:r>
            <a:r>
              <a:rPr lang="en" dirty="0" smtClean="0">
                <a:solidFill>
                  <a:schemeClr val="tx2"/>
                </a:solidFill>
              </a:rPr>
              <a:t>/5 </a:t>
            </a:r>
            <a:r>
              <a:rPr lang="en" dirty="0">
                <a:solidFill>
                  <a:schemeClr val="tx2"/>
                </a:solidFill>
              </a:rPr>
              <a:t>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415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552570" cy="12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/>
              <a:t>&lt;</a:t>
            </a:r>
            <a:r>
              <a:rPr lang="es-ES" dirty="0"/>
              <a:t>Crear una función de acuerdo a lo siguiente: ○ Crear una función sobre la tabla estudiantes que compara un nombre y apellidos. (si existe este nombre y apellido mostrar todos los datos del estudiante).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Ejercicio</a:t>
            </a:r>
            <a:r>
              <a:rPr lang="en" dirty="0" smtClean="0"/>
              <a:t> </a:t>
            </a:r>
            <a:r>
              <a:rPr lang="en" dirty="0"/>
              <a:t>&lt; </a:t>
            </a:r>
            <a:r>
              <a:rPr lang="en" dirty="0" smtClean="0"/>
              <a:t>/7 </a:t>
            </a:r>
            <a:r>
              <a:rPr lang="en" dirty="0"/>
              <a:t>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364685" y="4786200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94985" y="1208049"/>
            <a:ext cx="506100" cy="1813902"/>
            <a:chOff x="1094985" y="3203163"/>
            <a:chExt cx="506100" cy="1813902"/>
          </a:xfrm>
        </p:grpSpPr>
        <p:cxnSp>
          <p:nvCxnSpPr>
            <p:cNvPr id="555" name="Google Shape;555;p31"/>
            <p:cNvCxnSpPr>
              <a:endCxn id="556" idx="0"/>
            </p:cNvCxnSpPr>
            <p:nvPr/>
          </p:nvCxnSpPr>
          <p:spPr>
            <a:xfrm>
              <a:off x="1337875" y="3203163"/>
              <a:ext cx="10160" cy="1198302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94985" y="440146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199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Ejercicio 1;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4173990" y="619410"/>
            <a:ext cx="5539200" cy="528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‘Dise</a:t>
            </a:r>
            <a:r>
              <a:rPr lang="es-ES" dirty="0" err="1" smtClean="0">
                <a:solidFill>
                  <a:schemeClr val="accent2"/>
                </a:solidFill>
              </a:rPr>
              <a:t>ño</a:t>
            </a:r>
            <a:r>
              <a:rPr lang="es-ES" dirty="0" smtClean="0">
                <a:solidFill>
                  <a:schemeClr val="accent2"/>
                </a:solidFill>
              </a:rPr>
              <a:t> Entidad </a:t>
            </a:r>
            <a:r>
              <a:rPr lang="es-ES" dirty="0" err="1" smtClean="0">
                <a:solidFill>
                  <a:schemeClr val="accent2"/>
                </a:solidFill>
              </a:rPr>
              <a:t>Relacion</a:t>
            </a:r>
            <a:r>
              <a:rPr lang="en" dirty="0" smtClean="0">
                <a:solidFill>
                  <a:schemeClr val="accent2"/>
                </a:solidFill>
              </a:rPr>
              <a:t>’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3" name="Imagen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400174" y="1185227"/>
            <a:ext cx="7571105" cy="3366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6" name="Google Shape;576;p33"/>
          <p:cNvCxnSpPr>
            <a:stCxn id="577" idx="1"/>
            <a:endCxn id="578" idx="1"/>
          </p:cNvCxnSpPr>
          <p:nvPr/>
        </p:nvCxnSpPr>
        <p:spPr>
          <a:xfrm>
            <a:off x="2798125" y="1948192"/>
            <a:ext cx="1164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Ejercicio 1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Creando la Base de Datos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33"/>
          <p:cNvSpPr txBox="1"/>
          <p:nvPr/>
        </p:nvSpPr>
        <p:spPr>
          <a:xfrm>
            <a:off x="1764144" y="3043627"/>
            <a:ext cx="5612015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Posicionandose en la Base de Datos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1944624" y="1785088"/>
            <a:ext cx="878926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MySQl</a:t>
            </a:r>
            <a:endParaRPr sz="16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2798125" y="1880842"/>
            <a:ext cx="778200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3"/>
          <p:cNvSpPr txBox="1"/>
          <p:nvPr/>
        </p:nvSpPr>
        <p:spPr>
          <a:xfrm>
            <a:off x="3963000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60%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6" name="Imagen 55"/>
          <p:cNvPicPr/>
          <p:nvPr/>
        </p:nvPicPr>
        <p:blipFill>
          <a:blip r:embed="rId3"/>
          <a:stretch>
            <a:fillRect/>
          </a:stretch>
        </p:blipFill>
        <p:spPr>
          <a:xfrm>
            <a:off x="1628585" y="2171700"/>
            <a:ext cx="3193352" cy="644652"/>
          </a:xfrm>
          <a:prstGeom prst="rect">
            <a:avLst/>
          </a:prstGeom>
        </p:spPr>
      </p:pic>
      <p:pic>
        <p:nvPicPr>
          <p:cNvPr id="57" name="Imagen 56"/>
          <p:cNvPicPr/>
          <p:nvPr/>
        </p:nvPicPr>
        <p:blipFill rotWithShape="1">
          <a:blip r:embed="rId4"/>
          <a:srcRect b="37014"/>
          <a:stretch/>
        </p:blipFill>
        <p:spPr bwMode="auto">
          <a:xfrm>
            <a:off x="5053647" y="862330"/>
            <a:ext cx="2714625" cy="1955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9" name="Imagen 58"/>
          <p:cNvPicPr/>
          <p:nvPr/>
        </p:nvPicPr>
        <p:blipFill>
          <a:blip r:embed="rId5"/>
          <a:stretch>
            <a:fillRect/>
          </a:stretch>
        </p:blipFill>
        <p:spPr>
          <a:xfrm>
            <a:off x="1714066" y="3433391"/>
            <a:ext cx="2941061" cy="48546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Ejercicio 1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5661100" cy="5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Creando la Tabla Cliente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85" y="1861023"/>
            <a:ext cx="58388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10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Ejercicio 1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5661100" cy="5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Creando la Tabla pedido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449" y="1763918"/>
            <a:ext cx="56578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51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Ejercicio 1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499722" y="1193336"/>
            <a:ext cx="5661100" cy="5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Creando la Tabla detalle_pedido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451" y="1648815"/>
            <a:ext cx="66198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29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Ejercicio 1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5661100" cy="5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Ingresando registros la Tabla Cliente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392" y="1996972"/>
            <a:ext cx="70485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3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343025"/>
            <a:ext cx="6323900" cy="964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6"/>
                </a:solidFill>
              </a:rPr>
              <a:t>[</a:t>
            </a:r>
            <a:r>
              <a:rPr lang="en" sz="2000" dirty="0" smtClean="0">
                <a:solidFill>
                  <a:schemeClr val="accent1"/>
                </a:solidFill>
              </a:rPr>
              <a:t>¿A que se refiere cuando se habla de una Base de Datos Relacionales?</a:t>
            </a:r>
            <a:r>
              <a:rPr lang="en" sz="2000" dirty="0" smtClean="0">
                <a:solidFill>
                  <a:schemeClr val="accent6"/>
                </a:solidFill>
              </a:rPr>
              <a:t>]</a:t>
            </a:r>
            <a:r>
              <a:rPr lang="en" sz="2000" dirty="0" smtClean="0">
                <a:solidFill>
                  <a:schemeClr val="accent1"/>
                </a:solidFill>
              </a:rPr>
              <a:t> 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645457" y="2126656"/>
            <a:ext cx="6205650" cy="1973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600" dirty="0"/>
              <a:t>&lt; </a:t>
            </a:r>
            <a:r>
              <a:rPr lang="es-ES" sz="1600" dirty="0"/>
              <a:t>Una base de datos relacional es una base de datos que almacena y proporciona acceso a puntos de datos que están relacionados entre sí. Las bases de datos relacionales se basan en el modelo relacional, que es una forma intuitiva y sencilla de representar datos en tablas</a:t>
            </a:r>
            <a:r>
              <a:rPr lang="es-ES" sz="1600" dirty="0" smtClean="0"/>
              <a:t>.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Teorica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Manejo de Conceptos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Ejercicio 1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96700" y="1070598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5661100" cy="5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Ingresando registros la Tabla pedido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4" y="2044474"/>
            <a:ext cx="7481455" cy="1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07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Ejercicio 1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5661100" cy="5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Ingresando registros la Tabla detalle_pedido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725" y="1975634"/>
            <a:ext cx="50768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58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/>
                </a:solidFill>
              </a:rPr>
              <a:t>Ejercicio 2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404716" y="943954"/>
            <a:ext cx="7442399" cy="83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>
                <a:solidFill>
                  <a:schemeClr val="accent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○ </a:t>
            </a:r>
            <a:r>
              <a:rPr lang="es-ES" dirty="0" smtClean="0">
                <a:solidFill>
                  <a:schemeClr val="accent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Debe </a:t>
            </a:r>
            <a:r>
              <a:rPr lang="es-ES" dirty="0">
                <a:solidFill>
                  <a:schemeClr val="accent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 utilizar las 3 tablas creadas anteriormente. </a:t>
            </a:r>
          </a:p>
          <a:p>
            <a:pPr lvl="0"/>
            <a:r>
              <a:rPr lang="es-ES" dirty="0">
                <a:solidFill>
                  <a:schemeClr val="accent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○ </a:t>
            </a:r>
            <a:r>
              <a:rPr lang="es-ES" dirty="0" smtClean="0">
                <a:solidFill>
                  <a:schemeClr val="accent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Para </a:t>
            </a:r>
            <a:r>
              <a:rPr lang="es-ES" dirty="0">
                <a:solidFill>
                  <a:schemeClr val="accent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relacionar las tablas utilizar JOINS</a:t>
            </a:r>
            <a:r>
              <a:rPr lang="es-ES" dirty="0" smtClean="0">
                <a:solidFill>
                  <a:schemeClr val="accent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 </a:t>
            </a:r>
            <a:endParaRPr dirty="0">
              <a:solidFill>
                <a:schemeClr val="accent2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48" y="1576759"/>
            <a:ext cx="7960673" cy="155563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7" y="3188017"/>
            <a:ext cx="8859203" cy="12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72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Ejercicio 3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380966" y="1347716"/>
            <a:ext cx="2110380" cy="45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Recrear la siguiente base de datos:</a:t>
            </a: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b="7452"/>
          <a:stretch/>
        </p:blipFill>
        <p:spPr>
          <a:xfrm>
            <a:off x="4747161" y="431655"/>
            <a:ext cx="3886200" cy="455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49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6" name="Google Shape;576;p33"/>
          <p:cNvCxnSpPr>
            <a:stCxn id="577" idx="1"/>
            <a:endCxn id="578" idx="1"/>
          </p:cNvCxnSpPr>
          <p:nvPr/>
        </p:nvCxnSpPr>
        <p:spPr>
          <a:xfrm>
            <a:off x="2798125" y="1948192"/>
            <a:ext cx="1164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Ejercicio 3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Creando la Base de Datos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33"/>
          <p:cNvSpPr txBox="1"/>
          <p:nvPr/>
        </p:nvSpPr>
        <p:spPr>
          <a:xfrm>
            <a:off x="1764144" y="3043627"/>
            <a:ext cx="5612015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Posicionandose en la Base de Datos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1944624" y="1785088"/>
            <a:ext cx="878926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MySQl</a:t>
            </a:r>
            <a:endParaRPr sz="16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2798125" y="1880842"/>
            <a:ext cx="778200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3"/>
          <p:cNvSpPr txBox="1"/>
          <p:nvPr/>
        </p:nvSpPr>
        <p:spPr>
          <a:xfrm>
            <a:off x="3963000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60%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114" y="2143681"/>
            <a:ext cx="3471075" cy="56389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b="20567"/>
          <a:stretch/>
        </p:blipFill>
        <p:spPr>
          <a:xfrm>
            <a:off x="5201763" y="770659"/>
            <a:ext cx="3371850" cy="193691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199" y="3509344"/>
            <a:ext cx="2686917" cy="57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07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060123" y="511448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Ejercicio 3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464095" y="1050832"/>
            <a:ext cx="5661100" cy="5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Creando la Tabla estudiantes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584" y="1543730"/>
            <a:ext cx="55721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4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060123" y="511448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Ejercicio 3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568267" y="1062406"/>
            <a:ext cx="5661100" cy="5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Creando la Tabla materias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1647825"/>
            <a:ext cx="56483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29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Ejercicio 3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5661100" cy="5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Creando la Tabla inscripcion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569" y="1755878"/>
            <a:ext cx="57721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Ejercicio 3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5661100" cy="5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</a:t>
            </a: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egistros en la Tabla estudiantes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" y="1986915"/>
            <a:ext cx="8888730" cy="15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39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Ejercicio 3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5661100" cy="5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Registro en la Tabla materias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835" y="2117407"/>
            <a:ext cx="54292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0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55950" y="3886612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28575" cy="2408137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Teorica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Manejo de Conceptos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Base De Datos Relacionales. Que Son Y Para Qué Sirve - Carlos Herr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005" y="1614258"/>
            <a:ext cx="4864509" cy="273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oogle Shape;2643;p50"/>
          <p:cNvGrpSpPr/>
          <p:nvPr/>
        </p:nvGrpSpPr>
        <p:grpSpPr>
          <a:xfrm>
            <a:off x="3908306" y="905313"/>
            <a:ext cx="365767" cy="365751"/>
            <a:chOff x="4596788" y="1356600"/>
            <a:chExt cx="315725" cy="315575"/>
          </a:xfrm>
        </p:grpSpPr>
        <p:sp>
          <p:nvSpPr>
            <p:cNvPr id="14" name="Google Shape;2644;p50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45;p50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46;p50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47;p50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2648;p50"/>
          <p:cNvGrpSpPr/>
          <p:nvPr/>
        </p:nvGrpSpPr>
        <p:grpSpPr>
          <a:xfrm>
            <a:off x="4622053" y="905311"/>
            <a:ext cx="365741" cy="365755"/>
            <a:chOff x="5165638" y="1291400"/>
            <a:chExt cx="431400" cy="431875"/>
          </a:xfrm>
        </p:grpSpPr>
        <p:sp>
          <p:nvSpPr>
            <p:cNvPr id="19" name="Google Shape;2649;p50"/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50;p50"/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51;p50"/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52;p50"/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653;p50"/>
          <p:cNvGrpSpPr/>
          <p:nvPr/>
        </p:nvGrpSpPr>
        <p:grpSpPr>
          <a:xfrm>
            <a:off x="5335775" y="928169"/>
            <a:ext cx="365774" cy="320040"/>
            <a:chOff x="5618463" y="1291725"/>
            <a:chExt cx="515175" cy="452225"/>
          </a:xfrm>
        </p:grpSpPr>
        <p:sp>
          <p:nvSpPr>
            <p:cNvPr id="24" name="Google Shape;2654;p50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55;p50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56;p50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57;p50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58;p50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59;p50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60;p50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61;p50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62;p50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63;p50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9087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Ejercicio 3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5661100" cy="5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Registrs en la Tabla inscripcion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72" y="1812607"/>
            <a:ext cx="58959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79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Ejercicio 3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445455" y="1102842"/>
            <a:ext cx="7362879" cy="92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1200" dirty="0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Mostrar los nombres y apellidos de los estudiantes inscritos en la materia ARQ-105, adicionalmente mostrar el nombre de la materia. </a:t>
            </a:r>
          </a:p>
          <a:p>
            <a:pPr lvl="0"/>
            <a:r>
              <a:rPr lang="es-ES" sz="1200" dirty="0" smtClean="0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Deberá </a:t>
            </a:r>
            <a:r>
              <a:rPr lang="es-ES" sz="1200" dirty="0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 crear una función que reciba dos parámetros y esta función deberá ser utilizada en la cláusula WHERE.</a:t>
            </a:r>
            <a:endParaRPr sz="1200" dirty="0">
              <a:solidFill>
                <a:schemeClr val="accent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34" y="1974510"/>
            <a:ext cx="4634395" cy="11280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938" y="3135353"/>
            <a:ext cx="4885722" cy="106428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723" y="4279830"/>
            <a:ext cx="5210536" cy="74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45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Ejercicio 5 </a:t>
            </a:r>
            <a:r>
              <a:rPr lang="e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{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4112293" y="647071"/>
            <a:ext cx="5292964" cy="48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 smtClean="0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Primera forma</a:t>
            </a:r>
            <a:endParaRPr dirty="0">
              <a:solidFill>
                <a:schemeClr val="accent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11" y="1213076"/>
            <a:ext cx="5839518" cy="14707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848" y="2775424"/>
            <a:ext cx="6781800" cy="4476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740" y="3356263"/>
            <a:ext cx="30861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46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Ejercicio 5 </a:t>
            </a:r>
            <a:r>
              <a:rPr lang="e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{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4112293" y="647071"/>
            <a:ext cx="5292964" cy="48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 smtClean="0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Segund</a:t>
            </a:r>
            <a:r>
              <a:rPr lang="es-ES" dirty="0" smtClean="0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a forma</a:t>
            </a:r>
            <a:endParaRPr dirty="0">
              <a:solidFill>
                <a:schemeClr val="accent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80" y="1136196"/>
            <a:ext cx="5522000" cy="17613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449" y="2842222"/>
            <a:ext cx="41814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7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Ejercicio 6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392841" y="1169585"/>
            <a:ext cx="7668031" cy="5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Debe de crear una función que sume las edades (recibir como parámetro el sexo, y la edad). </a:t>
            </a:r>
            <a:endParaRPr dirty="0">
              <a:solidFill>
                <a:schemeClr val="accent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28" y="1638481"/>
            <a:ext cx="4654083" cy="18917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353" y="3633185"/>
            <a:ext cx="4880176" cy="13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17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70C0"/>
                </a:solidFill>
              </a:rPr>
              <a:t>Ejercicio 7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3985570" y="625575"/>
            <a:ext cx="7668031" cy="5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 smtClean="0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Primera Forma</a:t>
            </a:r>
            <a:endParaRPr dirty="0">
              <a:solidFill>
                <a:schemeClr val="accent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13" y="1101090"/>
            <a:ext cx="7808067" cy="22415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27" y="3437890"/>
            <a:ext cx="7610793" cy="52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2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70C0"/>
                </a:solidFill>
              </a:rPr>
              <a:t>Ejercicio 7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3985570" y="625575"/>
            <a:ext cx="7668031" cy="5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 smtClean="0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Primera Forma</a:t>
            </a:r>
            <a:endParaRPr dirty="0">
              <a:solidFill>
                <a:schemeClr val="accent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69" y="1471250"/>
            <a:ext cx="7935531" cy="77200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755" y="2709802"/>
            <a:ext cx="7874350" cy="7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28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70C0"/>
                </a:solidFill>
              </a:rPr>
              <a:t>Ejercicio 7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3985570" y="625575"/>
            <a:ext cx="7668031" cy="5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 smtClean="0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Primera Forma</a:t>
            </a:r>
            <a:endParaRPr dirty="0">
              <a:solidFill>
                <a:schemeClr val="accent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049" y="1085367"/>
            <a:ext cx="6039156" cy="38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70C0"/>
                </a:solidFill>
              </a:rPr>
              <a:t>Ejercicio 7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3985570" y="625575"/>
            <a:ext cx="7668031" cy="5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 smtClean="0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Primera Forma</a:t>
            </a:r>
            <a:endParaRPr dirty="0">
              <a:solidFill>
                <a:schemeClr val="accent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Base de Datos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Parte Practica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Practica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69" y="1471250"/>
            <a:ext cx="7935531" cy="77200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755" y="2709802"/>
            <a:ext cx="7874350" cy="7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50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181804" y="75214"/>
            <a:ext cx="5446836" cy="28407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GRACIAS</a:t>
            </a:r>
            <a:r>
              <a:rPr lang="en" dirty="0" smtClean="0">
                <a:solidFill>
                  <a:schemeClr val="accent2"/>
                </a:solidFill>
              </a:rPr>
              <a:t>‘por Ver’</a:t>
            </a:r>
            <a:r>
              <a:rPr lang="en" dirty="0" smtClean="0"/>
              <a:t> 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r>
              <a:rPr lang="en" dirty="0" smtClean="0"/>
              <a:t>“</a:t>
            </a:r>
            <a:r>
              <a:rPr lang="en" dirty="0" smtClean="0">
                <a:solidFill>
                  <a:schemeClr val="accent1"/>
                </a:solidFill>
              </a:rPr>
              <a:t>Si puedes imaginarlo puedes programarlo</a:t>
            </a:r>
            <a:r>
              <a:rPr lang="en" dirty="0" smtClean="0">
                <a:solidFill>
                  <a:schemeClr val="bg1"/>
                </a:solidFill>
              </a:rPr>
              <a:t>”</a:t>
            </a:r>
            <a:r>
              <a:rPr lang="en" dirty="0" smtClean="0">
                <a:solidFill>
                  <a:schemeClr val="accent1"/>
                </a:solidFill>
              </a:rPr>
              <a:t> (Alejandro Taboada)</a:t>
            </a:r>
            <a:br>
              <a:rPr lang="en" dirty="0" smtClean="0">
                <a:solidFill>
                  <a:schemeClr val="accent1"/>
                </a:solidFill>
              </a:rPr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815" name="Google Shape;815;p39"/>
          <p:cNvSpPr txBox="1"/>
          <p:nvPr/>
        </p:nvSpPr>
        <p:spPr>
          <a:xfrm>
            <a:off x="273245" y="286316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16" name="Google Shape;816;p39"/>
          <p:cNvCxnSpPr/>
          <p:nvPr/>
        </p:nvCxnSpPr>
        <p:spPr>
          <a:xfrm>
            <a:off x="485655" y="2563800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2"/>
                </a:solidFill>
              </a:rPr>
              <a:t>02</a:t>
            </a:r>
            <a:r>
              <a:rPr lang="en" sz="5000" dirty="0" smtClean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343025"/>
            <a:ext cx="6323900" cy="964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6"/>
                </a:solidFill>
              </a:rPr>
              <a:t>[</a:t>
            </a:r>
            <a:r>
              <a:rPr lang="en" sz="2000" dirty="0" smtClean="0">
                <a:solidFill>
                  <a:schemeClr val="tx2"/>
                </a:solidFill>
              </a:rPr>
              <a:t>¿A que se refiere cuando se habla de una Base de Datos No Relacionales?</a:t>
            </a:r>
            <a:r>
              <a:rPr lang="en" sz="2000" dirty="0" smtClean="0">
                <a:solidFill>
                  <a:schemeClr val="accent3"/>
                </a:solidFill>
              </a:rPr>
              <a:t>]</a:t>
            </a:r>
            <a:r>
              <a:rPr lang="en" sz="2000" dirty="0" smtClean="0">
                <a:solidFill>
                  <a:schemeClr val="tx2"/>
                </a:solidFill>
              </a:rPr>
              <a:t> </a:t>
            </a:r>
            <a:endParaRPr sz="2000" dirty="0">
              <a:solidFill>
                <a:schemeClr val="tx2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645457" y="2126656"/>
            <a:ext cx="6205650" cy="1973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500" dirty="0"/>
              <a:t>&lt; </a:t>
            </a:r>
            <a:r>
              <a:rPr lang="es-ES" sz="1500" dirty="0"/>
              <a:t>Las bases de datos </a:t>
            </a:r>
            <a:r>
              <a:rPr lang="es-ES" sz="1500" dirty="0" err="1"/>
              <a:t>NoSQL</a:t>
            </a:r>
            <a:r>
              <a:rPr lang="es-ES" sz="1500" dirty="0"/>
              <a:t> están diseñadas para una variedad de patrones de acceso a datos, incluidas las aplicaciones de baja latencia. Las bases de datos de búsqueda </a:t>
            </a:r>
            <a:r>
              <a:rPr lang="es-ES" sz="1500" dirty="0" err="1"/>
              <a:t>NoSQL</a:t>
            </a:r>
            <a:r>
              <a:rPr lang="es-ES" sz="1500" dirty="0"/>
              <a:t> están diseñadas para el análisis de datos </a:t>
            </a:r>
            <a:r>
              <a:rPr lang="es-ES" sz="1500" dirty="0" err="1"/>
              <a:t>semiestructurados</a:t>
            </a:r>
            <a:r>
              <a:rPr lang="es-ES" sz="1500" dirty="0"/>
              <a:t>. El modelo relacional normaliza los datos en una tabla que consta de filas y columnas.</a:t>
            </a:r>
            <a:endParaRPr lang="es-BO" sz="1500" dirty="0"/>
          </a:p>
          <a:p>
            <a:pPr marL="0" indent="0"/>
            <a:r>
              <a:rPr lang="en" dirty="0" smtClean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Teorica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Manejo de Conceptos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5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2"/>
                </a:solidFill>
              </a:rPr>
              <a:t>02</a:t>
            </a:r>
            <a:r>
              <a:rPr lang="en" sz="5000" dirty="0" smtClean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Teorica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Manejo de Conceptos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3" name="Google Shape;2763;p50"/>
          <p:cNvGrpSpPr/>
          <p:nvPr/>
        </p:nvGrpSpPr>
        <p:grpSpPr>
          <a:xfrm>
            <a:off x="2935766" y="1855770"/>
            <a:ext cx="365776" cy="365763"/>
            <a:chOff x="4193363" y="2293000"/>
            <a:chExt cx="381175" cy="380725"/>
          </a:xfrm>
        </p:grpSpPr>
        <p:sp>
          <p:nvSpPr>
            <p:cNvPr id="14" name="Google Shape;2764;p50"/>
            <p:cNvSpPr/>
            <p:nvPr/>
          </p:nvSpPr>
          <p:spPr>
            <a:xfrm>
              <a:off x="4537538" y="2636725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0" y="1"/>
                  </a:moveTo>
                  <a:lnTo>
                    <a:pt x="0" y="1176"/>
                  </a:lnTo>
                  <a:lnTo>
                    <a:pt x="1176" y="1176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65;p50"/>
            <p:cNvSpPr/>
            <p:nvPr/>
          </p:nvSpPr>
          <p:spPr>
            <a:xfrm>
              <a:off x="4537538" y="2468450"/>
              <a:ext cx="29400" cy="29400"/>
            </a:xfrm>
            <a:custGeom>
              <a:avLst/>
              <a:gdLst/>
              <a:ahLst/>
              <a:cxnLst/>
              <a:rect l="l" t="t" r="r" b="b"/>
              <a:pathLst>
                <a:path w="1176" h="1176" extrusionOk="0">
                  <a:moveTo>
                    <a:pt x="0" y="0"/>
                  </a:moveTo>
                  <a:lnTo>
                    <a:pt x="0" y="1176"/>
                  </a:lnTo>
                  <a:lnTo>
                    <a:pt x="1176" y="1176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66;p50"/>
            <p:cNvSpPr/>
            <p:nvPr/>
          </p:nvSpPr>
          <p:spPr>
            <a:xfrm>
              <a:off x="4537538" y="2300150"/>
              <a:ext cx="29400" cy="29900"/>
            </a:xfrm>
            <a:custGeom>
              <a:avLst/>
              <a:gdLst/>
              <a:ahLst/>
              <a:cxnLst/>
              <a:rect l="l" t="t" r="r" b="b"/>
              <a:pathLst>
                <a:path w="1176" h="1196" extrusionOk="0">
                  <a:moveTo>
                    <a:pt x="0" y="1"/>
                  </a:moveTo>
                  <a:lnTo>
                    <a:pt x="0" y="1196"/>
                  </a:lnTo>
                  <a:lnTo>
                    <a:pt x="1176" y="1196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67;p50"/>
            <p:cNvSpPr/>
            <p:nvPr/>
          </p:nvSpPr>
          <p:spPr>
            <a:xfrm>
              <a:off x="4260688" y="2374575"/>
              <a:ext cx="247000" cy="217150"/>
            </a:xfrm>
            <a:custGeom>
              <a:avLst/>
              <a:gdLst/>
              <a:ahLst/>
              <a:cxnLst/>
              <a:rect l="l" t="t" r="r" b="b"/>
              <a:pathLst>
                <a:path w="9880" h="8686" extrusionOk="0">
                  <a:moveTo>
                    <a:pt x="1" y="1"/>
                  </a:moveTo>
                  <a:lnTo>
                    <a:pt x="1" y="3149"/>
                  </a:lnTo>
                  <a:cubicBezTo>
                    <a:pt x="1" y="2485"/>
                    <a:pt x="531" y="1973"/>
                    <a:pt x="1176" y="1973"/>
                  </a:cubicBezTo>
                  <a:lnTo>
                    <a:pt x="3736" y="1973"/>
                  </a:lnTo>
                  <a:lnTo>
                    <a:pt x="3736" y="7491"/>
                  </a:lnTo>
                  <a:cubicBezTo>
                    <a:pt x="3736" y="8154"/>
                    <a:pt x="3205" y="8685"/>
                    <a:pt x="2560" y="8685"/>
                  </a:cubicBezTo>
                  <a:lnTo>
                    <a:pt x="7301" y="8685"/>
                  </a:lnTo>
                  <a:cubicBezTo>
                    <a:pt x="6656" y="8685"/>
                    <a:pt x="6125" y="8154"/>
                    <a:pt x="6125" y="7491"/>
                  </a:cubicBezTo>
                  <a:lnTo>
                    <a:pt x="6125" y="1973"/>
                  </a:lnTo>
                  <a:lnTo>
                    <a:pt x="8704" y="1973"/>
                  </a:lnTo>
                  <a:cubicBezTo>
                    <a:pt x="9349" y="1973"/>
                    <a:pt x="9879" y="2485"/>
                    <a:pt x="9879" y="3149"/>
                  </a:cubicBezTo>
                  <a:lnTo>
                    <a:pt x="9879" y="1973"/>
                  </a:lnTo>
                  <a:lnTo>
                    <a:pt x="9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68;p50"/>
            <p:cNvSpPr/>
            <p:nvPr/>
          </p:nvSpPr>
          <p:spPr>
            <a:xfrm>
              <a:off x="4369238" y="2636725"/>
              <a:ext cx="29425" cy="29425"/>
            </a:xfrm>
            <a:custGeom>
              <a:avLst/>
              <a:gdLst/>
              <a:ahLst/>
              <a:cxnLst/>
              <a:rect l="l" t="t" r="r" b="b"/>
              <a:pathLst>
                <a:path w="1177" h="1177" extrusionOk="0">
                  <a:moveTo>
                    <a:pt x="1" y="1"/>
                  </a:moveTo>
                  <a:lnTo>
                    <a:pt x="1" y="1176"/>
                  </a:lnTo>
                  <a:lnTo>
                    <a:pt x="1176" y="1176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69;p50"/>
            <p:cNvSpPr/>
            <p:nvPr/>
          </p:nvSpPr>
          <p:spPr>
            <a:xfrm>
              <a:off x="4369238" y="2300150"/>
              <a:ext cx="29425" cy="29900"/>
            </a:xfrm>
            <a:custGeom>
              <a:avLst/>
              <a:gdLst/>
              <a:ahLst/>
              <a:cxnLst/>
              <a:rect l="l" t="t" r="r" b="b"/>
              <a:pathLst>
                <a:path w="1177" h="1196" extrusionOk="0">
                  <a:moveTo>
                    <a:pt x="1" y="1"/>
                  </a:moveTo>
                  <a:lnTo>
                    <a:pt x="1" y="1196"/>
                  </a:lnTo>
                  <a:lnTo>
                    <a:pt x="1176" y="1196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70;p50"/>
            <p:cNvSpPr/>
            <p:nvPr/>
          </p:nvSpPr>
          <p:spPr>
            <a:xfrm>
              <a:off x="4200963" y="2636250"/>
              <a:ext cx="29875" cy="29900"/>
            </a:xfrm>
            <a:custGeom>
              <a:avLst/>
              <a:gdLst/>
              <a:ahLst/>
              <a:cxnLst/>
              <a:rect l="l" t="t" r="r" b="b"/>
              <a:pathLst>
                <a:path w="1195" h="1196" extrusionOk="0">
                  <a:moveTo>
                    <a:pt x="0" y="1"/>
                  </a:moveTo>
                  <a:lnTo>
                    <a:pt x="0" y="1195"/>
                  </a:lnTo>
                  <a:lnTo>
                    <a:pt x="1195" y="1195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71;p50"/>
            <p:cNvSpPr/>
            <p:nvPr/>
          </p:nvSpPr>
          <p:spPr>
            <a:xfrm>
              <a:off x="4200963" y="2468450"/>
              <a:ext cx="29875" cy="29400"/>
            </a:xfrm>
            <a:custGeom>
              <a:avLst/>
              <a:gdLst/>
              <a:ahLst/>
              <a:cxnLst/>
              <a:rect l="l" t="t" r="r" b="b"/>
              <a:pathLst>
                <a:path w="1195" h="1176" extrusionOk="0">
                  <a:moveTo>
                    <a:pt x="0" y="0"/>
                  </a:moveTo>
                  <a:lnTo>
                    <a:pt x="0" y="1176"/>
                  </a:lnTo>
                  <a:lnTo>
                    <a:pt x="1195" y="1176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72;p50"/>
            <p:cNvSpPr/>
            <p:nvPr/>
          </p:nvSpPr>
          <p:spPr>
            <a:xfrm>
              <a:off x="4200963" y="2300150"/>
              <a:ext cx="29875" cy="29900"/>
            </a:xfrm>
            <a:custGeom>
              <a:avLst/>
              <a:gdLst/>
              <a:ahLst/>
              <a:cxnLst/>
              <a:rect l="l" t="t" r="r" b="b"/>
              <a:pathLst>
                <a:path w="1195" h="1196" extrusionOk="0">
                  <a:moveTo>
                    <a:pt x="0" y="1"/>
                  </a:moveTo>
                  <a:lnTo>
                    <a:pt x="0" y="1196"/>
                  </a:lnTo>
                  <a:lnTo>
                    <a:pt x="1195" y="1196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73;p50"/>
            <p:cNvSpPr/>
            <p:nvPr/>
          </p:nvSpPr>
          <p:spPr>
            <a:xfrm>
              <a:off x="4373988" y="2446175"/>
              <a:ext cx="19925" cy="14950"/>
            </a:xfrm>
            <a:custGeom>
              <a:avLst/>
              <a:gdLst/>
              <a:ahLst/>
              <a:cxnLst/>
              <a:rect l="l" t="t" r="r" b="b"/>
              <a:pathLst>
                <a:path w="797" h="598" extrusionOk="0">
                  <a:moveTo>
                    <a:pt x="399" y="0"/>
                  </a:moveTo>
                  <a:cubicBezTo>
                    <a:pt x="133" y="0"/>
                    <a:pt x="0" y="322"/>
                    <a:pt x="190" y="512"/>
                  </a:cubicBezTo>
                  <a:cubicBezTo>
                    <a:pt x="247" y="569"/>
                    <a:pt x="323" y="597"/>
                    <a:pt x="399" y="597"/>
                  </a:cubicBezTo>
                  <a:cubicBezTo>
                    <a:pt x="474" y="597"/>
                    <a:pt x="550" y="569"/>
                    <a:pt x="607" y="512"/>
                  </a:cubicBezTo>
                  <a:cubicBezTo>
                    <a:pt x="797" y="322"/>
                    <a:pt x="664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74;p50"/>
            <p:cNvSpPr/>
            <p:nvPr/>
          </p:nvSpPr>
          <p:spPr>
            <a:xfrm>
              <a:off x="4193363" y="2293000"/>
              <a:ext cx="381175" cy="380725"/>
            </a:xfrm>
            <a:custGeom>
              <a:avLst/>
              <a:gdLst/>
              <a:ahLst/>
              <a:cxnLst/>
              <a:rect l="l" t="t" r="r" b="b"/>
              <a:pathLst>
                <a:path w="15247" h="15229" extrusionOk="0">
                  <a:moveTo>
                    <a:pt x="1196" y="590"/>
                  </a:moveTo>
                  <a:lnTo>
                    <a:pt x="1196" y="1178"/>
                  </a:lnTo>
                  <a:lnTo>
                    <a:pt x="608" y="1178"/>
                  </a:lnTo>
                  <a:lnTo>
                    <a:pt x="608" y="590"/>
                  </a:lnTo>
                  <a:close/>
                  <a:moveTo>
                    <a:pt x="7927" y="590"/>
                  </a:moveTo>
                  <a:lnTo>
                    <a:pt x="7927" y="1178"/>
                  </a:lnTo>
                  <a:lnTo>
                    <a:pt x="7339" y="1178"/>
                  </a:lnTo>
                  <a:lnTo>
                    <a:pt x="7339" y="590"/>
                  </a:lnTo>
                  <a:close/>
                  <a:moveTo>
                    <a:pt x="14639" y="590"/>
                  </a:moveTo>
                  <a:lnTo>
                    <a:pt x="14639" y="1197"/>
                  </a:lnTo>
                  <a:lnTo>
                    <a:pt x="14051" y="1197"/>
                  </a:lnTo>
                  <a:lnTo>
                    <a:pt x="14051" y="590"/>
                  </a:lnTo>
                  <a:close/>
                  <a:moveTo>
                    <a:pt x="1196" y="7303"/>
                  </a:moveTo>
                  <a:lnTo>
                    <a:pt x="1196" y="7909"/>
                  </a:lnTo>
                  <a:lnTo>
                    <a:pt x="608" y="7909"/>
                  </a:lnTo>
                  <a:lnTo>
                    <a:pt x="608" y="7303"/>
                  </a:lnTo>
                  <a:close/>
                  <a:moveTo>
                    <a:pt x="14639" y="7322"/>
                  </a:moveTo>
                  <a:lnTo>
                    <a:pt x="14639" y="7909"/>
                  </a:lnTo>
                  <a:lnTo>
                    <a:pt x="14051" y="7909"/>
                  </a:lnTo>
                  <a:lnTo>
                    <a:pt x="14051" y="7322"/>
                  </a:lnTo>
                  <a:close/>
                  <a:moveTo>
                    <a:pt x="13445" y="1178"/>
                  </a:moveTo>
                  <a:lnTo>
                    <a:pt x="13445" y="1482"/>
                  </a:lnTo>
                  <a:cubicBezTo>
                    <a:pt x="13445" y="1633"/>
                    <a:pt x="13577" y="1766"/>
                    <a:pt x="13748" y="1766"/>
                  </a:cubicBezTo>
                  <a:lnTo>
                    <a:pt x="14033" y="1766"/>
                  </a:lnTo>
                  <a:lnTo>
                    <a:pt x="14033" y="6715"/>
                  </a:lnTo>
                  <a:lnTo>
                    <a:pt x="13767" y="6715"/>
                  </a:lnTo>
                  <a:cubicBezTo>
                    <a:pt x="13596" y="6715"/>
                    <a:pt x="13464" y="6848"/>
                    <a:pt x="13464" y="6999"/>
                  </a:cubicBezTo>
                  <a:lnTo>
                    <a:pt x="13464" y="8194"/>
                  </a:lnTo>
                  <a:cubicBezTo>
                    <a:pt x="13464" y="8365"/>
                    <a:pt x="13596" y="8497"/>
                    <a:pt x="13767" y="8497"/>
                  </a:cubicBezTo>
                  <a:lnTo>
                    <a:pt x="14051" y="8497"/>
                  </a:lnTo>
                  <a:lnTo>
                    <a:pt x="14051" y="13427"/>
                  </a:lnTo>
                  <a:lnTo>
                    <a:pt x="13767" y="13427"/>
                  </a:lnTo>
                  <a:cubicBezTo>
                    <a:pt x="13596" y="13427"/>
                    <a:pt x="13464" y="13560"/>
                    <a:pt x="13464" y="13731"/>
                  </a:cubicBezTo>
                  <a:lnTo>
                    <a:pt x="13464" y="13750"/>
                  </a:lnTo>
                  <a:lnTo>
                    <a:pt x="13464" y="14034"/>
                  </a:lnTo>
                  <a:lnTo>
                    <a:pt x="8515" y="14034"/>
                  </a:lnTo>
                  <a:lnTo>
                    <a:pt x="8515" y="13750"/>
                  </a:lnTo>
                  <a:cubicBezTo>
                    <a:pt x="8515" y="13579"/>
                    <a:pt x="8382" y="13446"/>
                    <a:pt x="8211" y="13446"/>
                  </a:cubicBezTo>
                  <a:lnTo>
                    <a:pt x="7036" y="13446"/>
                  </a:lnTo>
                  <a:cubicBezTo>
                    <a:pt x="6865" y="13446"/>
                    <a:pt x="6732" y="13579"/>
                    <a:pt x="6732" y="13750"/>
                  </a:cubicBezTo>
                  <a:lnTo>
                    <a:pt x="6732" y="14034"/>
                  </a:lnTo>
                  <a:lnTo>
                    <a:pt x="1802" y="14034"/>
                  </a:lnTo>
                  <a:lnTo>
                    <a:pt x="1802" y="13750"/>
                  </a:lnTo>
                  <a:cubicBezTo>
                    <a:pt x="1802" y="13579"/>
                    <a:pt x="1670" y="13446"/>
                    <a:pt x="1499" y="13446"/>
                  </a:cubicBezTo>
                  <a:lnTo>
                    <a:pt x="1196" y="13446"/>
                  </a:lnTo>
                  <a:lnTo>
                    <a:pt x="1196" y="8497"/>
                  </a:lnTo>
                  <a:lnTo>
                    <a:pt x="1499" y="8497"/>
                  </a:lnTo>
                  <a:cubicBezTo>
                    <a:pt x="1651" y="8497"/>
                    <a:pt x="1783" y="8365"/>
                    <a:pt x="1783" y="8194"/>
                  </a:cubicBezTo>
                  <a:lnTo>
                    <a:pt x="1783" y="7018"/>
                  </a:lnTo>
                  <a:cubicBezTo>
                    <a:pt x="1783" y="6848"/>
                    <a:pt x="1651" y="6715"/>
                    <a:pt x="1499" y="6715"/>
                  </a:cubicBezTo>
                  <a:lnTo>
                    <a:pt x="1196" y="6715"/>
                  </a:lnTo>
                  <a:lnTo>
                    <a:pt x="1196" y="1785"/>
                  </a:lnTo>
                  <a:lnTo>
                    <a:pt x="1499" y="1785"/>
                  </a:lnTo>
                  <a:cubicBezTo>
                    <a:pt x="1651" y="1785"/>
                    <a:pt x="1783" y="1652"/>
                    <a:pt x="1783" y="1482"/>
                  </a:cubicBezTo>
                  <a:lnTo>
                    <a:pt x="1783" y="1178"/>
                  </a:lnTo>
                  <a:lnTo>
                    <a:pt x="6732" y="1178"/>
                  </a:lnTo>
                  <a:lnTo>
                    <a:pt x="6732" y="1482"/>
                  </a:lnTo>
                  <a:cubicBezTo>
                    <a:pt x="6732" y="1633"/>
                    <a:pt x="6865" y="1766"/>
                    <a:pt x="7017" y="1766"/>
                  </a:cubicBezTo>
                  <a:lnTo>
                    <a:pt x="8211" y="1766"/>
                  </a:lnTo>
                  <a:cubicBezTo>
                    <a:pt x="8382" y="1766"/>
                    <a:pt x="8515" y="1633"/>
                    <a:pt x="8515" y="1482"/>
                  </a:cubicBezTo>
                  <a:lnTo>
                    <a:pt x="8515" y="1178"/>
                  </a:lnTo>
                  <a:close/>
                  <a:moveTo>
                    <a:pt x="1196" y="14034"/>
                  </a:moveTo>
                  <a:lnTo>
                    <a:pt x="1196" y="14622"/>
                  </a:lnTo>
                  <a:lnTo>
                    <a:pt x="608" y="14622"/>
                  </a:lnTo>
                  <a:lnTo>
                    <a:pt x="608" y="14034"/>
                  </a:lnTo>
                  <a:close/>
                  <a:moveTo>
                    <a:pt x="7927" y="14034"/>
                  </a:moveTo>
                  <a:lnTo>
                    <a:pt x="7927" y="14622"/>
                  </a:lnTo>
                  <a:lnTo>
                    <a:pt x="7320" y="14622"/>
                  </a:lnTo>
                  <a:lnTo>
                    <a:pt x="7320" y="14034"/>
                  </a:lnTo>
                  <a:close/>
                  <a:moveTo>
                    <a:pt x="14639" y="14034"/>
                  </a:moveTo>
                  <a:lnTo>
                    <a:pt x="14639" y="14641"/>
                  </a:lnTo>
                  <a:lnTo>
                    <a:pt x="14051" y="14641"/>
                  </a:lnTo>
                  <a:lnTo>
                    <a:pt x="14051" y="14034"/>
                  </a:lnTo>
                  <a:close/>
                  <a:moveTo>
                    <a:pt x="1531" y="1"/>
                  </a:moveTo>
                  <a:cubicBezTo>
                    <a:pt x="1521" y="1"/>
                    <a:pt x="1510" y="1"/>
                    <a:pt x="1499" y="3"/>
                  </a:cubicBezTo>
                  <a:lnTo>
                    <a:pt x="304" y="3"/>
                  </a:lnTo>
                  <a:cubicBezTo>
                    <a:pt x="153" y="3"/>
                    <a:pt x="20" y="116"/>
                    <a:pt x="20" y="287"/>
                  </a:cubicBezTo>
                  <a:lnTo>
                    <a:pt x="20" y="1482"/>
                  </a:lnTo>
                  <a:cubicBezTo>
                    <a:pt x="20" y="1633"/>
                    <a:pt x="153" y="1766"/>
                    <a:pt x="304" y="1766"/>
                  </a:cubicBezTo>
                  <a:lnTo>
                    <a:pt x="608" y="1766"/>
                  </a:lnTo>
                  <a:lnTo>
                    <a:pt x="608" y="6715"/>
                  </a:lnTo>
                  <a:lnTo>
                    <a:pt x="304" y="6715"/>
                  </a:lnTo>
                  <a:cubicBezTo>
                    <a:pt x="153" y="6715"/>
                    <a:pt x="20" y="6848"/>
                    <a:pt x="20" y="6999"/>
                  </a:cubicBezTo>
                  <a:lnTo>
                    <a:pt x="20" y="8194"/>
                  </a:lnTo>
                  <a:cubicBezTo>
                    <a:pt x="20" y="8365"/>
                    <a:pt x="153" y="8497"/>
                    <a:pt x="304" y="8497"/>
                  </a:cubicBezTo>
                  <a:lnTo>
                    <a:pt x="608" y="8497"/>
                  </a:lnTo>
                  <a:lnTo>
                    <a:pt x="608" y="13427"/>
                  </a:lnTo>
                  <a:lnTo>
                    <a:pt x="304" y="13427"/>
                  </a:lnTo>
                  <a:cubicBezTo>
                    <a:pt x="134" y="13427"/>
                    <a:pt x="1" y="13560"/>
                    <a:pt x="20" y="13750"/>
                  </a:cubicBezTo>
                  <a:lnTo>
                    <a:pt x="20" y="14925"/>
                  </a:lnTo>
                  <a:cubicBezTo>
                    <a:pt x="1" y="15096"/>
                    <a:pt x="134" y="15229"/>
                    <a:pt x="304" y="15229"/>
                  </a:cubicBezTo>
                  <a:lnTo>
                    <a:pt x="1499" y="15229"/>
                  </a:lnTo>
                  <a:cubicBezTo>
                    <a:pt x="1651" y="15229"/>
                    <a:pt x="1783" y="15096"/>
                    <a:pt x="1783" y="14925"/>
                  </a:cubicBezTo>
                  <a:lnTo>
                    <a:pt x="1783" y="14622"/>
                  </a:lnTo>
                  <a:lnTo>
                    <a:pt x="6732" y="14622"/>
                  </a:lnTo>
                  <a:lnTo>
                    <a:pt x="6732" y="14925"/>
                  </a:lnTo>
                  <a:cubicBezTo>
                    <a:pt x="6732" y="15096"/>
                    <a:pt x="6865" y="15229"/>
                    <a:pt x="7017" y="15229"/>
                  </a:cubicBezTo>
                  <a:lnTo>
                    <a:pt x="8211" y="15229"/>
                  </a:lnTo>
                  <a:cubicBezTo>
                    <a:pt x="8382" y="15229"/>
                    <a:pt x="8515" y="15096"/>
                    <a:pt x="8515" y="14925"/>
                  </a:cubicBezTo>
                  <a:lnTo>
                    <a:pt x="8515" y="14622"/>
                  </a:lnTo>
                  <a:lnTo>
                    <a:pt x="13445" y="14622"/>
                  </a:lnTo>
                  <a:lnTo>
                    <a:pt x="13445" y="14925"/>
                  </a:lnTo>
                  <a:cubicBezTo>
                    <a:pt x="13445" y="15096"/>
                    <a:pt x="13577" y="15229"/>
                    <a:pt x="13748" y="15229"/>
                  </a:cubicBezTo>
                  <a:lnTo>
                    <a:pt x="14924" y="15229"/>
                  </a:lnTo>
                  <a:cubicBezTo>
                    <a:pt x="15094" y="15229"/>
                    <a:pt x="15227" y="15096"/>
                    <a:pt x="15227" y="14925"/>
                  </a:cubicBezTo>
                  <a:lnTo>
                    <a:pt x="15227" y="13750"/>
                  </a:lnTo>
                  <a:cubicBezTo>
                    <a:pt x="15227" y="13579"/>
                    <a:pt x="15094" y="13446"/>
                    <a:pt x="14924" y="13446"/>
                  </a:cubicBezTo>
                  <a:lnTo>
                    <a:pt x="14639" y="13446"/>
                  </a:lnTo>
                  <a:lnTo>
                    <a:pt x="14639" y="8497"/>
                  </a:lnTo>
                  <a:lnTo>
                    <a:pt x="14943" y="8497"/>
                  </a:lnTo>
                  <a:cubicBezTo>
                    <a:pt x="15113" y="8497"/>
                    <a:pt x="15246" y="8365"/>
                    <a:pt x="15246" y="8194"/>
                  </a:cubicBezTo>
                  <a:lnTo>
                    <a:pt x="15246" y="7018"/>
                  </a:lnTo>
                  <a:cubicBezTo>
                    <a:pt x="15246" y="6848"/>
                    <a:pt x="15113" y="6715"/>
                    <a:pt x="14943" y="6715"/>
                  </a:cubicBezTo>
                  <a:lnTo>
                    <a:pt x="14639" y="6715"/>
                  </a:lnTo>
                  <a:lnTo>
                    <a:pt x="14639" y="1785"/>
                  </a:lnTo>
                  <a:lnTo>
                    <a:pt x="14943" y="1785"/>
                  </a:lnTo>
                  <a:cubicBezTo>
                    <a:pt x="15113" y="1785"/>
                    <a:pt x="15246" y="1652"/>
                    <a:pt x="15246" y="1482"/>
                  </a:cubicBezTo>
                  <a:lnTo>
                    <a:pt x="15246" y="287"/>
                  </a:lnTo>
                  <a:cubicBezTo>
                    <a:pt x="15246" y="144"/>
                    <a:pt x="15128" y="1"/>
                    <a:pt x="14972" y="1"/>
                  </a:cubicBezTo>
                  <a:cubicBezTo>
                    <a:pt x="14962" y="1"/>
                    <a:pt x="14952" y="1"/>
                    <a:pt x="14943" y="3"/>
                  </a:cubicBezTo>
                  <a:lnTo>
                    <a:pt x="13767" y="3"/>
                  </a:lnTo>
                  <a:cubicBezTo>
                    <a:pt x="13596" y="3"/>
                    <a:pt x="13464" y="116"/>
                    <a:pt x="13464" y="287"/>
                  </a:cubicBezTo>
                  <a:lnTo>
                    <a:pt x="13464" y="590"/>
                  </a:lnTo>
                  <a:lnTo>
                    <a:pt x="8515" y="590"/>
                  </a:lnTo>
                  <a:lnTo>
                    <a:pt x="8515" y="287"/>
                  </a:lnTo>
                  <a:cubicBezTo>
                    <a:pt x="8515" y="127"/>
                    <a:pt x="8398" y="1"/>
                    <a:pt x="8244" y="1"/>
                  </a:cubicBezTo>
                  <a:cubicBezTo>
                    <a:pt x="8233" y="1"/>
                    <a:pt x="8222" y="1"/>
                    <a:pt x="8211" y="3"/>
                  </a:cubicBezTo>
                  <a:lnTo>
                    <a:pt x="7036" y="3"/>
                  </a:lnTo>
                  <a:cubicBezTo>
                    <a:pt x="6865" y="3"/>
                    <a:pt x="6732" y="116"/>
                    <a:pt x="6732" y="287"/>
                  </a:cubicBezTo>
                  <a:lnTo>
                    <a:pt x="6732" y="590"/>
                  </a:lnTo>
                  <a:lnTo>
                    <a:pt x="1802" y="590"/>
                  </a:lnTo>
                  <a:lnTo>
                    <a:pt x="1802" y="287"/>
                  </a:lnTo>
                  <a:cubicBezTo>
                    <a:pt x="1802" y="127"/>
                    <a:pt x="1686" y="1"/>
                    <a:pt x="1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75;p50"/>
            <p:cNvSpPr/>
            <p:nvPr/>
          </p:nvSpPr>
          <p:spPr>
            <a:xfrm>
              <a:off x="4375888" y="2475550"/>
              <a:ext cx="16125" cy="79775"/>
            </a:xfrm>
            <a:custGeom>
              <a:avLst/>
              <a:gdLst/>
              <a:ahLst/>
              <a:cxnLst/>
              <a:rect l="l" t="t" r="r" b="b"/>
              <a:pathLst>
                <a:path w="645" h="3191" extrusionOk="0">
                  <a:moveTo>
                    <a:pt x="323" y="1"/>
                  </a:moveTo>
                  <a:cubicBezTo>
                    <a:pt x="152" y="1"/>
                    <a:pt x="19" y="133"/>
                    <a:pt x="19" y="304"/>
                  </a:cubicBezTo>
                  <a:lnTo>
                    <a:pt x="19" y="2864"/>
                  </a:lnTo>
                  <a:cubicBezTo>
                    <a:pt x="0" y="3082"/>
                    <a:pt x="161" y="3191"/>
                    <a:pt x="323" y="3191"/>
                  </a:cubicBezTo>
                  <a:cubicBezTo>
                    <a:pt x="484" y="3191"/>
                    <a:pt x="645" y="3082"/>
                    <a:pt x="626" y="2864"/>
                  </a:cubicBezTo>
                  <a:lnTo>
                    <a:pt x="626" y="304"/>
                  </a:lnTo>
                  <a:cubicBezTo>
                    <a:pt x="626" y="133"/>
                    <a:pt x="493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76;p50"/>
            <p:cNvSpPr/>
            <p:nvPr/>
          </p:nvSpPr>
          <p:spPr>
            <a:xfrm>
              <a:off x="4252388" y="2367000"/>
              <a:ext cx="262875" cy="232350"/>
            </a:xfrm>
            <a:custGeom>
              <a:avLst/>
              <a:gdLst/>
              <a:ahLst/>
              <a:cxnLst/>
              <a:rect l="l" t="t" r="r" b="b"/>
              <a:pathLst>
                <a:path w="10515" h="9294" extrusionOk="0">
                  <a:moveTo>
                    <a:pt x="9908" y="607"/>
                  </a:moveTo>
                  <a:lnTo>
                    <a:pt x="9908" y="2276"/>
                  </a:lnTo>
                  <a:cubicBezTo>
                    <a:pt x="9662" y="2067"/>
                    <a:pt x="9339" y="1973"/>
                    <a:pt x="9017" y="1973"/>
                  </a:cubicBezTo>
                  <a:lnTo>
                    <a:pt x="6457" y="1973"/>
                  </a:lnTo>
                  <a:cubicBezTo>
                    <a:pt x="6286" y="1973"/>
                    <a:pt x="6154" y="2105"/>
                    <a:pt x="6154" y="2276"/>
                  </a:cubicBezTo>
                  <a:lnTo>
                    <a:pt x="6154" y="7794"/>
                  </a:lnTo>
                  <a:cubicBezTo>
                    <a:pt x="6154" y="8116"/>
                    <a:pt x="6267" y="8438"/>
                    <a:pt x="6457" y="8685"/>
                  </a:cubicBezTo>
                  <a:lnTo>
                    <a:pt x="4087" y="8685"/>
                  </a:lnTo>
                  <a:cubicBezTo>
                    <a:pt x="4277" y="8438"/>
                    <a:pt x="4390" y="8116"/>
                    <a:pt x="4390" y="7794"/>
                  </a:cubicBezTo>
                  <a:lnTo>
                    <a:pt x="4390" y="2276"/>
                  </a:lnTo>
                  <a:cubicBezTo>
                    <a:pt x="4390" y="2105"/>
                    <a:pt x="4258" y="1973"/>
                    <a:pt x="4087" y="1973"/>
                  </a:cubicBezTo>
                  <a:lnTo>
                    <a:pt x="1508" y="1973"/>
                  </a:lnTo>
                  <a:cubicBezTo>
                    <a:pt x="1186" y="1973"/>
                    <a:pt x="882" y="2067"/>
                    <a:pt x="617" y="2276"/>
                  </a:cubicBezTo>
                  <a:lnTo>
                    <a:pt x="617" y="607"/>
                  </a:lnTo>
                  <a:close/>
                  <a:moveTo>
                    <a:pt x="333" y="1"/>
                  </a:moveTo>
                  <a:cubicBezTo>
                    <a:pt x="162" y="1"/>
                    <a:pt x="10" y="133"/>
                    <a:pt x="29" y="304"/>
                  </a:cubicBezTo>
                  <a:lnTo>
                    <a:pt x="29" y="3452"/>
                  </a:lnTo>
                  <a:cubicBezTo>
                    <a:pt x="1" y="3670"/>
                    <a:pt x="157" y="3779"/>
                    <a:pt x="316" y="3779"/>
                  </a:cubicBezTo>
                  <a:cubicBezTo>
                    <a:pt x="475" y="3779"/>
                    <a:pt x="636" y="3670"/>
                    <a:pt x="617" y="3452"/>
                  </a:cubicBezTo>
                  <a:cubicBezTo>
                    <a:pt x="617" y="2959"/>
                    <a:pt x="1015" y="2560"/>
                    <a:pt x="1508" y="2560"/>
                  </a:cubicBezTo>
                  <a:lnTo>
                    <a:pt x="3765" y="2560"/>
                  </a:lnTo>
                  <a:lnTo>
                    <a:pt x="3765" y="7794"/>
                  </a:lnTo>
                  <a:cubicBezTo>
                    <a:pt x="3765" y="8287"/>
                    <a:pt x="3366" y="8685"/>
                    <a:pt x="2873" y="8685"/>
                  </a:cubicBezTo>
                  <a:cubicBezTo>
                    <a:pt x="2513" y="8723"/>
                    <a:pt x="2513" y="9254"/>
                    <a:pt x="2873" y="9292"/>
                  </a:cubicBezTo>
                  <a:lnTo>
                    <a:pt x="7633" y="9292"/>
                  </a:lnTo>
                  <a:cubicBezTo>
                    <a:pt x="7645" y="9293"/>
                    <a:pt x="7656" y="9293"/>
                    <a:pt x="7667" y="9293"/>
                  </a:cubicBezTo>
                  <a:cubicBezTo>
                    <a:pt x="8057" y="9293"/>
                    <a:pt x="8057" y="8683"/>
                    <a:pt x="7667" y="8683"/>
                  </a:cubicBezTo>
                  <a:cubicBezTo>
                    <a:pt x="7656" y="8683"/>
                    <a:pt x="7645" y="8684"/>
                    <a:pt x="7633" y="8685"/>
                  </a:cubicBezTo>
                  <a:cubicBezTo>
                    <a:pt x="7140" y="8685"/>
                    <a:pt x="6742" y="8287"/>
                    <a:pt x="6742" y="7794"/>
                  </a:cubicBezTo>
                  <a:lnTo>
                    <a:pt x="6742" y="2560"/>
                  </a:lnTo>
                  <a:lnTo>
                    <a:pt x="8998" y="2560"/>
                  </a:lnTo>
                  <a:cubicBezTo>
                    <a:pt x="9491" y="2560"/>
                    <a:pt x="9889" y="2959"/>
                    <a:pt x="9889" y="3452"/>
                  </a:cubicBezTo>
                  <a:cubicBezTo>
                    <a:pt x="9870" y="3670"/>
                    <a:pt x="10031" y="3779"/>
                    <a:pt x="10193" y="3779"/>
                  </a:cubicBezTo>
                  <a:cubicBezTo>
                    <a:pt x="10354" y="3779"/>
                    <a:pt x="10515" y="3670"/>
                    <a:pt x="10496" y="3452"/>
                  </a:cubicBezTo>
                  <a:lnTo>
                    <a:pt x="10496" y="304"/>
                  </a:lnTo>
                  <a:cubicBezTo>
                    <a:pt x="10496" y="133"/>
                    <a:pt x="10363" y="1"/>
                    <a:pt x="10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875;p50"/>
          <p:cNvGrpSpPr/>
          <p:nvPr/>
        </p:nvGrpSpPr>
        <p:grpSpPr>
          <a:xfrm>
            <a:off x="2596738" y="2549176"/>
            <a:ext cx="215157" cy="365738"/>
            <a:chOff x="7382238" y="3252975"/>
            <a:chExt cx="364550" cy="621475"/>
          </a:xfrm>
        </p:grpSpPr>
        <p:sp>
          <p:nvSpPr>
            <p:cNvPr id="28" name="Google Shape;2876;p50"/>
            <p:cNvSpPr/>
            <p:nvPr/>
          </p:nvSpPr>
          <p:spPr>
            <a:xfrm>
              <a:off x="7394563" y="3757825"/>
              <a:ext cx="339900" cy="104775"/>
            </a:xfrm>
            <a:custGeom>
              <a:avLst/>
              <a:gdLst/>
              <a:ahLst/>
              <a:cxnLst/>
              <a:rect l="l" t="t" r="r" b="b"/>
              <a:pathLst>
                <a:path w="13596" h="4191" extrusionOk="0">
                  <a:moveTo>
                    <a:pt x="0" y="0"/>
                  </a:moveTo>
                  <a:lnTo>
                    <a:pt x="0" y="3205"/>
                  </a:lnTo>
                  <a:cubicBezTo>
                    <a:pt x="0" y="3755"/>
                    <a:pt x="436" y="4191"/>
                    <a:pt x="967" y="4191"/>
                  </a:cubicBezTo>
                  <a:lnTo>
                    <a:pt x="12628" y="4191"/>
                  </a:lnTo>
                  <a:cubicBezTo>
                    <a:pt x="13159" y="4191"/>
                    <a:pt x="13596" y="3755"/>
                    <a:pt x="13596" y="3205"/>
                  </a:cubicBezTo>
                  <a:lnTo>
                    <a:pt x="13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77;p50"/>
            <p:cNvSpPr/>
            <p:nvPr/>
          </p:nvSpPr>
          <p:spPr>
            <a:xfrm>
              <a:off x="7394563" y="3344950"/>
              <a:ext cx="339900" cy="412900"/>
            </a:xfrm>
            <a:custGeom>
              <a:avLst/>
              <a:gdLst/>
              <a:ahLst/>
              <a:cxnLst/>
              <a:rect l="l" t="t" r="r" b="b"/>
              <a:pathLst>
                <a:path w="13596" h="16516" extrusionOk="0">
                  <a:moveTo>
                    <a:pt x="0" y="0"/>
                  </a:moveTo>
                  <a:lnTo>
                    <a:pt x="0" y="16515"/>
                  </a:lnTo>
                  <a:lnTo>
                    <a:pt x="13596" y="16515"/>
                  </a:lnTo>
                  <a:lnTo>
                    <a:pt x="13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78;p50"/>
            <p:cNvSpPr/>
            <p:nvPr/>
          </p:nvSpPr>
          <p:spPr>
            <a:xfrm>
              <a:off x="7394563" y="3264825"/>
              <a:ext cx="339900" cy="80150"/>
            </a:xfrm>
            <a:custGeom>
              <a:avLst/>
              <a:gdLst/>
              <a:ahLst/>
              <a:cxnLst/>
              <a:rect l="l" t="t" r="r" b="b"/>
              <a:pathLst>
                <a:path w="13596" h="3206" extrusionOk="0">
                  <a:moveTo>
                    <a:pt x="967" y="1"/>
                  </a:moveTo>
                  <a:cubicBezTo>
                    <a:pt x="436" y="1"/>
                    <a:pt x="0" y="437"/>
                    <a:pt x="0" y="968"/>
                  </a:cubicBezTo>
                  <a:lnTo>
                    <a:pt x="0" y="3205"/>
                  </a:lnTo>
                  <a:lnTo>
                    <a:pt x="13596" y="3205"/>
                  </a:lnTo>
                  <a:lnTo>
                    <a:pt x="13596" y="968"/>
                  </a:lnTo>
                  <a:cubicBezTo>
                    <a:pt x="13596" y="437"/>
                    <a:pt x="13159" y="1"/>
                    <a:pt x="12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79;p50"/>
            <p:cNvSpPr/>
            <p:nvPr/>
          </p:nvSpPr>
          <p:spPr>
            <a:xfrm>
              <a:off x="7467088" y="363647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0" y="0"/>
                  </a:moveTo>
                  <a:lnTo>
                    <a:pt x="0" y="2920"/>
                  </a:lnTo>
                  <a:lnTo>
                    <a:pt x="2920" y="2920"/>
                  </a:lnTo>
                  <a:lnTo>
                    <a:pt x="292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80;p50"/>
            <p:cNvSpPr/>
            <p:nvPr/>
          </p:nvSpPr>
          <p:spPr>
            <a:xfrm>
              <a:off x="7467088" y="351512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0" y="0"/>
                  </a:moveTo>
                  <a:lnTo>
                    <a:pt x="0" y="2920"/>
                  </a:lnTo>
                  <a:lnTo>
                    <a:pt x="2920" y="2920"/>
                  </a:lnTo>
                  <a:lnTo>
                    <a:pt x="292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81;p50"/>
            <p:cNvSpPr/>
            <p:nvPr/>
          </p:nvSpPr>
          <p:spPr>
            <a:xfrm>
              <a:off x="7467088" y="3393775"/>
              <a:ext cx="73025" cy="72550"/>
            </a:xfrm>
            <a:custGeom>
              <a:avLst/>
              <a:gdLst/>
              <a:ahLst/>
              <a:cxnLst/>
              <a:rect l="l" t="t" r="r" b="b"/>
              <a:pathLst>
                <a:path w="2921" h="2902" extrusionOk="0">
                  <a:moveTo>
                    <a:pt x="0" y="0"/>
                  </a:moveTo>
                  <a:lnTo>
                    <a:pt x="0" y="2901"/>
                  </a:lnTo>
                  <a:lnTo>
                    <a:pt x="2920" y="2901"/>
                  </a:lnTo>
                  <a:lnTo>
                    <a:pt x="292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82;p50"/>
            <p:cNvSpPr/>
            <p:nvPr/>
          </p:nvSpPr>
          <p:spPr>
            <a:xfrm>
              <a:off x="7601238" y="3798125"/>
              <a:ext cx="28325" cy="24200"/>
            </a:xfrm>
            <a:custGeom>
              <a:avLst/>
              <a:gdLst/>
              <a:ahLst/>
              <a:cxnLst/>
              <a:rect l="l" t="t" r="r" b="b"/>
              <a:pathLst>
                <a:path w="1133" h="968" extrusionOk="0">
                  <a:moveTo>
                    <a:pt x="492" y="0"/>
                  </a:moveTo>
                  <a:cubicBezTo>
                    <a:pt x="241" y="0"/>
                    <a:pt x="0" y="199"/>
                    <a:pt x="0" y="493"/>
                  </a:cubicBezTo>
                  <a:cubicBezTo>
                    <a:pt x="0" y="740"/>
                    <a:pt x="209" y="967"/>
                    <a:pt x="474" y="967"/>
                  </a:cubicBezTo>
                  <a:cubicBezTo>
                    <a:pt x="482" y="968"/>
                    <a:pt x="490" y="968"/>
                    <a:pt x="497" y="968"/>
                  </a:cubicBezTo>
                  <a:cubicBezTo>
                    <a:pt x="918" y="968"/>
                    <a:pt x="1133" y="450"/>
                    <a:pt x="835" y="152"/>
                  </a:cubicBezTo>
                  <a:cubicBezTo>
                    <a:pt x="736" y="47"/>
                    <a:pt x="613" y="0"/>
                    <a:pt x="4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83;p50"/>
            <p:cNvSpPr/>
            <p:nvPr/>
          </p:nvSpPr>
          <p:spPr>
            <a:xfrm>
              <a:off x="7382238" y="3252975"/>
              <a:ext cx="364550" cy="621475"/>
            </a:xfrm>
            <a:custGeom>
              <a:avLst/>
              <a:gdLst/>
              <a:ahLst/>
              <a:cxnLst/>
              <a:rect l="l" t="t" r="r" b="b"/>
              <a:pathLst>
                <a:path w="14582" h="24859" extrusionOk="0">
                  <a:moveTo>
                    <a:pt x="13103" y="968"/>
                  </a:moveTo>
                  <a:cubicBezTo>
                    <a:pt x="13368" y="968"/>
                    <a:pt x="13577" y="1195"/>
                    <a:pt x="13577" y="1442"/>
                  </a:cubicBezTo>
                  <a:lnTo>
                    <a:pt x="13577" y="3205"/>
                  </a:lnTo>
                  <a:lnTo>
                    <a:pt x="948" y="3205"/>
                  </a:lnTo>
                  <a:lnTo>
                    <a:pt x="986" y="1442"/>
                  </a:lnTo>
                  <a:cubicBezTo>
                    <a:pt x="986" y="1195"/>
                    <a:pt x="1195" y="968"/>
                    <a:pt x="1460" y="968"/>
                  </a:cubicBezTo>
                  <a:close/>
                  <a:moveTo>
                    <a:pt x="13614" y="4172"/>
                  </a:moveTo>
                  <a:lnTo>
                    <a:pt x="13614" y="19720"/>
                  </a:lnTo>
                  <a:lnTo>
                    <a:pt x="986" y="19720"/>
                  </a:lnTo>
                  <a:lnTo>
                    <a:pt x="986" y="4172"/>
                  </a:lnTo>
                  <a:close/>
                  <a:moveTo>
                    <a:pt x="13614" y="20687"/>
                  </a:moveTo>
                  <a:lnTo>
                    <a:pt x="13614" y="23399"/>
                  </a:lnTo>
                  <a:cubicBezTo>
                    <a:pt x="13614" y="23664"/>
                    <a:pt x="13387" y="23873"/>
                    <a:pt x="13140" y="23873"/>
                  </a:cubicBezTo>
                  <a:lnTo>
                    <a:pt x="1479" y="23873"/>
                  </a:lnTo>
                  <a:cubicBezTo>
                    <a:pt x="1214" y="23873"/>
                    <a:pt x="1005" y="23664"/>
                    <a:pt x="1005" y="23399"/>
                  </a:cubicBezTo>
                  <a:lnTo>
                    <a:pt x="986" y="23399"/>
                  </a:lnTo>
                  <a:lnTo>
                    <a:pt x="986" y="20687"/>
                  </a:lnTo>
                  <a:close/>
                  <a:moveTo>
                    <a:pt x="1460" y="1"/>
                  </a:moveTo>
                  <a:cubicBezTo>
                    <a:pt x="664" y="1"/>
                    <a:pt x="0" y="645"/>
                    <a:pt x="0" y="1442"/>
                  </a:cubicBezTo>
                  <a:lnTo>
                    <a:pt x="0" y="23399"/>
                  </a:lnTo>
                  <a:cubicBezTo>
                    <a:pt x="0" y="24214"/>
                    <a:pt x="664" y="24859"/>
                    <a:pt x="1460" y="24859"/>
                  </a:cubicBezTo>
                  <a:lnTo>
                    <a:pt x="13121" y="24859"/>
                  </a:lnTo>
                  <a:cubicBezTo>
                    <a:pt x="13918" y="24859"/>
                    <a:pt x="14582" y="24214"/>
                    <a:pt x="14582" y="23399"/>
                  </a:cubicBezTo>
                  <a:lnTo>
                    <a:pt x="14582" y="1442"/>
                  </a:lnTo>
                  <a:cubicBezTo>
                    <a:pt x="14582" y="645"/>
                    <a:pt x="13918" y="1"/>
                    <a:pt x="13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84;p50"/>
            <p:cNvSpPr/>
            <p:nvPr/>
          </p:nvSpPr>
          <p:spPr>
            <a:xfrm>
              <a:off x="7499788" y="3798125"/>
              <a:ext cx="81075" cy="24200"/>
            </a:xfrm>
            <a:custGeom>
              <a:avLst/>
              <a:gdLst/>
              <a:ahLst/>
              <a:cxnLst/>
              <a:rect l="l" t="t" r="r" b="b"/>
              <a:pathLst>
                <a:path w="3243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2598" y="967"/>
                  </a:lnTo>
                  <a:cubicBezTo>
                    <a:pt x="3243" y="967"/>
                    <a:pt x="3243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85;p50"/>
            <p:cNvSpPr/>
            <p:nvPr/>
          </p:nvSpPr>
          <p:spPr>
            <a:xfrm>
              <a:off x="7455238" y="3381450"/>
              <a:ext cx="97200" cy="96725"/>
            </a:xfrm>
            <a:custGeom>
              <a:avLst/>
              <a:gdLst/>
              <a:ahLst/>
              <a:cxnLst/>
              <a:rect l="l" t="t" r="r" b="b"/>
              <a:pathLst>
                <a:path w="3888" h="3869" extrusionOk="0">
                  <a:moveTo>
                    <a:pt x="2920" y="967"/>
                  </a:moveTo>
                  <a:lnTo>
                    <a:pt x="2920" y="2920"/>
                  </a:lnTo>
                  <a:lnTo>
                    <a:pt x="986" y="2920"/>
                  </a:lnTo>
                  <a:lnTo>
                    <a:pt x="986" y="967"/>
                  </a:lnTo>
                  <a:close/>
                  <a:moveTo>
                    <a:pt x="493" y="0"/>
                  </a:moveTo>
                  <a:cubicBezTo>
                    <a:pt x="228" y="0"/>
                    <a:pt x="19" y="209"/>
                    <a:pt x="19" y="474"/>
                  </a:cubicBezTo>
                  <a:lnTo>
                    <a:pt x="19" y="3394"/>
                  </a:lnTo>
                  <a:cubicBezTo>
                    <a:pt x="0" y="3660"/>
                    <a:pt x="209" y="3868"/>
                    <a:pt x="493" y="3868"/>
                  </a:cubicBezTo>
                  <a:lnTo>
                    <a:pt x="3394" y="3868"/>
                  </a:lnTo>
                  <a:cubicBezTo>
                    <a:pt x="3660" y="3868"/>
                    <a:pt x="3887" y="3660"/>
                    <a:pt x="3868" y="3394"/>
                  </a:cubicBezTo>
                  <a:lnTo>
                    <a:pt x="3868" y="493"/>
                  </a:lnTo>
                  <a:cubicBezTo>
                    <a:pt x="3868" y="228"/>
                    <a:pt x="3660" y="19"/>
                    <a:pt x="3394" y="19"/>
                  </a:cubicBezTo>
                  <a:lnTo>
                    <a:pt x="3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86;p50"/>
            <p:cNvSpPr/>
            <p:nvPr/>
          </p:nvSpPr>
          <p:spPr>
            <a:xfrm>
              <a:off x="7455238" y="3502800"/>
              <a:ext cx="96725" cy="97200"/>
            </a:xfrm>
            <a:custGeom>
              <a:avLst/>
              <a:gdLst/>
              <a:ahLst/>
              <a:cxnLst/>
              <a:rect l="l" t="t" r="r" b="b"/>
              <a:pathLst>
                <a:path w="3869" h="3888" extrusionOk="0">
                  <a:moveTo>
                    <a:pt x="2920" y="986"/>
                  </a:moveTo>
                  <a:lnTo>
                    <a:pt x="2920" y="2920"/>
                  </a:lnTo>
                  <a:lnTo>
                    <a:pt x="986" y="2920"/>
                  </a:lnTo>
                  <a:lnTo>
                    <a:pt x="986" y="986"/>
                  </a:lnTo>
                  <a:close/>
                  <a:moveTo>
                    <a:pt x="493" y="0"/>
                  </a:moveTo>
                  <a:cubicBezTo>
                    <a:pt x="228" y="19"/>
                    <a:pt x="19" y="228"/>
                    <a:pt x="19" y="474"/>
                  </a:cubicBezTo>
                  <a:lnTo>
                    <a:pt x="19" y="3394"/>
                  </a:lnTo>
                  <a:cubicBezTo>
                    <a:pt x="0" y="3660"/>
                    <a:pt x="228" y="3868"/>
                    <a:pt x="493" y="3887"/>
                  </a:cubicBezTo>
                  <a:lnTo>
                    <a:pt x="3394" y="3887"/>
                  </a:lnTo>
                  <a:cubicBezTo>
                    <a:pt x="3660" y="3868"/>
                    <a:pt x="3868" y="3660"/>
                    <a:pt x="3868" y="3394"/>
                  </a:cubicBezTo>
                  <a:lnTo>
                    <a:pt x="3868" y="474"/>
                  </a:lnTo>
                  <a:cubicBezTo>
                    <a:pt x="3868" y="228"/>
                    <a:pt x="3660" y="19"/>
                    <a:pt x="3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87;p50"/>
            <p:cNvSpPr/>
            <p:nvPr/>
          </p:nvSpPr>
          <p:spPr>
            <a:xfrm>
              <a:off x="7455238" y="3624625"/>
              <a:ext cx="97200" cy="96725"/>
            </a:xfrm>
            <a:custGeom>
              <a:avLst/>
              <a:gdLst/>
              <a:ahLst/>
              <a:cxnLst/>
              <a:rect l="l" t="t" r="r" b="b"/>
              <a:pathLst>
                <a:path w="3888" h="3869" extrusionOk="0">
                  <a:moveTo>
                    <a:pt x="2920" y="967"/>
                  </a:moveTo>
                  <a:lnTo>
                    <a:pt x="2920" y="2901"/>
                  </a:lnTo>
                  <a:lnTo>
                    <a:pt x="986" y="2901"/>
                  </a:lnTo>
                  <a:lnTo>
                    <a:pt x="986" y="967"/>
                  </a:lnTo>
                  <a:close/>
                  <a:moveTo>
                    <a:pt x="493" y="0"/>
                  </a:moveTo>
                  <a:cubicBezTo>
                    <a:pt x="228" y="0"/>
                    <a:pt x="19" y="209"/>
                    <a:pt x="19" y="474"/>
                  </a:cubicBezTo>
                  <a:lnTo>
                    <a:pt x="19" y="3375"/>
                  </a:lnTo>
                  <a:cubicBezTo>
                    <a:pt x="0" y="3641"/>
                    <a:pt x="209" y="3868"/>
                    <a:pt x="493" y="3868"/>
                  </a:cubicBezTo>
                  <a:lnTo>
                    <a:pt x="3394" y="3868"/>
                  </a:lnTo>
                  <a:cubicBezTo>
                    <a:pt x="3660" y="3868"/>
                    <a:pt x="3887" y="3641"/>
                    <a:pt x="3868" y="3375"/>
                  </a:cubicBezTo>
                  <a:lnTo>
                    <a:pt x="3868" y="474"/>
                  </a:lnTo>
                  <a:cubicBezTo>
                    <a:pt x="3868" y="209"/>
                    <a:pt x="3660" y="0"/>
                    <a:pt x="3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88;p50"/>
            <p:cNvSpPr/>
            <p:nvPr/>
          </p:nvSpPr>
          <p:spPr>
            <a:xfrm>
              <a:off x="7572788" y="3393775"/>
              <a:ext cx="105275" cy="24200"/>
            </a:xfrm>
            <a:custGeom>
              <a:avLst/>
              <a:gdLst/>
              <a:ahLst/>
              <a:cxnLst/>
              <a:rect l="l" t="t" r="r" b="b"/>
              <a:pathLst>
                <a:path w="4211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3565" y="967"/>
                  </a:lnTo>
                  <a:cubicBezTo>
                    <a:pt x="4210" y="967"/>
                    <a:pt x="4210" y="0"/>
                    <a:pt x="3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89;p50"/>
            <p:cNvSpPr/>
            <p:nvPr/>
          </p:nvSpPr>
          <p:spPr>
            <a:xfrm>
              <a:off x="7572788" y="3442125"/>
              <a:ext cx="81100" cy="24200"/>
            </a:xfrm>
            <a:custGeom>
              <a:avLst/>
              <a:gdLst/>
              <a:ahLst/>
              <a:cxnLst/>
              <a:rect l="l" t="t" r="r" b="b"/>
              <a:pathLst>
                <a:path w="3244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2598" y="967"/>
                  </a:lnTo>
                  <a:cubicBezTo>
                    <a:pt x="3243" y="967"/>
                    <a:pt x="3243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90;p50"/>
            <p:cNvSpPr/>
            <p:nvPr/>
          </p:nvSpPr>
          <p:spPr>
            <a:xfrm>
              <a:off x="7572788" y="3563475"/>
              <a:ext cx="81100" cy="24675"/>
            </a:xfrm>
            <a:custGeom>
              <a:avLst/>
              <a:gdLst/>
              <a:ahLst/>
              <a:cxnLst/>
              <a:rect l="l" t="t" r="r" b="b"/>
              <a:pathLst>
                <a:path w="3244" h="987" extrusionOk="0">
                  <a:moveTo>
                    <a:pt x="645" y="0"/>
                  </a:moveTo>
                  <a:cubicBezTo>
                    <a:pt x="1" y="0"/>
                    <a:pt x="1" y="986"/>
                    <a:pt x="645" y="986"/>
                  </a:cubicBezTo>
                  <a:lnTo>
                    <a:pt x="2598" y="986"/>
                  </a:lnTo>
                  <a:cubicBezTo>
                    <a:pt x="3243" y="986"/>
                    <a:pt x="3243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91;p50"/>
            <p:cNvSpPr/>
            <p:nvPr/>
          </p:nvSpPr>
          <p:spPr>
            <a:xfrm>
              <a:off x="7572788" y="3685300"/>
              <a:ext cx="81100" cy="24200"/>
            </a:xfrm>
            <a:custGeom>
              <a:avLst/>
              <a:gdLst/>
              <a:ahLst/>
              <a:cxnLst/>
              <a:rect l="l" t="t" r="r" b="b"/>
              <a:pathLst>
                <a:path w="3244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2598" y="967"/>
                  </a:lnTo>
                  <a:cubicBezTo>
                    <a:pt x="3243" y="967"/>
                    <a:pt x="3243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92;p50"/>
            <p:cNvSpPr/>
            <p:nvPr/>
          </p:nvSpPr>
          <p:spPr>
            <a:xfrm>
              <a:off x="7572788" y="3515125"/>
              <a:ext cx="105275" cy="24200"/>
            </a:xfrm>
            <a:custGeom>
              <a:avLst/>
              <a:gdLst/>
              <a:ahLst/>
              <a:cxnLst/>
              <a:rect l="l" t="t" r="r" b="b"/>
              <a:pathLst>
                <a:path w="4211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3565" y="967"/>
                  </a:lnTo>
                  <a:cubicBezTo>
                    <a:pt x="4210" y="967"/>
                    <a:pt x="4210" y="0"/>
                    <a:pt x="3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93;p50"/>
            <p:cNvSpPr/>
            <p:nvPr/>
          </p:nvSpPr>
          <p:spPr>
            <a:xfrm>
              <a:off x="7572788" y="3636475"/>
              <a:ext cx="105275" cy="24200"/>
            </a:xfrm>
            <a:custGeom>
              <a:avLst/>
              <a:gdLst/>
              <a:ahLst/>
              <a:cxnLst/>
              <a:rect l="l" t="t" r="r" b="b"/>
              <a:pathLst>
                <a:path w="4211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3565" y="967"/>
                  </a:lnTo>
                  <a:cubicBezTo>
                    <a:pt x="4210" y="967"/>
                    <a:pt x="4210" y="0"/>
                    <a:pt x="3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2653;p50"/>
          <p:cNvGrpSpPr/>
          <p:nvPr/>
        </p:nvGrpSpPr>
        <p:grpSpPr>
          <a:xfrm>
            <a:off x="2956906" y="3128444"/>
            <a:ext cx="365774" cy="320040"/>
            <a:chOff x="5618463" y="1291725"/>
            <a:chExt cx="515175" cy="452225"/>
          </a:xfrm>
        </p:grpSpPr>
        <p:sp>
          <p:nvSpPr>
            <p:cNvPr id="47" name="Google Shape;2654;p50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55;p50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56;p50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57;p50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58;p50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59;p50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60;p50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61;p50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62;p50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63;p50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2" name="Picture 4" descr="https://i.pinimg.com/564x/9d/5c/2c/9d5c2c42db8150bc6eb0329678f7c87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584" y="571537"/>
            <a:ext cx="3771682" cy="377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41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bg2"/>
                </a:solidFill>
              </a:rPr>
              <a:t>03</a:t>
            </a:r>
            <a:r>
              <a:rPr lang="en" sz="5000" dirty="0" smtClean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362900" y="1735932"/>
            <a:ext cx="6623937" cy="557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 smtClean="0">
                <a:solidFill>
                  <a:schemeClr val="accent3"/>
                </a:solidFill>
              </a:rPr>
              <a:t>[</a:t>
            </a:r>
            <a:r>
              <a:rPr lang="es-BO" sz="1800" dirty="0" smtClean="0">
                <a:solidFill>
                  <a:schemeClr val="bg1"/>
                </a:solidFill>
              </a:rPr>
              <a:t>¿</a:t>
            </a:r>
            <a:r>
              <a:rPr lang="es-BO" sz="1800" dirty="0">
                <a:solidFill>
                  <a:schemeClr val="bg1"/>
                </a:solidFill>
              </a:rPr>
              <a:t>Qué es </a:t>
            </a:r>
            <a:r>
              <a:rPr lang="es-BO" sz="1800" dirty="0" err="1">
                <a:solidFill>
                  <a:schemeClr val="bg1"/>
                </a:solidFill>
              </a:rPr>
              <a:t>MySQL</a:t>
            </a:r>
            <a:r>
              <a:rPr lang="es-BO" sz="1800" dirty="0">
                <a:solidFill>
                  <a:schemeClr val="bg1"/>
                </a:solidFill>
              </a:rPr>
              <a:t> y </a:t>
            </a:r>
            <a:r>
              <a:rPr lang="es-BO" sz="1800" dirty="0" err="1">
                <a:solidFill>
                  <a:schemeClr val="bg1"/>
                </a:solidFill>
              </a:rPr>
              <a:t>MariaDB</a:t>
            </a:r>
            <a:r>
              <a:rPr lang="es-BO" sz="1800" dirty="0">
                <a:solidFill>
                  <a:schemeClr val="bg1"/>
                </a:solidFill>
              </a:rPr>
              <a:t>? Explique si existen diferencias o son iguales, etc</a:t>
            </a:r>
            <a:r>
              <a:rPr lang="es-BO" sz="1800" dirty="0" smtClean="0">
                <a:solidFill>
                  <a:schemeClr val="bg1"/>
                </a:solidFill>
              </a:rPr>
              <a:t>.]</a:t>
            </a:r>
            <a:r>
              <a:rPr lang="es-BO" sz="2000" dirty="0">
                <a:solidFill>
                  <a:schemeClr val="accent3"/>
                </a:solidFill>
              </a:rPr>
              <a:t/>
            </a:r>
            <a:br>
              <a:rPr lang="es-BO" sz="2000" dirty="0">
                <a:solidFill>
                  <a:schemeClr val="accent3"/>
                </a:solidFill>
              </a:rPr>
            </a:b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645457" y="2126656"/>
            <a:ext cx="6205650" cy="1973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400" dirty="0" smtClean="0"/>
              <a:t>&lt; </a:t>
            </a:r>
            <a:r>
              <a:rPr lang="es-ES" sz="1400" dirty="0" err="1" smtClean="0"/>
              <a:t>MySQL</a:t>
            </a:r>
            <a:r>
              <a:rPr lang="es-ES" sz="1400" dirty="0" smtClean="0"/>
              <a:t> </a:t>
            </a:r>
            <a:r>
              <a:rPr lang="es-ES" sz="1400" dirty="0"/>
              <a:t>es un sistema de gestión de bases de datos relacionales (RDBMS) de código abierto con tecnología de Oracle y basado en el lenguaje de consulta estructurado (SQL). </a:t>
            </a:r>
            <a:r>
              <a:rPr lang="es-ES" sz="1400" dirty="0" err="1"/>
              <a:t>MySQL</a:t>
            </a:r>
            <a:r>
              <a:rPr lang="es-ES" sz="1400" dirty="0"/>
              <a:t> se ejecuta en casi todas las plataformas, incluidas Linux, UNIX y Windows</a:t>
            </a:r>
            <a:r>
              <a:rPr lang="es-ES" sz="1400" dirty="0" smtClean="0"/>
              <a:t>.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Teorica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Manejo de Conceptos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074" name="Picture 2" descr="Jobcar – dEsarrollo de una aplicación web con angular js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5064" y1="77019" x2="15064" y2="77019"/>
                        <a14:foregroundMark x1="27244" y1="81988" x2="27244" y2="81988"/>
                        <a14:foregroundMark x1="45833" y1="71429" x2="45833" y2="71429"/>
                        <a14:foregroundMark x1="80449" y1="72671" x2="80449" y2="72671"/>
                        <a14:foregroundMark x1="72436" y1="40373" x2="72436" y2="40373"/>
                        <a14:foregroundMark x1="63141" y1="3727" x2="63141" y2="3727"/>
                        <a14:foregroundMark x1="65705" y1="2484" x2="65705" y2="2484"/>
                        <a14:foregroundMark x1="69551" y1="7453" x2="69551" y2="7453"/>
                        <a14:foregroundMark x1="74038" y1="7453" x2="74038" y2="7453"/>
                        <a14:foregroundMark x1="70833" y1="13665" x2="70833" y2="13665"/>
                        <a14:foregroundMark x1="92628" y1="47826" x2="92628" y2="47826"/>
                        <a14:foregroundMark x1="90705" y1="45963" x2="88141" y2="41615"/>
                        <a14:foregroundMark x1="86218" y1="37267" x2="82372" y2="21739"/>
                        <a14:foregroundMark x1="94872" y1="50932" x2="97115" y2="54037"/>
                        <a14:foregroundMark x1="95513" y1="55901" x2="95513" y2="55901"/>
                        <a14:foregroundMark x1="91346" y1="58385" x2="91346" y2="58385"/>
                        <a14:foregroundMark x1="97436" y1="66460" x2="97436" y2="66460"/>
                        <a14:foregroundMark x1="98718" y1="68323" x2="98718" y2="68323"/>
                        <a14:foregroundMark x1="75641" y1="51553" x2="73077" y2="41615"/>
                        <a14:foregroundMark x1="71474" y1="49068" x2="70513" y2="49689"/>
                        <a14:foregroundMark x1="69551" y1="49068" x2="67628" y2="40373"/>
                        <a14:foregroundMark x1="67628" y1="40373" x2="69231" y2="29814"/>
                        <a14:foregroundMark x1="67628" y1="22981" x2="63782" y2="8075"/>
                        <a14:foregroundMark x1="76282" y1="52795" x2="78846" y2="56522"/>
                        <a14:foregroundMark x1="70833" y1="16149" x2="70833" y2="16149"/>
                        <a14:foregroundMark x1="97436" y1="83851" x2="97436" y2="83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23" y="389557"/>
            <a:ext cx="2270857" cy="117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54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bg2"/>
                </a:solidFill>
              </a:rPr>
              <a:t>03</a:t>
            </a:r>
            <a:r>
              <a:rPr lang="en" sz="5000" dirty="0" smtClean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367303" y="1745686"/>
            <a:ext cx="6452606" cy="1973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/>
              <a:t>&lt;</a:t>
            </a:r>
            <a:r>
              <a:rPr lang="es-BO" dirty="0"/>
              <a:t> </a:t>
            </a:r>
            <a:r>
              <a:rPr lang="es-ES" sz="1600" dirty="0" err="1" smtClean="0"/>
              <a:t>MariaDB</a:t>
            </a:r>
            <a:r>
              <a:rPr lang="es-ES" sz="1600" dirty="0" smtClean="0"/>
              <a:t> </a:t>
            </a:r>
            <a:r>
              <a:rPr lang="es-ES" sz="1600" dirty="0"/>
              <a:t>es un sistema de gestión de base de datos.</a:t>
            </a:r>
            <a:endParaRPr lang="es-BO" sz="1600" dirty="0"/>
          </a:p>
          <a:p>
            <a:r>
              <a:rPr lang="es-ES" sz="1600" dirty="0"/>
              <a:t>Además, permite a los desarrolladores y diseñadores realizar cambios en un sitio web cambiando solo un archivo (sin modificar todo el código web) para ejecutarlos en toda la estructura de datos compartida en la red. </a:t>
            </a:r>
            <a:endParaRPr lang="es-BO" sz="1600" dirty="0"/>
          </a:p>
          <a:p>
            <a:r>
              <a:rPr lang="es-ES" sz="1600" dirty="0"/>
              <a:t> </a:t>
            </a:r>
            <a:r>
              <a:rPr lang="en" sz="1600" dirty="0" smtClean="0"/>
              <a:t>&gt;</a:t>
            </a:r>
            <a:endParaRPr sz="1600"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/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Teorica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Manejo de Conceptos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098" name="Picture 2" descr="Mariadb, Mysql, La Base De Datos imagen png - imagen transparente descarga  gratuit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043" l="10889" r="90333">
                        <a14:foregroundMark x1="17000" y1="94565" x2="18333" y2="77174"/>
                        <a14:foregroundMark x1="36000" y1="78913" x2="36000" y2="78913"/>
                        <a14:foregroundMark x1="43444" y1="79783" x2="43444" y2="79783"/>
                        <a14:foregroundMark x1="49444" y1="79783" x2="49444" y2="79783"/>
                        <a14:foregroundMark x1="49000" y1="72609" x2="49000" y2="72609"/>
                        <a14:foregroundMark x1="64333" y1="80000" x2="64333" y2="80000"/>
                        <a14:foregroundMark x1="76889" y1="82609" x2="76889" y2="82609"/>
                        <a14:foregroundMark x1="59889" y1="83696" x2="59889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401" y="550509"/>
            <a:ext cx="2163073" cy="110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14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820223" y="52601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bg2"/>
                </a:solidFill>
              </a:rPr>
              <a:t>03</a:t>
            </a:r>
            <a:r>
              <a:rPr lang="en" sz="5000" dirty="0" smtClean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899199" y="1499616"/>
            <a:ext cx="4128985" cy="24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400" dirty="0" smtClean="0"/>
              <a:t>&lt;Aunque </a:t>
            </a:r>
            <a:r>
              <a:rPr lang="es-ES" sz="1400" dirty="0" err="1"/>
              <a:t>MariaDB</a:t>
            </a:r>
            <a:r>
              <a:rPr lang="es-ES" sz="1400" dirty="0"/>
              <a:t> es una bifurcación de </a:t>
            </a:r>
            <a:r>
              <a:rPr lang="es-ES" sz="1400" dirty="0" err="1"/>
              <a:t>MySQL</a:t>
            </a:r>
            <a:r>
              <a:rPr lang="es-ES" sz="1400" dirty="0"/>
              <a:t>, los dos sistemas de administración de bases de datos siguen siendo muy diferentes: </a:t>
            </a:r>
            <a:r>
              <a:rPr lang="es-ES" sz="1400" dirty="0" err="1"/>
              <a:t>MariaDB</a:t>
            </a:r>
            <a:r>
              <a:rPr lang="es-ES" sz="1400" dirty="0"/>
              <a:t> tiene licencia GPL, mientras que </a:t>
            </a:r>
            <a:r>
              <a:rPr lang="es-ES" sz="1400" dirty="0" err="1"/>
              <a:t>MySQL</a:t>
            </a:r>
            <a:r>
              <a:rPr lang="es-ES" sz="1400" dirty="0"/>
              <a:t> tiene un enfoque de licencia dual. Cada mango se apila de forma diferente. </a:t>
            </a:r>
            <a:r>
              <a:rPr lang="es-ES" sz="1400" dirty="0" err="1"/>
              <a:t>MariaDB</a:t>
            </a:r>
            <a:r>
              <a:rPr lang="es-ES" sz="1400" dirty="0"/>
              <a:t> admite diferentes tipos de motores de almacenamiento</a:t>
            </a:r>
            <a:r>
              <a:rPr lang="es-ES" sz="1400" dirty="0" smtClean="0"/>
              <a:t>.&gt;</a:t>
            </a:r>
            <a:endParaRPr lang="es-BO" sz="1400" dirty="0"/>
          </a:p>
          <a:p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081911" y="3851751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1334961" y="1743651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Parte Teorica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Manejo de Conceptos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122" name="Picture 2" descr="https://i.pinimg.com/564x/14/dd/5c/14dd5c02270bd223acfad87f7fd1810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" r="58" b="14622"/>
          <a:stretch/>
        </p:blipFill>
        <p:spPr bwMode="auto">
          <a:xfrm>
            <a:off x="5021580" y="716915"/>
            <a:ext cx="3886226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21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1525</Words>
  <Application>Microsoft Office PowerPoint</Application>
  <PresentationFormat>Presentación en pantalla (16:9)</PresentationFormat>
  <Paragraphs>314</Paragraphs>
  <Slides>49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2" baseType="lpstr">
      <vt:lpstr>Fira Code</vt:lpstr>
      <vt:lpstr>Arial</vt:lpstr>
      <vt:lpstr>Programming Language Workshop for Beginners by Slidesgo</vt:lpstr>
      <vt:lpstr>Defensa ‘Hito 2’ {</vt:lpstr>
      <vt:lpstr>Primera Parte {</vt:lpstr>
      <vt:lpstr>01 {</vt:lpstr>
      <vt:lpstr>01 {</vt:lpstr>
      <vt:lpstr>02 {</vt:lpstr>
      <vt:lpstr>02 {</vt:lpstr>
      <vt:lpstr>03 {</vt:lpstr>
      <vt:lpstr>03 {</vt:lpstr>
      <vt:lpstr>03 {</vt:lpstr>
      <vt:lpstr>04 {</vt:lpstr>
      <vt:lpstr>04 {</vt:lpstr>
      <vt:lpstr>05 {</vt:lpstr>
      <vt:lpstr>05 {</vt:lpstr>
      <vt:lpstr>06 {</vt:lpstr>
      <vt:lpstr>06 {</vt:lpstr>
      <vt:lpstr>07 {</vt:lpstr>
      <vt:lpstr>07 {</vt:lpstr>
      <vt:lpstr>07 {</vt:lpstr>
      <vt:lpstr>Parte { Practica; </vt:lpstr>
      <vt:lpstr>Ejercicio &lt; /1 &gt; { </vt:lpstr>
      <vt:lpstr>Ejercicio &lt; /3 &gt; { </vt:lpstr>
      <vt:lpstr>Ejercicio &lt; /5 &gt; { </vt:lpstr>
      <vt:lpstr>Ejercicio &lt; /7 &gt; { </vt:lpstr>
      <vt:lpstr>Ejercicio 1; {</vt:lpstr>
      <vt:lpstr>Ejercicio 1 {</vt:lpstr>
      <vt:lpstr>Ejercicio 1 {</vt:lpstr>
      <vt:lpstr>Ejercicio 1 {</vt:lpstr>
      <vt:lpstr>Ejercicio 1 {</vt:lpstr>
      <vt:lpstr>Ejercicio 1 {</vt:lpstr>
      <vt:lpstr>Ejercicio 1 {</vt:lpstr>
      <vt:lpstr>Ejercicio 1 {</vt:lpstr>
      <vt:lpstr>Ejercicio 2 {</vt:lpstr>
      <vt:lpstr>Ejercicio 3 {</vt:lpstr>
      <vt:lpstr>Ejercicio 3 {</vt:lpstr>
      <vt:lpstr>Ejercicio 3 {</vt:lpstr>
      <vt:lpstr>Ejercicio 3 {</vt:lpstr>
      <vt:lpstr>Ejercicio 3 {</vt:lpstr>
      <vt:lpstr>Ejercicio 3 {</vt:lpstr>
      <vt:lpstr>Ejercicio 3 {</vt:lpstr>
      <vt:lpstr>Ejercicio 3 {</vt:lpstr>
      <vt:lpstr>Ejercicio 3 {</vt:lpstr>
      <vt:lpstr>Ejercicio 5 {</vt:lpstr>
      <vt:lpstr>Ejercicio 5 {</vt:lpstr>
      <vt:lpstr>Ejercicio 6 {</vt:lpstr>
      <vt:lpstr>Ejercicio 7 {</vt:lpstr>
      <vt:lpstr>Ejercicio 7 {</vt:lpstr>
      <vt:lpstr>Ejercicio 7 {</vt:lpstr>
      <vt:lpstr>Ejercicio 7 {</vt:lpstr>
      <vt:lpstr>GRACIAS‘por Ver’  { “Si puedes imaginarlo puedes programarlo” (Alejandro Taboada)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‘Hito 2’ {</dc:title>
  <dc:creator>laura</dc:creator>
  <cp:lastModifiedBy>Cuenta Microsoft</cp:lastModifiedBy>
  <cp:revision>16</cp:revision>
  <dcterms:modified xsi:type="dcterms:W3CDTF">2022-04-09T00:15:19Z</dcterms:modified>
</cp:coreProperties>
</file>