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7"/>
  </p:notesMasterIdLst>
  <p:sldIdLst>
    <p:sldId id="256" r:id="rId2"/>
    <p:sldId id="259" r:id="rId3"/>
    <p:sldId id="25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0" r:id="rId12"/>
    <p:sldId id="294" r:id="rId13"/>
    <p:sldId id="295" r:id="rId14"/>
    <p:sldId id="298" r:id="rId15"/>
    <p:sldId id="300" r:id="rId16"/>
    <p:sldId id="296" r:id="rId17"/>
    <p:sldId id="297" r:id="rId18"/>
    <p:sldId id="299" r:id="rId19"/>
    <p:sldId id="301" r:id="rId20"/>
    <p:sldId id="308" r:id="rId21"/>
    <p:sldId id="310" r:id="rId22"/>
    <p:sldId id="312" r:id="rId23"/>
    <p:sldId id="309" r:id="rId24"/>
    <p:sldId id="311" r:id="rId25"/>
    <p:sldId id="266" r:id="rId26"/>
    <p:sldId id="302" r:id="rId27"/>
    <p:sldId id="303" r:id="rId28"/>
    <p:sldId id="304" r:id="rId29"/>
    <p:sldId id="305" r:id="rId30"/>
    <p:sldId id="306" r:id="rId31"/>
    <p:sldId id="307" r:id="rId32"/>
    <p:sldId id="314" r:id="rId33"/>
    <p:sldId id="315" r:id="rId34"/>
    <p:sldId id="316" r:id="rId35"/>
    <p:sldId id="317" r:id="rId36"/>
    <p:sldId id="318" r:id="rId37"/>
    <p:sldId id="322" r:id="rId38"/>
    <p:sldId id="320" r:id="rId39"/>
    <p:sldId id="319" r:id="rId40"/>
    <p:sldId id="321" r:id="rId41"/>
    <p:sldId id="323" r:id="rId42"/>
    <p:sldId id="324" r:id="rId43"/>
    <p:sldId id="325" r:id="rId44"/>
    <p:sldId id="326" r:id="rId45"/>
    <p:sldId id="279" r:id="rId46"/>
  </p:sldIdLst>
  <p:sldSz cx="9144000" cy="5143500" type="screen16x9"/>
  <p:notesSz cx="6858000" cy="9144000"/>
  <p:embeddedFontLst>
    <p:embeddedFont>
      <p:font typeface="Fjalla One" panose="020B0604020202020204" charset="0"/>
      <p:regular r:id="rId48"/>
    </p:embeddedFont>
    <p:embeddedFont>
      <p:font typeface="Barlow Semi Condensed Medium" panose="020B0604020202020204" charset="0"/>
      <p:regular r:id="rId49"/>
      <p:bold r:id="rId50"/>
      <p:italic r:id="rId51"/>
      <p:boldItalic r:id="rId52"/>
    </p:embeddedFont>
    <p:embeddedFont>
      <p:font typeface="Barlow Semi Condensed" panose="020B0604020202020204" charset="0"/>
      <p:regular r:id="rId53"/>
      <p:bold r:id="rId54"/>
      <p:italic r:id="rId55"/>
      <p:boldItalic r:id="rId56"/>
    </p:embeddedFont>
    <p:embeddedFont>
      <p:font typeface="Abel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042D9-E522-4D65-9BA6-3CCC22A81DD9}">
  <a:tblStyle styleId="{41D042D9-E522-4D65-9BA6-3CCC22A81D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>
        <p:scale>
          <a:sx n="75" d="100"/>
          <a:sy n="75" d="100"/>
        </p:scale>
        <p:origin x="157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451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58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4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34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3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56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6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72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21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90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4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82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05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1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4" r:id="rId10"/>
    <p:sldLayoutId id="2147483665" r:id="rId11"/>
    <p:sldLayoutId id="2147483669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98650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5000" dirty="0" smtClean="0">
                <a:solidFill>
                  <a:schemeClr val="dk2"/>
                </a:solidFill>
              </a:rPr>
              <a:t>T</a:t>
            </a:r>
            <a:r>
              <a:rPr lang="en" sz="5000" dirty="0" smtClean="0">
                <a:solidFill>
                  <a:schemeClr val="dk2"/>
                </a:solidFill>
              </a:rPr>
              <a:t>rabajo Final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dirty="0" smtClean="0">
                <a:solidFill>
                  <a:schemeClr val="accent1"/>
                </a:solidFill>
              </a:rPr>
              <a:t>Base de Datos II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8332" y="507206"/>
            <a:ext cx="7139750" cy="12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A que se refiere cuando se habla de eventos en TRIGGERS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621632"/>
            <a:ext cx="7705500" cy="325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eventos dentro de los </a:t>
            </a:r>
            <a:r>
              <a:rPr lang="es-ES" sz="32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triggers</a:t>
            </a: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son los que se realizan en una tabla como ser: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3200" dirty="0" err="1" smtClean="0"/>
              <a:t>Update</a:t>
            </a:r>
            <a:endParaRPr lang="es-ES" sz="3200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3200" dirty="0" err="1" smtClean="0"/>
              <a:t>Insert</a:t>
            </a:r>
            <a:endParaRPr lang="es-ES" sz="3200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32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</a:t>
            </a:r>
            <a:endParaRPr lang="es-ES"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9221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DBA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 smtClean="0"/>
              <a:t>P</a:t>
            </a:r>
            <a:r>
              <a:rPr lang="en" dirty="0" smtClean="0"/>
              <a:t>arte practica 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Resolucion de los Ejercicios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710" y="740285"/>
            <a:ext cx="7696500" cy="572700"/>
          </a:xfrm>
        </p:spPr>
        <p:txBody>
          <a:bodyPr/>
          <a:lstStyle/>
          <a:p>
            <a:r>
              <a:rPr lang="es-ES" dirty="0"/>
              <a:t>Crear la siguiente Base de datos </a:t>
            </a:r>
            <a:r>
              <a:rPr lang="es-ES" dirty="0" smtClean="0"/>
              <a:t>y sus </a:t>
            </a:r>
            <a:r>
              <a:rPr lang="es-ES" dirty="0"/>
              <a:t>registros.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25880"/>
            <a:ext cx="4183821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766056" y="591788"/>
            <a:ext cx="3200400" cy="429768"/>
          </a:xfrm>
        </p:spPr>
        <p:txBody>
          <a:bodyPr/>
          <a:lstStyle/>
          <a:p>
            <a:r>
              <a:rPr lang="es-ES" sz="2000" dirty="0" smtClean="0"/>
              <a:t>CREAMOS LA BASE DE DATOS </a:t>
            </a:r>
            <a:endParaRPr lang="es-ES" sz="2000" dirty="0"/>
          </a:p>
        </p:txBody>
      </p:sp>
      <p:sp>
        <p:nvSpPr>
          <p:cNvPr id="5" name="Subtítulo 3"/>
          <p:cNvSpPr txBox="1">
            <a:spLocks/>
          </p:cNvSpPr>
          <p:nvPr/>
        </p:nvSpPr>
        <p:spPr>
          <a:xfrm>
            <a:off x="2789869" y="2301524"/>
            <a:ext cx="3200400" cy="66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s-ES" sz="2000" dirty="0" smtClean="0"/>
              <a:t>NOS POSICIONAMOS EN LA BASE DE DATOS</a:t>
            </a:r>
            <a:endParaRPr lang="es-ES" sz="2000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350" y="1171575"/>
            <a:ext cx="3562350" cy="94297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/>
          <a:srcRect b="31034"/>
          <a:stretch/>
        </p:blipFill>
        <p:spPr>
          <a:xfrm>
            <a:off x="5293519" y="1064419"/>
            <a:ext cx="2714625" cy="114300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2819399" y="3148012"/>
            <a:ext cx="3133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CREAMOS LA TABLA DEPARTAMENTO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66925" y="1519237"/>
            <a:ext cx="5010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7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CREAMOS LA TABLA PROVINCIA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980" y="1635125"/>
            <a:ext cx="5400040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CREAMOS LA TABLA PERSONA 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21986" y="1001553"/>
            <a:ext cx="540004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9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CREAMOS LA TABLA PROYECTO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5475" y="1614487"/>
            <a:ext cx="5353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CREAMOS LA TABLA DETALLE_PROYECTO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9120" y="1039177"/>
            <a:ext cx="540004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5" y="481013"/>
            <a:ext cx="2724150" cy="381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61925"/>
            <a:ext cx="3763294" cy="47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4700" dirty="0" smtClean="0"/>
              <a:t>T</a:t>
            </a:r>
            <a:r>
              <a:rPr lang="en" sz="4700" dirty="0" smtClean="0"/>
              <a:t>eorico 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Manejo de Conceptos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3474" y="338328"/>
            <a:ext cx="5933685" cy="572700"/>
          </a:xfrm>
        </p:spPr>
        <p:txBody>
          <a:bodyPr/>
          <a:lstStyle/>
          <a:p>
            <a:r>
              <a:rPr lang="es-ES" dirty="0" smtClean="0"/>
              <a:t>Llenamos datos a la tabla Departamento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945832"/>
            <a:ext cx="3638550" cy="18192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27" y="2498407"/>
            <a:ext cx="37052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080" y="338328"/>
            <a:ext cx="6486865" cy="659892"/>
          </a:xfrm>
        </p:spPr>
        <p:txBody>
          <a:bodyPr/>
          <a:lstStyle/>
          <a:p>
            <a:r>
              <a:rPr lang="es-ES" sz="2800" dirty="0" smtClean="0"/>
              <a:t>Llenamos datos a la tabla Provincia </a:t>
            </a:r>
            <a:endParaRPr lang="es-E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902018"/>
            <a:ext cx="3901440" cy="1562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17" y="2693670"/>
            <a:ext cx="5191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2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88" y="203433"/>
            <a:ext cx="5490972" cy="688107"/>
          </a:xfrm>
        </p:spPr>
        <p:txBody>
          <a:bodyPr/>
          <a:lstStyle/>
          <a:p>
            <a:r>
              <a:rPr lang="es-ES" sz="2800" dirty="0" smtClean="0"/>
              <a:t>Llenamos datos a la Tabla Persona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" y="3189570"/>
            <a:ext cx="7974958" cy="12553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" y="1101886"/>
            <a:ext cx="7881576" cy="18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800" y="377952"/>
            <a:ext cx="5085060" cy="585300"/>
          </a:xfrm>
        </p:spPr>
        <p:txBody>
          <a:bodyPr/>
          <a:lstStyle/>
          <a:p>
            <a:r>
              <a:rPr lang="es-ES" dirty="0" smtClean="0"/>
              <a:t>Llenamos datos a la tabla Proyecto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2876550"/>
            <a:ext cx="5105400" cy="18809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" y="934403"/>
            <a:ext cx="4280535" cy="18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5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0060" y="347472"/>
            <a:ext cx="6567540" cy="585300"/>
          </a:xfrm>
        </p:spPr>
        <p:txBody>
          <a:bodyPr/>
          <a:lstStyle/>
          <a:p>
            <a:r>
              <a:rPr lang="es-ES" dirty="0" smtClean="0"/>
              <a:t>Llenamos datos a la tabla </a:t>
            </a:r>
            <a:r>
              <a:rPr lang="es-ES" dirty="0" err="1" smtClean="0"/>
              <a:t>Detalle_Proyecto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2583180"/>
            <a:ext cx="4509135" cy="23305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991552"/>
            <a:ext cx="4661535" cy="17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Ejercicios</a:t>
            </a:r>
            <a:br>
              <a:rPr lang="en" dirty="0" smtClean="0"/>
            </a:br>
            <a:r>
              <a:rPr lang="en" dirty="0" smtClean="0"/>
              <a:t>Prácticos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557819" y="914400"/>
            <a:ext cx="5250174" cy="3857625"/>
          </a:xfrm>
        </p:spPr>
        <p:txBody>
          <a:bodyPr/>
          <a:lstStyle/>
          <a:p>
            <a:r>
              <a:rPr lang="es-ES" dirty="0" smtClean="0"/>
              <a:t>○ </a:t>
            </a:r>
            <a:r>
              <a:rPr lang="es-ES" dirty="0"/>
              <a:t>El objetivo es sumar todos los números de la serie </a:t>
            </a:r>
            <a:r>
              <a:rPr lang="es-ES" dirty="0" smtClean="0"/>
              <a:t>Fibonacci </a:t>
            </a:r>
            <a:r>
              <a:rPr lang="es-ES" dirty="0"/>
              <a:t>desde una cadena. </a:t>
            </a:r>
            <a:endParaRPr lang="es-ES" dirty="0" smtClean="0"/>
          </a:p>
          <a:p>
            <a:r>
              <a:rPr lang="es-ES" dirty="0" smtClean="0"/>
              <a:t>○ </a:t>
            </a:r>
            <a:r>
              <a:rPr lang="es-ES" dirty="0"/>
              <a:t>Es decir usted tendrá solo la cadena generada con los primeros N números </a:t>
            </a:r>
            <a:r>
              <a:rPr lang="es-ES" dirty="0" smtClean="0"/>
              <a:t>de </a:t>
            </a:r>
            <a:r>
              <a:rPr lang="es-ES" dirty="0"/>
              <a:t>la serie </a:t>
            </a:r>
            <a:r>
              <a:rPr lang="es-ES" dirty="0" smtClean="0"/>
              <a:t>Fibonacci </a:t>
            </a:r>
            <a:r>
              <a:rPr lang="es-ES" dirty="0"/>
              <a:t>y a partir de ellos deberá sumar los números de esa serie. </a:t>
            </a:r>
            <a:endParaRPr lang="es-ES" dirty="0" smtClean="0"/>
          </a:p>
          <a:p>
            <a:r>
              <a:rPr lang="es-ES" dirty="0" smtClean="0"/>
              <a:t>○ </a:t>
            </a:r>
            <a:r>
              <a:rPr lang="es-ES" dirty="0"/>
              <a:t>Ejemplo: </a:t>
            </a:r>
            <a:r>
              <a:rPr lang="es-ES" dirty="0" err="1"/>
              <a:t>suma_serie_fibonacci</a:t>
            </a:r>
            <a:r>
              <a:rPr lang="es-ES" dirty="0"/>
              <a:t>(</a:t>
            </a:r>
            <a:r>
              <a:rPr lang="es-ES" dirty="0" err="1"/>
              <a:t>mi_metodo_que_retorna_la_serie</a:t>
            </a:r>
            <a:r>
              <a:rPr lang="es-ES" dirty="0"/>
              <a:t>(10)) </a:t>
            </a:r>
            <a:endParaRPr lang="es-ES" dirty="0" smtClean="0"/>
          </a:p>
          <a:p>
            <a:r>
              <a:rPr lang="es-ES" dirty="0" smtClean="0"/>
              <a:t>■ </a:t>
            </a:r>
            <a:r>
              <a:rPr lang="es-ES" dirty="0"/>
              <a:t>Note que previamente deberá crear una función que retorne una cadena con la serie </a:t>
            </a:r>
            <a:r>
              <a:rPr lang="es-ES" dirty="0" err="1"/>
              <a:t>fibonacci</a:t>
            </a:r>
            <a:r>
              <a:rPr lang="es-ES" dirty="0"/>
              <a:t> hasta un cierto valor. </a:t>
            </a:r>
            <a:endParaRPr lang="es-ES" dirty="0" smtClean="0"/>
          </a:p>
          <a:p>
            <a:r>
              <a:rPr lang="es-ES" dirty="0" smtClean="0"/>
              <a:t>1</a:t>
            </a:r>
            <a:r>
              <a:rPr lang="es-ES" dirty="0"/>
              <a:t>. Ejemplo: 0,1,1,2,3,5,8,.......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14325" y="364331"/>
            <a:ext cx="6890437" cy="839903"/>
          </a:xfrm>
        </p:spPr>
        <p:txBody>
          <a:bodyPr/>
          <a:lstStyle/>
          <a:p>
            <a:r>
              <a:rPr lang="es-ES" dirty="0"/>
              <a:t>10. Crear una función que sume los valores de la serie Fibonacci.</a:t>
            </a:r>
          </a:p>
        </p:txBody>
      </p:sp>
    </p:spTree>
    <p:extLst>
      <p:ext uri="{BB962C8B-B14F-4D97-AF65-F5344CB8AC3E}">
        <p14:creationId xmlns:p14="http://schemas.microsoft.com/office/powerpoint/2010/main" val="91190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022" y="2050383"/>
            <a:ext cx="3566100" cy="1362600"/>
          </a:xfrm>
        </p:spPr>
        <p:txBody>
          <a:bodyPr/>
          <a:lstStyle/>
          <a:p>
            <a:r>
              <a:rPr lang="es-ES" dirty="0" smtClean="0"/>
              <a:t>Generamos la serie Fibonacci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67" y="274320"/>
            <a:ext cx="4951633" cy="44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2672" y="261112"/>
            <a:ext cx="3566100" cy="1362600"/>
          </a:xfrm>
        </p:spPr>
        <p:txBody>
          <a:bodyPr/>
          <a:lstStyle/>
          <a:p>
            <a:r>
              <a:rPr lang="es-ES" dirty="0" smtClean="0"/>
              <a:t>Serie Fibonacci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95" y="1771967"/>
            <a:ext cx="5734050" cy="542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27" y="2668270"/>
            <a:ext cx="6046153" cy="17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Sumamos los valores de la serie Fibonacci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64" r="2739" b="-208"/>
          <a:stretch/>
        </p:blipFill>
        <p:spPr>
          <a:xfrm>
            <a:off x="5135881" y="159067"/>
            <a:ext cx="3108960" cy="36687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640" r="1254"/>
          <a:stretch/>
        </p:blipFill>
        <p:spPr>
          <a:xfrm>
            <a:off x="5152073" y="3723640"/>
            <a:ext cx="3097847" cy="10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54020" y="274035"/>
            <a:ext cx="71397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Defina que es lenguaje procedural en </a:t>
            </a:r>
            <a:r>
              <a:rPr lang="es-ES" dirty="0" err="1"/>
              <a:t>MySQL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564631" y="1116431"/>
            <a:ext cx="7705500" cy="1919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lenguaje procedural en </a:t>
            </a:r>
            <a:r>
              <a:rPr lang="es-ES" sz="32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MySQL</a:t>
            </a: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en el uso de procedimientos y funciones, es decir una código estructurado (nivel programación)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MySQL: Procedimientos Almacenados VS Funciones | Softwe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01" y="2830036"/>
            <a:ext cx="3201511" cy="222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Sumamos la serie Fibonacci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524000"/>
            <a:ext cx="6734175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27" y="2559367"/>
            <a:ext cx="2790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26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11. Manejo de vistas. </a:t>
            </a:r>
            <a:endParaRPr lang="es-ES" dirty="0"/>
          </a:p>
        </p:txBody>
      </p:sp>
      <p:sp>
        <p:nvSpPr>
          <p:cNvPr id="3" name="Marcador de texto 1"/>
          <p:cNvSpPr txBox="1">
            <a:spLocks/>
          </p:cNvSpPr>
          <p:nvPr/>
        </p:nvSpPr>
        <p:spPr>
          <a:xfrm>
            <a:off x="1557819" y="914400"/>
            <a:ext cx="5250174" cy="38576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019300" y="1290429"/>
            <a:ext cx="55854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○ Crear una consulta SQL para lo siguiente. </a:t>
            </a:r>
            <a:endParaRPr lang="es-ES" sz="1600" dirty="0" smtClean="0"/>
          </a:p>
          <a:p>
            <a:r>
              <a:rPr lang="es-ES" sz="1600" dirty="0" smtClean="0"/>
              <a:t>■ </a:t>
            </a:r>
            <a:r>
              <a:rPr lang="es-ES" sz="1600" dirty="0"/>
              <a:t>La consulta de la vista debe reflejar como campos: </a:t>
            </a:r>
            <a:endParaRPr lang="es-ES" sz="1600" dirty="0" smtClean="0"/>
          </a:p>
          <a:p>
            <a:pPr marL="342900" indent="-342900">
              <a:buAutoNum type="arabicPeriod"/>
            </a:pPr>
            <a:r>
              <a:rPr lang="es-ES" sz="1600" dirty="0" smtClean="0"/>
              <a:t>nombres </a:t>
            </a:r>
            <a:r>
              <a:rPr lang="es-ES" sz="1600" dirty="0"/>
              <a:t>y apellidos concatenados </a:t>
            </a:r>
            <a:endParaRPr lang="es-ES" sz="1600" dirty="0" smtClean="0"/>
          </a:p>
          <a:p>
            <a:pPr marL="342900" indent="-342900">
              <a:buAutoNum type="arabicPeriod"/>
            </a:pPr>
            <a:r>
              <a:rPr lang="es-ES" sz="1600" dirty="0" smtClean="0"/>
              <a:t>la </a:t>
            </a:r>
            <a:r>
              <a:rPr lang="es-ES" sz="1600" dirty="0"/>
              <a:t>edad 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fecha </a:t>
            </a:r>
            <a:r>
              <a:rPr lang="es-ES" sz="1600" dirty="0"/>
              <a:t>de nacimiento. 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Nombre </a:t>
            </a:r>
            <a:r>
              <a:rPr lang="es-ES" sz="1600" dirty="0"/>
              <a:t>del proyecto </a:t>
            </a:r>
            <a:endParaRPr lang="es-ES" sz="1600" dirty="0" smtClean="0"/>
          </a:p>
          <a:p>
            <a:pPr marL="342900" indent="-342900">
              <a:buAutoNum type="arabicPeriod"/>
            </a:pPr>
            <a:endParaRPr lang="es-ES" sz="1600" dirty="0"/>
          </a:p>
          <a:p>
            <a:r>
              <a:rPr lang="es-ES" sz="1600" dirty="0" smtClean="0"/>
              <a:t>○Obtener </a:t>
            </a:r>
            <a:r>
              <a:rPr lang="es-ES" sz="1600" dirty="0"/>
              <a:t>todas las personas del sexo femenino que hayan nacido en el departamento de El Alto en donde la fecha de nacimiento sea: </a:t>
            </a:r>
            <a:endParaRPr lang="es-ES" sz="1600" dirty="0" smtClean="0"/>
          </a:p>
          <a:p>
            <a:r>
              <a:rPr lang="es-ES" sz="1600" dirty="0" smtClean="0"/>
              <a:t>1</a:t>
            </a:r>
            <a:r>
              <a:rPr lang="es-ES" sz="1600" dirty="0"/>
              <a:t>. </a:t>
            </a:r>
            <a:r>
              <a:rPr lang="es-ES" sz="1600" dirty="0" err="1"/>
              <a:t>fecha_nac</a:t>
            </a:r>
            <a:r>
              <a:rPr lang="es-ES" sz="1600" dirty="0"/>
              <a:t> = '2000-10-10' </a:t>
            </a:r>
          </a:p>
        </p:txBody>
      </p:sp>
    </p:spTree>
    <p:extLst>
      <p:ext uri="{BB962C8B-B14F-4D97-AF65-F5344CB8AC3E}">
        <p14:creationId xmlns:p14="http://schemas.microsoft.com/office/powerpoint/2010/main" val="75775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Vistas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3" y="1106805"/>
            <a:ext cx="7786688" cy="14356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3525202"/>
            <a:ext cx="7981950" cy="1323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295" y="2727007"/>
            <a:ext cx="3143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6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122050" y="830580"/>
            <a:ext cx="7298050" cy="3901440"/>
          </a:xfrm>
        </p:spPr>
        <p:txBody>
          <a:bodyPr/>
          <a:lstStyle/>
          <a:p>
            <a:r>
              <a:rPr lang="es-ES" dirty="0"/>
              <a:t>○ Crear TRIGGERS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para INSERT y UPDATE aplicado a la tabla PROYECTO </a:t>
            </a:r>
            <a:endParaRPr lang="es-ES" dirty="0" smtClean="0"/>
          </a:p>
          <a:p>
            <a:r>
              <a:rPr lang="es-ES" dirty="0" smtClean="0"/>
              <a:t>■ </a:t>
            </a:r>
            <a:r>
              <a:rPr lang="es-ES" dirty="0" err="1"/>
              <a:t>Debera</a:t>
            </a:r>
            <a:r>
              <a:rPr lang="es-ES" dirty="0"/>
              <a:t> de crear 2 </a:t>
            </a:r>
            <a:r>
              <a:rPr lang="es-ES" dirty="0" err="1"/>
              <a:t>triggers</a:t>
            </a:r>
            <a:r>
              <a:rPr lang="es-ES" dirty="0"/>
              <a:t> </a:t>
            </a:r>
            <a:r>
              <a:rPr lang="es-ES" dirty="0" err="1"/>
              <a:t>minimamente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○ Agregar un nuevo campo a la tabla PROYECTO. </a:t>
            </a:r>
            <a:endParaRPr lang="es-ES" dirty="0" smtClean="0"/>
          </a:p>
          <a:p>
            <a:r>
              <a:rPr lang="es-ES" dirty="0" smtClean="0"/>
              <a:t>■ </a:t>
            </a:r>
            <a:r>
              <a:rPr lang="es-ES" dirty="0"/>
              <a:t>El campo debe llamarse ESTADO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○ Actualmente </a:t>
            </a:r>
            <a:r>
              <a:rPr lang="es-ES" dirty="0"/>
              <a:t>solo se tiene habilitados ciertos tipos de proyectos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 </a:t>
            </a:r>
            <a:r>
              <a:rPr lang="es-ES" dirty="0"/>
              <a:t>■ EDUCACION, FORESTACION y CULTURA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○ </a:t>
            </a:r>
            <a:r>
              <a:rPr lang="es-ES" dirty="0"/>
              <a:t>Si al hacer </a:t>
            </a:r>
            <a:r>
              <a:rPr lang="es-ES" dirty="0" err="1"/>
              <a:t>insert</a:t>
            </a:r>
            <a:r>
              <a:rPr lang="es-ES" dirty="0"/>
              <a:t> o </a:t>
            </a:r>
            <a:r>
              <a:rPr lang="es-ES" dirty="0" err="1"/>
              <a:t>update</a:t>
            </a:r>
            <a:r>
              <a:rPr lang="es-ES" dirty="0"/>
              <a:t> en el campo </a:t>
            </a:r>
            <a:r>
              <a:rPr lang="es-ES" dirty="0" err="1"/>
              <a:t>tipoProy</a:t>
            </a:r>
            <a:r>
              <a:rPr lang="es-ES" dirty="0"/>
              <a:t> llega los valores EDUCACION, FORESTACIÓN o CULTURA, en el campo ESTADO colocar el valor ACTIVO.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 se </a:t>
            </a:r>
            <a:r>
              <a:rPr lang="es-ES" dirty="0" smtClean="0"/>
              <a:t>llega </a:t>
            </a:r>
            <a:r>
              <a:rPr lang="es-ES" dirty="0"/>
              <a:t>un tipo de proyecto distinto colocar INACTIVO </a:t>
            </a:r>
            <a:endParaRPr lang="es-ES" dirty="0" smtClean="0"/>
          </a:p>
          <a:p>
            <a:r>
              <a:rPr lang="es-ES" dirty="0" smtClean="0"/>
              <a:t>○ </a:t>
            </a:r>
            <a:r>
              <a:rPr lang="es-ES" dirty="0"/>
              <a:t>Adjuntar el código SQL generado y una imagen de su correcto funcionamiento.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12. Manejo de </a:t>
            </a:r>
            <a:r>
              <a:rPr lang="es-ES" dirty="0" err="1" smtClean="0"/>
              <a:t>Triggers</a:t>
            </a:r>
            <a:r>
              <a:rPr lang="es-ES" dirty="0" smtClean="0"/>
              <a:t>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53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959352" y="185928"/>
            <a:ext cx="3291900" cy="1371600"/>
          </a:xfrm>
        </p:spPr>
        <p:txBody>
          <a:bodyPr/>
          <a:lstStyle/>
          <a:p>
            <a:r>
              <a:rPr lang="es-ES" sz="3200" dirty="0" smtClean="0"/>
              <a:t>Manejo de </a:t>
            </a:r>
            <a:r>
              <a:rPr lang="es-ES" sz="3200" dirty="0" err="1" smtClean="0"/>
              <a:t>Triggers</a:t>
            </a:r>
            <a:endParaRPr lang="es-ES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30452" y="1025652"/>
            <a:ext cx="6937248" cy="566928"/>
          </a:xfrm>
        </p:spPr>
        <p:txBody>
          <a:bodyPr/>
          <a:lstStyle/>
          <a:p>
            <a:r>
              <a:rPr lang="es-ES" sz="2000" dirty="0" smtClean="0"/>
              <a:t>Alteramos la tabla Proyecto, agregándole el campo de estado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968817"/>
            <a:ext cx="5695950" cy="581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53" y="2816542"/>
            <a:ext cx="6095048" cy="18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23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1" y="1935480"/>
            <a:ext cx="7384422" cy="23241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1010412"/>
          </a:xfrm>
        </p:spPr>
        <p:txBody>
          <a:bodyPr/>
          <a:lstStyle/>
          <a:p>
            <a:r>
              <a:rPr lang="es-ES" dirty="0" smtClean="0"/>
              <a:t>Generamos la consulta para llenar el campo de estado (INSERT)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106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Generamos la consulta para llenar el campo de estado </a:t>
            </a:r>
            <a:r>
              <a:rPr lang="es-ES" dirty="0" smtClean="0"/>
              <a:t>(UPDATE)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8" y="1617345"/>
            <a:ext cx="7629170" cy="2367915"/>
          </a:xfrm>
          <a:prstGeom prst="rect">
            <a:avLst/>
          </a:prstGeom>
        </p:spPr>
      </p:pic>
      <p:grpSp>
        <p:nvGrpSpPr>
          <p:cNvPr id="4" name="Google Shape;4506;p64"/>
          <p:cNvGrpSpPr/>
          <p:nvPr/>
        </p:nvGrpSpPr>
        <p:grpSpPr>
          <a:xfrm>
            <a:off x="6006058" y="3562492"/>
            <a:ext cx="1951492" cy="1581008"/>
            <a:chOff x="556125" y="238075"/>
            <a:chExt cx="6466175" cy="5235125"/>
          </a:xfrm>
        </p:grpSpPr>
        <p:sp>
          <p:nvSpPr>
            <p:cNvPr id="5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9542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54795"/>
            <a:ext cx="4764881" cy="12566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2" y="1714500"/>
            <a:ext cx="4543426" cy="1141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3" y="3057525"/>
            <a:ext cx="5222081" cy="18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36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122050" y="876300"/>
            <a:ext cx="7808590" cy="3794760"/>
          </a:xfrm>
        </p:spPr>
        <p:txBody>
          <a:bodyPr/>
          <a:lstStyle/>
          <a:p>
            <a:r>
              <a:rPr lang="es-ES" sz="2800" dirty="0" smtClean="0"/>
              <a:t>○ </a:t>
            </a:r>
            <a:r>
              <a:rPr lang="es-ES" sz="2800" dirty="0"/>
              <a:t>El </a:t>
            </a:r>
            <a:r>
              <a:rPr lang="es-ES" sz="2800" dirty="0" err="1"/>
              <a:t>trigger</a:t>
            </a:r>
            <a:r>
              <a:rPr lang="es-ES" sz="2800" dirty="0"/>
              <a:t> debe de llamarse </a:t>
            </a:r>
            <a:r>
              <a:rPr lang="es-ES" sz="2800" dirty="0" err="1"/>
              <a:t>calculaEdad</a:t>
            </a:r>
            <a:r>
              <a:rPr lang="es-ES" sz="2800" dirty="0"/>
              <a:t>. </a:t>
            </a:r>
            <a:endParaRPr lang="es-ES" sz="2800" dirty="0" smtClean="0"/>
          </a:p>
          <a:p>
            <a:r>
              <a:rPr lang="es-ES" sz="2800" dirty="0" smtClean="0"/>
              <a:t>○ </a:t>
            </a:r>
            <a:r>
              <a:rPr lang="es-ES" sz="2800" dirty="0"/>
              <a:t>El evento debe de ejecutarse en un BEFORE INSERT. </a:t>
            </a:r>
            <a:endParaRPr lang="es-ES" sz="2800" dirty="0" smtClean="0"/>
          </a:p>
          <a:p>
            <a:r>
              <a:rPr lang="es-ES" sz="2800" dirty="0" smtClean="0"/>
              <a:t>○ </a:t>
            </a:r>
            <a:r>
              <a:rPr lang="es-ES" sz="2800" dirty="0"/>
              <a:t>Cada vez que se inserta un registro en la tabla PERSONA, el </a:t>
            </a:r>
            <a:r>
              <a:rPr lang="es-ES" sz="2800" dirty="0" err="1"/>
              <a:t>trigger</a:t>
            </a:r>
            <a:r>
              <a:rPr lang="es-ES" sz="2800" dirty="0"/>
              <a:t> debe de calcular la edad en función a la fecha de nacimiento. </a:t>
            </a:r>
            <a:endParaRPr lang="es-ES" sz="2800" dirty="0" smtClean="0"/>
          </a:p>
          <a:p>
            <a:r>
              <a:rPr lang="es-ES" sz="2800" dirty="0" smtClean="0"/>
              <a:t>○ </a:t>
            </a:r>
            <a:r>
              <a:rPr lang="es-ES" sz="2800" dirty="0"/>
              <a:t>Adjuntar el código SQL generado y una imagen de su correcto funcionamiento.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13.Manejo de </a:t>
            </a:r>
            <a:r>
              <a:rPr lang="es-ES" dirty="0" err="1"/>
              <a:t>Triggers</a:t>
            </a:r>
            <a:r>
              <a:rPr lang="es-ES" dirty="0"/>
              <a:t> II.</a:t>
            </a:r>
          </a:p>
        </p:txBody>
      </p:sp>
    </p:spTree>
    <p:extLst>
      <p:ext uri="{BB962C8B-B14F-4D97-AF65-F5344CB8AC3E}">
        <p14:creationId xmlns:p14="http://schemas.microsoft.com/office/powerpoint/2010/main" val="422615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</a:t>
            </a:r>
            <a:r>
              <a:rPr lang="es-ES" dirty="0" err="1" smtClean="0"/>
              <a:t>Triggers</a:t>
            </a:r>
            <a:r>
              <a:rPr lang="es-ES" dirty="0" smtClean="0"/>
              <a:t> II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7" y="1067752"/>
            <a:ext cx="5594094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8332" y="1167003"/>
            <a:ext cx="71397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Defina que es una FUCNTION en </a:t>
            </a:r>
            <a:r>
              <a:rPr lang="es-ES" dirty="0" err="1"/>
              <a:t>MySQL</a:t>
            </a:r>
            <a:r>
              <a:rPr lang="es-ES" dirty="0"/>
              <a:t>. 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2002256"/>
            <a:ext cx="7705500" cy="1919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 un fragmento de código donde nos retorna un valor con el uso de la clausula “</a:t>
            </a:r>
            <a:r>
              <a:rPr lang="es-ES" sz="32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select</a:t>
            </a: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”.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5745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</a:t>
            </a:r>
            <a:r>
              <a:rPr lang="es-ES" dirty="0" err="1" smtClean="0"/>
              <a:t>Triggers</a:t>
            </a:r>
            <a:r>
              <a:rPr lang="es-ES" dirty="0" smtClean="0"/>
              <a:t> II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967740"/>
            <a:ext cx="7856220" cy="8252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862772"/>
            <a:ext cx="2552700" cy="828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3" y="3015298"/>
            <a:ext cx="7673657" cy="15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</a:t>
            </a:r>
            <a:r>
              <a:rPr lang="es-ES" dirty="0" err="1" smtClean="0"/>
              <a:t>Triggers</a:t>
            </a:r>
            <a:r>
              <a:rPr lang="es-ES" dirty="0" smtClean="0"/>
              <a:t> III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9681" y="1491351"/>
            <a:ext cx="6516624" cy="2656200"/>
          </a:xfrm>
        </p:spPr>
        <p:txBody>
          <a:bodyPr/>
          <a:lstStyle/>
          <a:p>
            <a:r>
              <a:rPr lang="es-ES" sz="1800" dirty="0"/>
              <a:t>○ Crear otra tabla con los mismos campos de la tabla persona(Excepto el </a:t>
            </a:r>
            <a:r>
              <a:rPr lang="es-ES" sz="1800" dirty="0" err="1"/>
              <a:t>primary</a:t>
            </a:r>
            <a:r>
              <a:rPr lang="es-ES" sz="1800" dirty="0"/>
              <a:t> </a:t>
            </a:r>
            <a:r>
              <a:rPr lang="es-ES" sz="1800" dirty="0" err="1"/>
              <a:t>key</a:t>
            </a:r>
            <a:r>
              <a:rPr lang="es-ES" sz="1800" dirty="0"/>
              <a:t> </a:t>
            </a:r>
            <a:r>
              <a:rPr lang="es-ES" sz="1800" dirty="0" err="1"/>
              <a:t>id_per</a:t>
            </a:r>
            <a:r>
              <a:rPr lang="es-ES" sz="1800" dirty="0"/>
              <a:t>). </a:t>
            </a:r>
            <a:endParaRPr lang="es-ES" sz="1800" dirty="0" smtClean="0"/>
          </a:p>
          <a:p>
            <a:r>
              <a:rPr lang="es-ES" sz="1800" dirty="0" smtClean="0"/>
              <a:t>■ </a:t>
            </a:r>
            <a:r>
              <a:rPr lang="es-ES" sz="1800" dirty="0"/>
              <a:t>No es necesario que tenga PRIMARY KEY. </a:t>
            </a:r>
            <a:endParaRPr lang="es-ES" sz="1800" dirty="0" smtClean="0"/>
          </a:p>
          <a:p>
            <a:r>
              <a:rPr lang="es-ES" sz="1800" dirty="0" smtClean="0"/>
              <a:t>○ </a:t>
            </a:r>
            <a:r>
              <a:rPr lang="es-ES" sz="1800" dirty="0"/>
              <a:t>Cada vez que se haga un INSERT a la tabla persona estos mismos valores deben insertarse a la tabla copia. </a:t>
            </a:r>
            <a:endParaRPr lang="es-ES" sz="1800" dirty="0" smtClean="0"/>
          </a:p>
          <a:p>
            <a:r>
              <a:rPr lang="es-ES" sz="1800" dirty="0" smtClean="0"/>
              <a:t>○ </a:t>
            </a:r>
            <a:r>
              <a:rPr lang="es-ES" sz="1800" dirty="0"/>
              <a:t>Para resolver esto deberá de crear un </a:t>
            </a:r>
            <a:r>
              <a:rPr lang="es-ES" sz="1800" dirty="0" err="1"/>
              <a:t>trigger</a:t>
            </a:r>
            <a:r>
              <a:rPr lang="es-ES" sz="1800" dirty="0"/>
              <a:t> </a:t>
            </a:r>
            <a:r>
              <a:rPr lang="es-ES" sz="1800" dirty="0" err="1"/>
              <a:t>before</a:t>
            </a:r>
            <a:r>
              <a:rPr lang="es-ES" sz="1800" dirty="0"/>
              <a:t> </a:t>
            </a:r>
            <a:r>
              <a:rPr lang="es-ES" sz="1800" dirty="0" err="1"/>
              <a:t>insert</a:t>
            </a:r>
            <a:r>
              <a:rPr lang="es-ES" sz="1800" dirty="0"/>
              <a:t> para la tabla PERSONA. </a:t>
            </a:r>
            <a:endParaRPr lang="es-ES" sz="1800" dirty="0" smtClean="0"/>
          </a:p>
          <a:p>
            <a:r>
              <a:rPr lang="es-ES" sz="1800" dirty="0" smtClean="0"/>
              <a:t>○ </a:t>
            </a:r>
            <a:r>
              <a:rPr lang="es-ES" sz="1800" dirty="0"/>
              <a:t>Adjuntar el código SQL generado y una imagen de su correcto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2261841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112" y="2039112"/>
            <a:ext cx="2481072" cy="1362600"/>
          </a:xfrm>
        </p:spPr>
        <p:txBody>
          <a:bodyPr/>
          <a:lstStyle/>
          <a:p>
            <a:r>
              <a:rPr lang="es-ES" dirty="0" smtClean="0"/>
              <a:t>Creamos la Tabla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7" y="1082802"/>
            <a:ext cx="3329680" cy="25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1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0291"/>
          <a:stretch/>
        </p:blipFill>
        <p:spPr>
          <a:xfrm>
            <a:off x="1000760" y="884809"/>
            <a:ext cx="6641592" cy="15007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9" y="2702687"/>
            <a:ext cx="7615238" cy="7064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3" y="3794760"/>
            <a:ext cx="8052118" cy="7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61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3475" y="338328"/>
            <a:ext cx="5496900" cy="1073912"/>
          </a:xfrm>
        </p:spPr>
        <p:txBody>
          <a:bodyPr/>
          <a:lstStyle/>
          <a:p>
            <a:r>
              <a:rPr lang="es-ES" dirty="0"/>
              <a:t>15.Crear una consulta SQL que haga uso de todas las tablas.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1555116"/>
            <a:ext cx="7704455" cy="16668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348038"/>
            <a:ext cx="6765290" cy="14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7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744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Gracias por su Atencion 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8332" y="464344"/>
            <a:ext cx="7139750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Cuál es la diferencia entre funciones y procedimientos almacenados. 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8925" y="1687931"/>
            <a:ext cx="7705500" cy="2898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Las funciones retornan un valor predeterminado por el DBA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Los procedimientos no retorna ningún valor, ni con el “</a:t>
            </a:r>
            <a:r>
              <a:rPr lang="es-ES" sz="3200" dirty="0" err="1" smtClean="0"/>
              <a:t>return</a:t>
            </a:r>
            <a:r>
              <a:rPr lang="es-ES" sz="3200" dirty="0" smtClean="0"/>
              <a:t>” o “</a:t>
            </a:r>
            <a:r>
              <a:rPr lang="es-ES" sz="3200" dirty="0" err="1" smtClean="0"/>
              <a:t>select</a:t>
            </a:r>
            <a:r>
              <a:rPr lang="es-ES" sz="3200" dirty="0" smtClean="0"/>
              <a:t>”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9497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75451" y="495491"/>
            <a:ext cx="71397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Cómo se ejecuta una función y un procedimiento almacenado.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64619" y="1695074"/>
            <a:ext cx="7705500" cy="278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 ejecutar una función nos apoyamos en la clausula “</a:t>
            </a:r>
            <a:r>
              <a:rPr lang="es-ES" sz="32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select</a:t>
            </a: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3200"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Para ejecutar un procedimiento nos apoyamos en la clausula “</a:t>
            </a:r>
            <a:r>
              <a:rPr lang="es-ES" sz="3200" dirty="0" err="1" smtClean="0"/>
              <a:t>call</a:t>
            </a:r>
            <a:r>
              <a:rPr lang="es-ES" sz="3200" dirty="0" smtClean="0"/>
              <a:t>”.</a:t>
            </a:r>
            <a:endParaRPr lang="es-ES" sz="3200"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29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8332" y="1167003"/>
            <a:ext cx="71397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Defina que es una TRIGGER en </a:t>
            </a:r>
            <a:r>
              <a:rPr lang="es-ES" dirty="0" err="1"/>
              <a:t>MySQL</a:t>
            </a:r>
            <a:r>
              <a:rPr lang="es-ES" dirty="0"/>
              <a:t>. 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2002256"/>
            <a:ext cx="7705500" cy="1919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 un procedimiento que se ejecuta de manera automática antes y después en el evento de una tabla 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120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8332" y="950119"/>
            <a:ext cx="7139750" cy="792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las variables OLD y NEW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2002256"/>
            <a:ext cx="7705500" cy="2805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“NEW” es una variable que tiene el dato que se ejecuta después de ejecutar el </a:t>
            </a:r>
            <a:r>
              <a:rPr lang="es-ES" sz="32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Trigger</a:t>
            </a:r>
            <a:r>
              <a:rPr lang="es-ES" sz="32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3200"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El “OLD” es una variable que tiene el dato antes de ejecutar el </a:t>
            </a:r>
            <a:r>
              <a:rPr lang="es-ES" sz="3200" dirty="0" err="1" smtClean="0"/>
              <a:t>Trigger</a:t>
            </a:r>
            <a:r>
              <a:rPr lang="es-ES" sz="3200" dirty="0" smtClean="0"/>
              <a:t>.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97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8332" y="507206"/>
            <a:ext cx="7139750" cy="123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los conceptos(cláusulas) BEFORE o AFTER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621632"/>
            <a:ext cx="7705500" cy="325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“BEFORE” hace que el proces</a:t>
            </a:r>
            <a:r>
              <a:rPr lang="es-ES" sz="3200" dirty="0" smtClean="0"/>
              <a:t>o se ejecute antes de realizar un cambio.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El “AFTER” hace que el proceso se ejecute después de realizar un cambio en la tabla</a:t>
            </a:r>
            <a:endParaRPr sz="3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08670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884</Words>
  <Application>Microsoft Office PowerPoint</Application>
  <PresentationFormat>Presentación en pantalla (16:9)</PresentationFormat>
  <Paragraphs>103</Paragraphs>
  <Slides>45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Fjalla One</vt:lpstr>
      <vt:lpstr>Barlow Semi Condensed Medium</vt:lpstr>
      <vt:lpstr>Barlow Semi Condensed</vt:lpstr>
      <vt:lpstr>Roboto Condensed Light</vt:lpstr>
      <vt:lpstr>Abel</vt:lpstr>
      <vt:lpstr>Arial</vt:lpstr>
      <vt:lpstr>Technology Consulting by Slidesgo</vt:lpstr>
      <vt:lpstr>Trabajo Final</vt:lpstr>
      <vt:lpstr>Teorico </vt:lpstr>
      <vt:lpstr>Defina que es lenguaje procedural en MySQL.</vt:lpstr>
      <vt:lpstr>Defina que es una FUCNTION en MySQL. </vt:lpstr>
      <vt:lpstr>Cuál es la diferencia entre funciones y procedimientos almacenados. </vt:lpstr>
      <vt:lpstr>Cómo se ejecuta una función y un procedimiento almacenado.</vt:lpstr>
      <vt:lpstr>Defina que es una TRIGGER en MySQL. </vt:lpstr>
      <vt:lpstr>En un trigger que papel juega las variables OLD y NEW</vt:lpstr>
      <vt:lpstr>En un trigger que papel juega los conceptos(cláusulas) BEFORE o AFTER</vt:lpstr>
      <vt:lpstr>A que se refiere cuando se habla de eventos en TRIGGERS</vt:lpstr>
      <vt:lpstr>Parte practica </vt:lpstr>
      <vt:lpstr>Crear la siguiente Base de datos y sus registros. </vt:lpstr>
      <vt:lpstr>Presentación de PowerPoint</vt:lpstr>
      <vt:lpstr>CREAMOS LA TABLA DEPARTAMENTO</vt:lpstr>
      <vt:lpstr>CREAMOS LA TABLA PROVINCIA</vt:lpstr>
      <vt:lpstr>CREAMOS LA TABLA PERSONA </vt:lpstr>
      <vt:lpstr>CREAMOS LA TABLA PROYECTO</vt:lpstr>
      <vt:lpstr>CREAMOS LA TABLA DETALLE_PROYECTO</vt:lpstr>
      <vt:lpstr>Presentación de PowerPoint</vt:lpstr>
      <vt:lpstr>Llenamos datos a la tabla Departamento</vt:lpstr>
      <vt:lpstr>Llenamos datos a la tabla Provincia </vt:lpstr>
      <vt:lpstr>Llenamos datos a la Tabla Persona</vt:lpstr>
      <vt:lpstr>Llenamos datos a la tabla Proyecto</vt:lpstr>
      <vt:lpstr>Llenamos datos a la tabla Detalle_Proyecto </vt:lpstr>
      <vt:lpstr>Ejercicios Prácticos</vt:lpstr>
      <vt:lpstr>10. Crear una función que sume los valores de la serie Fibonacci.</vt:lpstr>
      <vt:lpstr>Generamos la serie Fibonacci</vt:lpstr>
      <vt:lpstr>Serie Fibonacci</vt:lpstr>
      <vt:lpstr>Sumamos los valores de la serie Fibonacci</vt:lpstr>
      <vt:lpstr>Sumamos la serie Fibonacci</vt:lpstr>
      <vt:lpstr>11. Manejo de vistas. </vt:lpstr>
      <vt:lpstr>Manejo de Vistas</vt:lpstr>
      <vt:lpstr>12. Manejo de Triggers I</vt:lpstr>
      <vt:lpstr>Alteramos la tabla Proyecto, agregándole el campo de estado</vt:lpstr>
      <vt:lpstr>Generamos la consulta para llenar el campo de estado (INSERT)</vt:lpstr>
      <vt:lpstr>Generamos la consulta para llenar el campo de estado (UPDATE)</vt:lpstr>
      <vt:lpstr>Presentación de PowerPoint</vt:lpstr>
      <vt:lpstr>13.Manejo de Triggers II.</vt:lpstr>
      <vt:lpstr>Manejo de Triggers II</vt:lpstr>
      <vt:lpstr>Manejo de Triggers II</vt:lpstr>
      <vt:lpstr>Manejo de Triggers III</vt:lpstr>
      <vt:lpstr>Creamos la Tabla </vt:lpstr>
      <vt:lpstr>Presentación de PowerPoint</vt:lpstr>
      <vt:lpstr>15.Crear una consulta SQL que haga uso de todas las tablas.</vt:lpstr>
      <vt:lpstr>Gracias por su Atencion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laura</dc:creator>
  <cp:lastModifiedBy>Cuenta Microsoft</cp:lastModifiedBy>
  <cp:revision>19</cp:revision>
  <dcterms:modified xsi:type="dcterms:W3CDTF">2022-06-19T23:48:01Z</dcterms:modified>
</cp:coreProperties>
</file>