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7" r:id="rId2"/>
    <p:sldId id="256" r:id="rId3"/>
    <p:sldId id="258" r:id="rId4"/>
    <p:sldId id="259" r:id="rId5"/>
    <p:sldId id="273" r:id="rId6"/>
    <p:sldId id="260" r:id="rId7"/>
    <p:sldId id="275" r:id="rId8"/>
    <p:sldId id="278" r:id="rId9"/>
    <p:sldId id="279" r:id="rId10"/>
    <p:sldId id="269" r:id="rId11"/>
    <p:sldId id="270" r:id="rId12"/>
    <p:sldId id="281" r:id="rId13"/>
    <p:sldId id="271" r:id="rId14"/>
    <p:sldId id="274" r:id="rId15"/>
    <p:sldId id="262" r:id="rId16"/>
    <p:sldId id="276" r:id="rId17"/>
    <p:sldId id="277" r:id="rId18"/>
    <p:sldId id="280" r:id="rId19"/>
    <p:sldId id="263" r:id="rId20"/>
    <p:sldId id="264" r:id="rId21"/>
    <p:sldId id="266" r:id="rId22"/>
    <p:sldId id="268"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6309E-79F5-0F5F-32D4-C748546338C8}" v="62" dt="2024-07-16T11:37:36.511"/>
    <p1510:client id="{174460D0-C6EF-F645-8FEC-DC01F1A1229A}" v="200" dt="2024-07-16T11:50:07.255"/>
    <p1510:client id="{3C5391B1-8345-85DB-0182-92E0D77A29AC}" v="43" dt="2024-07-16T12:04:24.790"/>
    <p1510:client id="{430D1FD5-0837-C9D7-5FA1-343C708245B6}" v="23" dt="2024-07-16T11:56:47.288"/>
    <p1510:client id="{7A679FEE-CF2B-8D61-311E-7048FB2EC3E5}" v="44" dt="2024-07-16T11:56:31.784"/>
    <p1510:client id="{F7B05B17-6BBA-127F-9466-5B86B6B913D5}" v="375" dt="2024-07-16T11:57:02.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3"/>
    <p:restoredTop sz="94631"/>
  </p:normalViewPr>
  <p:slideViewPr>
    <p:cSldViewPr snapToGrid="0">
      <p:cViewPr>
        <p:scale>
          <a:sx n="139" d="100"/>
          <a:sy n="139" d="100"/>
        </p:scale>
        <p:origin x="4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259FD-3054-E349-B7A6-326A29AF5381}" type="datetimeFigureOut">
              <a:rPr lang="en-US" smtClean="0"/>
              <a:t>7/18/24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CEE6C-F573-FA4E-B320-A214BFB6A46A}" type="slidenum">
              <a:rPr lang="en-US" smtClean="0"/>
              <a:t>‹#›</a:t>
            </a:fld>
            <a:endParaRPr lang="en-US"/>
          </a:p>
        </p:txBody>
      </p:sp>
    </p:spTree>
    <p:extLst>
      <p:ext uri="{BB962C8B-B14F-4D97-AF65-F5344CB8AC3E}">
        <p14:creationId xmlns:p14="http://schemas.microsoft.com/office/powerpoint/2010/main" val="571238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3CEE6C-F573-FA4E-B320-A214BFB6A46A}" type="slidenum">
              <a:rPr lang="en-US" smtClean="0"/>
              <a:t>17</a:t>
            </a:fld>
            <a:endParaRPr lang="en-US"/>
          </a:p>
        </p:txBody>
      </p:sp>
    </p:spTree>
    <p:extLst>
      <p:ext uri="{BB962C8B-B14F-4D97-AF65-F5344CB8AC3E}">
        <p14:creationId xmlns:p14="http://schemas.microsoft.com/office/powerpoint/2010/main" val="1899602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8ED7EF5E-B436-8046-AC48-94615390ACE8}" type="datetimeFigureOut">
              <a:rPr lang="en-US" smtClean="0"/>
              <a:t>7/18/24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C63233-1C67-B343-99F6-407DB8BD9B6C}" type="slidenum">
              <a:rPr lang="en-US" smtClean="0"/>
              <a:t>‹#›</a:t>
            </a:fld>
            <a:endParaRPr lang="en-US"/>
          </a:p>
        </p:txBody>
      </p:sp>
    </p:spTree>
    <p:extLst>
      <p:ext uri="{BB962C8B-B14F-4D97-AF65-F5344CB8AC3E}">
        <p14:creationId xmlns:p14="http://schemas.microsoft.com/office/powerpoint/2010/main" val="1206651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D7EF5E-B436-8046-AC48-94615390ACE8}"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63233-1C67-B343-99F6-407DB8BD9B6C}" type="slidenum">
              <a:rPr lang="en-US" smtClean="0"/>
              <a:t>‹#›</a:t>
            </a:fld>
            <a:endParaRPr lang="en-US"/>
          </a:p>
        </p:txBody>
      </p:sp>
    </p:spTree>
    <p:extLst>
      <p:ext uri="{BB962C8B-B14F-4D97-AF65-F5344CB8AC3E}">
        <p14:creationId xmlns:p14="http://schemas.microsoft.com/office/powerpoint/2010/main" val="14513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D7EF5E-B436-8046-AC48-94615390ACE8}"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63233-1C67-B343-99F6-407DB8BD9B6C}" type="slidenum">
              <a:rPr lang="en-US" smtClean="0"/>
              <a:t>‹#›</a:t>
            </a:fld>
            <a:endParaRPr lang="en-US"/>
          </a:p>
        </p:txBody>
      </p:sp>
    </p:spTree>
    <p:extLst>
      <p:ext uri="{BB962C8B-B14F-4D97-AF65-F5344CB8AC3E}">
        <p14:creationId xmlns:p14="http://schemas.microsoft.com/office/powerpoint/2010/main" val="284180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D7EF5E-B436-8046-AC48-94615390ACE8}" type="datetimeFigureOut">
              <a:rPr lang="en-US" smtClean="0"/>
              <a:t>7/18/24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C63233-1C67-B343-99F6-407DB8BD9B6C}" type="slidenum">
              <a:rPr lang="en-US" smtClean="0"/>
              <a:t>‹#›</a:t>
            </a:fld>
            <a:endParaRPr lang="en-US"/>
          </a:p>
        </p:txBody>
      </p:sp>
    </p:spTree>
    <p:extLst>
      <p:ext uri="{BB962C8B-B14F-4D97-AF65-F5344CB8AC3E}">
        <p14:creationId xmlns:p14="http://schemas.microsoft.com/office/powerpoint/2010/main" val="208112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ED7EF5E-B436-8046-AC48-94615390ACE8}" type="datetimeFigureOut">
              <a:rPr lang="en-US" smtClean="0"/>
              <a:t>7/18/24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C63233-1C67-B343-99F6-407DB8BD9B6C}" type="slidenum">
              <a:rPr lang="en-US" smtClean="0"/>
              <a:t>‹#›</a:t>
            </a:fld>
            <a:endParaRPr lang="en-US"/>
          </a:p>
        </p:txBody>
      </p:sp>
    </p:spTree>
    <p:extLst>
      <p:ext uri="{BB962C8B-B14F-4D97-AF65-F5344CB8AC3E}">
        <p14:creationId xmlns:p14="http://schemas.microsoft.com/office/powerpoint/2010/main" val="17726711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8ED7EF5E-B436-8046-AC48-94615390ACE8}" type="datetimeFigureOut">
              <a:rPr lang="en-US" smtClean="0"/>
              <a:t>7/18/24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CC63233-1C67-B343-99F6-407DB8BD9B6C}" type="slidenum">
              <a:rPr lang="en-US" smtClean="0"/>
              <a:t>‹#›</a:t>
            </a:fld>
            <a:endParaRPr lang="en-US"/>
          </a:p>
        </p:txBody>
      </p:sp>
    </p:spTree>
    <p:extLst>
      <p:ext uri="{BB962C8B-B14F-4D97-AF65-F5344CB8AC3E}">
        <p14:creationId xmlns:p14="http://schemas.microsoft.com/office/powerpoint/2010/main" val="289742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ED7EF5E-B436-8046-AC48-94615390ACE8}" type="datetimeFigureOut">
              <a:rPr lang="en-US" smtClean="0"/>
              <a:t>7/18/24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C63233-1C67-B343-99F6-407DB8BD9B6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169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D7EF5E-B436-8046-AC48-94615390ACE8}" type="datetimeFigureOut">
              <a:rPr lang="en-US" smtClean="0"/>
              <a:t>7/18/24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C63233-1C67-B343-99F6-407DB8BD9B6C}" type="slidenum">
              <a:rPr lang="en-US" smtClean="0"/>
              <a:t>‹#›</a:t>
            </a:fld>
            <a:endParaRPr lang="en-US"/>
          </a:p>
        </p:txBody>
      </p:sp>
    </p:spTree>
    <p:extLst>
      <p:ext uri="{BB962C8B-B14F-4D97-AF65-F5344CB8AC3E}">
        <p14:creationId xmlns:p14="http://schemas.microsoft.com/office/powerpoint/2010/main" val="123961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7EF5E-B436-8046-AC48-94615390ACE8}" type="datetimeFigureOut">
              <a:rPr lang="en-US" smtClean="0"/>
              <a:t>7/18/24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C63233-1C67-B343-99F6-407DB8BD9B6C}" type="slidenum">
              <a:rPr lang="en-US" smtClean="0"/>
              <a:t>‹#›</a:t>
            </a:fld>
            <a:endParaRPr lang="en-US"/>
          </a:p>
        </p:txBody>
      </p:sp>
    </p:spTree>
    <p:extLst>
      <p:ext uri="{BB962C8B-B14F-4D97-AF65-F5344CB8AC3E}">
        <p14:creationId xmlns:p14="http://schemas.microsoft.com/office/powerpoint/2010/main" val="60020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ED7EF5E-B436-8046-AC48-94615390ACE8}" type="datetimeFigureOut">
              <a:rPr lang="en-US" smtClean="0"/>
              <a:t>7/18/24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CC63233-1C67-B343-99F6-407DB8BD9B6C}" type="slidenum">
              <a:rPr lang="en-US" smtClean="0"/>
              <a:t>‹#›</a:t>
            </a:fld>
            <a:endParaRPr lang="en-US"/>
          </a:p>
        </p:txBody>
      </p:sp>
    </p:spTree>
    <p:extLst>
      <p:ext uri="{BB962C8B-B14F-4D97-AF65-F5344CB8AC3E}">
        <p14:creationId xmlns:p14="http://schemas.microsoft.com/office/powerpoint/2010/main" val="358846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ED7EF5E-B436-8046-AC48-94615390ACE8}" type="datetimeFigureOut">
              <a:rPr lang="en-US" smtClean="0"/>
              <a:t>7/18/24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CC63233-1C67-B343-99F6-407DB8BD9B6C}" type="slidenum">
              <a:rPr lang="en-US" smtClean="0"/>
              <a:t>‹#›</a:t>
            </a:fld>
            <a:endParaRPr lang="en-US"/>
          </a:p>
        </p:txBody>
      </p:sp>
    </p:spTree>
    <p:extLst>
      <p:ext uri="{BB962C8B-B14F-4D97-AF65-F5344CB8AC3E}">
        <p14:creationId xmlns:p14="http://schemas.microsoft.com/office/powerpoint/2010/main" val="203386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ED7EF5E-B436-8046-AC48-94615390ACE8}" type="datetimeFigureOut">
              <a:rPr lang="en-US" smtClean="0"/>
              <a:t>7/18/24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CC63233-1C67-B343-99F6-407DB8BD9B6C}" type="slidenum">
              <a:rPr lang="en-US" smtClean="0"/>
              <a:t>‹#›</a:t>
            </a:fld>
            <a:endParaRPr lang="en-US"/>
          </a:p>
        </p:txBody>
      </p:sp>
    </p:spTree>
    <p:extLst>
      <p:ext uri="{BB962C8B-B14F-4D97-AF65-F5344CB8AC3E}">
        <p14:creationId xmlns:p14="http://schemas.microsoft.com/office/powerpoint/2010/main" val="2756467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596C73-6CAA-6890-79F1-63F878B195CC}"/>
              </a:ext>
            </a:extLst>
          </p:cNvPr>
          <p:cNvSpPr/>
          <p:nvPr/>
        </p:nvSpPr>
        <p:spPr>
          <a:xfrm>
            <a:off x="0" y="0"/>
            <a:ext cx="12192000" cy="68580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66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7BB2-F275-56A8-C273-F832F8179583}"/>
              </a:ext>
            </a:extLst>
          </p:cNvPr>
          <p:cNvSpPr>
            <a:spLocks noGrp="1"/>
          </p:cNvSpPr>
          <p:nvPr>
            <p:ph type="title"/>
          </p:nvPr>
        </p:nvSpPr>
        <p:spPr/>
        <p:txBody>
          <a:bodyPr/>
          <a:lstStyle/>
          <a:p>
            <a:r>
              <a:rPr lang="en-US"/>
              <a:t>Findings from Data</a:t>
            </a:r>
          </a:p>
        </p:txBody>
      </p:sp>
      <p:pic>
        <p:nvPicPr>
          <p:cNvPr id="6" name="Content Placeholder 5" descr="A graph with blue bars&#10;&#10;Description automatically generated">
            <a:extLst>
              <a:ext uri="{FF2B5EF4-FFF2-40B4-BE49-F238E27FC236}">
                <a16:creationId xmlns:a16="http://schemas.microsoft.com/office/drawing/2014/main" id="{9CF4445D-E6A8-C085-89FD-BB08CAA8C50F}"/>
              </a:ext>
            </a:extLst>
          </p:cNvPr>
          <p:cNvPicPr>
            <a:picLocks noGrp="1" noChangeAspect="1"/>
          </p:cNvPicPr>
          <p:nvPr>
            <p:ph sz="half" idx="1"/>
          </p:nvPr>
        </p:nvPicPr>
        <p:blipFill>
          <a:blip r:embed="rId2"/>
          <a:stretch>
            <a:fillRect/>
          </a:stretch>
        </p:blipFill>
        <p:spPr>
          <a:xfrm>
            <a:off x="1638441" y="2638425"/>
            <a:ext cx="4157380" cy="3101975"/>
          </a:xfrm>
        </p:spPr>
      </p:pic>
      <p:sp>
        <p:nvSpPr>
          <p:cNvPr id="4" name="Content Placeholder 3">
            <a:extLst>
              <a:ext uri="{FF2B5EF4-FFF2-40B4-BE49-F238E27FC236}">
                <a16:creationId xmlns:a16="http://schemas.microsoft.com/office/drawing/2014/main" id="{B7CAF167-4A08-8E70-70EF-F59B20222D1F}"/>
              </a:ext>
            </a:extLst>
          </p:cNvPr>
          <p:cNvSpPr>
            <a:spLocks noGrp="1"/>
          </p:cNvSpPr>
          <p:nvPr>
            <p:ph sz="half" idx="2"/>
          </p:nvPr>
        </p:nvSpPr>
        <p:spPr/>
        <p:txBody>
          <a:bodyPr/>
          <a:lstStyle/>
          <a:p>
            <a:r>
              <a:rPr lang="en-US"/>
              <a:t>Track duration have a big range, but follows a normal distribution to an extent</a:t>
            </a:r>
          </a:p>
        </p:txBody>
      </p:sp>
    </p:spTree>
    <p:extLst>
      <p:ext uri="{BB962C8B-B14F-4D97-AF65-F5344CB8AC3E}">
        <p14:creationId xmlns:p14="http://schemas.microsoft.com/office/powerpoint/2010/main" val="3514663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5AAE-E076-B01C-E444-9707B37AABE7}"/>
              </a:ext>
            </a:extLst>
          </p:cNvPr>
          <p:cNvSpPr>
            <a:spLocks noGrp="1"/>
          </p:cNvSpPr>
          <p:nvPr>
            <p:ph type="title"/>
          </p:nvPr>
        </p:nvSpPr>
        <p:spPr/>
        <p:txBody>
          <a:bodyPr/>
          <a:lstStyle/>
          <a:p>
            <a:r>
              <a:rPr lang="en-US"/>
              <a:t>Findings from Data</a:t>
            </a:r>
          </a:p>
        </p:txBody>
      </p:sp>
      <p:pic>
        <p:nvPicPr>
          <p:cNvPr id="6" name="Content Placeholder 5" descr="A group of blue and white graphs&#10;&#10;Description automatically generated">
            <a:extLst>
              <a:ext uri="{FF2B5EF4-FFF2-40B4-BE49-F238E27FC236}">
                <a16:creationId xmlns:a16="http://schemas.microsoft.com/office/drawing/2014/main" id="{A39C6267-037B-F5AC-F331-A49795F9713C}"/>
              </a:ext>
            </a:extLst>
          </p:cNvPr>
          <p:cNvPicPr>
            <a:picLocks noGrp="1" noChangeAspect="1"/>
          </p:cNvPicPr>
          <p:nvPr>
            <p:ph sz="half" idx="1"/>
          </p:nvPr>
        </p:nvPicPr>
        <p:blipFill>
          <a:blip r:embed="rId2"/>
          <a:stretch>
            <a:fillRect/>
          </a:stretch>
        </p:blipFill>
        <p:spPr>
          <a:xfrm>
            <a:off x="2168206" y="2638425"/>
            <a:ext cx="3097850" cy="3101975"/>
          </a:xfrm>
        </p:spPr>
      </p:pic>
      <p:sp>
        <p:nvSpPr>
          <p:cNvPr id="4" name="Content Placeholder 3">
            <a:extLst>
              <a:ext uri="{FF2B5EF4-FFF2-40B4-BE49-F238E27FC236}">
                <a16:creationId xmlns:a16="http://schemas.microsoft.com/office/drawing/2014/main" id="{2C973A04-B65C-57F5-71C8-679D2A000B0D}"/>
              </a:ext>
            </a:extLst>
          </p:cNvPr>
          <p:cNvSpPr>
            <a:spLocks noGrp="1"/>
          </p:cNvSpPr>
          <p:nvPr>
            <p:ph sz="half" idx="2"/>
          </p:nvPr>
        </p:nvSpPr>
        <p:spPr/>
        <p:txBody>
          <a:bodyPr/>
          <a:lstStyle/>
          <a:p>
            <a:r>
              <a:rPr lang="en-US"/>
              <a:t>Properties are mostly distributed in a clear pattern</a:t>
            </a:r>
          </a:p>
          <a:p>
            <a:endParaRPr lang="en-US"/>
          </a:p>
        </p:txBody>
      </p:sp>
    </p:spTree>
    <p:extLst>
      <p:ext uri="{BB962C8B-B14F-4D97-AF65-F5344CB8AC3E}">
        <p14:creationId xmlns:p14="http://schemas.microsoft.com/office/powerpoint/2010/main" val="2025998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oup of blue and white graphs&#10;&#10;Description automatically generated">
            <a:extLst>
              <a:ext uri="{FF2B5EF4-FFF2-40B4-BE49-F238E27FC236}">
                <a16:creationId xmlns:a16="http://schemas.microsoft.com/office/drawing/2014/main" id="{A39C6267-037B-F5AC-F331-A49795F9713C}"/>
              </a:ext>
            </a:extLst>
          </p:cNvPr>
          <p:cNvPicPr>
            <a:picLocks noGrp="1" noChangeAspect="1"/>
          </p:cNvPicPr>
          <p:nvPr>
            <p:ph sz="half" idx="1"/>
          </p:nvPr>
        </p:nvPicPr>
        <p:blipFill>
          <a:blip r:embed="rId2"/>
          <a:stretch>
            <a:fillRect/>
          </a:stretch>
        </p:blipFill>
        <p:spPr>
          <a:xfrm>
            <a:off x="2732472" y="48590"/>
            <a:ext cx="6724584" cy="6762468"/>
          </a:xfrm>
        </p:spPr>
      </p:pic>
    </p:spTree>
    <p:extLst>
      <p:ext uri="{BB962C8B-B14F-4D97-AF65-F5344CB8AC3E}">
        <p14:creationId xmlns:p14="http://schemas.microsoft.com/office/powerpoint/2010/main" val="2680957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48FB-6E9E-ACD5-454C-741F0D12945A}"/>
              </a:ext>
            </a:extLst>
          </p:cNvPr>
          <p:cNvSpPr>
            <a:spLocks noGrp="1"/>
          </p:cNvSpPr>
          <p:nvPr>
            <p:ph type="title"/>
          </p:nvPr>
        </p:nvSpPr>
        <p:spPr/>
        <p:txBody>
          <a:bodyPr/>
          <a:lstStyle/>
          <a:p>
            <a:r>
              <a:rPr lang="en-US"/>
              <a:t>Findings from Data:</a:t>
            </a:r>
            <a:br>
              <a:rPr lang="en-US"/>
            </a:br>
            <a:r>
              <a:rPr lang="en-US"/>
              <a:t>Histogram</a:t>
            </a:r>
          </a:p>
        </p:txBody>
      </p:sp>
      <p:pic>
        <p:nvPicPr>
          <p:cNvPr id="6" name="Content Placeholder 5" descr="A graph with red squares and white text&#10;&#10;Description automatically generated with medium confidence">
            <a:extLst>
              <a:ext uri="{FF2B5EF4-FFF2-40B4-BE49-F238E27FC236}">
                <a16:creationId xmlns:a16="http://schemas.microsoft.com/office/drawing/2014/main" id="{6B0BE808-3241-DE89-1AB9-8DFF1861EDCA}"/>
              </a:ext>
            </a:extLst>
          </p:cNvPr>
          <p:cNvPicPr>
            <a:picLocks noGrp="1" noChangeAspect="1"/>
          </p:cNvPicPr>
          <p:nvPr>
            <p:ph sz="half" idx="1"/>
          </p:nvPr>
        </p:nvPicPr>
        <p:blipFill>
          <a:blip r:embed="rId2"/>
          <a:stretch>
            <a:fillRect/>
          </a:stretch>
        </p:blipFill>
        <p:spPr>
          <a:xfrm>
            <a:off x="1800927" y="2638425"/>
            <a:ext cx="3832409" cy="3101975"/>
          </a:xfrm>
        </p:spPr>
      </p:pic>
      <p:sp>
        <p:nvSpPr>
          <p:cNvPr id="4" name="Content Placeholder 3">
            <a:extLst>
              <a:ext uri="{FF2B5EF4-FFF2-40B4-BE49-F238E27FC236}">
                <a16:creationId xmlns:a16="http://schemas.microsoft.com/office/drawing/2014/main" id="{065C9F35-1C6E-BCD5-BF61-35C591F655F5}"/>
              </a:ext>
            </a:extLst>
          </p:cNvPr>
          <p:cNvSpPr>
            <a:spLocks noGrp="1"/>
          </p:cNvSpPr>
          <p:nvPr>
            <p:ph sz="half" idx="2"/>
          </p:nvPr>
        </p:nvSpPr>
        <p:spPr/>
        <p:txBody>
          <a:bodyPr/>
          <a:lstStyle/>
          <a:p>
            <a:r>
              <a:rPr lang="en-US" dirty="0"/>
              <a:t>Not a lot of correlation with music properties with popularity</a:t>
            </a:r>
          </a:p>
          <a:p>
            <a:r>
              <a:rPr lang="en-US" dirty="0"/>
              <a:t>Correlation only between properties</a:t>
            </a:r>
          </a:p>
          <a:p>
            <a:pPr lvl="1"/>
            <a:r>
              <a:rPr lang="en-US" dirty="0"/>
              <a:t>Loudness and Energy</a:t>
            </a:r>
          </a:p>
          <a:p>
            <a:pPr lvl="1"/>
            <a:r>
              <a:rPr lang="en-US" dirty="0"/>
              <a:t>Acousticness and Energy</a:t>
            </a:r>
          </a:p>
        </p:txBody>
      </p:sp>
    </p:spTree>
    <p:extLst>
      <p:ext uri="{BB962C8B-B14F-4D97-AF65-F5344CB8AC3E}">
        <p14:creationId xmlns:p14="http://schemas.microsoft.com/office/powerpoint/2010/main" val="2728743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551569B-46AD-A80C-8EFA-7A8ACA140279}"/>
              </a:ext>
            </a:extLst>
          </p:cNvPr>
          <p:cNvSpPr>
            <a:spLocks noGrp="1"/>
          </p:cNvSpPr>
          <p:nvPr>
            <p:ph type="title"/>
          </p:nvPr>
        </p:nvSpPr>
        <p:spPr>
          <a:xfrm>
            <a:off x="804672" y="2404872"/>
            <a:ext cx="3044950" cy="1627792"/>
          </a:xfrm>
        </p:spPr>
        <p:txBody>
          <a:bodyPr vert="horz" lIns="274320" tIns="182880" rIns="274320" bIns="182880" rtlCol="0" anchor="ctr" anchorCtr="1">
            <a:normAutofit fontScale="90000"/>
          </a:bodyPr>
          <a:lstStyle/>
          <a:p>
            <a:r>
              <a:rPr lang="en-US">
                <a:ea typeface="+mj-lt"/>
                <a:cs typeface="+mj-lt"/>
              </a:rPr>
              <a:t>FINDINGS FROM DATA:</a:t>
            </a:r>
            <a:br>
              <a:rPr lang="en-US">
                <a:ea typeface="+mj-lt"/>
                <a:cs typeface="+mj-lt"/>
              </a:rPr>
            </a:br>
            <a:r>
              <a:rPr lang="en-US">
                <a:ea typeface="+mj-lt"/>
                <a:cs typeface="+mj-lt"/>
              </a:rPr>
              <a:t>Scatterplot</a:t>
            </a:r>
            <a:endParaRPr lang="en-US">
              <a:solidFill>
                <a:srgbClr val="000000"/>
              </a:solidFill>
              <a:ea typeface="+mj-lt"/>
              <a:cs typeface="+mj-lt"/>
            </a:endParaRPr>
          </a:p>
        </p:txBody>
      </p:sp>
      <p:pic>
        <p:nvPicPr>
          <p:cNvPr id="9" name="Content Placeholder 8" descr="A group of colored graphs&#10;&#10;Description automatically generated with medium confidence">
            <a:extLst>
              <a:ext uri="{FF2B5EF4-FFF2-40B4-BE49-F238E27FC236}">
                <a16:creationId xmlns:a16="http://schemas.microsoft.com/office/drawing/2014/main" id="{86DA0230-24C3-52A2-1606-94224CCA31D4}"/>
              </a:ext>
            </a:extLst>
          </p:cNvPr>
          <p:cNvPicPr>
            <a:picLocks noGrp="1" noChangeAspect="1"/>
          </p:cNvPicPr>
          <p:nvPr>
            <p:ph sz="half" idx="2"/>
          </p:nvPr>
        </p:nvPicPr>
        <p:blipFill>
          <a:blip r:embed="rId2"/>
          <a:stretch>
            <a:fillRect/>
          </a:stretch>
        </p:blipFill>
        <p:spPr>
          <a:xfrm>
            <a:off x="5326740" y="238954"/>
            <a:ext cx="6391127" cy="6380091"/>
          </a:xfrm>
          <a:prstGeom prst="rect">
            <a:avLst/>
          </a:prstGeom>
        </p:spPr>
      </p:pic>
    </p:spTree>
    <p:extLst>
      <p:ext uri="{BB962C8B-B14F-4D97-AF65-F5344CB8AC3E}">
        <p14:creationId xmlns:p14="http://schemas.microsoft.com/office/powerpoint/2010/main" val="2901931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F9A5-36D8-1E66-4EB7-F5A78FB146AE}"/>
              </a:ext>
            </a:extLst>
          </p:cNvPr>
          <p:cNvSpPr>
            <a:spLocks noGrp="1"/>
          </p:cNvSpPr>
          <p:nvPr>
            <p:ph type="title"/>
          </p:nvPr>
        </p:nvSpPr>
        <p:spPr/>
        <p:txBody>
          <a:bodyPr/>
          <a:lstStyle/>
          <a:p>
            <a:r>
              <a:rPr lang="en-US"/>
              <a:t>Different Clustering Algorithms</a:t>
            </a:r>
          </a:p>
        </p:txBody>
      </p:sp>
      <p:sp>
        <p:nvSpPr>
          <p:cNvPr id="3" name="Content Placeholder 2">
            <a:extLst>
              <a:ext uri="{FF2B5EF4-FFF2-40B4-BE49-F238E27FC236}">
                <a16:creationId xmlns:a16="http://schemas.microsoft.com/office/drawing/2014/main" id="{1D8143C4-FE71-E28D-771F-E8F046CF32DF}"/>
              </a:ext>
            </a:extLst>
          </p:cNvPr>
          <p:cNvSpPr>
            <a:spLocks noGrp="1"/>
          </p:cNvSpPr>
          <p:nvPr>
            <p:ph idx="1"/>
          </p:nvPr>
        </p:nvSpPr>
        <p:spPr>
          <a:xfrm>
            <a:off x="389180" y="2586258"/>
            <a:ext cx="7072738" cy="4686496"/>
          </a:xfrm>
        </p:spPr>
        <p:txBody>
          <a:bodyPr vert="horz" lIns="91440" tIns="45720" rIns="91440" bIns="45720" rtlCol="0" anchor="t">
            <a:normAutofit/>
          </a:bodyPr>
          <a:lstStyle/>
          <a:p>
            <a:pPr marL="0" indent="0">
              <a:buNone/>
            </a:pPr>
            <a:r>
              <a:rPr lang="en-US" dirty="0"/>
              <a:t>K Means Model</a:t>
            </a:r>
          </a:p>
          <a:p>
            <a:pPr marL="0" indent="0">
              <a:buNone/>
            </a:pPr>
            <a:r>
              <a:rPr lang="en-US" dirty="0"/>
              <a:t>Performance:</a:t>
            </a:r>
          </a:p>
          <a:p>
            <a:r>
              <a:rPr lang="en-US" sz="1100" dirty="0">
                <a:solidFill>
                  <a:srgbClr val="000000"/>
                </a:solidFill>
                <a:latin typeface="Arial"/>
                <a:cs typeface="Arial"/>
              </a:rPr>
              <a:t>K Means model is extremely efficient and effective at handling large datasets and is the least computationally expensive as it can produce results in a matter of seconds. </a:t>
            </a:r>
            <a:endParaRPr lang="en-US" dirty="0">
              <a:latin typeface="Arial"/>
            </a:endParaRPr>
          </a:p>
          <a:p>
            <a:pPr>
              <a:buNone/>
            </a:pPr>
            <a:r>
              <a:rPr lang="en-US" dirty="0">
                <a:ea typeface="+mn-lt"/>
                <a:cs typeface="+mn-lt"/>
              </a:rPr>
              <a:t>Plot:</a:t>
            </a:r>
            <a:endParaRPr lang="en-US" dirty="0">
              <a:solidFill>
                <a:srgbClr val="000000"/>
              </a:solidFill>
              <a:ea typeface="+mn-lt"/>
              <a:cs typeface="+mn-lt"/>
            </a:endParaRPr>
          </a:p>
          <a:p>
            <a:pPr>
              <a:buFont typeface="Arial"/>
              <a:buChar char="•"/>
            </a:pPr>
            <a:r>
              <a:rPr lang="en-US" sz="1100" dirty="0">
                <a:solidFill>
                  <a:srgbClr val="000000"/>
                </a:solidFill>
                <a:latin typeface="Arial"/>
                <a:ea typeface="+mn-lt"/>
                <a:cs typeface="Arial"/>
              </a:rPr>
              <a:t>K means shows each data point that is assigned to a cluster, a centroid that shows the mean position of all the points in the cluster. In this case, there are 3 clusters with some overlaps meaning they may not be exactly distinct from each other, and the data points are fairly spread out meaning higher variance among clusters. </a:t>
            </a:r>
            <a:endParaRPr lang="en-US" dirty="0"/>
          </a:p>
          <a:p>
            <a:pPr>
              <a:buNone/>
            </a:pPr>
            <a:r>
              <a:rPr lang="en-US" dirty="0">
                <a:solidFill>
                  <a:srgbClr val="262626"/>
                </a:solidFill>
                <a:ea typeface="+mn-lt"/>
                <a:cs typeface="+mn-lt"/>
              </a:rPr>
              <a:t>Cons:</a:t>
            </a:r>
          </a:p>
          <a:p>
            <a:pPr>
              <a:buFont typeface="Arial"/>
              <a:buChar char="•"/>
            </a:pPr>
            <a:r>
              <a:rPr lang="en-US" sz="1200" dirty="0">
                <a:solidFill>
                  <a:srgbClr val="000000"/>
                </a:solidFill>
                <a:latin typeface="Arial"/>
                <a:cs typeface="Arial"/>
              </a:rPr>
              <a:t>Not resistant to outliers and requires the exact number of clusters. </a:t>
            </a:r>
            <a:endParaRPr lang="en-US" dirty="0"/>
          </a:p>
          <a:p>
            <a:pPr>
              <a:buNone/>
            </a:pPr>
            <a:r>
              <a:rPr lang="en-US" dirty="0"/>
              <a:t>Pros:</a:t>
            </a:r>
          </a:p>
          <a:p>
            <a:pPr>
              <a:buFont typeface="Arial"/>
              <a:buChar char="•"/>
            </a:pPr>
            <a:r>
              <a:rPr lang="en-US" sz="1100" dirty="0">
                <a:solidFill>
                  <a:srgbClr val="000000"/>
                </a:solidFill>
                <a:latin typeface="Arial"/>
                <a:cs typeface="Arial"/>
              </a:rPr>
              <a:t>Computationally efficient, straightforward, scalable, and easy to interpret. </a:t>
            </a:r>
            <a:endParaRPr lang="en-US" dirty="0"/>
          </a:p>
          <a:p>
            <a:pPr>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C01E837B-419F-CFD1-0912-0E716A97DEB0}"/>
              </a:ext>
            </a:extLst>
          </p:cNvPr>
          <p:cNvPicPr>
            <a:picLocks noChangeAspect="1"/>
          </p:cNvPicPr>
          <p:nvPr/>
        </p:nvPicPr>
        <p:blipFill>
          <a:blip r:embed="rId2"/>
          <a:stretch>
            <a:fillRect/>
          </a:stretch>
        </p:blipFill>
        <p:spPr>
          <a:xfrm>
            <a:off x="7436590" y="2397789"/>
            <a:ext cx="4679885" cy="4037705"/>
          </a:xfrm>
          <a:prstGeom prst="rect">
            <a:avLst/>
          </a:prstGeom>
        </p:spPr>
      </p:pic>
    </p:spTree>
    <p:extLst>
      <p:ext uri="{BB962C8B-B14F-4D97-AF65-F5344CB8AC3E}">
        <p14:creationId xmlns:p14="http://schemas.microsoft.com/office/powerpoint/2010/main" val="2128661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F9A5-36D8-1E66-4EB7-F5A78FB146AE}"/>
              </a:ext>
            </a:extLst>
          </p:cNvPr>
          <p:cNvSpPr>
            <a:spLocks noGrp="1"/>
          </p:cNvSpPr>
          <p:nvPr>
            <p:ph type="title"/>
          </p:nvPr>
        </p:nvSpPr>
        <p:spPr/>
        <p:txBody>
          <a:bodyPr/>
          <a:lstStyle/>
          <a:p>
            <a:r>
              <a:rPr lang="en-US"/>
              <a:t>Different Clustering Algorithms</a:t>
            </a:r>
          </a:p>
        </p:txBody>
      </p:sp>
      <p:sp>
        <p:nvSpPr>
          <p:cNvPr id="3" name="Content Placeholder 2">
            <a:extLst>
              <a:ext uri="{FF2B5EF4-FFF2-40B4-BE49-F238E27FC236}">
                <a16:creationId xmlns:a16="http://schemas.microsoft.com/office/drawing/2014/main" id="{1D8143C4-FE71-E28D-771F-E8F046CF32DF}"/>
              </a:ext>
            </a:extLst>
          </p:cNvPr>
          <p:cNvSpPr>
            <a:spLocks noGrp="1"/>
          </p:cNvSpPr>
          <p:nvPr>
            <p:ph idx="1"/>
          </p:nvPr>
        </p:nvSpPr>
        <p:spPr>
          <a:xfrm>
            <a:off x="389180" y="2586258"/>
            <a:ext cx="7072738" cy="3849235"/>
          </a:xfrm>
        </p:spPr>
        <p:txBody>
          <a:bodyPr vert="horz" lIns="91440" tIns="45720" rIns="91440" bIns="45720" rtlCol="0" anchor="t">
            <a:normAutofit/>
          </a:bodyPr>
          <a:lstStyle/>
          <a:p>
            <a:pPr marL="0" indent="0">
              <a:buNone/>
            </a:pPr>
            <a:r>
              <a:rPr lang="en-US"/>
              <a:t>DBSCAN</a:t>
            </a:r>
          </a:p>
          <a:p>
            <a:pPr marL="0" indent="0">
              <a:buNone/>
            </a:pPr>
            <a:r>
              <a:rPr lang="en-US"/>
              <a:t>Performance:</a:t>
            </a:r>
          </a:p>
          <a:p>
            <a:r>
              <a:rPr lang="en-US" sz="1100">
                <a:solidFill>
                  <a:srgbClr val="000000"/>
                </a:solidFill>
                <a:latin typeface="Arial"/>
                <a:cs typeface="Arial"/>
              </a:rPr>
              <a:t>DBSCAN: Is fairly good at handling large datasets but requires a longer time than K Means. </a:t>
            </a:r>
            <a:endParaRPr lang="en-US" sz="1100">
              <a:solidFill>
                <a:srgbClr val="000000"/>
              </a:solidFill>
              <a:latin typeface="Gill Sans MT"/>
              <a:cs typeface="Arial"/>
            </a:endParaRPr>
          </a:p>
          <a:p>
            <a:pPr>
              <a:buNone/>
            </a:pPr>
            <a:r>
              <a:rPr lang="en-US">
                <a:ea typeface="+mn-lt"/>
                <a:cs typeface="+mn-lt"/>
              </a:rPr>
              <a:t>Plot:</a:t>
            </a:r>
            <a:endParaRPr lang="en-US">
              <a:solidFill>
                <a:srgbClr val="000000"/>
              </a:solidFill>
              <a:ea typeface="+mn-lt"/>
              <a:cs typeface="+mn-lt"/>
            </a:endParaRPr>
          </a:p>
          <a:p>
            <a:r>
              <a:rPr lang="en-US" sz="1100">
                <a:solidFill>
                  <a:srgbClr val="000000"/>
                </a:solidFill>
                <a:latin typeface="Arial"/>
                <a:cs typeface="Arial"/>
              </a:rPr>
              <a:t>DBSCAN represents clusters by depending on the regions of density of data points. In this case, cluster 0 is the most predominant cluster there is. </a:t>
            </a:r>
          </a:p>
          <a:p>
            <a:pPr>
              <a:buNone/>
            </a:pPr>
            <a:r>
              <a:rPr lang="en-US">
                <a:solidFill>
                  <a:srgbClr val="262626"/>
                </a:solidFill>
                <a:ea typeface="+mn-lt"/>
                <a:cs typeface="+mn-lt"/>
              </a:rPr>
              <a:t>Cons:</a:t>
            </a:r>
          </a:p>
          <a:p>
            <a:r>
              <a:rPr lang="en-US" sz="1100">
                <a:solidFill>
                  <a:srgbClr val="000000"/>
                </a:solidFill>
                <a:latin typeface="Arial"/>
                <a:cs typeface="Arial"/>
              </a:rPr>
              <a:t>DBSCAN: Extremely sensitive towards parameter specifications and can affect accuracy in determining clusters. </a:t>
            </a:r>
            <a:endParaRPr lang="en-US">
              <a:solidFill>
                <a:srgbClr val="262626"/>
              </a:solidFill>
              <a:latin typeface="Gill Sans MT" panose="020B0502020104020203"/>
              <a:cs typeface="Arial"/>
            </a:endParaRPr>
          </a:p>
          <a:p>
            <a:pPr>
              <a:buNone/>
            </a:pPr>
            <a:r>
              <a:rPr lang="en-US"/>
              <a:t>Pros:</a:t>
            </a:r>
          </a:p>
          <a:p>
            <a:pPr>
              <a:buFont typeface="Arial"/>
              <a:buChar char="•"/>
            </a:pPr>
            <a:r>
              <a:rPr lang="en-US" sz="1100">
                <a:solidFill>
                  <a:srgbClr val="000000"/>
                </a:solidFill>
                <a:latin typeface="Arial"/>
                <a:cs typeface="Arial"/>
              </a:rPr>
              <a:t>DBSCAN: Resistant towards outliers, noise does not heavily impact clusters, and can handle varieties of clusters. </a:t>
            </a:r>
          </a:p>
          <a:p>
            <a:pPr>
              <a:buNone/>
            </a:pPr>
            <a:endParaRPr lang="en-US"/>
          </a:p>
          <a:p>
            <a:pPr marL="0" indent="0">
              <a:buNone/>
            </a:pPr>
            <a:endParaRPr lang="en-US"/>
          </a:p>
        </p:txBody>
      </p:sp>
      <p:pic>
        <p:nvPicPr>
          <p:cNvPr id="8" name="Picture 7" descr="A purple and yellow dot diagram&#10;&#10;Description automatically generated with medium confidence">
            <a:extLst>
              <a:ext uri="{FF2B5EF4-FFF2-40B4-BE49-F238E27FC236}">
                <a16:creationId xmlns:a16="http://schemas.microsoft.com/office/drawing/2014/main" id="{CF3742C1-AFB1-A955-3342-C7F287DCF897}"/>
              </a:ext>
            </a:extLst>
          </p:cNvPr>
          <p:cNvPicPr>
            <a:picLocks noChangeAspect="1"/>
          </p:cNvPicPr>
          <p:nvPr/>
        </p:nvPicPr>
        <p:blipFill>
          <a:blip r:embed="rId2"/>
          <a:stretch>
            <a:fillRect/>
          </a:stretch>
        </p:blipFill>
        <p:spPr>
          <a:xfrm>
            <a:off x="7436589" y="2397788"/>
            <a:ext cx="4679885" cy="4037705"/>
          </a:xfrm>
          <a:prstGeom prst="rect">
            <a:avLst/>
          </a:prstGeom>
        </p:spPr>
      </p:pic>
    </p:spTree>
    <p:extLst>
      <p:ext uri="{BB962C8B-B14F-4D97-AF65-F5344CB8AC3E}">
        <p14:creationId xmlns:p14="http://schemas.microsoft.com/office/powerpoint/2010/main" val="1628022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F9A5-36D8-1E66-4EB7-F5A78FB146AE}"/>
              </a:ext>
            </a:extLst>
          </p:cNvPr>
          <p:cNvSpPr>
            <a:spLocks noGrp="1"/>
          </p:cNvSpPr>
          <p:nvPr>
            <p:ph type="title"/>
          </p:nvPr>
        </p:nvSpPr>
        <p:spPr/>
        <p:txBody>
          <a:bodyPr/>
          <a:lstStyle/>
          <a:p>
            <a:r>
              <a:rPr lang="en-US"/>
              <a:t>Different Clustering Algorithms</a:t>
            </a:r>
          </a:p>
        </p:txBody>
      </p:sp>
      <p:sp>
        <p:nvSpPr>
          <p:cNvPr id="3" name="Content Placeholder 2">
            <a:extLst>
              <a:ext uri="{FF2B5EF4-FFF2-40B4-BE49-F238E27FC236}">
                <a16:creationId xmlns:a16="http://schemas.microsoft.com/office/drawing/2014/main" id="{1D8143C4-FE71-E28D-771F-E8F046CF32DF}"/>
              </a:ext>
            </a:extLst>
          </p:cNvPr>
          <p:cNvSpPr>
            <a:spLocks noGrp="1"/>
          </p:cNvSpPr>
          <p:nvPr>
            <p:ph idx="1"/>
          </p:nvPr>
        </p:nvSpPr>
        <p:spPr>
          <a:xfrm>
            <a:off x="389180" y="2586258"/>
            <a:ext cx="7072738" cy="4093611"/>
          </a:xfrm>
        </p:spPr>
        <p:txBody>
          <a:bodyPr vert="horz" lIns="91440" tIns="45720" rIns="91440" bIns="45720" rtlCol="0" anchor="t">
            <a:normAutofit lnSpcReduction="10000"/>
          </a:bodyPr>
          <a:lstStyle/>
          <a:p>
            <a:pPr marL="0" indent="0">
              <a:buNone/>
            </a:pPr>
            <a:r>
              <a:rPr lang="en-US" dirty="0"/>
              <a:t>Agglomerative Clustering</a:t>
            </a:r>
          </a:p>
          <a:p>
            <a:pPr marL="0" indent="0">
              <a:buNone/>
            </a:pPr>
            <a:r>
              <a:rPr lang="en-US" dirty="0"/>
              <a:t>Performance:</a:t>
            </a:r>
          </a:p>
          <a:p>
            <a:pPr>
              <a:buFont typeface="Arial"/>
              <a:buChar char="•"/>
            </a:pPr>
            <a:r>
              <a:rPr lang="en-US" sz="1100" dirty="0">
                <a:solidFill>
                  <a:srgbClr val="000000"/>
                </a:solidFill>
                <a:latin typeface="Arial"/>
                <a:ea typeface="+mn-lt"/>
                <a:cs typeface="Arial"/>
              </a:rPr>
              <a:t> The most computationally expensive method of handling large datasets and can easily cause memory overflows if the system is not equipped for handling it. This is due to having to calculate every pairwise distance between each datapoint and its polynomial growth. </a:t>
            </a:r>
            <a:endParaRPr lang="en-US" dirty="0"/>
          </a:p>
          <a:p>
            <a:pPr>
              <a:buNone/>
            </a:pPr>
            <a:r>
              <a:rPr lang="en-US" dirty="0">
                <a:ea typeface="+mn-lt"/>
                <a:cs typeface="+mn-lt"/>
              </a:rPr>
              <a:t>Plot:</a:t>
            </a:r>
            <a:endParaRPr lang="en-US" dirty="0">
              <a:solidFill>
                <a:srgbClr val="000000"/>
              </a:solidFill>
              <a:ea typeface="+mn-lt"/>
              <a:cs typeface="+mn-lt"/>
            </a:endParaRPr>
          </a:p>
          <a:p>
            <a:r>
              <a:rPr lang="en-US" sz="1100" dirty="0">
                <a:solidFill>
                  <a:srgbClr val="000000"/>
                </a:solidFill>
                <a:latin typeface="Arial"/>
                <a:ea typeface="+mn-lt"/>
                <a:cs typeface="Arial"/>
              </a:rPr>
              <a:t>Agglomerative clustering is a hierarchical clustering algorithm where each datapoint starts with an individual cluster but will eventually merge together depending on the similarity of each data point creating a hierarchy of clusters. Therefore, it can be expressed as a Dendrogram. </a:t>
            </a:r>
            <a:endParaRPr lang="en-US" dirty="0">
              <a:solidFill>
                <a:srgbClr val="262626"/>
              </a:solidFill>
              <a:ea typeface="+mn-lt"/>
              <a:cs typeface="+mn-lt"/>
            </a:endParaRPr>
          </a:p>
          <a:p>
            <a:pPr>
              <a:buNone/>
            </a:pPr>
            <a:r>
              <a:rPr lang="en-US" dirty="0">
                <a:solidFill>
                  <a:srgbClr val="262626"/>
                </a:solidFill>
                <a:ea typeface="+mn-lt"/>
                <a:cs typeface="+mn-lt"/>
              </a:rPr>
              <a:t>Cons:</a:t>
            </a:r>
            <a:endParaRPr lang="en-US" dirty="0"/>
          </a:p>
          <a:p>
            <a:pPr>
              <a:buFont typeface="Arial"/>
              <a:buChar char="•"/>
            </a:pPr>
            <a:r>
              <a:rPr lang="en-US" sz="1100" dirty="0">
                <a:solidFill>
                  <a:srgbClr val="000000"/>
                </a:solidFill>
                <a:latin typeface="Arial"/>
                <a:cs typeface="Arial"/>
              </a:rPr>
              <a:t>Agglomerative: Computationally expensive and cannot handle large dataset as it can cause memory overflows</a:t>
            </a:r>
            <a:endParaRPr lang="en-US" sz="1200" dirty="0">
              <a:solidFill>
                <a:srgbClr val="000000"/>
              </a:solidFill>
              <a:latin typeface="Arial"/>
              <a:cs typeface="Arial"/>
            </a:endParaRPr>
          </a:p>
          <a:p>
            <a:pPr>
              <a:buNone/>
            </a:pPr>
            <a:r>
              <a:rPr lang="en-US" dirty="0"/>
              <a:t>Pros:</a:t>
            </a:r>
          </a:p>
          <a:p>
            <a:r>
              <a:rPr lang="en-US" sz="1100" dirty="0">
                <a:solidFill>
                  <a:srgbClr val="000000"/>
                </a:solidFill>
                <a:latin typeface="Arial"/>
                <a:cs typeface="Arial"/>
              </a:rPr>
              <a:t>Agglomerative: Does not require exact number of clusters, and can reveal insights by its hierarchical structure</a:t>
            </a:r>
            <a:endParaRPr lang="en-US" dirty="0"/>
          </a:p>
          <a:p>
            <a:pPr marL="0" indent="0">
              <a:buNone/>
            </a:pPr>
            <a:endParaRPr lang="en-US" dirty="0"/>
          </a:p>
        </p:txBody>
      </p:sp>
      <p:pic>
        <p:nvPicPr>
          <p:cNvPr id="7" name="Picture 6" descr="A diagram of a cluster of data&#10;&#10;Description automatically generated">
            <a:extLst>
              <a:ext uri="{FF2B5EF4-FFF2-40B4-BE49-F238E27FC236}">
                <a16:creationId xmlns:a16="http://schemas.microsoft.com/office/drawing/2014/main" id="{74472CA9-15C1-2F73-7ABC-8D4EAC4558C4}"/>
              </a:ext>
            </a:extLst>
          </p:cNvPr>
          <p:cNvPicPr>
            <a:picLocks noChangeAspect="1"/>
          </p:cNvPicPr>
          <p:nvPr/>
        </p:nvPicPr>
        <p:blipFill>
          <a:blip r:embed="rId3"/>
          <a:stretch>
            <a:fillRect/>
          </a:stretch>
        </p:blipFill>
        <p:spPr>
          <a:xfrm>
            <a:off x="7436589" y="3093091"/>
            <a:ext cx="4671969" cy="2647098"/>
          </a:xfrm>
          <a:prstGeom prst="rect">
            <a:avLst/>
          </a:prstGeom>
        </p:spPr>
      </p:pic>
    </p:spTree>
    <p:extLst>
      <p:ext uri="{BB962C8B-B14F-4D97-AF65-F5344CB8AC3E}">
        <p14:creationId xmlns:p14="http://schemas.microsoft.com/office/powerpoint/2010/main" val="2291190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B000A-B44B-C380-702D-35B35488271A}"/>
              </a:ext>
            </a:extLst>
          </p:cNvPr>
          <p:cNvSpPr>
            <a:spLocks noGrp="1"/>
          </p:cNvSpPr>
          <p:nvPr>
            <p:ph type="title"/>
          </p:nvPr>
        </p:nvSpPr>
        <p:spPr/>
        <p:txBody>
          <a:bodyPr/>
          <a:lstStyle/>
          <a:p>
            <a:r>
              <a:rPr lang="zh-CN" altLang="en-US">
                <a:ea typeface="华文中宋"/>
              </a:rPr>
              <a:t>User interaction - Recommendation</a:t>
            </a:r>
            <a:endParaRPr lang="zh-CN" altLang="en-US"/>
          </a:p>
        </p:txBody>
      </p:sp>
      <p:pic>
        <p:nvPicPr>
          <p:cNvPr id="5" name="Picture 4">
            <a:extLst>
              <a:ext uri="{FF2B5EF4-FFF2-40B4-BE49-F238E27FC236}">
                <a16:creationId xmlns:a16="http://schemas.microsoft.com/office/drawing/2014/main" id="{B50D5B8C-7C6C-C240-566A-34C771AF263C}"/>
              </a:ext>
            </a:extLst>
          </p:cNvPr>
          <p:cNvPicPr>
            <a:picLocks noChangeAspect="1"/>
          </p:cNvPicPr>
          <p:nvPr>
            <p:custDataLst>
              <p:tags r:id="rId1"/>
            </p:custDataLst>
          </p:nvPr>
        </p:nvPicPr>
        <p:blipFill rotWithShape="1">
          <a:blip r:embed="rId3"/>
          <a:srcRect l="4055" t="11868" b="34386"/>
          <a:stretch/>
        </p:blipFill>
        <p:spPr>
          <a:xfrm>
            <a:off x="2898256" y="2247428"/>
            <a:ext cx="6393515" cy="4588117"/>
          </a:xfrm>
          <a:prstGeom prst="rect">
            <a:avLst/>
          </a:prstGeom>
        </p:spPr>
      </p:pic>
    </p:spTree>
    <p:extLst>
      <p:ext uri="{BB962C8B-B14F-4D97-AF65-F5344CB8AC3E}">
        <p14:creationId xmlns:p14="http://schemas.microsoft.com/office/powerpoint/2010/main" val="3046836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263F-B4D9-186C-A4A8-1554527283CB}"/>
              </a:ext>
            </a:extLst>
          </p:cNvPr>
          <p:cNvSpPr>
            <a:spLocks noGrp="1"/>
          </p:cNvSpPr>
          <p:nvPr>
            <p:ph type="title"/>
          </p:nvPr>
        </p:nvSpPr>
        <p:spPr/>
        <p:txBody>
          <a:bodyPr/>
          <a:lstStyle/>
          <a:p>
            <a:r>
              <a:rPr lang="en-US"/>
              <a:t>User Feedback Incorporation</a:t>
            </a:r>
          </a:p>
        </p:txBody>
      </p:sp>
      <p:sp>
        <p:nvSpPr>
          <p:cNvPr id="3" name="Content Placeholder 2">
            <a:extLst>
              <a:ext uri="{FF2B5EF4-FFF2-40B4-BE49-F238E27FC236}">
                <a16:creationId xmlns:a16="http://schemas.microsoft.com/office/drawing/2014/main" id="{AF99C13D-0E8E-375A-D7A2-6413A8763FB6}"/>
              </a:ext>
            </a:extLst>
          </p:cNvPr>
          <p:cNvSpPr>
            <a:spLocks noGrp="1"/>
          </p:cNvSpPr>
          <p:nvPr>
            <p:ph idx="1"/>
          </p:nvPr>
        </p:nvSpPr>
        <p:spPr/>
        <p:txBody>
          <a:bodyPr/>
          <a:lstStyle/>
          <a:p>
            <a:r>
              <a:rPr lang="en-US"/>
              <a:t>User feedback like star ratings or ratings on a scale of 1-5 can be incorporated which can help the model recommend songs similar to those kind of songs that two users have rated closely. </a:t>
            </a:r>
          </a:p>
          <a:p>
            <a:r>
              <a:rPr lang="en-US"/>
              <a:t>A sort of time series analysis can help the recommender engine perform better as it can recommend songs similar to those which a user has a history of listening to for long periods of times.</a:t>
            </a:r>
          </a:p>
        </p:txBody>
      </p:sp>
    </p:spTree>
    <p:extLst>
      <p:ext uri="{BB962C8B-B14F-4D97-AF65-F5344CB8AC3E}">
        <p14:creationId xmlns:p14="http://schemas.microsoft.com/office/powerpoint/2010/main" val="4190717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B501-44E8-65F7-F839-43D77FF4D338}"/>
              </a:ext>
            </a:extLst>
          </p:cNvPr>
          <p:cNvSpPr>
            <a:spLocks noGrp="1"/>
          </p:cNvSpPr>
          <p:nvPr>
            <p:ph type="ctrTitle"/>
          </p:nvPr>
        </p:nvSpPr>
        <p:spPr/>
        <p:txBody>
          <a:bodyPr/>
          <a:lstStyle/>
          <a:p>
            <a:r>
              <a:rPr lang="en-US"/>
              <a:t>Spotify Recommender Engine</a:t>
            </a:r>
          </a:p>
        </p:txBody>
      </p:sp>
      <p:sp>
        <p:nvSpPr>
          <p:cNvPr id="3" name="Subtitle 2">
            <a:extLst>
              <a:ext uri="{FF2B5EF4-FFF2-40B4-BE49-F238E27FC236}">
                <a16:creationId xmlns:a16="http://schemas.microsoft.com/office/drawing/2014/main" id="{6862A060-06DA-D9B3-A21A-7E1EB03FBC1C}"/>
              </a:ext>
            </a:extLst>
          </p:cNvPr>
          <p:cNvSpPr>
            <a:spLocks noGrp="1"/>
          </p:cNvSpPr>
          <p:nvPr>
            <p:ph type="subTitle" idx="1"/>
          </p:nvPr>
        </p:nvSpPr>
        <p:spPr/>
        <p:txBody>
          <a:bodyPr/>
          <a:lstStyle/>
          <a:p>
            <a:r>
              <a:rPr lang="en-US"/>
              <a:t>Team 4 – Assignment 1.4</a:t>
            </a:r>
          </a:p>
          <a:p>
            <a:r>
              <a:rPr lang="en-US"/>
              <a:t>Leo Li, Cilai Jin,  Abhiraj Chaudhary, Abigail Watts</a:t>
            </a:r>
          </a:p>
        </p:txBody>
      </p:sp>
    </p:spTree>
    <p:extLst>
      <p:ext uri="{BB962C8B-B14F-4D97-AF65-F5344CB8AC3E}">
        <p14:creationId xmlns:p14="http://schemas.microsoft.com/office/powerpoint/2010/main" val="4013872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E0ED-618C-28EF-83FA-E7F47904E3B8}"/>
              </a:ext>
            </a:extLst>
          </p:cNvPr>
          <p:cNvSpPr>
            <a:spLocks noGrp="1"/>
          </p:cNvSpPr>
          <p:nvPr>
            <p:ph type="title"/>
          </p:nvPr>
        </p:nvSpPr>
        <p:spPr/>
        <p:txBody>
          <a:bodyPr/>
          <a:lstStyle/>
          <a:p>
            <a:r>
              <a:rPr lang="en-US"/>
              <a:t>Future Enhancements Possible</a:t>
            </a:r>
          </a:p>
        </p:txBody>
      </p:sp>
      <p:sp>
        <p:nvSpPr>
          <p:cNvPr id="3" name="Content Placeholder 2">
            <a:extLst>
              <a:ext uri="{FF2B5EF4-FFF2-40B4-BE49-F238E27FC236}">
                <a16:creationId xmlns:a16="http://schemas.microsoft.com/office/drawing/2014/main" id="{CCB3C3C6-34AF-C1D4-EB8A-53858F30CB6E}"/>
              </a:ext>
            </a:extLst>
          </p:cNvPr>
          <p:cNvSpPr>
            <a:spLocks noGrp="1"/>
          </p:cNvSpPr>
          <p:nvPr>
            <p:ph idx="1"/>
          </p:nvPr>
        </p:nvSpPr>
        <p:spPr/>
        <p:txBody>
          <a:bodyPr vert="horz" lIns="91440" tIns="45720" rIns="91440" bIns="45720" rtlCol="0" anchor="t">
            <a:normAutofit fontScale="85000" lnSpcReduction="10000"/>
          </a:bodyPr>
          <a:lstStyle/>
          <a:p>
            <a:r>
              <a:rPr lang="en-US"/>
              <a:t>Use of generative AI to increase personalization, add a human-like touch, and make the experience more user interactive. </a:t>
            </a:r>
          </a:p>
          <a:p>
            <a:r>
              <a:rPr lang="en-US"/>
              <a:t>Implementing a continuous learn system where the recommendation engine updates a system generated playlist based on what all the user listened to a little time back and what they may listen to in the distant future. </a:t>
            </a:r>
          </a:p>
          <a:p>
            <a:r>
              <a:rPr lang="en-US"/>
              <a:t>⁠⁠Making Context-aware recommendations like making a recommendation based on what the time of the day is, what’s their location, what’s the weather like, what they just did (Activity), etc. Doing this would help make the process much more personalized. </a:t>
            </a:r>
          </a:p>
          <a:p>
            <a:r>
              <a:rPr lang="en-US"/>
              <a:t>Recommending some new songs to the user to allow them to explore more types of songs which they may or may not like. Their liking of the new song can be inferred by if they listened to the whole song or not, when they skipped it, how much did they forward, did they add the song to any of their own playlists, etc.</a:t>
            </a:r>
          </a:p>
        </p:txBody>
      </p:sp>
    </p:spTree>
    <p:extLst>
      <p:ext uri="{BB962C8B-B14F-4D97-AF65-F5344CB8AC3E}">
        <p14:creationId xmlns:p14="http://schemas.microsoft.com/office/powerpoint/2010/main" val="2978721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1F1B-3A25-228D-2AF8-5C56A449B62E}"/>
              </a:ext>
            </a:extLst>
          </p:cNvPr>
          <p:cNvSpPr>
            <a:spLocks noGrp="1"/>
          </p:cNvSpPr>
          <p:nvPr>
            <p:ph type="title"/>
          </p:nvPr>
        </p:nvSpPr>
        <p:spPr/>
        <p:txBody>
          <a:bodyPr/>
          <a:lstStyle/>
          <a:p>
            <a:r>
              <a:rPr lang="en-US"/>
              <a:t>Extra – Innovation</a:t>
            </a:r>
          </a:p>
        </p:txBody>
      </p:sp>
      <p:sp>
        <p:nvSpPr>
          <p:cNvPr id="4" name="Content Placeholder 3">
            <a:extLst>
              <a:ext uri="{FF2B5EF4-FFF2-40B4-BE49-F238E27FC236}">
                <a16:creationId xmlns:a16="http://schemas.microsoft.com/office/drawing/2014/main" id="{5AC71B33-6C35-0F3F-D8AC-A9CC2FCD3C83}"/>
              </a:ext>
            </a:extLst>
          </p:cNvPr>
          <p:cNvSpPr>
            <a:spLocks noGrp="1"/>
          </p:cNvSpPr>
          <p:nvPr>
            <p:ph sz="half" idx="2"/>
          </p:nvPr>
        </p:nvSpPr>
        <p:spPr>
          <a:xfrm>
            <a:off x="2231137" y="2638044"/>
            <a:ext cx="8377426" cy="3101982"/>
          </a:xfrm>
        </p:spPr>
        <p:txBody>
          <a:bodyPr>
            <a:normAutofit/>
          </a:bodyPr>
          <a:lstStyle/>
          <a:p>
            <a:r>
              <a:rPr lang="en-US" dirty="0"/>
              <a:t>Tracks with popularity greater than 90</a:t>
            </a:r>
          </a:p>
          <a:p>
            <a:endParaRPr lang="en-US" dirty="0"/>
          </a:p>
        </p:txBody>
      </p:sp>
      <p:pic>
        <p:nvPicPr>
          <p:cNvPr id="6" name="Picture 5">
            <a:extLst>
              <a:ext uri="{FF2B5EF4-FFF2-40B4-BE49-F238E27FC236}">
                <a16:creationId xmlns:a16="http://schemas.microsoft.com/office/drawing/2014/main" id="{B9783BE0-2DB9-FA98-DC90-292EA0548BBA}"/>
              </a:ext>
            </a:extLst>
          </p:cNvPr>
          <p:cNvPicPr>
            <a:picLocks noChangeAspect="1"/>
          </p:cNvPicPr>
          <p:nvPr>
            <p:custDataLst>
              <p:tags r:id="rId1"/>
            </p:custDataLst>
          </p:nvPr>
        </p:nvPicPr>
        <p:blipFill rotWithShape="1">
          <a:blip r:embed="rId3"/>
          <a:srcRect l="4138" t="11710" b="83346"/>
          <a:stretch/>
        </p:blipFill>
        <p:spPr>
          <a:xfrm>
            <a:off x="1039949" y="4189035"/>
            <a:ext cx="10759802" cy="711200"/>
          </a:xfrm>
          <a:prstGeom prst="rect">
            <a:avLst/>
          </a:prstGeom>
        </p:spPr>
      </p:pic>
    </p:spTree>
    <p:extLst>
      <p:ext uri="{BB962C8B-B14F-4D97-AF65-F5344CB8AC3E}">
        <p14:creationId xmlns:p14="http://schemas.microsoft.com/office/powerpoint/2010/main" val="2897084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1F1B-3A25-228D-2AF8-5C56A449B62E}"/>
              </a:ext>
            </a:extLst>
          </p:cNvPr>
          <p:cNvSpPr>
            <a:spLocks noGrp="1"/>
          </p:cNvSpPr>
          <p:nvPr>
            <p:ph type="title"/>
          </p:nvPr>
        </p:nvSpPr>
        <p:spPr/>
        <p:txBody>
          <a:bodyPr/>
          <a:lstStyle/>
          <a:p>
            <a:r>
              <a:rPr lang="en-US"/>
              <a:t>Extra – Innovation</a:t>
            </a:r>
          </a:p>
        </p:txBody>
      </p:sp>
      <p:sp>
        <p:nvSpPr>
          <p:cNvPr id="4" name="Content Placeholder 3">
            <a:extLst>
              <a:ext uri="{FF2B5EF4-FFF2-40B4-BE49-F238E27FC236}">
                <a16:creationId xmlns:a16="http://schemas.microsoft.com/office/drawing/2014/main" id="{5AC71B33-6C35-0F3F-D8AC-A9CC2FCD3C83}"/>
              </a:ext>
            </a:extLst>
          </p:cNvPr>
          <p:cNvSpPr>
            <a:spLocks noGrp="1"/>
          </p:cNvSpPr>
          <p:nvPr>
            <p:ph sz="half" idx="2"/>
          </p:nvPr>
        </p:nvSpPr>
        <p:spPr>
          <a:xfrm>
            <a:off x="2231137" y="2638044"/>
            <a:ext cx="8377426" cy="3101982"/>
          </a:xfrm>
        </p:spPr>
        <p:txBody>
          <a:bodyPr>
            <a:normAutofit/>
          </a:bodyPr>
          <a:lstStyle/>
          <a:p>
            <a:r>
              <a:rPr lang="en-US" dirty="0"/>
              <a:t>Creating a list with tracks that is popular and not included in the existing playlist of the user</a:t>
            </a:r>
          </a:p>
          <a:p>
            <a:r>
              <a:rPr lang="en-US" dirty="0"/>
              <a:t>Play list generated randomly, with at least 20 tracks with a popularity above 80, at least 10 above 85, and at least 5 above 90.</a:t>
            </a:r>
          </a:p>
          <a:p>
            <a:endParaRPr lang="en-US" dirty="0"/>
          </a:p>
        </p:txBody>
      </p:sp>
      <p:pic>
        <p:nvPicPr>
          <p:cNvPr id="6" name="Picture 5">
            <a:extLst>
              <a:ext uri="{FF2B5EF4-FFF2-40B4-BE49-F238E27FC236}">
                <a16:creationId xmlns:a16="http://schemas.microsoft.com/office/drawing/2014/main" id="{45B44662-8441-B9EA-578E-6EF9F1172BED}"/>
              </a:ext>
            </a:extLst>
          </p:cNvPr>
          <p:cNvPicPr>
            <a:picLocks noChangeAspect="1"/>
          </p:cNvPicPr>
          <p:nvPr>
            <p:custDataLst>
              <p:tags r:id="rId1"/>
            </p:custDataLst>
          </p:nvPr>
        </p:nvPicPr>
        <p:blipFill rotWithShape="1">
          <a:blip r:embed="rId3"/>
          <a:srcRect l="4138" t="12112" b="81326"/>
          <a:stretch/>
        </p:blipFill>
        <p:spPr>
          <a:xfrm>
            <a:off x="716099" y="4232874"/>
            <a:ext cx="10759802" cy="943429"/>
          </a:xfrm>
          <a:prstGeom prst="rect">
            <a:avLst/>
          </a:prstGeom>
        </p:spPr>
      </p:pic>
    </p:spTree>
    <p:extLst>
      <p:ext uri="{BB962C8B-B14F-4D97-AF65-F5344CB8AC3E}">
        <p14:creationId xmlns:p14="http://schemas.microsoft.com/office/powerpoint/2010/main" val="2571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232D-AAE6-7463-8685-16FE248272B8}"/>
              </a:ext>
            </a:extLst>
          </p:cNvPr>
          <p:cNvSpPr>
            <a:spLocks noGrp="1"/>
          </p:cNvSpPr>
          <p:nvPr>
            <p:ph type="ctrTitle"/>
          </p:nvPr>
        </p:nvSpPr>
        <p:spPr>
          <a:xfrm>
            <a:off x="1600200" y="2608592"/>
            <a:ext cx="8991600" cy="1645920"/>
          </a:xfrm>
        </p:spPr>
        <p:txBody>
          <a:bodyPr/>
          <a:lstStyle/>
          <a:p>
            <a:r>
              <a:rPr lang="en-US"/>
              <a:t>Thank You for Listening</a:t>
            </a:r>
            <a:endParaRPr lang="en-US" sz="1800" err="1">
              <a:latin typeface="Wingdings"/>
              <a:sym typeface="Wingdings"/>
            </a:endParaRPr>
          </a:p>
        </p:txBody>
      </p:sp>
    </p:spTree>
    <p:extLst>
      <p:ext uri="{BB962C8B-B14F-4D97-AF65-F5344CB8AC3E}">
        <p14:creationId xmlns:p14="http://schemas.microsoft.com/office/powerpoint/2010/main" val="63137283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FC7C9-3EF9-F371-BDB1-2987324AFB0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Model Overview</a:t>
            </a:r>
          </a:p>
        </p:txBody>
      </p:sp>
      <p:sp>
        <p:nvSpPr>
          <p:cNvPr id="3" name="Content Placeholder 2">
            <a:extLst>
              <a:ext uri="{FF2B5EF4-FFF2-40B4-BE49-F238E27FC236}">
                <a16:creationId xmlns:a16="http://schemas.microsoft.com/office/drawing/2014/main" id="{C57C1435-173F-18DF-021B-1557B78DCFB6}"/>
              </a:ext>
            </a:extLst>
          </p:cNvPr>
          <p:cNvSpPr>
            <a:spLocks noGrp="1"/>
          </p:cNvSpPr>
          <p:nvPr>
            <p:ph idx="1"/>
          </p:nvPr>
        </p:nvSpPr>
        <p:spPr>
          <a:xfrm>
            <a:off x="5591695" y="1402080"/>
            <a:ext cx="5320696" cy="4053840"/>
          </a:xfrm>
        </p:spPr>
        <p:txBody>
          <a:bodyPr vert="horz" lIns="91440" tIns="45720" rIns="91440" bIns="45720" rtlCol="0" anchor="ctr">
            <a:normAutofit/>
          </a:bodyPr>
          <a:lstStyle/>
          <a:p>
            <a:r>
              <a:rPr lang="en-US"/>
              <a:t>Importing data</a:t>
            </a:r>
          </a:p>
          <a:p>
            <a:r>
              <a:rPr lang="en-US"/>
              <a:t>Data exploration: finding correlations</a:t>
            </a:r>
          </a:p>
          <a:p>
            <a:r>
              <a:rPr lang="en-US"/>
              <a:t>Removing outliers</a:t>
            </a:r>
          </a:p>
          <a:p>
            <a:r>
              <a:rPr lang="en-US"/>
              <a:t>Grouping clusters</a:t>
            </a:r>
          </a:p>
          <a:p>
            <a:r>
              <a:rPr lang="en-US"/>
              <a:t>Clustering algorithms</a:t>
            </a:r>
          </a:p>
          <a:p>
            <a:r>
              <a:rPr lang="en-US"/>
              <a:t>User interaction</a:t>
            </a:r>
          </a:p>
          <a:p>
            <a:r>
              <a:rPr lang="en-US"/>
              <a:t>User feedback</a:t>
            </a:r>
          </a:p>
          <a:p>
            <a:r>
              <a:rPr lang="en-US"/>
              <a:t>Future enhancements</a:t>
            </a:r>
          </a:p>
          <a:p>
            <a:r>
              <a:rPr lang="en-US"/>
              <a:t>Innovation</a:t>
            </a:r>
          </a:p>
        </p:txBody>
      </p:sp>
    </p:spTree>
    <p:extLst>
      <p:ext uri="{BB962C8B-B14F-4D97-AF65-F5344CB8AC3E}">
        <p14:creationId xmlns:p14="http://schemas.microsoft.com/office/powerpoint/2010/main" val="461047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F374-21B0-6695-BFDB-82E7FD75AEE5}"/>
              </a:ext>
            </a:extLst>
          </p:cNvPr>
          <p:cNvSpPr>
            <a:spLocks noGrp="1"/>
          </p:cNvSpPr>
          <p:nvPr>
            <p:ph type="title"/>
          </p:nvPr>
        </p:nvSpPr>
        <p:spPr>
          <a:xfrm>
            <a:off x="637674" y="2958106"/>
            <a:ext cx="4872548" cy="941796"/>
          </a:xfrm>
        </p:spPr>
        <p:txBody>
          <a:bodyPr vert="horz" wrap="square" lIns="182880" tIns="182880" rIns="182880" bIns="182880" rtlCol="0" anchor="ctr">
            <a:normAutofit/>
          </a:bodyPr>
          <a:lstStyle/>
          <a:p>
            <a:r>
              <a:rPr lang="en-US"/>
              <a:t>Enhancements</a:t>
            </a:r>
            <a:r>
              <a:rPr lang="en-US" kern="1200" cap="all" spc="200" baseline="0">
                <a:solidFill>
                  <a:srgbClr val="262626"/>
                </a:solidFill>
                <a:latin typeface="+mj-lt"/>
                <a:ea typeface="+mj-ea"/>
                <a:cs typeface="+mj-cs"/>
              </a:rPr>
              <a:t> Made</a:t>
            </a:r>
          </a:p>
        </p:txBody>
      </p:sp>
      <p:pic>
        <p:nvPicPr>
          <p:cNvPr id="8" name="Picture 7" descr="White stairs with a blue arrow drawn in the middle pointing upwards">
            <a:extLst>
              <a:ext uri="{FF2B5EF4-FFF2-40B4-BE49-F238E27FC236}">
                <a16:creationId xmlns:a16="http://schemas.microsoft.com/office/drawing/2014/main" id="{252CFDB2-CD2F-6064-4B4C-D89335D39D34}"/>
              </a:ext>
            </a:extLst>
          </p:cNvPr>
          <p:cNvPicPr>
            <a:picLocks noChangeAspect="1"/>
          </p:cNvPicPr>
          <p:nvPr/>
        </p:nvPicPr>
        <p:blipFill>
          <a:blip r:embed="rId2"/>
          <a:srcRect r="11121" b="11"/>
          <a:stretch/>
        </p:blipFill>
        <p:spPr>
          <a:xfrm>
            <a:off x="6150302" y="10"/>
            <a:ext cx="6095999" cy="6857990"/>
          </a:xfrm>
          <a:prstGeom prst="rect">
            <a:avLst/>
          </a:prstGeom>
        </p:spPr>
      </p:pic>
    </p:spTree>
    <p:extLst>
      <p:ext uri="{BB962C8B-B14F-4D97-AF65-F5344CB8AC3E}">
        <p14:creationId xmlns:p14="http://schemas.microsoft.com/office/powerpoint/2010/main" val="4138445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D1BCF-EBFE-2FC8-7F86-AA8B394DACF8}"/>
              </a:ext>
            </a:extLst>
          </p:cNvPr>
          <p:cNvSpPr>
            <a:spLocks noGrp="1"/>
          </p:cNvSpPr>
          <p:nvPr>
            <p:ph type="title"/>
          </p:nvPr>
        </p:nvSpPr>
        <p:spPr>
          <a:xfrm>
            <a:off x="804672" y="964692"/>
            <a:ext cx="3066937" cy="1188720"/>
          </a:xfrm>
        </p:spPr>
        <p:txBody>
          <a:bodyPr>
            <a:normAutofit/>
          </a:bodyPr>
          <a:lstStyle/>
          <a:p>
            <a:r>
              <a:rPr lang="zh-CN" altLang="en-US">
                <a:ea typeface="华文中宋"/>
              </a:rPr>
              <a:t>Removing outliers</a:t>
            </a:r>
            <a:endParaRPr lang="zh-CN" altLang="en-US"/>
          </a:p>
        </p:txBody>
      </p:sp>
      <p:sp>
        <p:nvSpPr>
          <p:cNvPr id="8" name="Content Placeholder 7">
            <a:extLst>
              <a:ext uri="{FF2B5EF4-FFF2-40B4-BE49-F238E27FC236}">
                <a16:creationId xmlns:a16="http://schemas.microsoft.com/office/drawing/2014/main" id="{65C8F676-8C9F-8211-4626-6A2AF85E9A42}"/>
              </a:ext>
            </a:extLst>
          </p:cNvPr>
          <p:cNvSpPr>
            <a:spLocks noGrp="1"/>
          </p:cNvSpPr>
          <p:nvPr>
            <p:ph idx="1"/>
          </p:nvPr>
        </p:nvSpPr>
        <p:spPr>
          <a:xfrm>
            <a:off x="803244" y="2638044"/>
            <a:ext cx="3063765" cy="3263206"/>
          </a:xfrm>
        </p:spPr>
        <p:txBody>
          <a:bodyPr vert="horz" lIns="91440" tIns="45720" rIns="91440" bIns="45720" rtlCol="0" anchor="t">
            <a:normAutofit/>
          </a:bodyPr>
          <a:lstStyle/>
          <a:p>
            <a:r>
              <a:rPr lang="en-US">
                <a:ea typeface="+mn-lt"/>
                <a:cs typeface="+mn-lt"/>
              </a:rPr>
              <a:t># Identify outliers</a:t>
            </a:r>
            <a:endParaRPr lang="en-US"/>
          </a:p>
          <a:p>
            <a:r>
              <a:rPr lang="en-US">
                <a:ea typeface="+mn-lt"/>
                <a:cs typeface="+mn-lt"/>
              </a:rPr>
              <a:t>Reduce the noise </a:t>
            </a:r>
          </a:p>
          <a:p>
            <a:r>
              <a:rPr lang="en-US">
                <a:ea typeface="+mn-lt"/>
                <a:cs typeface="+mn-lt"/>
              </a:rPr>
              <a:t>Help the model focus on main correlations</a:t>
            </a:r>
            <a:endParaRPr lang="en-US"/>
          </a:p>
          <a:p>
            <a:r>
              <a:rPr lang="en-US">
                <a:ea typeface="+mn-lt"/>
                <a:cs typeface="+mn-lt"/>
              </a:rPr>
              <a:t>IQR over z-score</a:t>
            </a:r>
          </a:p>
          <a:p>
            <a:r>
              <a:rPr lang="en-US">
                <a:ea typeface="+mn-lt"/>
                <a:cs typeface="+mn-lt"/>
              </a:rPr>
              <a:t>Merging both methods</a:t>
            </a:r>
          </a:p>
          <a:p>
            <a:r>
              <a:rPr lang="en-US">
                <a:ea typeface="+mn-lt"/>
                <a:cs typeface="+mn-lt"/>
              </a:rPr>
              <a:t>Identifies data</a:t>
            </a:r>
          </a:p>
          <a:p>
            <a:r>
              <a:rPr lang="en-US">
                <a:ea typeface="+mn-lt"/>
                <a:cs typeface="+mn-lt"/>
              </a:rPr>
              <a:t>Multiplier of 1.5</a:t>
            </a:r>
            <a:endParaRPr lang="en-US"/>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073B54F-E556-3E96-0ABA-DB64C559EF7A}"/>
              </a:ext>
            </a:extLst>
          </p:cNvPr>
          <p:cNvPicPr>
            <a:picLocks noChangeAspect="1"/>
          </p:cNvPicPr>
          <p:nvPr>
            <p:custDataLst>
              <p:tags r:id="rId1"/>
            </p:custDataLst>
          </p:nvPr>
        </p:nvPicPr>
        <p:blipFill rotWithShape="1">
          <a:blip r:embed="rId3"/>
          <a:srcRect l="4269" t="12175" b="42582"/>
          <a:stretch/>
        </p:blipFill>
        <p:spPr>
          <a:xfrm>
            <a:off x="3931017" y="964692"/>
            <a:ext cx="8223504" cy="4978821"/>
          </a:xfrm>
          <a:prstGeom prst="rect">
            <a:avLst/>
          </a:prstGeom>
        </p:spPr>
      </p:pic>
    </p:spTree>
    <p:extLst>
      <p:ext uri="{BB962C8B-B14F-4D97-AF65-F5344CB8AC3E}">
        <p14:creationId xmlns:p14="http://schemas.microsoft.com/office/powerpoint/2010/main" val="927496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1A88A-6E39-78DB-112C-1FC10991D241}"/>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Normality test</a:t>
            </a:r>
            <a:endParaRPr lang="en-US" altLang="zh-CN" sz="3200"/>
          </a:p>
        </p:txBody>
      </p:sp>
      <p:pic>
        <p:nvPicPr>
          <p:cNvPr id="8" name="Picture 7">
            <a:extLst>
              <a:ext uri="{FF2B5EF4-FFF2-40B4-BE49-F238E27FC236}">
                <a16:creationId xmlns:a16="http://schemas.microsoft.com/office/drawing/2014/main" id="{D053895B-72C0-A1E3-9943-22D962DEA7E3}"/>
              </a:ext>
            </a:extLst>
          </p:cNvPr>
          <p:cNvPicPr>
            <a:picLocks noChangeAspect="1"/>
          </p:cNvPicPr>
          <p:nvPr>
            <p:custDataLst>
              <p:tags r:id="rId1"/>
            </p:custDataLst>
          </p:nvPr>
        </p:nvPicPr>
        <p:blipFill rotWithShape="1">
          <a:blip r:embed="rId3"/>
          <a:srcRect l="3974" t="12068" b="66761"/>
          <a:stretch/>
        </p:blipFill>
        <p:spPr>
          <a:xfrm>
            <a:off x="71494" y="599574"/>
            <a:ext cx="12049011" cy="3382314"/>
          </a:xfrm>
          <a:prstGeom prst="rect">
            <a:avLst/>
          </a:prstGeom>
        </p:spPr>
      </p:pic>
    </p:spTree>
    <p:extLst>
      <p:ext uri="{BB962C8B-B14F-4D97-AF65-F5344CB8AC3E}">
        <p14:creationId xmlns:p14="http://schemas.microsoft.com/office/powerpoint/2010/main" val="3367862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图片 4" descr="图表, 折线图&#10;&#10;已自动生成说明">
            <a:extLst>
              <a:ext uri="{FF2B5EF4-FFF2-40B4-BE49-F238E27FC236}">
                <a16:creationId xmlns:a16="http://schemas.microsoft.com/office/drawing/2014/main" id="{A5BF3CE8-FF37-B0FD-84B9-C241C39A447B}"/>
              </a:ext>
            </a:extLst>
          </p:cNvPr>
          <p:cNvPicPr>
            <a:picLocks noChangeAspect="1"/>
          </p:cNvPicPr>
          <p:nvPr/>
        </p:nvPicPr>
        <p:blipFill>
          <a:blip r:embed="rId3"/>
          <a:srcRect t="4717" r="3" b="2458"/>
          <a:stretch/>
        </p:blipFill>
        <p:spPr>
          <a:xfrm>
            <a:off x="20" y="3429001"/>
            <a:ext cx="5315041" cy="3429000"/>
          </a:xfrm>
          <a:prstGeom prst="rect">
            <a:avLst/>
          </a:prstGeom>
        </p:spPr>
      </p:pic>
      <p:sp>
        <p:nvSpPr>
          <p:cNvPr id="12" name="Rectangle 11">
            <a:extLst>
              <a:ext uri="{FF2B5EF4-FFF2-40B4-BE49-F238E27FC236}">
                <a16:creationId xmlns:a16="http://schemas.microsoft.com/office/drawing/2014/main" id="{8E1D4842-F208-47E0-A3A4-6469A9F0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E61ED31-1B25-3E3F-3F62-9B803896241E}"/>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fontScale="90000"/>
          </a:bodyPr>
          <a:lstStyle/>
          <a:p>
            <a:r>
              <a:rPr lang="zh-CN" altLang="en-US" sz="2200">
                <a:ea typeface="华文中宋"/>
              </a:rPr>
              <a:t>Determining cluster number</a:t>
            </a:r>
            <a:br>
              <a:rPr lang="zh-CN" altLang="en-US" sz="2200">
                <a:ea typeface="华文中宋"/>
              </a:rPr>
            </a:br>
            <a:r>
              <a:rPr lang="zh-CN" altLang="en-US" sz="2200">
                <a:ea typeface="华文中宋"/>
              </a:rPr>
              <a:t>for Kmeans model:  Elbow Method</a:t>
            </a:r>
            <a:endParaRPr lang="zh-CN" altLang="en-US" sz="2200"/>
          </a:p>
        </p:txBody>
      </p:sp>
      <p:sp>
        <p:nvSpPr>
          <p:cNvPr id="9" name="Content Placeholder 8">
            <a:extLst>
              <a:ext uri="{FF2B5EF4-FFF2-40B4-BE49-F238E27FC236}">
                <a16:creationId xmlns:a16="http://schemas.microsoft.com/office/drawing/2014/main" id="{F4E77CCB-8044-8353-9063-C6697CD4519E}"/>
              </a:ext>
            </a:extLst>
          </p:cNvPr>
          <p:cNvSpPr>
            <a:spLocks noGrp="1"/>
          </p:cNvSpPr>
          <p:nvPr>
            <p:ph idx="1"/>
          </p:nvPr>
        </p:nvSpPr>
        <p:spPr>
          <a:xfrm>
            <a:off x="6119732" y="2858703"/>
            <a:ext cx="5285791" cy="3042547"/>
          </a:xfrm>
        </p:spPr>
        <p:txBody>
          <a:bodyPr vert="horz" lIns="91440" tIns="45720" rIns="91440" bIns="45720" rtlCol="0" anchor="t">
            <a:normAutofit/>
          </a:bodyPr>
          <a:lstStyle/>
          <a:p>
            <a:pPr>
              <a:buFont typeface="Calibri" panose="020B0604020202020204" pitchFamily="34" charset="0"/>
              <a:buChar char="-"/>
            </a:pPr>
            <a:r>
              <a:rPr lang="en-US">
                <a:solidFill>
                  <a:srgbClr val="FFFFFF"/>
                </a:solidFill>
                <a:ea typeface="+mn-lt"/>
                <a:cs typeface="+mn-lt"/>
              </a:rPr>
              <a:t>determine optimal number of clusters</a:t>
            </a:r>
          </a:p>
          <a:p>
            <a:pPr>
              <a:buFont typeface="Calibri" panose="020B0604020202020204" pitchFamily="34" charset="0"/>
              <a:buChar char="-"/>
            </a:pPr>
            <a:r>
              <a:rPr lang="en-US">
                <a:solidFill>
                  <a:srgbClr val="FFFFFF"/>
                </a:solidFill>
                <a:ea typeface="+mn-lt"/>
                <a:cs typeface="+mn-lt"/>
              </a:rPr>
              <a:t>plotting WCSS</a:t>
            </a:r>
            <a:endParaRPr lang="en-US">
              <a:solidFill>
                <a:srgbClr val="FFFFFF"/>
              </a:solidFill>
            </a:endParaRPr>
          </a:p>
          <a:p>
            <a:pPr>
              <a:buFont typeface="Calibri" panose="020B0604020202020204" pitchFamily="34" charset="0"/>
              <a:buChar char="-"/>
            </a:pPr>
            <a:r>
              <a:rPr lang="en-US">
                <a:solidFill>
                  <a:srgbClr val="FFFFFF"/>
                </a:solidFill>
              </a:rPr>
              <a:t>Identifies "elbow" point</a:t>
            </a:r>
          </a:p>
          <a:p>
            <a:pPr>
              <a:buFont typeface="Calibri" panose="020B0604020202020204" pitchFamily="34" charset="0"/>
              <a:buChar char="-"/>
            </a:pPr>
            <a:r>
              <a:rPr lang="en-US">
                <a:solidFill>
                  <a:srgbClr val="FFFFFF"/>
                </a:solidFill>
              </a:rPr>
              <a:t>k = 3</a:t>
            </a:r>
          </a:p>
        </p:txBody>
      </p:sp>
      <p:pic>
        <p:nvPicPr>
          <p:cNvPr id="6" name="Picture 5">
            <a:extLst>
              <a:ext uri="{FF2B5EF4-FFF2-40B4-BE49-F238E27FC236}">
                <a16:creationId xmlns:a16="http://schemas.microsoft.com/office/drawing/2014/main" id="{C2D006AE-0C45-BA48-6E25-298E704BB1C6}"/>
              </a:ext>
            </a:extLst>
          </p:cNvPr>
          <p:cNvPicPr>
            <a:picLocks noChangeAspect="1"/>
          </p:cNvPicPr>
          <p:nvPr>
            <p:custDataLst>
              <p:tags r:id="rId1"/>
            </p:custDataLst>
          </p:nvPr>
        </p:nvPicPr>
        <p:blipFill rotWithShape="1">
          <a:blip r:embed="rId4"/>
          <a:srcRect t="18902" b="42177"/>
          <a:stretch/>
        </p:blipFill>
        <p:spPr>
          <a:xfrm>
            <a:off x="0" y="256032"/>
            <a:ext cx="5315041" cy="2996865"/>
          </a:xfrm>
          <a:prstGeom prst="rect">
            <a:avLst/>
          </a:prstGeom>
        </p:spPr>
      </p:pic>
    </p:spTree>
    <p:extLst>
      <p:ext uri="{BB962C8B-B14F-4D97-AF65-F5344CB8AC3E}">
        <p14:creationId xmlns:p14="http://schemas.microsoft.com/office/powerpoint/2010/main" val="533132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图片 5" descr="图表, 折线图&#10;&#10;已自动生成说明">
            <a:extLst>
              <a:ext uri="{FF2B5EF4-FFF2-40B4-BE49-F238E27FC236}">
                <a16:creationId xmlns:a16="http://schemas.microsoft.com/office/drawing/2014/main" id="{A94D3989-D0DF-7FB4-06D8-87276DDC711B}"/>
              </a:ext>
            </a:extLst>
          </p:cNvPr>
          <p:cNvPicPr>
            <a:picLocks noChangeAspect="1"/>
          </p:cNvPicPr>
          <p:nvPr/>
        </p:nvPicPr>
        <p:blipFill>
          <a:blip r:embed="rId3"/>
          <a:srcRect r="3" b="6503"/>
          <a:stretch/>
        </p:blipFill>
        <p:spPr>
          <a:xfrm>
            <a:off x="20" y="3429001"/>
            <a:ext cx="5315041" cy="3429000"/>
          </a:xfrm>
          <a:prstGeom prst="rect">
            <a:avLst/>
          </a:prstGeom>
        </p:spPr>
      </p:pic>
      <p:sp>
        <p:nvSpPr>
          <p:cNvPr id="19" name="Rectangle 18">
            <a:extLst>
              <a:ext uri="{FF2B5EF4-FFF2-40B4-BE49-F238E27FC236}">
                <a16:creationId xmlns:a16="http://schemas.microsoft.com/office/drawing/2014/main" id="{8E1D4842-F208-47E0-A3A4-6469A9F0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E61ED31-1B25-3E3F-3F62-9B803896241E}"/>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zh-CN" altLang="en-US" sz="2000">
                <a:ea typeface="华文中宋"/>
              </a:rPr>
              <a:t>Determining cluster number</a:t>
            </a:r>
            <a:br>
              <a:rPr lang="zh-CN" altLang="en-US" sz="2000">
                <a:ea typeface="华文中宋"/>
              </a:rPr>
            </a:br>
            <a:r>
              <a:rPr lang="zh-CN" altLang="en-US" sz="2000">
                <a:ea typeface="华文中宋"/>
              </a:rPr>
              <a:t>for Kmeans model:</a:t>
            </a:r>
            <a:br>
              <a:rPr lang="zh-CN" altLang="en-US" sz="2000">
                <a:ea typeface="华文中宋"/>
              </a:rPr>
            </a:br>
            <a:r>
              <a:rPr lang="zh-CN" altLang="en-US" sz="2000">
                <a:ea typeface="华文中宋"/>
              </a:rPr>
              <a:t>Silhouette method</a:t>
            </a:r>
            <a:endParaRPr lang="zh-CN" altLang="en-US" sz="2000"/>
          </a:p>
        </p:txBody>
      </p:sp>
      <p:pic>
        <p:nvPicPr>
          <p:cNvPr id="5" name="Picture 4">
            <a:extLst>
              <a:ext uri="{FF2B5EF4-FFF2-40B4-BE49-F238E27FC236}">
                <a16:creationId xmlns:a16="http://schemas.microsoft.com/office/drawing/2014/main" id="{06708A7C-B601-65A9-9E68-F29E2CDA267C}"/>
              </a:ext>
            </a:extLst>
          </p:cNvPr>
          <p:cNvPicPr>
            <a:picLocks noChangeAspect="1"/>
          </p:cNvPicPr>
          <p:nvPr>
            <p:custDataLst>
              <p:tags r:id="rId1"/>
            </p:custDataLst>
          </p:nvPr>
        </p:nvPicPr>
        <p:blipFill rotWithShape="1">
          <a:blip r:embed="rId4"/>
          <a:srcRect t="58727" b="4423"/>
          <a:stretch/>
        </p:blipFill>
        <p:spPr>
          <a:xfrm>
            <a:off x="20" y="295793"/>
            <a:ext cx="5315041" cy="2837414"/>
          </a:xfrm>
          <a:prstGeom prst="rect">
            <a:avLst/>
          </a:prstGeom>
        </p:spPr>
      </p:pic>
    </p:spTree>
    <p:extLst>
      <p:ext uri="{BB962C8B-B14F-4D97-AF65-F5344CB8AC3E}">
        <p14:creationId xmlns:p14="http://schemas.microsoft.com/office/powerpoint/2010/main" val="3943011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C2467-CFF4-3E91-183D-2D827D45DBD4}"/>
              </a:ext>
            </a:extLst>
          </p:cNvPr>
          <p:cNvSpPr>
            <a:spLocks noGrp="1"/>
          </p:cNvSpPr>
          <p:nvPr>
            <p:ph type="title"/>
          </p:nvPr>
        </p:nvSpPr>
        <p:spPr/>
        <p:txBody>
          <a:bodyPr/>
          <a:lstStyle/>
          <a:p>
            <a:r>
              <a:rPr lang="zh-CN" sz="1800">
                <a:ea typeface="+mj-lt"/>
                <a:cs typeface="+mj-lt"/>
              </a:rPr>
              <a:t>DETERMINING </a:t>
            </a:r>
            <a:r>
              <a:rPr lang="en-US" altLang="zh-CN" sz="1800">
                <a:ea typeface="+mj-lt"/>
                <a:cs typeface="+mj-lt"/>
              </a:rPr>
              <a:t>eps and min </a:t>
            </a:r>
            <a:r>
              <a:rPr lang="zh-CN" sz="1800">
                <a:ea typeface="+mj-lt"/>
                <a:cs typeface="+mj-lt"/>
              </a:rPr>
              <a:t>FOR </a:t>
            </a:r>
            <a:r>
              <a:rPr lang="en-US" altLang="zh-CN" sz="1800">
                <a:ea typeface="+mj-lt"/>
                <a:cs typeface="+mj-lt"/>
              </a:rPr>
              <a:t>DBSCAN</a:t>
            </a:r>
            <a:r>
              <a:rPr lang="zh-CN" sz="1800">
                <a:ea typeface="+mj-lt"/>
                <a:cs typeface="+mj-lt"/>
              </a:rPr>
              <a:t> MODEL:</a:t>
            </a:r>
            <a:br>
              <a:rPr lang="zh-CN" sz="1800">
                <a:ea typeface="+mj-lt"/>
                <a:cs typeface="+mj-lt"/>
              </a:rPr>
            </a:br>
            <a:r>
              <a:rPr lang="en-US" altLang="zh-CN" sz="1800">
                <a:ea typeface="+mj-lt"/>
                <a:cs typeface="+mj-lt"/>
              </a:rPr>
              <a:t>k-distance curve</a:t>
            </a:r>
            <a:endParaRPr lang="zh-CN"/>
          </a:p>
        </p:txBody>
      </p:sp>
      <p:pic>
        <p:nvPicPr>
          <p:cNvPr id="4" name="内容占位符 3" descr="图形用户界面, 文本, 应用程序, 电子邮件&#10;&#10;已自动生成说明">
            <a:extLst>
              <a:ext uri="{FF2B5EF4-FFF2-40B4-BE49-F238E27FC236}">
                <a16:creationId xmlns:a16="http://schemas.microsoft.com/office/drawing/2014/main" id="{8B0E77FC-C484-A408-EF1B-528AE870F567}"/>
              </a:ext>
            </a:extLst>
          </p:cNvPr>
          <p:cNvPicPr>
            <a:picLocks noGrp="1" noChangeAspect="1"/>
          </p:cNvPicPr>
          <p:nvPr>
            <p:ph idx="1"/>
          </p:nvPr>
        </p:nvPicPr>
        <p:blipFill>
          <a:blip r:embed="rId2"/>
          <a:stretch>
            <a:fillRect/>
          </a:stretch>
        </p:blipFill>
        <p:spPr>
          <a:xfrm>
            <a:off x="296991" y="2493185"/>
            <a:ext cx="6096000" cy="4088780"/>
          </a:xfrm>
        </p:spPr>
      </p:pic>
      <p:pic>
        <p:nvPicPr>
          <p:cNvPr id="5" name="图片 4" descr="图表, 折线图&#10;&#10;已自动生成说明">
            <a:extLst>
              <a:ext uri="{FF2B5EF4-FFF2-40B4-BE49-F238E27FC236}">
                <a16:creationId xmlns:a16="http://schemas.microsoft.com/office/drawing/2014/main" id="{1B8A6A9D-67FE-7C40-8E0D-DEC86448AB5D}"/>
              </a:ext>
            </a:extLst>
          </p:cNvPr>
          <p:cNvPicPr>
            <a:picLocks noChangeAspect="1"/>
          </p:cNvPicPr>
          <p:nvPr/>
        </p:nvPicPr>
        <p:blipFill>
          <a:blip r:embed="rId3"/>
          <a:stretch>
            <a:fillRect/>
          </a:stretch>
        </p:blipFill>
        <p:spPr>
          <a:xfrm>
            <a:off x="6799867" y="2491786"/>
            <a:ext cx="5823571" cy="4114800"/>
          </a:xfrm>
          <a:prstGeom prst="rect">
            <a:avLst/>
          </a:prstGeom>
        </p:spPr>
      </p:pic>
    </p:spTree>
    <p:extLst>
      <p:ext uri="{BB962C8B-B14F-4D97-AF65-F5344CB8AC3E}">
        <p14:creationId xmlns:p14="http://schemas.microsoft.com/office/powerpoint/2010/main" val="3058373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629"/>
  <p:tag name="ORIGINALWIDTH" val="491"/>
  <p:tag name="OUTPUTTYPE" val="PDF"/>
  <p:tag name="IGUANATEXVERSION" val="161"/>
  <p:tag name="LATEXADDIN" val="\documentclass[11pt]{article}&#10;&#10;    \usepackage[breakable]{tcolorbox}&#10;    \usepackage{parskip} % Stop auto-indenting (to mimic markdown behaviour)&#10;    &#10;&#10;    % Basic figure setup, for now with no caption control since it's done&#10;    % automatically by Pandoc (which extracts ![](path) syntax from Markdown).&#10;    \usepackage{graphicx}&#10;    % Maintain compatibility with old templates. Remove in nbconvert 6.0&#10;    \let\Oldincludegraphics\includegraphics&#10;    % Ensure that by default, figures have no caption (until we provide a&#10;    % proper Figure object with a Caption API and a way to capture that&#10;    % in the conversion process - todo).&#10;    \usepackage{caption}&#10;    \DeclareCaptionFormat{nocaption}{}&#10;    \captionsetup{format=nocaption,aboveskip=0pt,belowskip=0pt}&#10;&#10;    \usepackage{float}&#10;    \floatplacement{figure}{H} % forces figures to be placed at the correct location&#10;    \usepackage{xcolor} % Allow colors to be defined&#10;    \usepackage{enumerate} % Needed for markdown enumerations to work&#10;    \usepackage{geometry} % Used to adjust the document margins&#10;    \usepackage{amsmath} % Equations&#10;    \usepackage{amssymb} % Equations&#10;    \usepackage{textcomp} % defines textquotesingle&#10;    % Hack from http://tex.stackexchange.com/a/47451/13684:&#10;    \AtBeginDocument{%&#10;        \def\PYZsq{\textquotesingle}% Upright quotes in Pygmentized code&#10;    }&#10;    \usepackage{upquote} % Upright quotes for verbatim code&#10;    \usepackage{eurosym} % defines \euro&#10;&#10;    \usepackage{iftex}&#10;    \ifPDFTeX&#10;        \usepackage[T1]{fontenc}&#10;        \IfFileExists{alphabeta.sty}{&#10;              \usepackage{alphabeta}&#10;          }{&#10;              \usepackage[mathletters]{ucs}&#10;              \usepackage[utf8x]{inputenc}&#10;          }&#10;    \else&#10;        \usepackage{fontspec}&#10;        \usepackage{unicode-math}&#10;    \fi&#10;&#10;    \usepackage{fancyvrb} % verbatim replacement that allows latex&#10;    \usepackage{grffile} % extends the file name processing of package graphics&#10;                         % to support a larger range&#10;    \makeatletter % fix for old versions of grffile with XeLaTeX&#10;    \@ifpackagelater{grffile}{2019/11/01}&#10;    {&#10;      % Do nothing on new versions&#10;    }&#10;    {&#10;      \def\Gread@@xetex#1{%&#10;        \IfFileExists{&quot;\Gin@base&quot;.bb}%&#10;        {\Gread@eps{\Gin@base.bb}}%&#10;        {\Gread@@xetex@aux#1}%&#10;      }&#10;    }&#10;    \makeatother&#10;    \usepackage[Export]{adjustbox} % Used to constrain images to a maximum size&#10;    \adjustboxset{max size={0.9\linewidth}{0.9\paperheight}}&#10;&#10;    % The hyperref package gives us a pdf with properly built&#10;    % internal navigation ('pdf bookmarks' for the table of contents,&#10;    % internal cross-reference links, web links for URLs, etc.)&#10;    \usepackage{hyperref}&#10;    % The default LaTeX title has an obnoxious amount of whitespace. By default,&#10;    % titling removes some of it. It also provides customization options.&#10;    \usepackage{titling}&#10;    \usepackage{longtable} % longtable support required by pandoc &gt;1.10&#10;    \usepackage{booktabs}  % table support for pandoc &gt; 1.12.2&#10;    \usepackage{array}     % table support for pandoc &gt;= 2.11.3&#10;    \usepackage{calc}      % table minipage width calculation for pandoc &gt;= 2.11.1&#10;    \usepackage[inline]{enumitem} % IRkernel/repr support (it uses the enumerate* environment)&#10;    \usepackage[normalem]{ulem} % ulem is needed to support strikethroughs (\sout)&#10;                                % normalem makes italics be italics, not underlines&#10;    \usepackage{soul}      % strikethrough (\st) support for pandoc &gt;= 3.0.0&#10;    \usepackage{mathrsfs}&#10;    &#10;&#10;    &#10;    % Colors for the hyperref package&#10;    \definecolor{urlcolor}{rgb}{0,.145,.698}&#10;    \definecolor{linkcolor}{rgb}{.71,0.21,0.01}&#10;    \definecolor{citecolor}{rgb}{.12,.54,.11}&#10;&#10;    % ANSI colors&#10;    \definecolor{ansi-black}{HTML}{3E424D}&#10;    \definecolor{ansi-black-intense}{HTML}{282C36}&#10;    \definecolor{ansi-red}{HTML}{E75C58}&#10;    \definecolor{ansi-red-intense}{HTML}{B22B31}&#10;    \definecolor{ansi-green}{HTML}{00A250}&#10;    \definecolor{ansi-green-intense}{HTML}{007427}&#10;    \definecolor{ansi-yellow}{HTML}{DDB62B}&#10;    \definecolor{ansi-yellow-intense}{HTML}{B27D12}&#10;    \definecolor{ansi-blue}{HTML}{208FFB}&#10;    \definecolor{ansi-blue-intense}{HTML}{0065CA}&#10;    \definecolor{ansi-magenta}{HTML}{D160C4}&#10;    \definecolor{ansi-magenta-intense}{HTML}{A03196}&#10;    \definecolor{ansi-cyan}{HTML}{60C6C8}&#10;    \definecolor{ansi-cyan-intense}{HTML}{258F8F}&#10;    \definecolor{ansi-white}{HTML}{C5C1B4}&#10;    \definecolor{ansi-white-intense}{HTML}{A1A6B2}&#10;    \definecolor{ansi-default-inverse-fg}{HTML}{FFFFFF}&#10;    \definecolor{ansi-default-inverse-bg}{HTML}{000000}&#10;&#10;    % common color for the border for error outputs.&#10;    \definecolor{outerrorbackground}{HTML}{FFDFDF}&#10;&#10;    % commands and environments needed by pandoc snippets&#10;    % extracted from the output of `pandoc -s`&#10;    \providecommand{\tightlist}{%&#10;      \setlength{\itemsep}{0pt}\setlength{\parskip}{0pt}}&#10;    \DefineVerbatimEnvironment{Highlighting}{Verbatim}{commandchars=\\\{\}}&#10;    % Add ',fontsize=\small' for more characters per line&#10;    \newenvironment{Shaded}{}{}&#10;    \newcommand{\KeywordTok}[1]{\textcolor[rgb]{0.00,0.44,0.13}{\textbf{{#1}}}}&#10;    \newcommand{\DataTypeTok}[1]{\textcolor[rgb]{0.56,0.13,0.00}{{#1}}}&#10;    \newcommand{\DecValTok}[1]{\textcolor[rgb]{0.25,0.63,0.44}{{#1}}}&#10;    \newcommand{\BaseNTok}[1]{\textcolor[rgb]{0.25,0.63,0.44}{{#1}}}&#10;    \newcommand{\FloatTok}[1]{\textcolor[rgb]{0.25,0.63,0.44}{{#1}}}&#10;    \newcommand{\CharTok}[1]{\textcolor[rgb]{0.25,0.44,0.63}{{#1}}}&#10;    \newcommand{\StringTok}[1]{\textcolor[rgb]{0.25,0.44,0.63}{{#1}}}&#10;    \newcommand{\CommentTok}[1]{\textcolor[rgb]{0.38,0.63,0.69}{\textit{{#1}}}}&#10;    \newcommand{\OtherTok}[1]{\textcolor[rgb]{0.00,0.44,0.13}{{#1}}}&#10;    \newcommand{\AlertTok}[1]{\textcolor[rgb]{1.00,0.00,0.00}{\textbf{{#1}}}}&#10;    \newcommand{\FunctionTok}[1]{\textcolor[rgb]{0.02,0.16,0.49}{{#1}}}&#10;    \newcommand{\RegionMarkerTok}[1]{{#1}}&#10;    \newcommand{\ErrorTok}[1]{\textcolor[rgb]{1.00,0.00,0.00}{\textbf{{#1}}}}&#10;    \newcommand{\NormalTok}[1]{{#1}}&#10;&#10;    % Additional commands for more recent versions of Pandoc&#10;    \newcommand{\ConstantTok}[1]{\textcolor[rgb]{0.53,0.00,0.00}{{#1}}}&#10;    \newcommand{\SpecialCharTok}[1]{\textcolor[rgb]{0.25,0.44,0.63}{{#1}}}&#10;    \newcommand{\VerbatimStringTok}[1]{\textcolor[rgb]{0.25,0.44,0.63}{{#1}}}&#10;    \newcommand{\SpecialStringTok}[1]{\textcolor[rgb]{0.73,0.40,0.53}{{#1}}}&#10;    \newcommand{\ImportTok}[1]{{#1}}&#10;    \newcommand{\DocumentationTok}[1]{\textcolor[rgb]{0.73,0.13,0.13}{\textit{{#1}}}}&#10;    \newcommand{\AnnotationTok}[1]{\textcolor[rgb]{0.38,0.63,0.69}{\textbf{\textit{{#1}}}}}&#10;    \newcommand{\CommentVarTok}[1]{\textcolor[rgb]{0.38,0.63,0.69}{\textbf{\textit{{#1}}}}}&#10;    \newcommand{\VariableTok}[1]{\textcolor[rgb]{0.10,0.09,0.49}{{#1}}}&#10;    \newcommand{\ControlFlowTok}[1]{\textcolor[rgb]{0.00,0.44,0.13}{\textbf{{#1}}}}&#10;    \newcommand{\OperatorTok}[1]{\textcolor[rgb]{0.40,0.40,0.40}{{#1}}}&#10;    \newcommand{\BuiltInTok}[1]{{#1}}&#10;    \newcommand{\ExtensionTok}[1]{{#1}}&#10;    \newcommand{\PreprocessorTok}[1]{\textcolor[rgb]{0.74,0.48,0.00}{{#1}}}&#10;    \newcommand{\AttributeTok}[1]{\textcolor[rgb]{0.49,0.56,0.16}{{#1}}}&#10;    \newcommand{\InformationTok}[1]{\textcolor[rgb]{0.38,0.63,0.69}{\textbf{\textit{{#1}}}}}&#10;    \newcommand{\WarningTok}[1]{\textcolor[rgb]{0.38,0.63,0.69}{\textbf{\textit{{#1}}}}}&#10;&#10;&#10;    % Define a nice break command that doesn't care if a line doesn't already&#10;    % exist.&#10;    \def\br{\hspace*{\fill} \\* }&#10;    % Math Jax compatibility definitions&#10;    \def\gt{&gt;}&#10;    \def\lt{&lt;}&#10;    \let\Oldtex\TeX&#10;    \let\Oldlatex\LaTeX&#10;    \renewcommand{\TeX}{\textrm{\Oldtex}}&#10;    \renewcommand{\LaTeX}{\textrm{\Oldlatex}}&#10;    % Document parameters&#10;    % Document title&#10;    \title{Untitled2}&#10;    &#10;    &#10;    &#10;    &#10;    &#10;    &#10;    &#10;% Pygments definitions&#10;\makeatletter&#10;\def\PY@reset{\let\PY@it=\relax \let\PY@bf=\relax%&#10;    \let\PY@ul=\relax \let\PY@tc=\relax%&#10;    \let\PY@bc=\relax \let\PY@ff=\relax}&#10;\def\PY@tok#1{\csname PY@tok@#1\endcsname}&#10;\def\PY@toks#1+{\ifx\relax#1\empty\else%&#10;    \PY@tok{#1}\expandafter\PY@toks\fi}&#10;\def\PY@do#1{\PY@bc{\PY@tc{\PY@ul{%&#10;    \PY@it{\PY@bf{\PY@ff{#1}}}}}}}&#10;\def\PY#1#2{\PY@reset\PY@toks#1+\relax+\PY@do{#2}}&#10;&#10;\@namedef{PY@tok@w}{\def\PY@tc##1{\textcolor[rgb]{0.73,0.73,0.73}{##1}}}&#10;\@namedef{PY@tok@c}{\let\PY@it=\textit\def\PY@tc##1{\textcolor[rgb]{0.24,0.48,0.48}{##1}}}&#10;\@namedef{PY@tok@cp}{\def\PY@tc##1{\textcolor[rgb]{0.61,0.40,0.00}{##1}}}&#10;\@namedef{PY@tok@k}{\let\PY@bf=\textbf\def\PY@tc##1{\textcolor[rgb]{0.00,0.50,0.00}{##1}}}&#10;\@namedef{PY@tok@kp}{\def\PY@tc##1{\textcolor[rgb]{0.00,0.50,0.00}{##1}}}&#10;\@namedef{PY@tok@kt}{\def\PY@tc##1{\textcolor[rgb]{0.69,0.00,0.25}{##1}}}&#10;\@namedef{PY@tok@o}{\def\PY@tc##1{\textcolor[rgb]{0.40,0.40,0.40}{##1}}}&#10;\@namedef{PY@tok@ow}{\let\PY@bf=\textbf\def\PY@tc##1{\textcolor[rgb]{0.67,0.13,1.00}{##1}}}&#10;\@namedef{PY@tok@nb}{\def\PY@tc##1{\textcolor[rgb]{0.00,0.50,0.00}{##1}}}&#10;\@namedef{PY@tok@nf}{\def\PY@tc##1{\textcolor[rgb]{0.00,0.00,1.00}{##1}}}&#10;\@namedef{PY@tok@nc}{\let\PY@bf=\textbf\def\PY@tc##1{\textcolor[rgb]{0.00,0.00,1.00}{##1}}}&#10;\@namedef{PY@tok@nn}{\let\PY@bf=\textbf\def\PY@tc##1{\textcolor[rgb]{0.00,0.00,1.00}{##1}}}&#10;\@namedef{PY@tok@ne}{\let\PY@bf=\textbf\def\PY@tc##1{\textcolor[rgb]{0.80,0.25,0.22}{##1}}}&#10;\@namedef{PY@tok@nv}{\def\PY@tc##1{\textcolor[rgb]{0.10,0.09,0.49}{##1}}}&#10;\@namedef{PY@tok@no}{\def\PY@tc##1{\textcolor[rgb]{0.53,0.00,0.00}{##1}}}&#10;\@namedef{PY@tok@nl}{\def\PY@tc##1{\textcolor[rgb]{0.46,0.46,0.00}{##1}}}&#10;\@namedef{PY@tok@ni}{\let\PY@bf=\textbf\def\PY@tc##1{\textcolor[rgb]{0.44,0.44,0.44}{##1}}}&#10;\@namedef{PY@tok@na}{\def\PY@tc##1{\textcolor[rgb]{0.41,0.47,0.13}{##1}}}&#10;\@namedef{PY@tok@nt}{\let\PY@bf=\textbf\def\PY@tc##1{\textcolor[rgb]{0.00,0.50,0.00}{##1}}}&#10;\@namedef{PY@tok@nd}{\def\PY@tc##1{\textcolor[rgb]{0.67,0.13,1.00}{##1}}}&#10;\@namedef{PY@tok@s}{\def\PY@tc##1{\textcolor[rgb]{0.73,0.13,0.13}{##1}}}&#10;\@namedef{PY@tok@sd}{\let\PY@it=\textit\def\PY@tc##1{\textcolor[rgb]{0.73,0.13,0.13}{##1}}}&#10;\@namedef{PY@tok@si}{\let\PY@bf=\textbf\def\PY@tc##1{\textcolor[rgb]{0.64,0.35,0.47}{##1}}}&#10;\@namedef{PY@tok@se}{\let\PY@bf=\textbf\def\PY@tc##1{\textcolor[rgb]{0.67,0.36,0.12}{##1}}}&#10;\@namedef{PY@tok@sr}{\def\PY@tc##1{\textcolor[rgb]{0.64,0.35,0.47}{##1}}}&#10;\@namedef{PY@tok@ss}{\def\PY@tc##1{\textcolor[rgb]{0.10,0.09,0.49}{##1}}}&#10;\@namedef{PY@tok@sx}{\def\PY@tc##1{\textcolor[rgb]{0.00,0.50,0.00}{##1}}}&#10;\@namedef{PY@tok@m}{\def\PY@tc##1{\textcolor[rgb]{0.40,0.40,0.40}{##1}}}&#10;\@namedef{PY@tok@gh}{\let\PY@bf=\textbf\def\PY@tc##1{\textcolor[rgb]{0.00,0.00,0.50}{##1}}}&#10;\@namedef{PY@tok@gu}{\let\PY@bf=\textbf\def\PY@tc##1{\textcolor[rgb]{0.50,0.00,0.50}{##1}}}&#10;\@namedef{PY@tok@gd}{\def\PY@tc##1{\textcolor[rgb]{0.63,0.00,0.00}{##1}}}&#10;\@namedef{PY@tok@gi}{\def\PY@tc##1{\textcolor[rgb]{0.00,0.52,0.00}{##1}}}&#10;\@namedef{PY@tok@gr}{\def\PY@tc##1{\textcolor[rgb]{0.89,0.00,0.00}{##1}}}&#10;\@namedef{PY@tok@ge}{\let\PY@it=\textit}&#10;\@namedef{PY@tok@gs}{\let\PY@bf=\textbf}&#10;\@namedef{PY@tok@gp}{\let\PY@bf=\textbf\def\PY@tc##1{\textcolor[rgb]{0.00,0.00,0.50}{##1}}}&#10;\@namedef{PY@tok@go}{\def\PY@tc##1{\textcolor[rgb]{0.44,0.44,0.44}{##1}}}&#10;\@namedef{PY@tok@gt}{\def\PY@tc##1{\textcolor[rgb]{0.00,0.27,0.87}{##1}}}&#10;\@namedef{PY@tok@err}{\def\PY@bc##1{{\setlength{\fboxsep}{\string -\fboxrule}\fcolorbox[rgb]{1.00,0.00,0.00}{1,1,1}{\strut ##1}}}}&#10;\@namedef{PY@tok@kc}{\let\PY@bf=\textbf\def\PY@tc##1{\textcolor[rgb]{0.00,0.50,0.00}{##1}}}&#10;\@namedef{PY@tok@kd}{\let\PY@bf=\textbf\def\PY@tc##1{\textcolor[rgb]{0.00,0.50,0.00}{##1}}}&#10;\@namedef{PY@tok@kn}{\let\PY@bf=\textbf\def\PY@tc##1{\textcolor[rgb]{0.00,0.50,0.00}{##1}}}&#10;\@namedef{PY@tok@kr}{\let\PY@bf=\textbf\def\PY@tc##1{\textcolor[rgb]{0.00,0.50,0.00}{##1}}}&#10;\@namedef{PY@tok@bp}{\def\PY@tc##1{\textcolor[rgb]{0.00,0.50,0.00}{##1}}}&#10;\@namedef{PY@tok@fm}{\def\PY@tc##1{\textcolor[rgb]{0.00,0.00,1.00}{##1}}}&#10;\@namedef{PY@tok@vc}{\def\PY@tc##1{\textcolor[rgb]{0.10,0.09,0.49}{##1}}}&#10;\@namedef{PY@tok@vg}{\def\PY@tc##1{\textcolor[rgb]{0.10,0.09,0.49}{##1}}}&#10;\@namedef{PY@tok@vi}{\def\PY@tc##1{\textcolor[rgb]{0.10,0.09,0.49}{##1}}}&#10;\@namedef{PY@tok@vm}{\def\PY@tc##1{\textcolor[rgb]{0.10,0.09,0.49}{##1}}}&#10;\@namedef{PY@tok@sa}{\def\PY@tc##1{\textcolor[rgb]{0.73,0.13,0.13}{##1}}}&#10;\@namedef{PY@tok@sb}{\def\PY@tc##1{\textcolor[rgb]{0.73,0.13,0.13}{##1}}}&#10;\@namedef{PY@tok@sc}{\def\PY@tc##1{\textcolor[rgb]{0.73,0.13,0.13}{##1}}}&#10;\@namedef{PY@tok@dl}{\def\PY@tc##1{\textcolor[rgb]{0.73,0.13,0.13}{##1}}}&#10;\@namedef{PY@tok@s2}{\def\PY@tc##1{\textcolor[rgb]{0.73,0.13,0.13}{##1}}}&#10;\@namedef{PY@tok@sh}{\def\PY@tc##1{\textcolor[rgb]{0.73,0.13,0.13}{##1}}}&#10;\@namedef{PY@tok@s1}{\def\PY@tc##1{\textcolor[rgb]{0.73,0.13,0.13}{##1}}}&#10;\@namedef{PY@tok@mb}{\def\PY@tc##1{\textcolor[rgb]{0.40,0.40,0.40}{##1}}}&#10;\@namedef{PY@tok@mf}{\def\PY@tc##1{\textcolor[rgb]{0.40,0.40,0.40}{##1}}}&#10;\@namedef{PY@tok@mh}{\def\PY@tc##1{\textcolor[rgb]{0.40,0.40,0.40}{##1}}}&#10;\@namedef{PY@tok@mi}{\def\PY@tc##1{\textcolor[rgb]{0.40,0.40,0.40}{##1}}}&#10;\@namedef{PY@tok@il}{\def\PY@tc##1{\textcolor[rgb]{0.40,0.40,0.40}{##1}}}&#10;\@namedef{PY@tok@mo}{\def\PY@tc##1{\textcolor[rgb]{0.40,0.40,0.40}{##1}}}&#10;\@namedef{PY@tok@ch}{\let\PY@it=\textit\def\PY@tc##1{\textcolor[rgb]{0.24,0.48,0.48}{##1}}}&#10;\@namedef{PY@tok@cm}{\let\PY@it=\textit\def\PY@tc##1{\textcolor[rgb]{0.24,0.48,0.48}{##1}}}&#10;\@namedef{PY@tok@cpf}{\let\PY@it=\textit\def\PY@tc##1{\textcolor[rgb]{0.24,0.48,0.48}{##1}}}&#10;\@namedef{PY@tok@c1}{\let\PY@it=\textit\def\PY@tc##1{\textcolor[rgb]{0.24,0.48,0.48}{##1}}}&#10;\@namedef{PY@tok@cs}{\let\PY@it=\textit\def\PY@tc##1{\textcolor[rgb]{0.24,0.48,0.48}{##1}}}&#10;&#10;\def\PYZbs{\char`\\}&#10;\def\PYZus{\char`\_}&#10;\def\PYZob{\char`\{}&#10;\def\PYZcb{\char`\}}&#10;\def\PYZca{\char`\^}&#10;\def\PYZam{\char`\&amp;}&#10;\def\PYZlt{\char`\&lt;}&#10;\def\PYZgt{\char`\&gt;}&#10;\def\PYZsh{\char`\#}&#10;\def\PYZpc{\char`\%}&#10;\def\PYZdl{\char`\$}&#10;\def\PYZhy{\char`\-}&#10;\def\PYZsq{\char`\'}&#10;\def\PYZdq{\char`\&quot;}&#10;\def\PYZti{\char`\~}&#10;% for compatibility with earlier versions&#10;\def\PYZat{@}&#10;\def\PYZlb{[}&#10;\def\PYZrb{]}&#10;\makeatother&#10;&#10;&#10;    % For linebreaks inside Verbatim environment from package fancyvrb.&#10;    \makeatletter&#10;        \newbox\Wrappedcontinuationbox&#10;        \newbox\Wrappedvisiblespacebox&#10;        \newcommand*\Wrappedvisiblespace {\textcolor{red}{\textvisiblespace}}&#10;        \newcommand*\Wrappedcontinuationsymbol {\textcolor{red}{\llap{\tiny$\m@th\hookrightarrow$}}}&#10;        \newcommand*\Wrappedcontinuationindent {3ex }&#10;        \newcommand*\Wrappedafterbreak {\kern\Wrappedcontinuationindent\copy\Wrappedcontinuationbox}&#10;        % Take advantage of the already applied Pygments mark-up to insert&#10;        % potential linebreaks for TeX processing.&#10;        %        {, &lt;, #, %, $, ' and &quot;: go to next line.&#10;        %        _, }, ^, &amp;, &gt;, - and ~: stay at end of broken line.&#10;        % Use of \textquotesingle for straight quote.&#10;        \newcommand*\Wrappedbreaksatspecials {%&#10;            \def\PYGZus{\discretionary{\char`\_}{\Wrappedafterbreak}{\char`\_}}%&#10;            \def\PYGZob{\discretionary{}{\Wrappedafterbreak\char`\{}{\char`\{}}%&#10;            \def\PYGZcb{\discretionary{\char`\}}{\Wrappedafterbreak}{\char`\}}}%&#10;            \def\PYGZca{\discretionary{\char`\^}{\Wrappedafterbreak}{\char`\^}}%&#10;            \def\PYGZam{\discretionary{\char`\&amp;}{\Wrappedafterbreak}{\char`\&amp;}}%&#10;            \def\PYGZlt{\discretionary{}{\Wrappedafterbreak\char`\&lt;}{\char`\&lt;}}%&#10;            \def\PYGZgt{\discretionary{\char`\&gt;}{\Wrappedafterbreak}{\char`\&gt;}}%&#10;            \def\PYGZsh{\discretionary{}{\Wrappedafterbreak\char`\#}{\char`\#}}%&#10;            \def\PYGZpc{\discretionary{}{\Wrappedafterbreak\char`\%}{\char`\%}}%&#10;            \def\PYGZdl{\discretionary{}{\Wrappedafterbreak\char`\$}{\char`\$}}%&#10;            \def\PYGZhy{\discretionary{\char`\-}{\Wrappedafterbreak}{\char`\-}}%&#10;            \def\PYGZsq{\discretionary{}{\Wrappedafterbreak\textquotesingle}{\textquotesingle}}%&#10;            \def\PYGZdq{\discretionary{}{\Wrappedafterbreak\char`\&quot;}{\char`\&quot;}}%&#10;            \def\PYGZti{\discretionary{\char`\~}{\Wrappedafterbreak}{\char`\~}}%&#10;        }&#10;        % Some characters . , ; ? ! / are not pygmentized.&#10;        % This macro makes them &quot;active&quot; and they will insert potential linebreaks&#10;        \newcommand*\Wrappedbreaksatpunct {%&#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catcode`\.\active&#10;            \catcode`\,\active&#10;            \catcode`\;\active&#10;            \catcode`\:\active&#10;            \catcode`\?\active&#10;            \catcode`\!\active&#10;            \catcode`\/\active&#10;            \lccode`\~`\~&#10;        }&#10;    \makeatother&#10;&#10;    \let\OriginalVerbatim=\Verbatim&#10;    \makeatletter&#10;    \renewcommand{\Verbatim}[1][1]{%&#10;        %\parskip\z@skip&#10;        \sbox\Wrappedcontinuationbox {\Wrappedcontinuationsymbol}%&#10;        \sbox\Wrappedvisiblespacebox {\FV@SetupFont\Wrappedvisiblespace}%&#10;        \def\FancyVerbFormatLine ##1{\hsize\linewidth&#10;            \vtop{\raggedright\hyphenpenalty\z@\exhyphenpenalty\z@&#10;                \doublehyphendemerits\z@\finalhyphendemerits\z@&#10;                \strut ##1\strut}%&#10;        }%&#10;        % If the linebreak is at a space, the latter will be displayed as visible&#10;        % space at end of first line, and a continuation symbol starts next line.&#10;        % Stretch/shrink are however usually zero for typewriter font.&#10;        \def\FV@Space {%&#10;            \nobreak\hskip\z@ plus\fontdimen3\font minus\fontdimen4\font&#10;            \discretionary{\copy\Wrappedvisiblespacebox}{\Wrappedafterbreak}&#10;            {\kern\fontdimen2\font}%&#10;        }%&#10;&#10;        % Allow breaks at special characters using \PYG... macros.&#10;        \Wrappedbreaksatspecials&#10;        % Breaks at punctuation characters . , ; ? ! and / need catcode=\active&#10;        \OriginalVerbatim[#1,codes*=\Wrappedbreaksatpunct]%&#10;    }&#10;    \makeatother&#10;&#10;    % Exact colors from NB&#10;    \definecolor{incolor}{HTML}{303F9F}&#10;    \definecolor{outcolor}{HTML}{D84315}&#10;    \definecolor{cellborder}{HTML}{CFCFCF}&#10;    \definecolor{cellbackground}{HTML}{F7F7F7}&#10;&#10;    % prompt&#10;    \makeatletter&#10;    \newcommand{\boxspacing}{\kern\kvtcb@left@rule\kern\kvtcb@boxsep}&#10;    \makeatother&#10;    \newcommand{\prompt}[4]{&#10;        {\ttfamily\llap{{\color{#2}[#3]:\hspace{3pt}#4}}\vspace{-\baselineskip}}&#10;    }&#10;    &#10;&#10;    &#10;    % Prevent overflowing lines due to hard-to-break entities&#10;    \sloppy&#10;    % Setup hyperref package&#10;    \hypersetup{&#10;      breaklinks=true,  % so long urls are correctly broken across lines&#10;      colorlinks=true,&#10;      urlcolor=urlcolor,&#10;      linkcolor=linkcolor,&#10;      citecolor=citecolor,&#10;      }&#10;    % Slightly bigger margins than the latex defaults&#10;    &#10;    \geometry{verbose,tmargin=1in,bmargin=1in,lmargin=1in,rmargin=1in}&#10;    &#10;    &#10;&#10;\begin{document}&#10;    &#10;    \maketitle&#10;    &#10;    &#10;&#10;    &#10;    \begin{tcolorbox}[breakable, size=fbox, boxrule=1pt, pad at break*=1mm,colback=cellbackground, colframe=cellborder]&#10;\prompt{In}{incolor}{5}{\boxspacing}&#10;\begin{Verbatim}[commandchars=\\\{\}]&#10;\PY{c+c1}{\PYZsh{} Identify outliers using the IQR method}&#10;\PY{k}{def} \PY{n+nf}{remove\PYZus{}IQR}\PY{p}{(}\PY{n}{df}\PY{p}{,} \PY{n}{columns}\PY{p}{)}\PY{p}{:}&#10;    \PY{k}{for} \PY{n}{col} \PY{o+ow}{in} \PY{n}{columns}\PY{p}{:}&#10;        \PY{n}{Q1} \PY{o}{=} \PY{n}{df}\PY{p}{[}\PY{n}{col}\PY{p}{]}\PY{o}{.}\PY{n}{quantile}\PY{p}{(}\PY{l+m+mf}{0.25}\PY{p}{)}&#10;        \PY{n}{Q3} \PY{o}{=} \PY{n}{df}\PY{p}{[}\PY{n}{col}\PY{p}{]}\PY{o}{.}\PY{n}{quantile}\PY{p}{(}\PY{l+m+mf}{0.75}\PY{p}{)}&#10;        \PY{n}{IQR} \PY{o}{=} \PY{n}{Q3} \PY{o}{\PYZhy{}} \PY{n}{Q1}&#10;        &#10;        \PY{n}{lower\PYZus{}bound} \PY{o}{=} \PY{n}{Q1} \PY{o}{\PYZhy{}} \PY{l+m+mf}{1.5} \PY{o}{*} \PY{n}{IQR}&#10;        \PY{n}{upper\PYZus{}bound} \PY{o}{=} \PY{n}{Q3} \PY{o}{+} \PY{l+m+mf}{1.5} \PY{o}{*} \PY{n}{IQR}&#10;        &#10;        \PY{n}{df} \PY{o}{=} \PY{n}{df}\PY{p}{[}\PY{p}{(}\PY{n}{df}\PY{p}{[}\PY{n}{col}\PY{p}{]} \PY{o}{\PYZgt{}}\PY{o}{=} \PY{n}{lower\PYZus{}bound}\PY{p}{)} \PY{o}{\PYZam{}} \PY{p}{(}\PY{n}{df}\PY{p}{[}\PY{n}{col}\PY{p}{]} \PY{o}{\PYZlt{}}\PY{o}{=} \PY{n}{upper\PYZus{}bound}\PY{p}{)}\PY{p}{]}&#10;    &#10;    \PY{k}{return} \PY{n}{df}&#10;&#10;\PY{n}{spotify\PYZus{}cleaned} \PY{o}{=} \PY{n}{remove\PYZus{}IQR}\PY{p}{(}\PY{n}{spotify}\PY{p}{,} \PY{n}{spotify\PYZus{}change1}\PY{p}{)}&#10;\PY{n}{spotify\PYZus{}cleaned}\PY{o}{.}\PY{n}{head}\PY{p}{(}\PY{p}{)}&#10;&#10;\PY{c+c1}{\PYZsh{} This method identifies data that does not fall within lower/upper bounds as outliers and removes them.}&#10;\PY{c+c1}{\PYZsh{} The multiplier of 1.5 is used.}&#10;\end{Verbatim}&#10;\end{tcolorbox}&#10;&#10;    \begin{Verbatim}[commandchars=\\\{\}, frame=single, framerule=2mm, rulecolor=\color{outerrorbackground}]&#10;\textcolor{ansi-red}{---------------------------------------------------------------------------}&#10;\textcolor{ansi-red}{NameError}                                 Traceback (most recent call last)&#10;Cell \textcolor{ansi-green}{In[5], line 15}&#10;\textcolor{ansi-green-intense}{\textbf{     11}}         df \def\tcRGB{\textcolor[RGB]}\expandafter\tcRGB\expandafter{\detokenize{98,98,98}}{=} df[(df[col] \def\tcRGB{\textcolor[RGB]}\expandafter\tcRGB\expandafter{\detokenize{98,98,98}}{&gt;}\def\tcRGB{\textcolor[RGB]}\expandafter\tcRGB\expandafter{\detokenize{98,98,98}}{=} lower\_bound) \def\tcRGB{\textcolor[RGB]}\expandafter\tcRGB\expandafter{\detokenize{98,98,98}}{\&amp;} (df[col] \def\tcRGB{\textcolor[RGB]}\expandafter\tcRGB\expandafter{\detokenize{98,98,98}}{&lt;}\def\tcRGB{\textcolor[RGB]}\expandafter\tcRGB\expandafter{\detokenize{98,98,98}}{=} upper\_bound)]&#10;\textcolor{ansi-green-intense}{\textbf{     13}}     \def\tcRGB{\textcolor[RGB]}\expandafter\tcRGB\expandafter{\detokenize{0,135,0}}{\textbf{return}} df&#10;\textcolor{ansi-green}{---&gt; 15} spotify\_cleaned \def\tcRGB{\textcolor[RGB]}\expandafter\tcRGB\expandafter{\detokenize{98,98,98}}{=} remove\_IQR(spotify, spotify\_change1)&#10;\textcolor{ansi-green-intense}{\textbf{     16}} spotify\_cleaned\def\tcRGB{\textcolor[RGB]}\expandafter\tcRGB\expandafter{\detokenize{98,98,98}}{.}head()&#10;&#10;\textcolor{ansi-red}{NameError}: name 'spotify' is not defined&#10;    \end{Verbatim}&#10;&#10;    \begin{tcolorbox}[breakable, size=fbox, boxrule=1pt, pad at break*=1mm,colback=cellbackground, colframe=cellborder]&#10;\prompt{In}{incolor}{ }{\boxspacing}&#10;\begin{Verbatim}[commandchars=\\\{\}]&#10;&#10;\end{Verbatim}&#10;\end{tcolorbox}&#10;&#10;&#10;    % Add a bibliography block to the postdoc&#10;    &#10;    &#10;    &#10;\end{document}"/>
  <p:tag name="IGUANATEXSIZE" val="20"/>
  <p:tag name="IGUANATEXCURSOR" val="22920"/>
  <p:tag name="TRANSPARENCY" val="True"/>
  <p:tag name="LATEXENGINEID" val="1"/>
  <p:tag name="TEMPFOLDER" val="/Users/antineutrino/Library/Containers/com.microsoft.Powerpoint/Data/tmp/TemporaryItems/"/>
  <p:tag name="LATEXFORMHEIGHT" val="426.65"/>
  <p:tag name="LATEXFORMWIDTH" val="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629"/>
  <p:tag name="ORIGINALWIDTH" val="494"/>
  <p:tag name="OUTPUTTYPE" val="PDF"/>
  <p:tag name="IGUANATEXVERSION" val="161"/>
  <p:tag name="LATEXADDIN" val="\documentclass[11pt]{article}&#10;&#10;    \usepackage[breakable]{tcolorbox}&#10;    \usepackage{parskip} % Stop auto-indenting (to mimic markdown behaviour)&#10;    &#10;&#10;    % Basic figure setup, for now with no caption control since it's done&#10;    % automatically by Pandoc (which extracts ![](path) syntax from Markdown).&#10;    \usepackage{graphicx}&#10;    % Maintain compatibility with old templates. Remove in nbconvert 6.0&#10;    \let\Oldincludegraphics\includegraphics&#10;    % Ensure that by default, figures have no caption (until we provide a&#10;    % proper Figure object with a Caption API and a way to capture that&#10;    % in the conversion process - todo).&#10;    \usepackage{caption}&#10;    \DeclareCaptionFormat{nocaption}{}&#10;    \captionsetup{format=nocaption,aboveskip=0pt,belowskip=0pt}&#10;&#10;    \usepackage{float}&#10;    \floatplacement{figure}{H} % forces figures to be placed at the correct location&#10;    \usepackage{xcolor} % Allow colors to be defined&#10;    \usepackage{enumerate} % Needed for markdown enumerations to work&#10;    \usepackage{geometry} % Used to adjust the document margins&#10;    \usepackage{amsmath} % Equations&#10;    \usepackage{amssymb} % Equations&#10;    \usepackage{textcomp} % defines textquotesingle&#10;    % Hack from http://tex.stackexchange.com/a/47451/13684:&#10;    \AtBeginDocument{%&#10;        \def\PYZsq{\textquotesingle}% Upright quotes in Pygmentized code&#10;    }&#10;    \usepackage{upquote} % Upright quotes for verbatim code&#10;    \usepackage{eurosym} % defines \euro&#10;&#10;    \usepackage{iftex}&#10;    \ifPDFTeX&#10;        \usepackage[T1]{fontenc}&#10;        \IfFileExists{alphabeta.sty}{&#10;              \usepackage{alphabeta}&#10;          }{&#10;              \usepackage[mathletters]{ucs}&#10;              \usepackage[utf8x]{inputenc}&#10;          }&#10;    \else&#10;        \usepackage{fontspec}&#10;        \usepackage{unicode-math}&#10;    \fi&#10;&#10;    \usepackage{fancyvrb} % verbatim replacement that allows latex&#10;    \usepackage{grffile} % extends the file name processing of package graphics&#10;                         % to support a larger range&#10;    \makeatletter % fix for old versions of grffile with XeLaTeX&#10;    \@ifpackagelater{grffile}{2019/11/01}&#10;    {&#10;      % Do nothing on new versions&#10;    }&#10;    {&#10;      \def\Gread@@xetex#1{%&#10;        \IfFileExists{&quot;\Gin@base&quot;.bb}%&#10;        {\Gread@eps{\Gin@base.bb}}%&#10;        {\Gread@@xetex@aux#1}%&#10;      }&#10;    }&#10;    \makeatother&#10;    \usepackage[Export]{adjustbox} % Used to constrain images to a maximum size&#10;    \adjustboxset{max size={0.9\linewidth}{0.9\paperheight}}&#10;&#10;    % The hyperref package gives us a pdf with properly built&#10;    % internal navigation ('pdf bookmarks' for the table of contents,&#10;    % internal cross-reference links, web links for URLs, etc.)&#10;    \usepackage{hyperref}&#10;    % The default LaTeX title has an obnoxious amount of whitespace. By default,&#10;    % titling removes some of it. It also provides customization options.&#10;    \usepackage{titling}&#10;    \usepackage{longtable} % longtable support required by pandoc &gt;1.10&#10;    \usepackage{booktabs}  % table support for pandoc &gt; 1.12.2&#10;    \usepackage{array}     % table support for pandoc &gt;= 2.11.3&#10;    \usepackage{calc}      % table minipage width calculation for pandoc &gt;= 2.11.1&#10;    \usepackage[inline]{enumitem} % IRkernel/repr support (it uses the enumerate* environment)&#10;    \usepackage[normalem]{ulem} % ulem is needed to support strikethroughs (\sout)&#10;                                % normalem makes italics be italics, not underlines&#10;    \usepackage{soul}      % strikethrough (\st) support for pandoc &gt;= 3.0.0&#10;    \usepackage{mathrsfs}&#10;    &#10;&#10;    &#10;    % Colors for the hyperref package&#10;    \definecolor{urlcolor}{rgb}{0,.145,.698}&#10;    \definecolor{linkcolor}{rgb}{.71,0.21,0.01}&#10;    \definecolor{citecolor}{rgb}{.12,.54,.11}&#10;&#10;    % ANSI colors&#10;    \definecolor{ansi-black}{HTML}{3E424D}&#10;    \definecolor{ansi-black-intense}{HTML}{282C36}&#10;    \definecolor{ansi-red}{HTML}{E75C58}&#10;    \definecolor{ansi-red-intense}{HTML}{B22B31}&#10;    \definecolor{ansi-green}{HTML}{00A250}&#10;    \definecolor{ansi-green-intense}{HTML}{007427}&#10;    \definecolor{ansi-yellow}{HTML}{DDB62B}&#10;    \definecolor{ansi-yellow-intense}{HTML}{B27D12}&#10;    \definecolor{ansi-blue}{HTML}{208FFB}&#10;    \definecolor{ansi-blue-intense}{HTML}{0065CA}&#10;    \definecolor{ansi-magenta}{HTML}{D160C4}&#10;    \definecolor{ansi-magenta-intense}{HTML}{A03196}&#10;    \definecolor{ansi-cyan}{HTML}{60C6C8}&#10;    \definecolor{ansi-cyan-intense}{HTML}{258F8F}&#10;    \definecolor{ansi-white}{HTML}{C5C1B4}&#10;    \definecolor{ansi-white-intense}{HTML}{A1A6B2}&#10;    \definecolor{ansi-default-inverse-fg}{HTML}{FFFFFF}&#10;    \definecolor{ansi-default-inverse-bg}{HTML}{000000}&#10;&#10;    % common color for the border for error outputs.&#10;    \definecolor{outerrorbackground}{HTML}{FFDFDF}&#10;&#10;    % commands and environments needed by pandoc snippets&#10;    % extracted from the output of `pandoc -s`&#10;    \providecommand{\tightlist}{%&#10;      \setlength{\itemsep}{0pt}\setlength{\parskip}{0pt}}&#10;    \DefineVerbatimEnvironment{Highlighting}{Verbatim}{commandchars=\\\{\}}&#10;    % Add ',fontsize=\small' for more characters per line&#10;    \newenvironment{Shaded}{}{}&#10;    \newcommand{\KeywordTok}[1]{\textcolor[rgb]{0.00,0.44,0.13}{\textbf{{#1}}}}&#10;    \newcommand{\DataTypeTok}[1]{\textcolor[rgb]{0.56,0.13,0.00}{{#1}}}&#10;    \newcommand{\DecValTok}[1]{\textcolor[rgb]{0.25,0.63,0.44}{{#1}}}&#10;    \newcommand{\BaseNTok}[1]{\textcolor[rgb]{0.25,0.63,0.44}{{#1}}}&#10;    \newcommand{\FloatTok}[1]{\textcolor[rgb]{0.25,0.63,0.44}{{#1}}}&#10;    \newcommand{\CharTok}[1]{\textcolor[rgb]{0.25,0.44,0.63}{{#1}}}&#10;    \newcommand{\StringTok}[1]{\textcolor[rgb]{0.25,0.44,0.63}{{#1}}}&#10;    \newcommand{\CommentTok}[1]{\textcolor[rgb]{0.38,0.63,0.69}{\textit{{#1}}}}&#10;    \newcommand{\OtherTok}[1]{\textcolor[rgb]{0.00,0.44,0.13}{{#1}}}&#10;    \newcommand{\AlertTok}[1]{\textcolor[rgb]{1.00,0.00,0.00}{\textbf{{#1}}}}&#10;    \newcommand{\FunctionTok}[1]{\textcolor[rgb]{0.02,0.16,0.49}{{#1}}}&#10;    \newcommand{\RegionMarkerTok}[1]{{#1}}&#10;    \newcommand{\ErrorTok}[1]{\textcolor[rgb]{1.00,0.00,0.00}{\textbf{{#1}}}}&#10;    \newcommand{\NormalTok}[1]{{#1}}&#10;&#10;    % Additional commands for more recent versions of Pandoc&#10;    \newcommand{\ConstantTok}[1]{\textcolor[rgb]{0.53,0.00,0.00}{{#1}}}&#10;    \newcommand{\SpecialCharTok}[1]{\textcolor[rgb]{0.25,0.44,0.63}{{#1}}}&#10;    \newcommand{\VerbatimStringTok}[1]{\textcolor[rgb]{0.25,0.44,0.63}{{#1}}}&#10;    \newcommand{\SpecialStringTok}[1]{\textcolor[rgb]{0.73,0.40,0.53}{{#1}}}&#10;    \newcommand{\ImportTok}[1]{{#1}}&#10;    \newcommand{\DocumentationTok}[1]{\textcolor[rgb]{0.73,0.13,0.13}{\textit{{#1}}}}&#10;    \newcommand{\AnnotationTok}[1]{\textcolor[rgb]{0.38,0.63,0.69}{\textbf{\textit{{#1}}}}}&#10;    \newcommand{\CommentVarTok}[1]{\textcolor[rgb]{0.38,0.63,0.69}{\textbf{\textit{{#1}}}}}&#10;    \newcommand{\VariableTok}[1]{\textcolor[rgb]{0.10,0.09,0.49}{{#1}}}&#10;    \newcommand{\ControlFlowTok}[1]{\textcolor[rgb]{0.00,0.44,0.13}{\textbf{{#1}}}}&#10;    \newcommand{\OperatorTok}[1]{\textcolor[rgb]{0.40,0.40,0.40}{{#1}}}&#10;    \newcommand{\BuiltInTok}[1]{{#1}}&#10;    \newcommand{\ExtensionTok}[1]{{#1}}&#10;    \newcommand{\PreprocessorTok}[1]{\textcolor[rgb]{0.74,0.48,0.00}{{#1}}}&#10;    \newcommand{\AttributeTok}[1]{\textcolor[rgb]{0.49,0.56,0.16}{{#1}}}&#10;    \newcommand{\InformationTok}[1]{\textcolor[rgb]{0.38,0.63,0.69}{\textbf{\textit{{#1}}}}}&#10;    \newcommand{\WarningTok}[1]{\textcolor[rgb]{0.38,0.63,0.69}{\textbf{\textit{{#1}}}}}&#10;&#10;&#10;    % Define a nice break command that doesn't care if a line doesn't already&#10;    % exist.&#10;    \def\br{\hspace*{\fill} \\* }&#10;    % Math Jax compatibility definitions&#10;    \def\gt{&gt;}&#10;    \def\lt{&lt;}&#10;    \let\Oldtex\TeX&#10;    \let\Oldlatex\LaTeX&#10;    \renewcommand{\TeX}{\textrm{\Oldtex}}&#10;    \renewcommand{\LaTeX}{\textrm{\Oldlatex}}&#10;    % Document parameters&#10;    % Document title&#10;    \title{Untitled2}&#10;    &#10;    &#10;    &#10;    &#10;    &#10;    &#10;    &#10;% Pygments definitions&#10;\makeatletter&#10;\def\PY@reset{\let\PY@it=\relax \let\PY@bf=\relax%&#10;    \let\PY@ul=\relax \let\PY@tc=\relax%&#10;    \let\PY@bc=\relax \let\PY@ff=\relax}&#10;\def\PY@tok#1{\csname PY@tok@#1\endcsname}&#10;\def\PY@toks#1+{\ifx\relax#1\empty\else%&#10;    \PY@tok{#1}\expandafter\PY@toks\fi}&#10;\def\PY@do#1{\PY@bc{\PY@tc{\PY@ul{%&#10;    \PY@it{\PY@bf{\PY@ff{#1}}}}}}}&#10;\def\PY#1#2{\PY@reset\PY@toks#1+\relax+\PY@do{#2}}&#10;&#10;\@namedef{PY@tok@w}{\def\PY@tc##1{\textcolor[rgb]{0.73,0.73,0.73}{##1}}}&#10;\@namedef{PY@tok@c}{\let\PY@it=\textit\def\PY@tc##1{\textcolor[rgb]{0.24,0.48,0.48}{##1}}}&#10;\@namedef{PY@tok@cp}{\def\PY@tc##1{\textcolor[rgb]{0.61,0.40,0.00}{##1}}}&#10;\@namedef{PY@tok@k}{\let\PY@bf=\textbf\def\PY@tc##1{\textcolor[rgb]{0.00,0.50,0.00}{##1}}}&#10;\@namedef{PY@tok@kp}{\def\PY@tc##1{\textcolor[rgb]{0.00,0.50,0.00}{##1}}}&#10;\@namedef{PY@tok@kt}{\def\PY@tc##1{\textcolor[rgb]{0.69,0.00,0.25}{##1}}}&#10;\@namedef{PY@tok@o}{\def\PY@tc##1{\textcolor[rgb]{0.40,0.40,0.40}{##1}}}&#10;\@namedef{PY@tok@ow}{\let\PY@bf=\textbf\def\PY@tc##1{\textcolor[rgb]{0.67,0.13,1.00}{##1}}}&#10;\@namedef{PY@tok@nb}{\def\PY@tc##1{\textcolor[rgb]{0.00,0.50,0.00}{##1}}}&#10;\@namedef{PY@tok@nf}{\def\PY@tc##1{\textcolor[rgb]{0.00,0.00,1.00}{##1}}}&#10;\@namedef{PY@tok@nc}{\let\PY@bf=\textbf\def\PY@tc##1{\textcolor[rgb]{0.00,0.00,1.00}{##1}}}&#10;\@namedef{PY@tok@nn}{\let\PY@bf=\textbf\def\PY@tc##1{\textcolor[rgb]{0.00,0.00,1.00}{##1}}}&#10;\@namedef{PY@tok@ne}{\let\PY@bf=\textbf\def\PY@tc##1{\textcolor[rgb]{0.80,0.25,0.22}{##1}}}&#10;\@namedef{PY@tok@nv}{\def\PY@tc##1{\textcolor[rgb]{0.10,0.09,0.49}{##1}}}&#10;\@namedef{PY@tok@no}{\def\PY@tc##1{\textcolor[rgb]{0.53,0.00,0.00}{##1}}}&#10;\@namedef{PY@tok@nl}{\def\PY@tc##1{\textcolor[rgb]{0.46,0.46,0.00}{##1}}}&#10;\@namedef{PY@tok@ni}{\let\PY@bf=\textbf\def\PY@tc##1{\textcolor[rgb]{0.44,0.44,0.44}{##1}}}&#10;\@namedef{PY@tok@na}{\def\PY@tc##1{\textcolor[rgb]{0.41,0.47,0.13}{##1}}}&#10;\@namedef{PY@tok@nt}{\let\PY@bf=\textbf\def\PY@tc##1{\textcolor[rgb]{0.00,0.50,0.00}{##1}}}&#10;\@namedef{PY@tok@nd}{\def\PY@tc##1{\textcolor[rgb]{0.67,0.13,1.00}{##1}}}&#10;\@namedef{PY@tok@s}{\def\PY@tc##1{\textcolor[rgb]{0.73,0.13,0.13}{##1}}}&#10;\@namedef{PY@tok@sd}{\let\PY@it=\textit\def\PY@tc##1{\textcolor[rgb]{0.73,0.13,0.13}{##1}}}&#10;\@namedef{PY@tok@si}{\let\PY@bf=\textbf\def\PY@tc##1{\textcolor[rgb]{0.64,0.35,0.47}{##1}}}&#10;\@namedef{PY@tok@se}{\let\PY@bf=\textbf\def\PY@tc##1{\textcolor[rgb]{0.67,0.36,0.12}{##1}}}&#10;\@namedef{PY@tok@sr}{\def\PY@tc##1{\textcolor[rgb]{0.64,0.35,0.47}{##1}}}&#10;\@namedef{PY@tok@ss}{\def\PY@tc##1{\textcolor[rgb]{0.10,0.09,0.49}{##1}}}&#10;\@namedef{PY@tok@sx}{\def\PY@tc##1{\textcolor[rgb]{0.00,0.50,0.00}{##1}}}&#10;\@namedef{PY@tok@m}{\def\PY@tc##1{\textcolor[rgb]{0.40,0.40,0.40}{##1}}}&#10;\@namedef{PY@tok@gh}{\let\PY@bf=\textbf\def\PY@tc##1{\textcolor[rgb]{0.00,0.00,0.50}{##1}}}&#10;\@namedef{PY@tok@gu}{\let\PY@bf=\textbf\def\PY@tc##1{\textcolor[rgb]{0.50,0.00,0.50}{##1}}}&#10;\@namedef{PY@tok@gd}{\def\PY@tc##1{\textcolor[rgb]{0.63,0.00,0.00}{##1}}}&#10;\@namedef{PY@tok@gi}{\def\PY@tc##1{\textcolor[rgb]{0.00,0.52,0.00}{##1}}}&#10;\@namedef{PY@tok@gr}{\def\PY@tc##1{\textcolor[rgb]{0.89,0.00,0.00}{##1}}}&#10;\@namedef{PY@tok@ge}{\let\PY@it=\textit}&#10;\@namedef{PY@tok@gs}{\let\PY@bf=\textbf}&#10;\@namedef{PY@tok@gp}{\let\PY@bf=\textbf\def\PY@tc##1{\textcolor[rgb]{0.00,0.00,0.50}{##1}}}&#10;\@namedef{PY@tok@go}{\def\PY@tc##1{\textcolor[rgb]{0.44,0.44,0.44}{##1}}}&#10;\@namedef{PY@tok@gt}{\def\PY@tc##1{\textcolor[rgb]{0.00,0.27,0.87}{##1}}}&#10;\@namedef{PY@tok@err}{\def\PY@bc##1{{\setlength{\fboxsep}{\string -\fboxrule}\fcolorbox[rgb]{1.00,0.00,0.00}{1,1,1}{\strut ##1}}}}&#10;\@namedef{PY@tok@kc}{\let\PY@bf=\textbf\def\PY@tc##1{\textcolor[rgb]{0.00,0.50,0.00}{##1}}}&#10;\@namedef{PY@tok@kd}{\let\PY@bf=\textbf\def\PY@tc##1{\textcolor[rgb]{0.00,0.50,0.00}{##1}}}&#10;\@namedef{PY@tok@kn}{\let\PY@bf=\textbf\def\PY@tc##1{\textcolor[rgb]{0.00,0.50,0.00}{##1}}}&#10;\@namedef{PY@tok@kr}{\let\PY@bf=\textbf\def\PY@tc##1{\textcolor[rgb]{0.00,0.50,0.00}{##1}}}&#10;\@namedef{PY@tok@bp}{\def\PY@tc##1{\textcolor[rgb]{0.00,0.50,0.00}{##1}}}&#10;\@namedef{PY@tok@fm}{\def\PY@tc##1{\textcolor[rgb]{0.00,0.00,1.00}{##1}}}&#10;\@namedef{PY@tok@vc}{\def\PY@tc##1{\textcolor[rgb]{0.10,0.09,0.49}{##1}}}&#10;\@namedef{PY@tok@vg}{\def\PY@tc##1{\textcolor[rgb]{0.10,0.09,0.49}{##1}}}&#10;\@namedef{PY@tok@vi}{\def\PY@tc##1{\textcolor[rgb]{0.10,0.09,0.49}{##1}}}&#10;\@namedef{PY@tok@vm}{\def\PY@tc##1{\textcolor[rgb]{0.10,0.09,0.49}{##1}}}&#10;\@namedef{PY@tok@sa}{\def\PY@tc##1{\textcolor[rgb]{0.73,0.13,0.13}{##1}}}&#10;\@namedef{PY@tok@sb}{\def\PY@tc##1{\textcolor[rgb]{0.73,0.13,0.13}{##1}}}&#10;\@namedef{PY@tok@sc}{\def\PY@tc##1{\textcolor[rgb]{0.73,0.13,0.13}{##1}}}&#10;\@namedef{PY@tok@dl}{\def\PY@tc##1{\textcolor[rgb]{0.73,0.13,0.13}{##1}}}&#10;\@namedef{PY@tok@s2}{\def\PY@tc##1{\textcolor[rgb]{0.73,0.13,0.13}{##1}}}&#10;\@namedef{PY@tok@sh}{\def\PY@tc##1{\textcolor[rgb]{0.73,0.13,0.13}{##1}}}&#10;\@namedef{PY@tok@s1}{\def\PY@tc##1{\textcolor[rgb]{0.73,0.13,0.13}{##1}}}&#10;\@namedef{PY@tok@mb}{\def\PY@tc##1{\textcolor[rgb]{0.40,0.40,0.40}{##1}}}&#10;\@namedef{PY@tok@mf}{\def\PY@tc##1{\textcolor[rgb]{0.40,0.40,0.40}{##1}}}&#10;\@namedef{PY@tok@mh}{\def\PY@tc##1{\textcolor[rgb]{0.40,0.40,0.40}{##1}}}&#10;\@namedef{PY@tok@mi}{\def\PY@tc##1{\textcolor[rgb]{0.40,0.40,0.40}{##1}}}&#10;\@namedef{PY@tok@il}{\def\PY@tc##1{\textcolor[rgb]{0.40,0.40,0.40}{##1}}}&#10;\@namedef{PY@tok@mo}{\def\PY@tc##1{\textcolor[rgb]{0.40,0.40,0.40}{##1}}}&#10;\@namedef{PY@tok@ch}{\let\PY@it=\textit\def\PY@tc##1{\textcolor[rgb]{0.24,0.48,0.48}{##1}}}&#10;\@namedef{PY@tok@cm}{\let\PY@it=\textit\def\PY@tc##1{\textcolor[rgb]{0.24,0.48,0.48}{##1}}}&#10;\@namedef{PY@tok@cpf}{\let\PY@it=\textit\def\PY@tc##1{\textcolor[rgb]{0.24,0.48,0.48}{##1}}}&#10;\@namedef{PY@tok@c1}{\let\PY@it=\textit\def\PY@tc##1{\textcolor[rgb]{0.24,0.48,0.48}{##1}}}&#10;\@namedef{PY@tok@cs}{\let\PY@it=\textit\def\PY@tc##1{\textcolor[rgb]{0.24,0.48,0.48}{##1}}}&#10;&#10;\def\PYZbs{\char`\\}&#10;\def\PYZus{\char`\_}&#10;\def\PYZob{\char`\{}&#10;\def\PYZcb{\char`\}}&#10;\def\PYZca{\char`\^}&#10;\def\PYZam{\char`\&amp;}&#10;\def\PYZlt{\char`\&lt;}&#10;\def\PYZgt{\char`\&gt;}&#10;\def\PYZsh{\char`\#}&#10;\def\PYZpc{\char`\%}&#10;\def\PYZdl{\char`\$}&#10;\def\PYZhy{\char`\-}&#10;\def\PYZsq{\char`\'}&#10;\def\PYZdq{\char`\&quot;}&#10;\def\PYZti{\char`\~}&#10;% for compatibility with earlier versions&#10;\def\PYZat{@}&#10;\def\PYZlb{[}&#10;\def\PYZrb{]}&#10;\makeatother&#10;&#10;&#10;    % For linebreaks inside Verbatim environment from package fancyvrb.&#10;    \makeatletter&#10;        \newbox\Wrappedcontinuationbox&#10;        \newbox\Wrappedvisiblespacebox&#10;        \newcommand*\Wrappedvisiblespace {\textcolor{red}{\textvisiblespace}}&#10;        \newcommand*\Wrappedcontinuationsymbol {\textcolor{red}{\llap{\tiny$\m@th\hookrightarrow$}}}&#10;        \newcommand*\Wrappedcontinuationindent {3ex }&#10;        \newcommand*\Wrappedafterbreak {\kern\Wrappedcontinuationindent\copy\Wrappedcontinuationbox}&#10;        % Take advantage of the already applied Pygments mark-up to insert&#10;        % potential linebreaks for TeX processing.&#10;        %        {, &lt;, #, %, $, ' and &quot;: go to next line.&#10;        %        _, }, ^, &amp;, &gt;, - and ~: stay at end of broken line.&#10;        % Use of \textquotesingle for straight quote.&#10;        \newcommand*\Wrappedbreaksatspecials {%&#10;            \def\PYGZus{\discretionary{\char`\_}{\Wrappedafterbreak}{\char`\_}}%&#10;            \def\PYGZob{\discretionary{}{\Wrappedafterbreak\char`\{}{\char`\{}}%&#10;            \def\PYGZcb{\discretionary{\char`\}}{\Wrappedafterbreak}{\char`\}}}%&#10;            \def\PYGZca{\discretionary{\char`\^}{\Wrappedafterbreak}{\char`\^}}%&#10;            \def\PYGZam{\discretionary{\char`\&amp;}{\Wrappedafterbreak}{\char`\&amp;}}%&#10;            \def\PYGZlt{\discretionary{}{\Wrappedafterbreak\char`\&lt;}{\char`\&lt;}}%&#10;            \def\PYGZgt{\discretionary{\char`\&gt;}{\Wrappedafterbreak}{\char`\&gt;}}%&#10;            \def\PYGZsh{\discretionary{}{\Wrappedafterbreak\char`\#}{\char`\#}}%&#10;            \def\PYGZpc{\discretionary{}{\Wrappedafterbreak\char`\%}{\char`\%}}%&#10;            \def\PYGZdl{\discretionary{}{\Wrappedafterbreak\char`\$}{\char`\$}}%&#10;            \def\PYGZhy{\discretionary{\char`\-}{\Wrappedafterbreak}{\char`\-}}%&#10;            \def\PYGZsq{\discretionary{}{\Wrappedafterbreak\textquotesingle}{\textquotesingle}}%&#10;            \def\PYGZdq{\discretionary{}{\Wrappedafterbreak\char`\&quot;}{\char`\&quot;}}%&#10;            \def\PYGZti{\discretionary{\char`\~}{\Wrappedafterbreak}{\char`\~}}%&#10;        }&#10;        % Some characters . , ; ? ! / are not pygmentized.&#10;        % This macro makes them &quot;active&quot; and they will insert potential linebreaks&#10;        \newcommand*\Wrappedbreaksatpunct {%&#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catcode`\.\active&#10;            \catcode`\,\active&#10;            \catcode`\;\active&#10;            \catcode`\:\active&#10;            \catcode`\?\active&#10;            \catcode`\!\active&#10;            \catcode`\/\active&#10;            \lccode`\~`\~&#10;        }&#10;    \makeatother&#10;&#10;    \let\OriginalVerbatim=\Verbatim&#10;    \makeatletter&#10;    \renewcommand{\Verbatim}[1][1]{%&#10;        %\parskip\z@skip&#10;        \sbox\Wrappedcontinuationbox {\Wrappedcontinuationsymbol}%&#10;        \sbox\Wrappedvisiblespacebox {\FV@SetupFont\Wrappedvisiblespace}%&#10;        \def\FancyVerbFormatLine ##1{\hsize\linewidth&#10;            \vtop{\raggedright\hyphenpenalty\z@\exhyphenpenalty\z@&#10;                \doublehyphendemerits\z@\finalhyphendemerits\z@&#10;                \strut ##1\strut}%&#10;        }%&#10;        % If the linebreak is at a space, the latter will be displayed as visible&#10;        % space at end of first line, and a continuation symbol starts next line.&#10;        % Stretch/shrink are however usually zero for typewriter font.&#10;        \def\FV@Space {%&#10;            \nobreak\hskip\z@ plus\fontdimen3\font minus\fontdimen4\font&#10;            \discretionary{\copy\Wrappedvisiblespacebox}{\Wrappedafterbreak}&#10;            {\kern\fontdimen2\font}%&#10;        }%&#10;&#10;        % Allow breaks at special characters using \PYG... macros.&#10;        \Wrappedbreaksatspecials&#10;        % Breaks at punctuation characters . , ; ? ! and / need catcode=\active&#10;        \OriginalVerbatim[#1,codes*=\Wrappedbreaksatpunct]%&#10;    }&#10;    \makeatother&#10;&#10;    % Exact colors from NB&#10;    \definecolor{incolor}{HTML}{303F9F}&#10;    \definecolor{outcolor}{HTML}{D84315}&#10;    \definecolor{cellborder}{HTML}{CFCFCF}&#10;    \definecolor{cellbackground}{HTML}{F7F7F7}&#10;&#10;    % prompt&#10;    \makeatletter&#10;    \newcommand{\boxspacing}{\kern\kvtcb@left@rule\kern\kvtcb@boxsep}&#10;    \makeatother&#10;    \newcommand{\prompt}[4]{&#10;        {\ttfamily\llap{{\color{#2}[#3]:\hspace{3pt}#4}}\vspace{-\baselineskip}}&#10;    }&#10;    &#10;&#10;    &#10;    % Prevent overflowing lines due to hard-to-break entities&#10;    \sloppy&#10;    % Setup hyperref package&#10;    \hypersetup{&#10;      breaklinks=true,  % so long urls are correctly broken across lines&#10;      colorlinks=true,&#10;      urlcolor=urlcolor,&#10;      linkcolor=linkcolor,&#10;      citecolor=citecolor,&#10;      }&#10;    % Slightly bigger margins than the latex defaults&#10;    &#10;    \geometry{verbose,tmargin=1in,bmargin=1in,lmargin=1in,rmargin=1in}&#10;    &#10;    &#10;&#10;\begin{document}&#10;    &#10;    \maketitle&#10;    &#10;    &#10;&#10;    &#10;    \begin{tcolorbox}[breakable, size=fbox, boxrule=1pt, pad at break*=1mm,colback=cellbackground, colframe=cellborder]&#10;\prompt{In}{incolor}{4}{\boxspacing}&#10;\begin{Verbatim}[commandchars=\\\{\}]&#10;\PY{k+kn}{from} \PY{n+nn}{scipy}\PY{n+nn}{.}\PY{n+nn}{stats} \PY{k+kn}{import} \PY{n}{shapiro}&#10;&#10;\PY{c+c1}{\PYZsh{} Normality test using Shapiro\PYZhy{}Wilk test shows that removing outliers can improve data quality}&#10;\PY{n}{stat\PYZus{}before}\PY{p}{,} \PY{n}{p\PYZus{}before} \PY{o}{=} \PY{n}{shapiro}\PY{p}{(}\PY{n}{spotify}\PY{p}{[}\PY{l+s+s1}{\PYZsq{}}\PY{l+s+s1}{energy}\PY{l+s+s1}{\PYZsq{}}\PY{p}{]}\PY{p}{)}&#10;\PY{n}{stat\PYZus{}after}\PY{p}{,} \PY{n}{p\PYZus{}after} \PY{o}{=} \PY{n}{shapiro}\PY{p}{(}\PY{n}{spotify\PYZus{}cleaned}\PY{p}{[}\PY{l+s+s1}{\PYZsq{}}\PY{l+s+s1}{energy}\PY{l+s+s1}{\PYZsq{}}\PY{p}{]}\PY{p}{)}&#10;&#10;\PY{n+nb}{print}\PY{p}{(}\PY{l+s+sa}{f}\PY{l+s+s2}{\PYZdq{}}\PY{l+s+s2}{Before Outlier Removal: }\PY{l+s+si}{\PYZob{}}\PY{n}{stat\PYZus{}before}\PY{l+s+si}{:}\PY{l+s+s2}{.4f}\PY{l+s+si}{\PYZcb{}}\PY{l+s+s2}{ (}\PY{l+s+si}{\PYZob{}}\PY{n}{p\PYZus{}before}\PY{l+s+si}{:}\PY{l+s+s2}{.4f}\PY{l+s+si}{\PYZcb{}}\PY{l+s+s2}{)}\PY{l+s+s2}{\PYZdq{}}\PY{p}{)}&#10;\PY{n+nb}{print}\PY{p}{(}\PY{l+s+sa}{f}\PY{l+s+s2}{\PYZdq{}}\PY{l+s+s2}{After Outlier Removal: }\PY{l+s+si}{\PYZob{}}\PY{n}{stat\PYZus{}after}\PY{l+s+si}{:}\PY{l+s+s2}{.4f}\PY{l+s+si}{\PYZcb{}}\PY{l+s+s2}{ (}\PY{l+s+si}{\PYZob{}}\PY{n}{p\PYZus{}after}\PY{l+s+si}{:}\PY{l+s+s2}{.4f}\PY{l+s+si}{\PYZcb{}}\PY{l+s+s2}{)}\PY{l+s+s2}{\PYZdq{}}\PY{p}{)}&#10;\end{Verbatim}&#10;\end{tcolorbox}&#10;&#10;    \begin{Verbatim}[commandchars=\\\{\}, frame=single, framerule=2mm, rulecolor=\color{outerrorbackground}]&#10;\textcolor{ansi-red}{---------------------------------------------------------------------------}&#10;\textcolor{ansi-red}{NameError}                                 Traceback (most recent call last)&#10;Cell \textcolor{ansi-green}{In[4], line 4}&#10;\textcolor{ansi-green-intense}{\textbf{      1}} \def\tcRGB{\textcolor[RGB]}\expandafter\tcRGB\expandafter{\detokenize{0,135,0}}{\textbf{from}} \def\tcRGB{\textcolor[RGB]}\expandafter\tcRGB\expandafter{\detokenize{0,0,255}}{\textbf{scipy}}\def\tcRGB{\textcolor[RGB]}\expandafter\tcRGB\expandafter{\detokenize{0,0,255}}{\textbf{.}}\def\tcRGB{\textcolor[RGB]}\expandafter\tcRGB\expandafter{\detokenize{0,0,255}}{\textbf{stats}} \def\tcRGB{\textcolor[RGB]}\expandafter\tcRGB\expandafter{\detokenize{0,135,0}}{\textbf{import}} shapiro&#10;\textcolor{ansi-green-intense}{\textbf{      3}} \def\tcRGB{\textcolor[RGB]}\expandafter\tcRGB\expandafter{\detokenize{95,135,135}}{\# Normality test using Shapiro-Wilk test shows that removing outliers can improve data quality}&#10;\textcolor{ansi-green}{----&gt; 4} stat\_before, p\_before \def\tcRGB{\textcolor[RGB]}\expandafter\tcRGB\expandafter{\detokenize{98,98,98}}{=} shapiro(spotify[\def\tcRGB{\textcolor[RGB]}\expandafter\tcRGB\expandafter{\detokenize{175,0,0}}{'}\def\tcRGB{\textcolor[RGB]}\expandafter\tcRGB\expandafter{\detokenize{175,0,0}}{energy}\def\tcRGB{\textcolor[RGB]}\expandafter\tcRGB\expandafter{\detokenize{175,0,0}}{'}])&#10;\textcolor{ansi-green-intense}{\textbf{      5}} stat\_after, p\_after \def\tcRGB{\textcolor[RGB]}\expandafter\tcRGB\expandafter{\detokenize{98,98,98}}{=} shapiro(spotify\_cleaned[\def\tcRGB{\textcolor[RGB]}\expandafter\tcRGB\expandafter{\detokenize{175,0,0}}{'}\def\tcRGB{\textcolor[RGB]}\expandafter\tcRGB\expandafter{\detokenize{175,0,0}}{energy}\def\tcRGB{\textcolor[RGB]}\expandafter\tcRGB\expandafter{\detokenize{175,0,0}}{'}])&#10;\textcolor{ansi-green-intense}{\textbf{      7}} \def\tcRGB{\textcolor[RGB]}\expandafter\tcRGB\expandafter{\detokenize{0,135,0}}{print}(\def\tcRGB{\textcolor[RGB]}\expandafter\tcRGB\expandafter{\detokenize{175,0,0}}{f}\def\tcRGB{\textcolor[RGB]}\expandafter\tcRGB\expandafter{\detokenize{175,0,0}}{&quot;}\def\tcRGB{\textcolor[RGB]}\expandafter\tcRGB\expandafter{\detokenize{175,0,0}}{Before Outlier Removal: }\def\tcRGB{\textcolor[RGB]}\expandafter\tcRGB\expandafter{\detokenize{175,95,135}}{\textbf{\{}}stat\_before\def\tcRGB{\textcolor[RGB]}\expandafter\tcRGB\expandafter{\detokenize{175,95,135}}{\textbf{:}}\def\tcRGB{\textcolor[RGB]}\expandafter\tcRGB\expandafter{\detokenize{175,0,0}}{.4f}\def\tcRGB{\textcolor[RGB]}\expandafter\tcRGB\expandafter{\detokenize{175,95,135}}{\textbf{\}}}\def\tcRGB{\textcolor[RGB]}\expandafter\tcRGB\expandafter{\detokenize{175,0,0}}{ (}\def\tcRGB{\textcolor[RGB]}\expandafter\tcRGB\expandafter{\detokenize{175,95,135}}{\textbf{\{}}p\_before\def\tcRGB{\textcolor[RGB]}\expandafter\tcRGB\expandafter{\detokenize{175,95,135}}{\textbf{:}}\def\tcRGB{\textcolor[RGB]}\expandafter\tcRGB\expandafter{\detokenize{175,0,0}}{.4f}\def\tcRGB{\textcolor[RGB]}\expandafter\tcRGB\expandafter{\detokenize{175,95,135}}{\textbf{\}}}\def\tcRGB{\textcolor[RGB]}\expandafter\tcRGB\expandafter{\detokenize{175,0,0}}{)}\def\tcRGB{\textcolor[RGB]}\expandafter\tcRGB\expandafter{\detokenize{175,0,0}}{&quot;})&#10;&#10;\textcolor{ansi-red}{NameError}: name 'spotify' is not defined&#10;    \end{Verbatim}&#10;&#10;&#10;    % Add a bibliography block to the postdoc&#10;    &#10;    &#10;    &#10;\end{document}&#10;"/>
  <p:tag name="IGUANATEXSIZE" val="20"/>
  <p:tag name="IGUANATEXCURSOR" val="24429"/>
  <p:tag name="TRANSPARENCY" val="True"/>
  <p:tag name="LATEXENGINEID" val="1"/>
  <p:tag name="TEMPFOLDER" val="/Users/antineutrino/Library/Containers/com.microsoft.Powerpoint/Data/tmp/TemporaryItems/"/>
  <p:tag name="LATEXFORMHEIGHT" val="426.65"/>
  <p:tag name="LATEXFORMWIDTH" val="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678"/>
  <p:tag name="ORIGINALWIDTH" val="468"/>
  <p:tag name="OUTPUTTYPE" val="PDF"/>
  <p:tag name="IGUANATEXVERSION" val="161"/>
  <p:tag name="LATEXADDIN" val="\documentclass[11pt]{article}&#10;&#10;    \usepackage[breakable]{tcolorbox}&#10;    \usepackage{parskip} % Stop auto-indenting (to mimic markdown behaviour)&#10;    &#10;&#10;    % Basic figure setup, for now with no caption control since it's done&#10;    % automatically by Pandoc (which extracts ![](path) syntax from Markdown).&#10;    \usepackage{graphicx}&#10;    % Maintain compatibility with old templates. Remove in nbconvert 6.0&#10;    \let\Oldincludegraphics\includegraphics&#10;    % Ensure that by default, figures have no caption (until we provide a&#10;    % proper Figure object with a Caption API and a way to capture that&#10;    % in the conversion process - todo).&#10;    \usepackage{caption}&#10;    \DeclareCaptionFormat{nocaption}{}&#10;    \captionsetup{format=nocaption,aboveskip=0pt,belowskip=0pt}&#10;&#10;    \usepackage{float}&#10;    \floatplacement{figure}{H} % forces figures to be placed at the correct location&#10;    \usepackage{xcolor} % Allow colors to be defined&#10;    \usepackage{enumerate} % Needed for markdown enumerations to work&#10;    \usepackage{geometry} % Used to adjust the document margins&#10;    \usepackage{amsmath} % Equations&#10;    \usepackage{amssymb} % Equations&#10;    \usepackage{textcomp} % defines textquotesingle&#10;    % Hack from http://tex.stackexchange.com/a/47451/13684:&#10;    \AtBeginDocument{%&#10;        \def\PYZsq{\textquotesingle}% Upright quotes in Pygmentized code&#10;    }&#10;    \usepackage{upquote} % Upright quotes for verbatim code&#10;    \usepackage{eurosym} % defines \euro&#10;&#10;    \usepackage{iftex}&#10;    \ifPDFTeX&#10;        \usepackage[T1]{fontenc}&#10;        \IfFileExists{alphabeta.sty}{&#10;              \usepackage{alphabeta}&#10;          }{&#10;              \usepackage[mathletters]{ucs}&#10;              \usepackage[utf8x]{inputenc}&#10;          }&#10;    \else&#10;        \usepackage{fontspec}&#10;        \usepackage{unicode-math}&#10;    \fi&#10;&#10;    \usepackage{fancyvrb} % verbatim replacement that allows latex&#10;    \usepackage{grffile} % extends the file name processing of package graphics&#10;                         % to support a larger range&#10;    \makeatletter % fix for old versions of grffile with XeLaTeX&#10;    \@ifpackagelater{grffile}{2019/11/01}&#10;    {&#10;      % Do nothing on new versions&#10;    }&#10;    {&#10;      \def\Gread@@xetex#1{%&#10;        \IfFileExists{&quot;\Gin@base&quot;.bb}%&#10;        {\Gread@eps{\Gin@base.bb}}%&#10;        {\Gread@@xetex@aux#1}%&#10;      }&#10;    }&#10;    \makeatother&#10;    \usepackage[Export]{adjustbox} % Used to constrain images to a maximum size&#10;    \adjustboxset{max size={0.9\linewidth}{0.9\paperheight}}&#10;&#10;    % The hyperref package gives us a pdf with properly built&#10;    % internal navigation ('pdf bookmarks' for the table of contents,&#10;    % internal cross-reference links, web links for URLs, etc.)&#10;    \usepackage{hyperref}&#10;    % The default LaTeX title has an obnoxious amount of whitespace. By default,&#10;    % titling removes some of it. It also provides customization options.&#10;    \usepackage{titling}&#10;    \usepackage{longtable} % longtable support required by pandoc &gt;1.10&#10;    \usepackage{booktabs}  % table support for pandoc &gt; 1.12.2&#10;    \usepackage{array}     % table support for pandoc &gt;= 2.11.3&#10;    \usepackage{calc}      % table minipage width calculation for pandoc &gt;= 2.11.1&#10;    \usepackage[inline]{enumitem} % IRkernel/repr support (it uses the enumerate* environment)&#10;    \usepackage[normalem]{ulem} % ulem is needed to support strikethroughs (\sout)&#10;                                % normalem makes italics be italics, not underlines&#10;    \usepackage{soul}      % strikethrough (\st) support for pandoc &gt;= 3.0.0&#10;    \usepackage{mathrsfs}&#10;    &#10;&#10;    &#10;    % Colors for the hyperref package&#10;    \definecolor{urlcolor}{rgb}{0,.145,.698}&#10;    \definecolor{linkcolor}{rgb}{.71,0.21,0.01}&#10;    \definecolor{citecolor}{rgb}{.12,.54,.11}&#10;&#10;    % ANSI colors&#10;    \definecolor{ansi-black}{HTML}{3E424D}&#10;    \definecolor{ansi-black-intense}{HTML}{282C36}&#10;    \definecolor{ansi-red}{HTML}{E75C58}&#10;    \definecolor{ansi-red-intense}{HTML}{B22B31}&#10;    \definecolor{ansi-green}{HTML}{00A250}&#10;    \definecolor{ansi-green-intense}{HTML}{007427}&#10;    \definecolor{ansi-yellow}{HTML}{DDB62B}&#10;    \definecolor{ansi-yellow-intense}{HTML}{B27D12}&#10;    \definecolor{ansi-blue}{HTML}{208FFB}&#10;    \definecolor{ansi-blue-intense}{HTML}{0065CA}&#10;    \definecolor{ansi-magenta}{HTML}{D160C4}&#10;    \definecolor{ansi-magenta-intense}{HTML}{A03196}&#10;    \definecolor{ansi-cyan}{HTML}{60C6C8}&#10;    \definecolor{ansi-cyan-intense}{HTML}{258F8F}&#10;    \definecolor{ansi-white}{HTML}{C5C1B4}&#10;    \definecolor{ansi-white-intense}{HTML}{A1A6B2}&#10;    \definecolor{ansi-default-inverse-fg}{HTML}{FFFFFF}&#10;    \definecolor{ansi-default-inverse-bg}{HTML}{000000}&#10;&#10;    % common color for the border for error outputs.&#10;    \definecolor{outerrorbackground}{HTML}{FFDFDF}&#10;&#10;    % commands and environments needed by pandoc snippets&#10;    % extracted from the output of `pandoc -s`&#10;    \providecommand{\tightlist}{%&#10;      \setlength{\itemsep}{0pt}\setlength{\parskip}{0pt}}&#10;    \DefineVerbatimEnvironment{Highlighting}{Verbatim}{commandchars=\\\{\}}&#10;    % Add ',fontsize=\small' for more characters per line&#10;    \newenvironment{Shaded}{}{}&#10;    \newcommand{\KeywordTok}[1]{\textcolor[rgb]{0.00,0.44,0.13}{\textbf{{#1}}}}&#10;    \newcommand{\DataTypeTok}[1]{\textcolor[rgb]{0.56,0.13,0.00}{{#1}}}&#10;    \newcommand{\DecValTok}[1]{\textcolor[rgb]{0.25,0.63,0.44}{{#1}}}&#10;    \newcommand{\BaseNTok}[1]{\textcolor[rgb]{0.25,0.63,0.44}{{#1}}}&#10;    \newcommand{\FloatTok}[1]{\textcolor[rgb]{0.25,0.63,0.44}{{#1}}}&#10;    \newcommand{\CharTok}[1]{\textcolor[rgb]{0.25,0.44,0.63}{{#1}}}&#10;    \newcommand{\StringTok}[1]{\textcolor[rgb]{0.25,0.44,0.63}{{#1}}}&#10;    \newcommand{\CommentTok}[1]{\textcolor[rgb]{0.38,0.63,0.69}{\textit{{#1}}}}&#10;    \newcommand{\OtherTok}[1]{\textcolor[rgb]{0.00,0.44,0.13}{{#1}}}&#10;    \newcommand{\AlertTok}[1]{\textcolor[rgb]{1.00,0.00,0.00}{\textbf{{#1}}}}&#10;    \newcommand{\FunctionTok}[1]{\textcolor[rgb]{0.02,0.16,0.49}{{#1}}}&#10;    \newcommand{\RegionMarkerTok}[1]{{#1}}&#10;    \newcommand{\ErrorTok}[1]{\textcolor[rgb]{1.00,0.00,0.00}{\textbf{{#1}}}}&#10;    \newcommand{\NormalTok}[1]{{#1}}&#10;&#10;    % Additional commands for more recent versions of Pandoc&#10;    \newcommand{\ConstantTok}[1]{\textcolor[rgb]{0.53,0.00,0.00}{{#1}}}&#10;    \newcommand{\SpecialCharTok}[1]{\textcolor[rgb]{0.25,0.44,0.63}{{#1}}}&#10;    \newcommand{\VerbatimStringTok}[1]{\textcolor[rgb]{0.25,0.44,0.63}{{#1}}}&#10;    \newcommand{\SpecialStringTok}[1]{\textcolor[rgb]{0.73,0.40,0.53}{{#1}}}&#10;    \newcommand{\ImportTok}[1]{{#1}}&#10;    \newcommand{\DocumentationTok}[1]{\textcolor[rgb]{0.73,0.13,0.13}{\textit{{#1}}}}&#10;    \newcommand{\AnnotationTok}[1]{\textcolor[rgb]{0.38,0.63,0.69}{\textbf{\textit{{#1}}}}}&#10;    \newcommand{\CommentVarTok}[1]{\textcolor[rgb]{0.38,0.63,0.69}{\textbf{\textit{{#1}}}}}&#10;    \newcommand{\VariableTok}[1]{\textcolor[rgb]{0.10,0.09,0.49}{{#1}}}&#10;    \newcommand{\ControlFlowTok}[1]{\textcolor[rgb]{0.00,0.44,0.13}{\textbf{{#1}}}}&#10;    \newcommand{\OperatorTok}[1]{\textcolor[rgb]{0.40,0.40,0.40}{{#1}}}&#10;    \newcommand{\BuiltInTok}[1]{{#1}}&#10;    \newcommand{\ExtensionTok}[1]{{#1}}&#10;    \newcommand{\PreprocessorTok}[1]{\textcolor[rgb]{0.74,0.48,0.00}{{#1}}}&#10;    \newcommand{\AttributeTok}[1]{\textcolor[rgb]{0.49,0.56,0.16}{{#1}}}&#10;    \newcommand{\InformationTok}[1]{\textcolor[rgb]{0.38,0.63,0.69}{\textbf{\textit{{#1}}}}}&#10;    \newcommand{\WarningTok}[1]{\textcolor[rgb]{0.38,0.63,0.69}{\textbf{\textit{{#1}}}}}&#10;&#10;&#10;    % Define a nice break command that doesn't care if a line doesn't already&#10;    % exist.&#10;    \def\br{\hspace*{\fill} \\* }&#10;    % Math Jax compatibility definitions&#10;    \def\gt{&gt;}&#10;    \def\lt{&lt;}&#10;    \let\Oldtex\TeX&#10;    \let\Oldlatex\LaTeX&#10;    \renewcommand{\TeX}{\textrm{\Oldtex}}&#10;    \renewcommand{\LaTeX}{\textrm{\Oldlatex}}&#10;    % Document parameters&#10;    % Document title&#10;    \title{Untitled3}&#10;    &#10;    &#10;    &#10;    &#10;    &#10;    &#10;    &#10;% Pygments definitions&#10;\makeatletter&#10;\def\PY@reset{\let\PY@it=\relax \let\PY@bf=\relax%&#10;    \let\PY@ul=\relax \let\PY@tc=\relax%&#10;    \let\PY@bc=\relax \let\PY@ff=\relax}&#10;\def\PY@tok#1{\csname PY@tok@#1\endcsname}&#10;\def\PY@toks#1+{\ifx\relax#1\empty\else%&#10;    \PY@tok{#1}\expandafter\PY@toks\fi}&#10;\def\PY@do#1{\PY@bc{\PY@tc{\PY@ul{%&#10;    \PY@it{\PY@bf{\PY@ff{#1}}}}}}}&#10;\def\PY#1#2{\PY@reset\PY@toks#1+\relax+\PY@do{#2}}&#10;&#10;\@namedef{PY@tok@w}{\def\PY@tc##1{\textcolor[rgb]{0.73,0.73,0.73}{##1}}}&#10;\@namedef{PY@tok@c}{\let\PY@it=\textit\def\PY@tc##1{\textcolor[rgb]{0.24,0.48,0.48}{##1}}}&#10;\@namedef{PY@tok@cp}{\def\PY@tc##1{\textcolor[rgb]{0.61,0.40,0.00}{##1}}}&#10;\@namedef{PY@tok@k}{\let\PY@bf=\textbf\def\PY@tc##1{\textcolor[rgb]{0.00,0.50,0.00}{##1}}}&#10;\@namedef{PY@tok@kp}{\def\PY@tc##1{\textcolor[rgb]{0.00,0.50,0.00}{##1}}}&#10;\@namedef{PY@tok@kt}{\def\PY@tc##1{\textcolor[rgb]{0.69,0.00,0.25}{##1}}}&#10;\@namedef{PY@tok@o}{\def\PY@tc##1{\textcolor[rgb]{0.40,0.40,0.40}{##1}}}&#10;\@namedef{PY@tok@ow}{\let\PY@bf=\textbf\def\PY@tc##1{\textcolor[rgb]{0.67,0.13,1.00}{##1}}}&#10;\@namedef{PY@tok@nb}{\def\PY@tc##1{\textcolor[rgb]{0.00,0.50,0.00}{##1}}}&#10;\@namedef{PY@tok@nf}{\def\PY@tc##1{\textcolor[rgb]{0.00,0.00,1.00}{##1}}}&#10;\@namedef{PY@tok@nc}{\let\PY@bf=\textbf\def\PY@tc##1{\textcolor[rgb]{0.00,0.00,1.00}{##1}}}&#10;\@namedef{PY@tok@nn}{\let\PY@bf=\textbf\def\PY@tc##1{\textcolor[rgb]{0.00,0.00,1.00}{##1}}}&#10;\@namedef{PY@tok@ne}{\let\PY@bf=\textbf\def\PY@tc##1{\textcolor[rgb]{0.80,0.25,0.22}{##1}}}&#10;\@namedef{PY@tok@nv}{\def\PY@tc##1{\textcolor[rgb]{0.10,0.09,0.49}{##1}}}&#10;\@namedef{PY@tok@no}{\def\PY@tc##1{\textcolor[rgb]{0.53,0.00,0.00}{##1}}}&#10;\@namedef{PY@tok@nl}{\def\PY@tc##1{\textcolor[rgb]{0.46,0.46,0.00}{##1}}}&#10;\@namedef{PY@tok@ni}{\let\PY@bf=\textbf\def\PY@tc##1{\textcolor[rgb]{0.44,0.44,0.44}{##1}}}&#10;\@namedef{PY@tok@na}{\def\PY@tc##1{\textcolor[rgb]{0.41,0.47,0.13}{##1}}}&#10;\@namedef{PY@tok@nt}{\let\PY@bf=\textbf\def\PY@tc##1{\textcolor[rgb]{0.00,0.50,0.00}{##1}}}&#10;\@namedef{PY@tok@nd}{\def\PY@tc##1{\textcolor[rgb]{0.67,0.13,1.00}{##1}}}&#10;\@namedef{PY@tok@s}{\def\PY@tc##1{\textcolor[rgb]{0.73,0.13,0.13}{##1}}}&#10;\@namedef{PY@tok@sd}{\let\PY@it=\textit\def\PY@tc##1{\textcolor[rgb]{0.73,0.13,0.13}{##1}}}&#10;\@namedef{PY@tok@si}{\let\PY@bf=\textbf\def\PY@tc##1{\textcolor[rgb]{0.64,0.35,0.47}{##1}}}&#10;\@namedef{PY@tok@se}{\let\PY@bf=\textbf\def\PY@tc##1{\textcolor[rgb]{0.67,0.36,0.12}{##1}}}&#10;\@namedef{PY@tok@sr}{\def\PY@tc##1{\textcolor[rgb]{0.64,0.35,0.47}{##1}}}&#10;\@namedef{PY@tok@ss}{\def\PY@tc##1{\textcolor[rgb]{0.10,0.09,0.49}{##1}}}&#10;\@namedef{PY@tok@sx}{\def\PY@tc##1{\textcolor[rgb]{0.00,0.50,0.00}{##1}}}&#10;\@namedef{PY@tok@m}{\def\PY@tc##1{\textcolor[rgb]{0.40,0.40,0.40}{##1}}}&#10;\@namedef{PY@tok@gh}{\let\PY@bf=\textbf\def\PY@tc##1{\textcolor[rgb]{0.00,0.00,0.50}{##1}}}&#10;\@namedef{PY@tok@gu}{\let\PY@bf=\textbf\def\PY@tc##1{\textcolor[rgb]{0.50,0.00,0.50}{##1}}}&#10;\@namedef{PY@tok@gd}{\def\PY@tc##1{\textcolor[rgb]{0.63,0.00,0.00}{##1}}}&#10;\@namedef{PY@tok@gi}{\def\PY@tc##1{\textcolor[rgb]{0.00,0.52,0.00}{##1}}}&#10;\@namedef{PY@tok@gr}{\def\PY@tc##1{\textcolor[rgb]{0.89,0.00,0.00}{##1}}}&#10;\@namedef{PY@tok@ge}{\let\PY@it=\textit}&#10;\@namedef{PY@tok@gs}{\let\PY@bf=\textbf}&#10;\@namedef{PY@tok@gp}{\let\PY@bf=\textbf\def\PY@tc##1{\textcolor[rgb]{0.00,0.00,0.50}{##1}}}&#10;\@namedef{PY@tok@go}{\def\PY@tc##1{\textcolor[rgb]{0.44,0.44,0.44}{##1}}}&#10;\@namedef{PY@tok@gt}{\def\PY@tc##1{\textcolor[rgb]{0.00,0.27,0.87}{##1}}}&#10;\@namedef{PY@tok@err}{\def\PY@bc##1{{\setlength{\fboxsep}{\string -\fboxrule}\fcolorbox[rgb]{1.00,0.00,0.00}{1,1,1}{\strut ##1}}}}&#10;\@namedef{PY@tok@kc}{\let\PY@bf=\textbf\def\PY@tc##1{\textcolor[rgb]{0.00,0.50,0.00}{##1}}}&#10;\@namedef{PY@tok@kd}{\let\PY@bf=\textbf\def\PY@tc##1{\textcolor[rgb]{0.00,0.50,0.00}{##1}}}&#10;\@namedef{PY@tok@kn}{\let\PY@bf=\textbf\def\PY@tc##1{\textcolor[rgb]{0.00,0.50,0.00}{##1}}}&#10;\@namedef{PY@tok@kr}{\let\PY@bf=\textbf\def\PY@tc##1{\textcolor[rgb]{0.00,0.50,0.00}{##1}}}&#10;\@namedef{PY@tok@bp}{\def\PY@tc##1{\textcolor[rgb]{0.00,0.50,0.00}{##1}}}&#10;\@namedef{PY@tok@fm}{\def\PY@tc##1{\textcolor[rgb]{0.00,0.00,1.00}{##1}}}&#10;\@namedef{PY@tok@vc}{\def\PY@tc##1{\textcolor[rgb]{0.10,0.09,0.49}{##1}}}&#10;\@namedef{PY@tok@vg}{\def\PY@tc##1{\textcolor[rgb]{0.10,0.09,0.49}{##1}}}&#10;\@namedef{PY@tok@vi}{\def\PY@tc##1{\textcolor[rgb]{0.10,0.09,0.49}{##1}}}&#10;\@namedef{PY@tok@vm}{\def\PY@tc##1{\textcolor[rgb]{0.10,0.09,0.49}{##1}}}&#10;\@namedef{PY@tok@sa}{\def\PY@tc##1{\textcolor[rgb]{0.73,0.13,0.13}{##1}}}&#10;\@namedef{PY@tok@sb}{\def\PY@tc##1{\textcolor[rgb]{0.73,0.13,0.13}{##1}}}&#10;\@namedef{PY@tok@sc}{\def\PY@tc##1{\textcolor[rgb]{0.73,0.13,0.13}{##1}}}&#10;\@namedef{PY@tok@dl}{\def\PY@tc##1{\textcolor[rgb]{0.73,0.13,0.13}{##1}}}&#10;\@namedef{PY@tok@s2}{\def\PY@tc##1{\textcolor[rgb]{0.73,0.13,0.13}{##1}}}&#10;\@namedef{PY@tok@sh}{\def\PY@tc##1{\textcolor[rgb]{0.73,0.13,0.13}{##1}}}&#10;\@namedef{PY@tok@s1}{\def\PY@tc##1{\textcolor[rgb]{0.73,0.13,0.13}{##1}}}&#10;\@namedef{PY@tok@mb}{\def\PY@tc##1{\textcolor[rgb]{0.40,0.40,0.40}{##1}}}&#10;\@namedef{PY@tok@mf}{\def\PY@tc##1{\textcolor[rgb]{0.40,0.40,0.40}{##1}}}&#10;\@namedef{PY@tok@mh}{\def\PY@tc##1{\textcolor[rgb]{0.40,0.40,0.40}{##1}}}&#10;\@namedef{PY@tok@mi}{\def\PY@tc##1{\textcolor[rgb]{0.40,0.40,0.40}{##1}}}&#10;\@namedef{PY@tok@il}{\def\PY@tc##1{\textcolor[rgb]{0.40,0.40,0.40}{##1}}}&#10;\@namedef{PY@tok@mo}{\def\PY@tc##1{\textcolor[rgb]{0.40,0.40,0.40}{##1}}}&#10;\@namedef{PY@tok@ch}{\let\PY@it=\textit\def\PY@tc##1{\textcolor[rgb]{0.24,0.48,0.48}{##1}}}&#10;\@namedef{PY@tok@cm}{\let\PY@it=\textit\def\PY@tc##1{\textcolor[rgb]{0.24,0.48,0.48}{##1}}}&#10;\@namedef{PY@tok@cpf}{\let\PY@it=\textit\def\PY@tc##1{\textcolor[rgb]{0.24,0.48,0.48}{##1}}}&#10;\@namedef{PY@tok@c1}{\let\PY@it=\textit\def\PY@tc##1{\textcolor[rgb]{0.24,0.48,0.48}{##1}}}&#10;\@namedef{PY@tok@cs}{\let\PY@it=\textit\def\PY@tc##1{\textcolor[rgb]{0.24,0.48,0.48}{##1}}}&#10;&#10;\def\PYZbs{\char`\\}&#10;\def\PYZus{\char`\_}&#10;\def\PYZob{\char`\{}&#10;\def\PYZcb{\char`\}}&#10;\def\PYZca{\char`\^}&#10;\def\PYZam{\char`\&amp;}&#10;\def\PYZlt{\char`\&lt;}&#10;\def\PYZgt{\char`\&gt;}&#10;\def\PYZsh{\char`\#}&#10;\def\PYZpc{\char`\%}&#10;\def\PYZdl{\char`\$}&#10;\def\PYZhy{\char`\-}&#10;\def\PYZsq{\char`\'}&#10;\def\PYZdq{\char`\&quot;}&#10;\def\PYZti{\char`\~}&#10;% for compatibility with earlier versions&#10;\def\PYZat{@}&#10;\def\PYZlb{[}&#10;\def\PYZrb{]}&#10;\makeatother&#10;&#10;&#10;    % For linebreaks inside Verbatim environment from package fancyvrb.&#10;    \makeatletter&#10;        \newbox\Wrappedcontinuationbox&#10;        \newbox\Wrappedvisiblespacebox&#10;        \newcommand*\Wrappedvisiblespace {\textcolor{red}{\textvisiblespace}}&#10;        \newcommand*\Wrappedcontinuationsymbol {\textcolor{red}{\llap{\tiny$\m@th\hookrightarrow$}}}&#10;        \newcommand*\Wrappedcontinuationindent {3ex }&#10;        \newcommand*\Wrappedafterbreak {\kern\Wrappedcontinuationindent\copy\Wrappedcontinuationbox}&#10;        % Take advantage of the already applied Pygments mark-up to insert&#10;        % potential linebreaks for TeX processing.&#10;        %        {, &lt;, #, %, $, ' and &quot;: go to next line.&#10;        %        _, }, ^, &amp;, &gt;, - and ~: stay at end of broken line.&#10;        % Use of \textquotesingle for straight quote.&#10;        \newcommand*\Wrappedbreaksatspecials {%&#10;            \def\PYGZus{\discretionary{\char`\_}{\Wrappedafterbreak}{\char`\_}}%&#10;            \def\PYGZob{\discretionary{}{\Wrappedafterbreak\char`\{}{\char`\{}}%&#10;            \def\PYGZcb{\discretionary{\char`\}}{\Wrappedafterbreak}{\char`\}}}%&#10;            \def\PYGZca{\discretionary{\char`\^}{\Wrappedafterbreak}{\char`\^}}%&#10;            \def\PYGZam{\discretionary{\char`\&amp;}{\Wrappedafterbreak}{\char`\&amp;}}%&#10;            \def\PYGZlt{\discretionary{}{\Wrappedafterbreak\char`\&lt;}{\char`\&lt;}}%&#10;            \def\PYGZgt{\discretionary{\char`\&gt;}{\Wrappedafterbreak}{\char`\&gt;}}%&#10;            \def\PYGZsh{\discretionary{}{\Wrappedafterbreak\char`\#}{\char`\#}}%&#10;            \def\PYGZpc{\discretionary{}{\Wrappedafterbreak\char`\%}{\char`\%}}%&#10;            \def\PYGZdl{\discretionary{}{\Wrappedafterbreak\char`\$}{\char`\$}}%&#10;            \def\PYGZhy{\discretionary{\char`\-}{\Wrappedafterbreak}{\char`\-}}%&#10;            \def\PYGZsq{\discretionary{}{\Wrappedafterbreak\textquotesingle}{\textquotesingle}}%&#10;            \def\PYGZdq{\discretionary{}{\Wrappedafterbreak\char`\&quot;}{\char`\&quot;}}%&#10;            \def\PYGZti{\discretionary{\char`\~}{\Wrappedafterbreak}{\char`\~}}%&#10;        }&#10;        % Some characters . , ; ? ! / are not pygmentized.&#10;        % This macro makes them &quot;active&quot; and they will insert potential linebreaks&#10;        \newcommand*\Wrappedbreaksatpunct {%&#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catcode`\.\active&#10;            \catcode`\,\active&#10;            \catcode`\;\active&#10;            \catcode`\:\active&#10;            \catcode`\?\active&#10;            \catcode`\!\active&#10;            \catcode`\/\active&#10;            \lccode`\~`\~&#10;        }&#10;    \makeatother&#10;&#10;    \let\OriginalVerbatim=\Verbatim&#10;    \makeatletter&#10;    \renewcommand{\Verbatim}[1][1]{%&#10;        %\parskip\z@skip&#10;        \sbox\Wrappedcontinuationbox {\Wrappedcontinuationsymbol}%&#10;        \sbox\Wrappedvisiblespacebox {\FV@SetupFont\Wrappedvisiblespace}%&#10;        \def\FancyVerbFormatLine ##1{\hsize\linewidth&#10;            \vtop{\raggedright\hyphenpenalty\z@\exhyphenpenalty\z@&#10;                \doublehyphendemerits\z@\finalhyphendemerits\z@&#10;                \strut ##1\strut}%&#10;        }%&#10;        % If the linebreak is at a space, the latter will be displayed as visible&#10;        % space at end of first line, and a continuation symbol starts next line.&#10;        % Stretch/shrink are however usually zero for typewriter font.&#10;        \def\FV@Space {%&#10;            \nobreak\hskip\z@ plus\fontdimen3\font minus\fontdimen4\font&#10;            \discretionary{\copy\Wrappedvisiblespacebox}{\Wrappedafterbreak}&#10;            {\kern\fontdimen2\font}%&#10;        }%&#10;&#10;        % Allow breaks at special characters using \PYG... macros.&#10;        \Wrappedbreaksatspecials&#10;        % Breaks at punctuation characters . , ; ? ! and / need catcode=\active&#10;        \OriginalVerbatim[#1,codes*=\Wrappedbreaksatpunct]%&#10;    }&#10;    \makeatother&#10;&#10;    % Exact colors from NB&#10;    \definecolor{incolor}{HTML}{303F9F}&#10;    \definecolor{outcolor}{HTML}{D84315}&#10;    \definecolor{cellborder}{HTML}{CFCFCF}&#10;    \definecolor{cellbackground}{HTML}{F7F7F7}&#10;&#10;    % prompt&#10;    \makeatletter&#10;    \newcommand{\boxspacing}{\kern\kvtcb@left@rule\kern\kvtcb@boxsep}&#10;    \makeatother&#10;    \newcommand{\prompt}[4]{&#10;        {\ttfamily\llap{{\color{#2}[#3]:\hspace{3pt}#4}}\vspace{-\baselineskip}}&#10;    }&#10;    &#10;&#10;    &#10;    % Prevent overflowing lines due to hard-to-break entities&#10;    \sloppy&#10;    % Setup hyperref package&#10;    \hypersetup{&#10;      breaklinks=true,  % so long urls are correctly broken across lines&#10;      colorlinks=true,&#10;      urlcolor=urlcolor,&#10;      linkcolor=linkcolor,&#10;      citecolor=citecolor,&#10;      }&#10;    % Slightly bigger margins than the latex defaults&#10;    &#10;    \geometry{verbose,tmargin=1in,bmargin=1in,lmargin=1in,rmargin=1in}&#10;    &#10;    &#10;&#10;\begin{document}&#10;    &#10;    \maketitle&#10;    &#10;    &#10;&#10;    &#10;    \begin{tcolorbox}[breakable, size=fbox, boxrule=1pt, pad at break*=1mm,colback=cellbackground, colframe=cellborder]&#10;\prompt{In}{incolor}{ }{\boxspacing}&#10;\begin{Verbatim}[commandchars=\\\{\}]&#10;\PY{c+c1}{\PYZsh{} Use the elbow method to determine the number of clusters we want.}&#10;\PY{k+kn}{from} \PY{n+nn}{sklearn}\PY{n+nn}{.}\PY{n+nn}{cluster} \PY{k+kn}{import} \PY{n}{KMeans}&#10;\PY{k+kn}{import} \PY{n+nn}{matplotlib}\PY{n+nn}{.}\PY{n+nn}{pyplot} \PY{k}{as} \PY{n+nn}{plt}&#10;&#10;\PY{n}{wcss} \PY{o}{=} \PY{p}{[}\PY{p}{]}&#10;\PY{k}{for} \PY{n}{k} \PY{o+ow}{in} \PY{n+nb}{range}\PY{p}{(}\PY{l+m+mi}{1}\PY{p}{,} \PY{l+m+mi}{11}\PY{p}{)}\PY{p}{:}&#10;    \PY{n}{kmeans} \PY{o}{=} \PY{n}{KMeans}\PY{p}{(}\PY{n}{n\PYZus{}clusters}\PY{o}{=}\PY{n}{k}\PY{p}{,} \PY{n}{n\PYZus{}init}\PY{o}{=}\PY{l+m+mi}{10}\PY{p}{,} \PY{n}{random\PYZus{}state}\PY{o}{=}\PY{l+m+mi}{42}\PY{p}{)}&#10;    \PY{n}{kmeans}\PY{o}{.}\PY{n}{fit}\PY{p}{(}\PY{n}{spotify\PYZus{}clustering}\PY{p}{)}&#10;    \PY{n}{wcss}\PY{o}{.}\PY{n}{append}\PY{p}{(}\PY{n}{kmeans}\PY{o}{.}\PY{n}{inertia\PYZus{}}\PY{p}{)}&#10;&#10;\PY{c+c1}{\PYZsh{} Plotting the elbow method}&#10;\PY{n}{plt}\PY{o}{.}\PY{n}{figure}\PY{p}{(}\PY{n}{figsize}\PY{o}{=}\PY{p}{(}\PY{l+m+mi}{8}\PY{p}{,} \PY{l+m+mi}{6}\PY{p}{)}\PY{p}{)}&#10;\PY{n}{plt}\PY{o}{.}\PY{n}{plot}\PY{p}{(}\PY{n+nb}{range}\PY{p}{(}\PY{l+m+mi}{1}\PY{p}{,} \PY{l+m+mi}{11}\PY{p}{)}\PY{p}{,} \PY{n}{wcss}\PY{p}{,} \PY{n}{marker}\PY{o}{=}\PY{l+s+s1}{\PYZsq{}}\PY{l+s+s1}{o}\PY{l+s+s1}{\PYZsq{}}\PY{p}{,} \PY{n}{linestyle}\PY{o}{=}\PY{l+s+s1}{\PYZsq{}}\PY{l+s+s1}{\PYZhy{}\PYZhy{}}\PY{l+s+s1}{\PYZsq{}}\PY{p}{)}&#10;\PY{n}{plt}\PY{o}{.}\PY{n}{xlabel}\PY{p}{(}\PY{l+s+s1}{\PYZsq{}}\PY{l+s+s1}{Number of Clusters (k)}\PY{l+s+s1}{\PYZsq{}}\PY{p}{)}&#10;\PY{n}{plt}\PY{o}{.}\PY{n}{ylabel}\PY{p}{(}\PY{l+s+s1}{\PYZsq{}}\PY{l+s+s1}{Within\PYZhy{}Cluster Sum of Squares (WCSS)}\PY{l+s+s1}{\PYZsq{}}\PY{p}{)}&#10;\PY{n}{plt}\PY{o}{.}\PY{n}{title}\PY{p}{(}\PY{l+s+s1}{\PYZsq{}}\PY{l+s+s1}{Elbow Method for Optimal k}\PY{l+s+s1}{\PYZsq{}}\PY{p}{)}&#10;\PY{n}{plt}\PY{o}{.}\PY{n}{xticks}\PY{p}{(}\PY{n+nb}{range}\PY{p}{(}\PY{l+m+mi}{1}\PY{p}{,} \PY{l+m+mi}{11}\PY{p}{)}\PY{p}{)}&#10;\PY{n}{plt}\PY{o}{.}\PY{n}{grid}\PY{p}{(}\PY{p}{)}&#10;\PY{n}{plt}\PY{o}{.}\PY{n}{show}\PY{p}{(}\PY{p}{)}&#10;\end{Verbatim}&#10;\end{tcolorbox}&#10;&#10;    \begin{tcolorbox}[breakable, size=fbox, boxrule=1pt, pad at break*=1mm,colback=cellbackground, colframe=cellborder]&#10;\prompt{In}{incolor}{ }{\boxspacing}&#10;\begin{Verbatim}[commandchars=\\\{\}]&#10;\PY{c+c1}{\PYZsh{} Use silhouette analysis to determine the number of clusters we want.}&#10;\PY{k+kn}{from} \PY{n+nn}{sklearn}\PY{n+nn}{.}\PY{n+nn}{metrics} \PY{k+kn}{import} \PY{n}{silhouette\PYZus{}score}&#10;&#10;\PY{n}{silhouette\PYZus{}scores} \PY{o}{=} \PY{p}{[}\PY{p}{]}&#10;\PY{k}{for} \PY{n}{k} \PY{o+ow}{in} \PY{n+nb}{range}\PY{p}{(}\PY{l+m+mi}{2}\PY{p}{,} \PY{l+m+mi}{11}\PY{p}{)}\PY{p}{:}&#10;    \PY{n}{kmeans} \PY{o}{=} \PY{n}{KMeans}\PY{p}{(}\PY{n}{n\PYZus{}clusters}\PY{o}{=}\PY{n}{k}\PY{p}{,} \PY{n}{n\PYZus{}init}\PY{o}{=}\PY{l+m+mi}{10}\PY{p}{,} \PY{n}{random\PYZus{}state}\PY{o}{=}\PY{l+m+mi}{42}\PY{p}{)}&#10;    \PY{n}{kmeans}\PY{o}{.}\PY{n}{fit}\PY{p}{(}\PY{n}{spotify\PYZus{}clustering}\PY{p}{)}&#10;    \PY{n}{score} \PY{o}{=} \PY{n}{silhouette\PYZus{}score}\PY{p}{(}\PY{n}{spotify\PYZus{}clustering}\PY{p}{,} \PY{n}{kmeans}\PY{o}{.}\PY{n}{labels\PYZus{}}\PY{p}{)}&#10;    \PY{n}{silhouette\PYZus{}scores}\PY{o}{.}\PY{n}{append}\PY{p}{(}\PY{n}{score}\PY{p}{)}&#10;&#10;\PY{c+c1}{\PYZsh{} Plotting silhouette scores}&#10;\PY{n}{plt}\PY{o}{.}\PY{n}{figure}\PY{p}{(}\PY{n}{figsize}\PY{o}{=}\PY{p}{(}\PY{l+m+mi}{8}\PY{p}{,} \PY{l+m+mi}{6}\PY{p}{)}\PY{p}{)}&#10;\PY{n}{plt}\PY{o}{.}\PY{n}{plot}\PY{p}{(}\PY{n+nb}{range}\PY{p}{(}\PY{l+m+mi}{2}\PY{p}{,} \PY{l+m+mi}{11}\PY{p}{)}\PY{p}{,} \PY{n}{silhouette\PYZus{}scores}\PY{p}{,} \PY{n}{marker}\PY{o}{=}\PY{l+s+s1}{\PYZsq{}}\PY{l+s+s1}{o}\PY{l+s+s1}{\PYZsq{}}\PY{p}{,} \PY{n}{linestyle}\PY{o}{=}\PY{l+s+s1}{\PYZsq{}}\PY{l+s+s1}{\PYZhy{}\PYZhy{}}\PY{l+s+s1}{\PYZsq{}}\PY{p}{)}&#10;\PY{n}{plt}\PY{o}{.}\PY{n}{xlabel}\PY{p}{(}\PY{l+s+s1}{\PYZsq{}}\PY{l+s+s1}{Number of Clusters (k)}\PY{l+s+s1}{\PYZsq{}}\PY{p}{)}&#10;\PY{n}{plt}\PY{o}{.}\PY{n}{ylabel}\PY{p}{(}\PY{l+s+s1}{\PYZsq{}}\PY{l+s+s1}{Silhouette Score}\PY{l+s+s1}{\PYZsq{}}\PY{p}{)}&#10;\PY{n}{plt}\PY{o}{.}\PY{n}{title}\PY{p}{(}\PY{l+s+s1}{\PYZsq{}}\PY{l+s+s1}{Silhouette Analysis for Optimal k}\PY{l+s+s1}{\PYZsq{}}\PY{p}{)}&#10;\PY{n}{plt}\PY{o}{.}\PY{n}{xticks}\PY{p}{(}\PY{n+nb}{range}\PY{p}{(}\PY{l+m+mi}{2}\PY{p}{,} \PY{l+m+mi}{11}\PY{p}{)}\PY{p}{)}&#10;\PY{n}{plt}\PY{o}{.}\PY{n}{grid}\PY{p}{(}\PY{p}{)}&#10;\PY{n}{plt}\PY{o}{.}\PY{n}{show}\PY{p}{(}\PY{p}{)}&#10;\end{Verbatim}&#10;\end{tcolorbox}&#10;&#10;&#10;    % Add a bibliography block to the postdoc&#10;    &#10;    &#10;    &#10;\end{document}&#10;"/>
  <p:tag name="IGUANATEXSIZE" val="20"/>
  <p:tag name="IGUANATEXCURSOR" val="24025"/>
  <p:tag name="TRANSPARENCY" val="True"/>
  <p:tag name="LATEXENGINEID" val="1"/>
  <p:tag name="TEMPFOLDER" val="/Users/antineutrino/Library/Containers/com.microsoft.Powerpoint/Data/tmp/TemporaryItems/"/>
  <p:tag name="LATEXFORMHEIGHT" val="426.65"/>
  <p:tag name="LATEXFORMWIDTH" val="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678"/>
  <p:tag name="ORIGINALWIDTH" val="468"/>
  <p:tag name="OUTPUTTYPE" val="PDF"/>
  <p:tag name="IGUANATEXVERSION" val="161"/>
  <p:tag name="LATEXADDIN" val="\documentclass[11pt]{article}&#10;&#10;    \usepackage[breakable]{tcolorbox}&#10;    \usepackage{parskip} % Stop auto-indenting (to mimic markdown behaviour)&#10;    &#10;&#10;    % Basic figure setup, for now with no caption control since it's done&#10;    % automatically by Pandoc (which extracts ![](path) syntax from Markdown).&#10;    \usepackage{graphicx}&#10;    % Maintain compatibility with old templates. Remove in nbconvert 6.0&#10;    \let\Oldincludegraphics\includegraphics&#10;    % Ensure that by default, figures have no caption (until we provide a&#10;    % proper Figure object with a Caption API and a way to capture that&#10;    % in the conversion process - todo).&#10;    \usepackage{caption}&#10;    \DeclareCaptionFormat{nocaption}{}&#10;    \captionsetup{format=nocaption,aboveskip=0pt,belowskip=0pt}&#10;&#10;    \usepackage{float}&#10;    \floatplacement{figure}{H} % forces figures to be placed at the correct location&#10;    \usepackage{xcolor} % Allow colors to be defined&#10;    \usepackage{enumerate} % Needed for markdown enumerations to work&#10;    \usepackage{geometry} % Used to adjust the document margins&#10;    \usepackage{amsmath} % Equations&#10;    \usepackage{amssymb} % Equations&#10;    \usepackage{textcomp} % defines textquotesingle&#10;    % Hack from http://tex.stackexchange.com/a/47451/13684:&#10;    \AtBeginDocument{%&#10;        \def\PYZsq{\textquotesingle}% Upright quotes in Pygmentized code&#10;    }&#10;    \usepackage{upquote} % Upright quotes for verbatim code&#10;    \usepackage{eurosym} % defines \euro&#10;&#10;    \usepackage{iftex}&#10;    \ifPDFTeX&#10;        \usepackage[T1]{fontenc}&#10;        \IfFileExists{alphabeta.sty}{&#10;              \usepackage{alphabeta}&#10;          }{&#10;              \usepackage[mathletters]{ucs}&#10;              \usepackage[utf8x]{inputenc}&#10;          }&#10;    \else&#10;        \usepackage{fontspec}&#10;        \usepackage{unicode-math}&#10;    \fi&#10;&#10;    \usepackage{fancyvrb} % verbatim replacement that allows latex&#10;    \usepackage{grffile} % extends the file name processing of package graphics&#10;                         % to support a larger range&#10;    \makeatletter % fix for old versions of grffile with XeLaTeX&#10;    \@ifpackagelater{grffile}{2019/11/01}&#10;    {&#10;      % Do nothing on new versions&#10;    }&#10;    {&#10;      \def\Gread@@xetex#1{%&#10;        \IfFileExists{&quot;\Gin@base&quot;.bb}%&#10;        {\Gread@eps{\Gin@base.bb}}%&#10;        {\Gread@@xetex@aux#1}%&#10;      }&#10;    }&#10;    \makeatother&#10;    \usepackage[Export]{adjustbox} % Used to constrain images to a maximum size&#10;    \adjustboxset{max size={0.9\linewidth}{0.9\paperheight}}&#10;&#10;    % The hyperref package gives us a pdf with properly built&#10;    % internal navigation ('pdf bookmarks' for the table of contents,&#10;    % internal cross-reference links, web links for URLs, etc.)&#10;    \usepackage{hyperref}&#10;    % The default LaTeX title has an obnoxious amount of whitespace. By default,&#10;    % titling removes some of it. It also provides customization options.&#10;    \usepackage{titling}&#10;    \usepackage{longtable} % longtable support required by pandoc &gt;1.10&#10;    \usepackage{booktabs}  % table support for pandoc &gt; 1.12.2&#10;    \usepackage{array}     % table support for pandoc &gt;= 2.11.3&#10;    \usepackage{calc}      % table minipage width calculation for pandoc &gt;= 2.11.1&#10;    \usepackage[inline]{enumitem} % IRkernel/repr support (it uses the enumerate* environment)&#10;    \usepackage[normalem]{ulem} % ulem is needed to support strikethroughs (\sout)&#10;                                % normalem makes italics be italics, not underlines&#10;    \usepackage{soul}      % strikethrough (\st) support for pandoc &gt;= 3.0.0&#10;    \usepackage{mathrsfs}&#10;    &#10;&#10;    &#10;    % Colors for the hyperref package&#10;    \definecolor{urlcolor}{rgb}{0,.145,.698}&#10;    \definecolor{linkcolor}{rgb}{.71,0.21,0.01}&#10;    \definecolor{citecolor}{rgb}{.12,.54,.11}&#10;&#10;    % ANSI colors&#10;    \definecolor{ansi-black}{HTML}{3E424D}&#10;    \definecolor{ansi-black-intense}{HTML}{282C36}&#10;    \definecolor{ansi-red}{HTML}{E75C58}&#10;    \definecolor{ansi-red-intense}{HTML}{B22B31}&#10;    \definecolor{ansi-green}{HTML}{00A250}&#10;    \definecolor{ansi-green-intense}{HTML}{007427}&#10;    \definecolor{ansi-yellow}{HTML}{DDB62B}&#10;    \definecolor{ansi-yellow-intense}{HTML}{B27D12}&#10;    \definecolor{ansi-blue}{HTML}{208FFB}&#10;    \definecolor{ansi-blue-intense}{HTML}{0065CA}&#10;    \definecolor{ansi-magenta}{HTML}{D160C4}&#10;    \definecolor{ansi-magenta-intense}{HTML}{A03196}&#10;    \definecolor{ansi-cyan}{HTML}{60C6C8}&#10;    \definecolor{ansi-cyan-intense}{HTML}{258F8F}&#10;    \definecolor{ansi-white}{HTML}{C5C1B4}&#10;    \definecolor{ansi-white-intense}{HTML}{A1A6B2}&#10;    \definecolor{ansi-default-inverse-fg}{HTML}{FFFFFF}&#10;    \definecolor{ansi-default-inverse-bg}{HTML}{000000}&#10;&#10;    % common color for the border for error outputs.&#10;    \definecolor{outerrorbackground}{HTML}{FFDFDF}&#10;&#10;    % commands and environments needed by pandoc snippets&#10;    % extracted from the output of `pandoc -s`&#10;    \providecommand{\tightlist}{%&#10;      \setlength{\itemsep}{0pt}\setlength{\parskip}{0pt}}&#10;    \DefineVerbatimEnvironment{Highlighting}{Verbatim}{commandchars=\\\{\}}&#10;    % Add ',fontsize=\small' for more characters per line&#10;    \newenvironment{Shaded}{}{}&#10;    \newcommand{\KeywordTok}[1]{\textcolor[rgb]{0.00,0.44,0.13}{\textbf{{#1}}}}&#10;    \newcommand{\DataTypeTok}[1]{\textcolor[rgb]{0.56,0.13,0.00}{{#1}}}&#10;    \newcommand{\DecValTok}[1]{\textcolor[rgb]{0.25,0.63,0.44}{{#1}}}&#10;    \newcommand{\BaseNTok}[1]{\textcolor[rgb]{0.25,0.63,0.44}{{#1}}}&#10;    \newcommand{\FloatTok}[1]{\textcolor[rgb]{0.25,0.63,0.44}{{#1}}}&#10;    \newcommand{\CharTok}[1]{\textcolor[rgb]{0.25,0.44,0.63}{{#1}}}&#10;    \newcommand{\StringTok}[1]{\textcolor[rgb]{0.25,0.44,0.63}{{#1}}}&#10;    \newcommand{\CommentTok}[1]{\textcolor[rgb]{0.38,0.63,0.69}{\textit{{#1}}}}&#10;    \newcommand{\OtherTok}[1]{\textcolor[rgb]{0.00,0.44,0.13}{{#1}}}&#10;    \newcommand{\AlertTok}[1]{\textcolor[rgb]{1.00,0.00,0.00}{\textbf{{#1}}}}&#10;    \newcommand{\FunctionTok}[1]{\textcolor[rgb]{0.02,0.16,0.49}{{#1}}}&#10;    \newcommand{\RegionMarkerTok}[1]{{#1}}&#10;    \newcommand{\ErrorTok}[1]{\textcolor[rgb]{1.00,0.00,0.00}{\textbf{{#1}}}}&#10;    \newcommand{\NormalTok}[1]{{#1}}&#10;&#10;    % Additional commands for more recent versions of Pandoc&#10;    \newcommand{\ConstantTok}[1]{\textcolor[rgb]{0.53,0.00,0.00}{{#1}}}&#10;    \newcommand{\SpecialCharTok}[1]{\textcolor[rgb]{0.25,0.44,0.63}{{#1}}}&#10;    \newcommand{\VerbatimStringTok}[1]{\textcolor[rgb]{0.25,0.44,0.63}{{#1}}}&#10;    \newcommand{\SpecialStringTok}[1]{\textcolor[rgb]{0.73,0.40,0.53}{{#1}}}&#10;    \newcommand{\ImportTok}[1]{{#1}}&#10;    \newcommand{\DocumentationTok}[1]{\textcolor[rgb]{0.73,0.13,0.13}{\textit{{#1}}}}&#10;    \newcommand{\AnnotationTok}[1]{\textcolor[rgb]{0.38,0.63,0.69}{\textbf{\textit{{#1}}}}}&#10;    \newcommand{\CommentVarTok}[1]{\textcolor[rgb]{0.38,0.63,0.69}{\textbf{\textit{{#1}}}}}&#10;    \newcommand{\VariableTok}[1]{\textcolor[rgb]{0.10,0.09,0.49}{{#1}}}&#10;    \newcommand{\ControlFlowTok}[1]{\textcolor[rgb]{0.00,0.44,0.13}{\textbf{{#1}}}}&#10;    \newcommand{\OperatorTok}[1]{\textcolor[rgb]{0.40,0.40,0.40}{{#1}}}&#10;    \newcommand{\BuiltInTok}[1]{{#1}}&#10;    \newcommand{\ExtensionTok}[1]{{#1}}&#10;    \newcommand{\PreprocessorTok}[1]{\textcolor[rgb]{0.74,0.48,0.00}{{#1}}}&#10;    \newcommand{\AttributeTok}[1]{\textcolor[rgb]{0.49,0.56,0.16}{{#1}}}&#10;    \newcommand{\InformationTok}[1]{\textcolor[rgb]{0.38,0.63,0.69}{\textbf{\textit{{#1}}}}}&#10;    \newcommand{\WarningTok}[1]{\textcolor[rgb]{0.38,0.63,0.69}{\textbf{\textit{{#1}}}}}&#10;&#10;&#10;    % Define a nice break command that doesn't care if a line doesn't already&#10;    % exist.&#10;    \def\br{\hspace*{\fill} \\* }&#10;    % Math Jax compatibility definitions&#10;    \def\gt{&gt;}&#10;    \def\lt{&lt;}&#10;    \let\Oldtex\TeX&#10;    \let\Oldlatex\LaTeX&#10;    \renewcommand{\TeX}{\textrm{\Oldtex}}&#10;    \renewcommand{\LaTeX}{\textrm{\Oldlatex}}&#10;    % Document parameters&#10;    % Document title&#10;    \title{Untitled3}&#10;    &#10;    &#10;    &#10;    &#10;    &#10;    &#10;    &#10;% Pygments definitions&#10;\makeatletter&#10;\def\PY@reset{\let\PY@it=\relax \let\PY@bf=\relax%&#10;    \let\PY@ul=\relax \let\PY@tc=\relax%&#10;    \let\PY@bc=\relax \let\PY@ff=\relax}&#10;\def\PY@tok#1{\csname PY@tok@#1\endcsname}&#10;\def\PY@toks#1+{\ifx\relax#1\empty\else%&#10;    \PY@tok{#1}\expandafter\PY@toks\fi}&#10;\def\PY@do#1{\PY@bc{\PY@tc{\PY@ul{%&#10;    \PY@it{\PY@bf{\PY@ff{#1}}}}}}}&#10;\def\PY#1#2{\PY@reset\PY@toks#1+\relax+\PY@do{#2}}&#10;&#10;\@namedef{PY@tok@w}{\def\PY@tc##1{\textcolor[rgb]{0.73,0.73,0.73}{##1}}}&#10;\@namedef{PY@tok@c}{\let\PY@it=\textit\def\PY@tc##1{\textcolor[rgb]{0.24,0.48,0.48}{##1}}}&#10;\@namedef{PY@tok@cp}{\def\PY@tc##1{\textcolor[rgb]{0.61,0.40,0.00}{##1}}}&#10;\@namedef{PY@tok@k}{\let\PY@bf=\textbf\def\PY@tc##1{\textcolor[rgb]{0.00,0.50,0.00}{##1}}}&#10;\@namedef{PY@tok@kp}{\def\PY@tc##1{\textcolor[rgb]{0.00,0.50,0.00}{##1}}}&#10;\@namedef{PY@tok@kt}{\def\PY@tc##1{\textcolor[rgb]{0.69,0.00,0.25}{##1}}}&#10;\@namedef{PY@tok@o}{\def\PY@tc##1{\textcolor[rgb]{0.40,0.40,0.40}{##1}}}&#10;\@namedef{PY@tok@ow}{\let\PY@bf=\textbf\def\PY@tc##1{\textcolor[rgb]{0.67,0.13,1.00}{##1}}}&#10;\@namedef{PY@tok@nb}{\def\PY@tc##1{\textcolor[rgb]{0.00,0.50,0.00}{##1}}}&#10;\@namedef{PY@tok@nf}{\def\PY@tc##1{\textcolor[rgb]{0.00,0.00,1.00}{##1}}}&#10;\@namedef{PY@tok@nc}{\let\PY@bf=\textbf\def\PY@tc##1{\textcolor[rgb]{0.00,0.00,1.00}{##1}}}&#10;\@namedef{PY@tok@nn}{\let\PY@bf=\textbf\def\PY@tc##1{\textcolor[rgb]{0.00,0.00,1.00}{##1}}}&#10;\@namedef{PY@tok@ne}{\let\PY@bf=\textbf\def\PY@tc##1{\textcolor[rgb]{0.80,0.25,0.22}{##1}}}&#10;\@namedef{PY@tok@nv}{\def\PY@tc##1{\textcolor[rgb]{0.10,0.09,0.49}{##1}}}&#10;\@namedef{PY@tok@no}{\def\PY@tc##1{\textcolor[rgb]{0.53,0.00,0.00}{##1}}}&#10;\@namedef{PY@tok@nl}{\def\PY@tc##1{\textcolor[rgb]{0.46,0.46,0.00}{##1}}}&#10;\@namedef{PY@tok@ni}{\let\PY@bf=\textbf\def\PY@tc##1{\textcolor[rgb]{0.44,0.44,0.44}{##1}}}&#10;\@namedef{PY@tok@na}{\def\PY@tc##1{\textcolor[rgb]{0.41,0.47,0.13}{##1}}}&#10;\@namedef{PY@tok@nt}{\let\PY@bf=\textbf\def\PY@tc##1{\textcolor[rgb]{0.00,0.50,0.00}{##1}}}&#10;\@namedef{PY@tok@nd}{\def\PY@tc##1{\textcolor[rgb]{0.67,0.13,1.00}{##1}}}&#10;\@namedef{PY@tok@s}{\def\PY@tc##1{\textcolor[rgb]{0.73,0.13,0.13}{##1}}}&#10;\@namedef{PY@tok@sd}{\let\PY@it=\textit\def\PY@tc##1{\textcolor[rgb]{0.73,0.13,0.13}{##1}}}&#10;\@namedef{PY@tok@si}{\let\PY@bf=\textbf\def\PY@tc##1{\textcolor[rgb]{0.64,0.35,0.47}{##1}}}&#10;\@namedef{PY@tok@se}{\let\PY@bf=\textbf\def\PY@tc##1{\textcolor[rgb]{0.67,0.36,0.12}{##1}}}&#10;\@namedef{PY@tok@sr}{\def\PY@tc##1{\textcolor[rgb]{0.64,0.35,0.47}{##1}}}&#10;\@namedef{PY@tok@ss}{\def\PY@tc##1{\textcolor[rgb]{0.10,0.09,0.49}{##1}}}&#10;\@namedef{PY@tok@sx}{\def\PY@tc##1{\textcolor[rgb]{0.00,0.50,0.00}{##1}}}&#10;\@namedef{PY@tok@m}{\def\PY@tc##1{\textcolor[rgb]{0.40,0.40,0.40}{##1}}}&#10;\@namedef{PY@tok@gh}{\let\PY@bf=\textbf\def\PY@tc##1{\textcolor[rgb]{0.00,0.00,0.50}{##1}}}&#10;\@namedef{PY@tok@gu}{\let\PY@bf=\textbf\def\PY@tc##1{\textcolor[rgb]{0.50,0.00,0.50}{##1}}}&#10;\@namedef{PY@tok@gd}{\def\PY@tc##1{\textcolor[rgb]{0.63,0.00,0.00}{##1}}}&#10;\@namedef{PY@tok@gi}{\def\PY@tc##1{\textcolor[rgb]{0.00,0.52,0.00}{##1}}}&#10;\@namedef{PY@tok@gr}{\def\PY@tc##1{\textcolor[rgb]{0.89,0.00,0.00}{##1}}}&#10;\@namedef{PY@tok@ge}{\let\PY@it=\textit}&#10;\@namedef{PY@tok@gs}{\let\PY@bf=\textbf}&#10;\@namedef{PY@tok@gp}{\let\PY@bf=\textbf\def\PY@tc##1{\textcolor[rgb]{0.00,0.00,0.50}{##1}}}&#10;\@namedef{PY@tok@go}{\def\PY@tc##1{\textcolor[rgb]{0.44,0.44,0.44}{##1}}}&#10;\@namedef{PY@tok@gt}{\def\PY@tc##1{\textcolor[rgb]{0.00,0.27,0.87}{##1}}}&#10;\@namedef{PY@tok@err}{\def\PY@bc##1{{\setlength{\fboxsep}{\string -\fboxrule}\fcolorbox[rgb]{1.00,0.00,0.00}{1,1,1}{\strut ##1}}}}&#10;\@namedef{PY@tok@kc}{\let\PY@bf=\textbf\def\PY@tc##1{\textcolor[rgb]{0.00,0.50,0.00}{##1}}}&#10;\@namedef{PY@tok@kd}{\let\PY@bf=\textbf\def\PY@tc##1{\textcolor[rgb]{0.00,0.50,0.00}{##1}}}&#10;\@namedef{PY@tok@kn}{\let\PY@bf=\textbf\def\PY@tc##1{\textcolor[rgb]{0.00,0.50,0.00}{##1}}}&#10;\@namedef{PY@tok@kr}{\let\PY@bf=\textbf\def\PY@tc##1{\textcolor[rgb]{0.00,0.50,0.00}{##1}}}&#10;\@namedef{PY@tok@bp}{\def\PY@tc##1{\textcolor[rgb]{0.00,0.50,0.00}{##1}}}&#10;\@namedef{PY@tok@fm}{\def\PY@tc##1{\textcolor[rgb]{0.00,0.00,1.00}{##1}}}&#10;\@namedef{PY@tok@vc}{\def\PY@tc##1{\textcolor[rgb]{0.10,0.09,0.49}{##1}}}&#10;\@namedef{PY@tok@vg}{\def\PY@tc##1{\textcolor[rgb]{0.10,0.09,0.49}{##1}}}&#10;\@namedef{PY@tok@vi}{\def\PY@tc##1{\textcolor[rgb]{0.10,0.09,0.49}{##1}}}&#10;\@namedef{PY@tok@vm}{\def\PY@tc##1{\textcolor[rgb]{0.10,0.09,0.49}{##1}}}&#10;\@namedef{PY@tok@sa}{\def\PY@tc##1{\textcolor[rgb]{0.73,0.13,0.13}{##1}}}&#10;\@namedef{PY@tok@sb}{\def\PY@tc##1{\textcolor[rgb]{0.73,0.13,0.13}{##1}}}&#10;\@namedef{PY@tok@sc}{\def\PY@tc##1{\textcolor[rgb]{0.73,0.13,0.13}{##1}}}&#10;\@namedef{PY@tok@dl}{\def\PY@tc##1{\textcolor[rgb]{0.73,0.13,0.13}{##1}}}&#10;\@namedef{PY@tok@s2}{\def\PY@tc##1{\textcolor[rgb]{0.73,0.13,0.13}{##1}}}&#10;\@namedef{PY@tok@sh}{\def\PY@tc##1{\textcolor[rgb]{0.73,0.13,0.13}{##1}}}&#10;\@namedef{PY@tok@s1}{\def\PY@tc##1{\textcolor[rgb]{0.73,0.13,0.13}{##1}}}&#10;\@namedef{PY@tok@mb}{\def\PY@tc##1{\textcolor[rgb]{0.40,0.40,0.40}{##1}}}&#10;\@namedef{PY@tok@mf}{\def\PY@tc##1{\textcolor[rgb]{0.40,0.40,0.40}{##1}}}&#10;\@namedef{PY@tok@mh}{\def\PY@tc##1{\textcolor[rgb]{0.40,0.40,0.40}{##1}}}&#10;\@namedef{PY@tok@mi}{\def\PY@tc##1{\textcolor[rgb]{0.40,0.40,0.40}{##1}}}&#10;\@namedef{PY@tok@il}{\def\PY@tc##1{\textcolor[rgb]{0.40,0.40,0.40}{##1}}}&#10;\@namedef{PY@tok@mo}{\def\PY@tc##1{\textcolor[rgb]{0.40,0.40,0.40}{##1}}}&#10;\@namedef{PY@tok@ch}{\let\PY@it=\textit\def\PY@tc##1{\textcolor[rgb]{0.24,0.48,0.48}{##1}}}&#10;\@namedef{PY@tok@cm}{\let\PY@it=\textit\def\PY@tc##1{\textcolor[rgb]{0.24,0.48,0.48}{##1}}}&#10;\@namedef{PY@tok@cpf}{\let\PY@it=\textit\def\PY@tc##1{\textcolor[rgb]{0.24,0.48,0.48}{##1}}}&#10;\@namedef{PY@tok@c1}{\let\PY@it=\textit\def\PY@tc##1{\textcolor[rgb]{0.24,0.48,0.48}{##1}}}&#10;\@namedef{PY@tok@cs}{\let\PY@it=\textit\def\PY@tc##1{\textcolor[rgb]{0.24,0.48,0.48}{##1}}}&#10;&#10;\def\PYZbs{\char`\\}&#10;\def\PYZus{\char`\_}&#10;\def\PYZob{\char`\{}&#10;\def\PYZcb{\char`\}}&#10;\def\PYZca{\char`\^}&#10;\def\PYZam{\char`\&amp;}&#10;\def\PYZlt{\char`\&lt;}&#10;\def\PYZgt{\char`\&gt;}&#10;\def\PYZsh{\char`\#}&#10;\def\PYZpc{\char`\%}&#10;\def\PYZdl{\char`\$}&#10;\def\PYZhy{\char`\-}&#10;\def\PYZsq{\char`\'}&#10;\def\PYZdq{\char`\&quot;}&#10;\def\PYZti{\char`\~}&#10;% for compatibility with earlier versions&#10;\def\PYZat{@}&#10;\def\PYZlb{[}&#10;\def\PYZrb{]}&#10;\makeatother&#10;&#10;&#10;    % For linebreaks inside Verbatim environment from package fancyvrb.&#10;    \makeatletter&#10;        \newbox\Wrappedcontinuationbox&#10;        \newbox\Wrappedvisiblespacebox&#10;        \newcommand*\Wrappedvisiblespace {\textcolor{red}{\textvisiblespace}}&#10;        \newcommand*\Wrappedcontinuationsymbol {\textcolor{red}{\llap{\tiny$\m@th\hookrightarrow$}}}&#10;        \newcommand*\Wrappedcontinuationindent {3ex }&#10;        \newcommand*\Wrappedafterbreak {\kern\Wrappedcontinuationindent\copy\Wrappedcontinuationbox}&#10;        % Take advantage of the already applied Pygments mark-up to insert&#10;        % potential linebreaks for TeX processing.&#10;        %        {, &lt;, #, %, $, ' and &quot;: go to next line.&#10;        %        _, }, ^, &amp;, &gt;, - and ~: stay at end of broken line.&#10;        % Use of \textquotesingle for straight quote.&#10;        \newcommand*\Wrappedbreaksatspecials {%&#10;            \def\PYGZus{\discretionary{\char`\_}{\Wrappedafterbreak}{\char`\_}}%&#10;            \def\PYGZob{\discretionary{}{\Wrappedafterbreak\char`\{}{\char`\{}}%&#10;            \def\PYGZcb{\discretionary{\char`\}}{\Wrappedafterbreak}{\char`\}}}%&#10;            \def\PYGZca{\discretionary{\char`\^}{\Wrappedafterbreak}{\char`\^}}%&#10;            \def\PYGZam{\discretionary{\char`\&amp;}{\Wrappedafterbreak}{\char`\&amp;}}%&#10;            \def\PYGZlt{\discretionary{}{\Wrappedafterbreak\char`\&lt;}{\char`\&lt;}}%&#10;            \def\PYGZgt{\discretionary{\char`\&gt;}{\Wrappedafterbreak}{\char`\&gt;}}%&#10;            \def\PYGZsh{\discretionary{}{\Wrappedafterbreak\char`\#}{\char`\#}}%&#10;            \def\PYGZpc{\discretionary{}{\Wrappedafterbreak\char`\%}{\char`\%}}%&#10;            \def\PYGZdl{\discretionary{}{\Wrappedafterbreak\char`\$}{\char`\$}}%&#10;            \def\PYGZhy{\discretionary{\char`\-}{\Wrappedafterbreak}{\char`\-}}%&#10;            \def\PYGZsq{\discretionary{}{\Wrappedafterbreak\textquotesingle}{\textquotesingle}}%&#10;            \def\PYGZdq{\discretionary{}{\Wrappedafterbreak\char`\&quot;}{\char`\&quot;}}%&#10;            \def\PYGZti{\discretionary{\char`\~}{\Wrappedafterbreak}{\char`\~}}%&#10;        }&#10;        % Some characters . , ; ? ! / are not pygmentized.&#10;        % This macro makes them &quot;active&quot; and they will insert potential linebreaks&#10;        \newcommand*\Wrappedbreaksatpunct {%&#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catcode`\.\active&#10;            \catcode`\,\active&#10;            \catcode`\;\active&#10;            \catcode`\:\active&#10;            \catcode`\?\active&#10;            \catcode`\!\active&#10;            \catcode`\/\active&#10;            \lccode`\~`\~&#10;        }&#10;    \makeatother&#10;&#10;    \let\OriginalVerbatim=\Verbatim&#10;    \makeatletter&#10;    \renewcommand{\Verbatim}[1][1]{%&#10;        %\parskip\z@skip&#10;        \sbox\Wrappedcontinuationbox {\Wrappedcontinuationsymbol}%&#10;        \sbox\Wrappedvisiblespacebox {\FV@SetupFont\Wrappedvisiblespace}%&#10;        \def\FancyVerbFormatLine ##1{\hsize\linewidth&#10;            \vtop{\raggedright\hyphenpenalty\z@\exhyphenpenalty\z@&#10;                \doublehyphendemerits\z@\finalhyphendemerits\z@&#10;                \strut ##1\strut}%&#10;        }%&#10;        % If the linebreak is at a space, the latter will be displayed as visible&#10;        % space at end of first line, and a continuation symbol starts next line.&#10;        % Stretch/shrink are however usually zero for typewriter font.&#10;        \def\FV@Space {%&#10;            \nobreak\hskip\z@ plus\fontdimen3\font minus\fontdimen4\font&#10;            \discretionary{\copy\Wrappedvisiblespacebox}{\Wrappedafterbreak}&#10;            {\kern\fontdimen2\font}%&#10;        }%&#10;&#10;        % Allow breaks at special characters using \PYG... macros.&#10;        \Wrappedbreaksatspecials&#10;        % Breaks at punctuation characters . , ; ? ! and / need catcode=\active&#10;        \OriginalVerbatim[#1,codes*=\Wrappedbreaksatpunct]%&#10;    }&#10;    \makeatother&#10;&#10;    % Exact colors from NB&#10;    \definecolor{incolor}{HTML}{303F9F}&#10;    \definecolor{outcolor}{HTML}{D84315}&#10;    \definecolor{cellborder}{HTML}{CFCFCF}&#10;    \definecolor{cellbackground}{HTML}{F7F7F7}&#10;&#10;    % prompt&#10;    \makeatletter&#10;    \newcommand{\boxspacing}{\kern\kvtcb@left@rule\kern\kvtcb@boxsep}&#10;    \makeatother&#10;    \newcommand{\prompt}[4]{&#10;        {\ttfamily\llap{{\color{#2}[#3]:\hspace{3pt}#4}}\vspace{-\baselineskip}}&#10;    }&#10;    &#10;&#10;    &#10;    % Prevent overflowing lines due to hard-to-break entities&#10;    \sloppy&#10;    % Setup hyperref package&#10;    \hypersetup{&#10;      breaklinks=true,  % so long urls are correctly broken across lines&#10;      colorlinks=true,&#10;      urlcolor=urlcolor,&#10;      linkcolor=linkcolor,&#10;      citecolor=citecolor,&#10;      }&#10;    % Slightly bigger margins than the latex defaults&#10;    &#10;    \geometry{verbose,tmargin=1in,bmargin=1in,lmargin=1in,rmargin=1in}&#10;    &#10;    &#10;&#10;\begin{document}&#10;    &#10;    \maketitle&#10;    &#10;    &#10;&#10;    &#10;    \begin{tcolorbox}[breakable, size=fbox, boxrule=1pt, pad at break*=1mm,colback=cellbackground, colframe=cellborder]&#10;\prompt{In}{incolor}{ }{\boxspacing}&#10;\begin{Verbatim}[commandchars=\\\{\}]&#10;\PY{c+c1}{\PYZsh{} Use the elbow method to determine the number of clusters we want.}&#10;\PY{k+kn}{from} \PY{n+nn}{sklearn}\PY{n+nn}{.}\PY{n+nn}{cluster} \PY{k+kn}{import} \PY{n}{KMeans}&#10;\PY{k+kn}{import} \PY{n+nn}{matplotlib}\PY{n+nn}{.}\PY{n+nn}{pyplot} \PY{k}{as} \PY{n+nn}{plt}&#10;&#10;\PY{n}{wcss} \PY{o}{=} \PY{p}{[}\PY{p}{]}&#10;\PY{k}{for} \PY{n}{k} \PY{o+ow}{in} \PY{n+nb}{range}\PY{p}{(}\PY{l+m+mi}{1}\PY{p}{,} \PY{l+m+mi}{11}\PY{p}{)}\PY{p}{:}&#10;    \PY{n}{kmeans} \PY{o}{=} \PY{n}{KMeans}\PY{p}{(}\PY{n}{n\PYZus{}clusters}\PY{o}{=}\PY{n}{k}\PY{p}{,} \PY{n}{n\PYZus{}init}\PY{o}{=}\PY{l+m+mi}{10}\PY{p}{,} \PY{n}{random\PYZus{}state}\PY{o}{=}\PY{l+m+mi}{42}\PY{p}{)}&#10;    \PY{n}{kmeans}\PY{o}{.}\PY{n}{fit}\PY{p}{(}\PY{n}{spotify\PYZus{}clustering}\PY{p}{)}&#10;    \PY{n}{wcss}\PY{o}{.}\PY{n}{append}\PY{p}{(}\PY{n}{kmeans}\PY{o}{.}\PY{n}{inertia\PYZus{}}\PY{p}{)}&#10;&#10;\PY{c+c1}{\PYZsh{} Plotting the elbow method}&#10;\PY{n}{plt}\PY{o}{.}\PY{n}{figure}\PY{p}{(}\PY{n}{figsize}\PY{o}{=}\PY{p}{(}\PY{l+m+mi}{8}\PY{p}{,} \PY{l+m+mi}{6}\PY{p}{)}\PY{p}{)}&#10;\PY{n}{plt}\PY{o}{.}\PY{n}{plot}\PY{p}{(}\PY{n+nb}{range}\PY{p}{(}\PY{l+m+mi}{1}\PY{p}{,} \PY{l+m+mi}{11}\PY{p}{)}\PY{p}{,} \PY{n}{wcss}\PY{p}{,} \PY{n}{marker}\PY{o}{=}\PY{l+s+s1}{\PYZsq{}}\PY{l+s+s1}{o}\PY{l+s+s1}{\PYZsq{}}\PY{p}{,} \PY{n}{linestyle}\PY{o}{=}\PY{l+s+s1}{\PYZsq{}}\PY{l+s+s1}{\PYZhy{}\PYZhy{}}\PY{l+s+s1}{\PYZsq{}}\PY{p}{)}&#10;\PY{n}{plt}\PY{o}{.}\PY{n}{xlabel}\PY{p}{(}\PY{l+s+s1}{\PYZsq{}}\PY{l+s+s1}{Number of Clusters (k)}\PY{l+s+s1}{\PYZsq{}}\PY{p}{)}&#10;\PY{n}{plt}\PY{o}{.}\PY{n}{ylabel}\PY{p}{(}\PY{l+s+s1}{\PYZsq{}}\PY{l+s+s1}{Within\PYZhy{}Cluster Sum of Squares (WCSS)}\PY{l+s+s1}{\PYZsq{}}\PY{p}{)}&#10;\PY{n}{plt}\PY{o}{.}\PY{n}{title}\PY{p}{(}\PY{l+s+s1}{\PYZsq{}}\PY{l+s+s1}{Elbow Method for Optimal k}\PY{l+s+s1}{\PYZsq{}}\PY{p}{)}&#10;\PY{n}{plt}\PY{o}{.}\PY{n}{xticks}\PY{p}{(}\PY{n+nb}{range}\PY{p}{(}\PY{l+m+mi}{1}\PY{p}{,} \PY{l+m+mi}{11}\PY{p}{)}\PY{p}{)}&#10;\PY{n}{plt}\PY{o}{.}\PY{n}{grid}\PY{p}{(}\PY{p}{)}&#10;\PY{n}{plt}\PY{o}{.}\PY{n}{show}\PY{p}{(}\PY{p}{)}&#10;\end{Verbatim}&#10;\end{tcolorbox}&#10;&#10;    \begin{tcolorbox}[breakable, size=fbox, boxrule=1pt, pad at break*=1mm,colback=cellbackground, colframe=cellborder]&#10;\prompt{In}{incolor}{ }{\boxspacing}&#10;\begin{Verbatim}[commandchars=\\\{\}]&#10;\PY{c+c1}{\PYZsh{} Use silhouette analysis to determine the number of clusters we want.}&#10;\PY{k+kn}{from} \PY{n+nn}{sklearn}\PY{n+nn}{.}\PY{n+nn}{metrics} \PY{k+kn}{import} \PY{n}{silhouette\PYZus{}score}&#10;&#10;\PY{n}{silhouette\PYZus{}scores} \PY{o}{=} \PY{p}{[}\PY{p}{]}&#10;\PY{k}{for} \PY{n}{k} \PY{o+ow}{in} \PY{n+nb}{range}\PY{p}{(}\PY{l+m+mi}{2}\PY{p}{,} \PY{l+m+mi}{11}\PY{p}{)}\PY{p}{:}&#10;    \PY{n}{kmeans} \PY{o}{=} \PY{n}{KMeans}\PY{p}{(}\PY{n}{n\PYZus{}clusters}\PY{o}{=}\PY{n}{k}\PY{p}{,} \PY{n}{n\PYZus{}init}\PY{o}{=}\PY{l+m+mi}{10}\PY{p}{,} \PY{n}{random\PYZus{}state}\PY{o}{=}\PY{l+m+mi}{42}\PY{p}{)}&#10;    \PY{n}{kmeans}\PY{o}{.}\PY{n}{fit}\PY{p}{(}\PY{n}{spotify\PYZus{}clustering}\PY{p}{)}&#10;    \PY{n}{score} \PY{o}{=} \PY{n}{silhouette\PYZus{}score}\PY{p}{(}\PY{n}{spotify\PYZus{}clustering}\PY{p}{,} \PY{n}{kmeans}\PY{o}{.}\PY{n}{labels\PYZus{}}\PY{p}{)}&#10;    \PY{n}{silhouette\PYZus{}scores}\PY{o}{.}\PY{n}{append}\PY{p}{(}\PY{n}{score}\PY{p}{)}&#10;&#10;\PY{c+c1}{\PYZsh{} Plotting silhouette scores}&#10;\PY{n}{plt}\PY{o}{.}\PY{n}{figure}\PY{p}{(}\PY{n}{figsize}\PY{o}{=}\PY{p}{(}\PY{l+m+mi}{8}\PY{p}{,} \PY{l+m+mi}{6}\PY{p}{)}\PY{p}{)}&#10;\PY{n}{plt}\PY{o}{.}\PY{n}{plot}\PY{p}{(}\PY{n+nb}{range}\PY{p}{(}\PY{l+m+mi}{2}\PY{p}{,} \PY{l+m+mi}{11}\PY{p}{)}\PY{p}{,} \PY{n}{silhouette\PYZus{}scores}\PY{p}{,} \PY{n}{marker}\PY{o}{=}\PY{l+s+s1}{\PYZsq{}}\PY{l+s+s1}{o}\PY{l+s+s1}{\PYZsq{}}\PY{p}{,} \PY{n}{linestyle}\PY{o}{=}\PY{l+s+s1}{\PYZsq{}}\PY{l+s+s1}{\PYZhy{}\PYZhy{}}\PY{l+s+s1}{\PYZsq{}}\PY{p}{)}&#10;\PY{n}{plt}\PY{o}{.}\PY{n}{xlabel}\PY{p}{(}\PY{l+s+s1}{\PYZsq{}}\PY{l+s+s1}{Number of Clusters (k)}\PY{l+s+s1}{\PYZsq{}}\PY{p}{)}&#10;\PY{n}{plt}\PY{o}{.}\PY{n}{ylabel}\PY{p}{(}\PY{l+s+s1}{\PYZsq{}}\PY{l+s+s1}{Silhouette Score}\PY{l+s+s1}{\PYZsq{}}\PY{p}{)}&#10;\PY{n}{plt}\PY{o}{.}\PY{n}{title}\PY{p}{(}\PY{l+s+s1}{\PYZsq{}}\PY{l+s+s1}{Silhouette Analysis for Optimal k}\PY{l+s+s1}{\PYZsq{}}\PY{p}{)}&#10;\PY{n}{plt}\PY{o}{.}\PY{n}{xticks}\PY{p}{(}\PY{n+nb}{range}\PY{p}{(}\PY{l+m+mi}{2}\PY{p}{,} \PY{l+m+mi}{11}\PY{p}{)}\PY{p}{)}&#10;\PY{n}{plt}\PY{o}{.}\PY{n}{grid}\PY{p}{(}\PY{p}{)}&#10;\PY{n}{plt}\PY{o}{.}\PY{n}{show}\PY{p}{(}\PY{p}{)}&#10;\end{Verbatim}&#10;\end{tcolorbox}&#10;&#10;&#10;    % Add a bibliography block to the postdoc&#10;    &#10;    &#10;    &#10;\end{document}&#10;"/>
  <p:tag name="IGUANATEXSIZE" val="20"/>
  <p:tag name="IGUANATEXCURSOR" val="24025"/>
  <p:tag name="TRANSPARENCY" val="True"/>
  <p:tag name="LATEXENGINEID" val="1"/>
  <p:tag name="TEMPFOLDER" val="/Users/antineutrino/Library/Containers/com.microsoft.Powerpoint/Data/tmp/TemporaryItems/"/>
  <p:tag name="LATEXFORMHEIGHT" val="426.65"/>
  <p:tag name="LATEXFORMWIDTH" val="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629"/>
  <p:tag name="ORIGINALWIDTH" val="491"/>
  <p:tag name="OUTPUTTYPE" val="PDF"/>
  <p:tag name="IGUANATEXVERSION" val="161"/>
  <p:tag name="LATEXADDIN" val="\documentclass[11pt]{article}&#10;&#10;    \usepackage[breakable]{tcolorbox}&#10;    \usepackage{parskip} % Stop auto-indenting (to mimic markdown behaviour)&#10;    &#10;&#10;    % Basic figure setup, for now with no caption control since it's done&#10;    % automatically by Pandoc (which extracts ![](path) syntax from Markdown).&#10;    \usepackage{graphicx}&#10;    % Maintain compatibility with old templates. Remove in nbconvert 6.0&#10;    \let\Oldincludegraphics\includegraphics&#10;    % Ensure that by default, figures have no caption (until we provide a&#10;    % proper Figure object with a Caption API and a way to capture that&#10;    % in the conversion process - todo).&#10;    \usepackage{caption}&#10;    \DeclareCaptionFormat{nocaption}{}&#10;    \captionsetup{format=nocaption,aboveskip=0pt,belowskip=0pt}&#10;&#10;    \usepackage{float}&#10;    \floatplacement{figure}{H} % forces figures to be placed at the correct location&#10;    \usepackage{xcolor} % Allow colors to be defined&#10;    \usepackage{enumerate} % Needed for markdown enumerations to work&#10;    \usepackage{geometry} % Used to adjust the document margins&#10;    \usepackage{amsmath} % Equations&#10;    \usepackage{amssymb} % Equations&#10;    \usepackage{textcomp} % defines textquotesingle&#10;    % Hack from http://tex.stackexchange.com/a/47451/13684:&#10;    \AtBeginDocument{%&#10;        \def\PYZsq{\textquotesingle}% Upright quotes in Pygmentized code&#10;    }&#10;    \usepackage{upquote} % Upright quotes for verbatim code&#10;    \usepackage{eurosym} % defines \euro&#10;&#10;    \usepackage{iftex}&#10;    \ifPDFTeX&#10;        \usepackage[T1]{fontenc}&#10;        \IfFileExists{alphabeta.sty}{&#10;              \usepackage{alphabeta}&#10;          }{&#10;              \usepackage[mathletters]{ucs}&#10;              \usepackage[utf8x]{inputenc}&#10;          }&#10;    \else&#10;        \usepackage{fontspec}&#10;        \usepackage{unicode-math}&#10;    \fi&#10;&#10;    \usepackage{fancyvrb} % verbatim replacement that allows latex&#10;    \usepackage{grffile} % extends the file name processing of package graphics&#10;                         % to support a larger range&#10;    \makeatletter % fix for old versions of grffile with XeLaTeX&#10;    \@ifpackagelater{grffile}{2019/11/01}&#10;    {&#10;      % Do nothing on new versions&#10;    }&#10;    {&#10;      \def\Gread@@xetex#1{%&#10;        \IfFileExists{&quot;\Gin@base&quot;.bb}%&#10;        {\Gread@eps{\Gin@base.bb}}%&#10;        {\Gread@@xetex@aux#1}%&#10;      }&#10;    }&#10;    \makeatother&#10;    \usepackage[Export]{adjustbox} % Used to constrain images to a maximum size&#10;    \adjustboxset{max size={0.9\linewidth}{0.9\paperheight}}&#10;&#10;    % The hyperref package gives us a pdf with properly built&#10;    % internal navigation ('pdf bookmarks' for the table of contents,&#10;    % internal cross-reference links, web links for URLs, etc.)&#10;    \usepackage{hyperref}&#10;    % The default LaTeX title has an obnoxious amount of whitespace. By default,&#10;    % titling removes some of it. It also provides customization options.&#10;    \usepackage{titling}&#10;    \usepackage{longtable} % longtable support required by pandoc &gt;1.10&#10;    \usepackage{booktabs}  % table support for pandoc &gt; 1.12.2&#10;    \usepackage{array}     % table support for pandoc &gt;= 2.11.3&#10;    \usepackage{calc}      % table minipage width calculation for pandoc &gt;= 2.11.1&#10;    \usepackage[inline]{enumitem} % IRkernel/repr support (it uses the enumerate* environment)&#10;    \usepackage[normalem]{ulem} % ulem is needed to support strikethroughs (\sout)&#10;                                % normalem makes italics be italics, not underlines&#10;    \usepackage{soul}      % strikethrough (\st) support for pandoc &gt;= 3.0.0&#10;    \usepackage{mathrsfs}&#10;    &#10;&#10;    &#10;    % Colors for the hyperref package&#10;    \definecolor{urlcolor}{rgb}{0,.145,.698}&#10;    \definecolor{linkcolor}{rgb}{.71,0.21,0.01}&#10;    \definecolor{citecolor}{rgb}{.12,.54,.11}&#10;&#10;    % ANSI colors&#10;    \definecolor{ansi-black}{HTML}{3E424D}&#10;    \definecolor{ansi-black-intense}{HTML}{282C36}&#10;    \definecolor{ansi-red}{HTML}{E75C58}&#10;    \definecolor{ansi-red-intense}{HTML}{B22B31}&#10;    \definecolor{ansi-green}{HTML}{00A250}&#10;    \definecolor{ansi-green-intense}{HTML}{007427}&#10;    \definecolor{ansi-yellow}{HTML}{DDB62B}&#10;    \definecolor{ansi-yellow-intense}{HTML}{B27D12}&#10;    \definecolor{ansi-blue}{HTML}{208FFB}&#10;    \definecolor{ansi-blue-intense}{HTML}{0065CA}&#10;    \definecolor{ansi-magenta}{HTML}{D160C4}&#10;    \definecolor{ansi-magenta-intense}{HTML}{A03196}&#10;    \definecolor{ansi-cyan}{HTML}{60C6C8}&#10;    \definecolor{ansi-cyan-intense}{HTML}{258F8F}&#10;    \definecolor{ansi-white}{HTML}{C5C1B4}&#10;    \definecolor{ansi-white-intense}{HTML}{A1A6B2}&#10;    \definecolor{ansi-default-inverse-fg}{HTML}{FFFFFF}&#10;    \definecolor{ansi-default-inverse-bg}{HTML}{000000}&#10;&#10;    % common color for the border for error outputs.&#10;    \definecolor{outerrorbackground}{HTML}{FFDFDF}&#10;&#10;    % commands and environments needed by pandoc snippets&#10;    % extracted from the output of `pandoc -s`&#10;    \providecommand{\tightlist}{%&#10;      \setlength{\itemsep}{0pt}\setlength{\parskip}{0pt}}&#10;    \DefineVerbatimEnvironment{Highlighting}{Verbatim}{commandchars=\\\{\}}&#10;    % Add ',fontsize=\small' for more characters per line&#10;    \newenvironment{Shaded}{}{}&#10;    \newcommand{\KeywordTok}[1]{\textcolor[rgb]{0.00,0.44,0.13}{\textbf{{#1}}}}&#10;    \newcommand{\DataTypeTok}[1]{\textcolor[rgb]{0.56,0.13,0.00}{{#1}}}&#10;    \newcommand{\DecValTok}[1]{\textcolor[rgb]{0.25,0.63,0.44}{{#1}}}&#10;    \newcommand{\BaseNTok}[1]{\textcolor[rgb]{0.25,0.63,0.44}{{#1}}}&#10;    \newcommand{\FloatTok}[1]{\textcolor[rgb]{0.25,0.63,0.44}{{#1}}}&#10;    \newcommand{\CharTok}[1]{\textcolor[rgb]{0.25,0.44,0.63}{{#1}}}&#10;    \newcommand{\StringTok}[1]{\textcolor[rgb]{0.25,0.44,0.63}{{#1}}}&#10;    \newcommand{\CommentTok}[1]{\textcolor[rgb]{0.38,0.63,0.69}{\textit{{#1}}}}&#10;    \newcommand{\OtherTok}[1]{\textcolor[rgb]{0.00,0.44,0.13}{{#1}}}&#10;    \newcommand{\AlertTok}[1]{\textcolor[rgb]{1.00,0.00,0.00}{\textbf{{#1}}}}&#10;    \newcommand{\FunctionTok}[1]{\textcolor[rgb]{0.02,0.16,0.49}{{#1}}}&#10;    \newcommand{\RegionMarkerTok}[1]{{#1}}&#10;    \newcommand{\ErrorTok}[1]{\textcolor[rgb]{1.00,0.00,0.00}{\textbf{{#1}}}}&#10;    \newcommand{\NormalTok}[1]{{#1}}&#10;&#10;    % Additional commands for more recent versions of Pandoc&#10;    \newcommand{\ConstantTok}[1]{\textcolor[rgb]{0.53,0.00,0.00}{{#1}}}&#10;    \newcommand{\SpecialCharTok}[1]{\textcolor[rgb]{0.25,0.44,0.63}{{#1}}}&#10;    \newcommand{\VerbatimStringTok}[1]{\textcolor[rgb]{0.25,0.44,0.63}{{#1}}}&#10;    \newcommand{\SpecialStringTok}[1]{\textcolor[rgb]{0.73,0.40,0.53}{{#1}}}&#10;    \newcommand{\ImportTok}[1]{{#1}}&#10;    \newcommand{\DocumentationTok}[1]{\textcolor[rgb]{0.73,0.13,0.13}{\textit{{#1}}}}&#10;    \newcommand{\AnnotationTok}[1]{\textcolor[rgb]{0.38,0.63,0.69}{\textbf{\textit{{#1}}}}}&#10;    \newcommand{\CommentVarTok}[1]{\textcolor[rgb]{0.38,0.63,0.69}{\textbf{\textit{{#1}}}}}&#10;    \newcommand{\VariableTok}[1]{\textcolor[rgb]{0.10,0.09,0.49}{{#1}}}&#10;    \newcommand{\ControlFlowTok}[1]{\textcolor[rgb]{0.00,0.44,0.13}{\textbf{{#1}}}}&#10;    \newcommand{\OperatorTok}[1]{\textcolor[rgb]{0.40,0.40,0.40}{{#1}}}&#10;    \newcommand{\BuiltInTok}[1]{{#1}}&#10;    \newcommand{\ExtensionTok}[1]{{#1}}&#10;    \newcommand{\PreprocessorTok}[1]{\textcolor[rgb]{0.74,0.48,0.00}{{#1}}}&#10;    \newcommand{\AttributeTok}[1]{\textcolor[rgb]{0.49,0.56,0.16}{{#1}}}&#10;    \newcommand{\InformationTok}[1]{\textcolor[rgb]{0.38,0.63,0.69}{\textbf{\textit{{#1}}}}}&#10;    \newcommand{\WarningTok}[1]{\textcolor[rgb]{0.38,0.63,0.69}{\textbf{\textit{{#1}}}}}&#10;&#10;&#10;    % Define a nice break command that doesn't care if a line doesn't already&#10;    % exist.&#10;    \def\br{\hspace*{\fill} \\* }&#10;    % Math Jax compatibility definitions&#10;    \def\gt{&gt;}&#10;    \def\lt{&lt;}&#10;    \let\Oldtex\TeX&#10;    \let\Oldlatex\LaTeX&#10;    \renewcommand{\TeX}{\textrm{\Oldtex}}&#10;    \renewcommand{\LaTeX}{\textrm{\Oldlatex}}&#10;    % Document parameters&#10;    % Document title&#10;    \title{Untitled2}&#10;    &#10;    &#10;    &#10;    &#10;    &#10;    &#10;    &#10;% Pygments definitions&#10;\makeatletter&#10;\def\PY@reset{\let\PY@it=\relax \let\PY@bf=\relax%&#10;    \let\PY@ul=\relax \let\PY@tc=\relax%&#10;    \let\PY@bc=\relax \let\PY@ff=\relax}&#10;\def\PY@tok#1{\csname PY@tok@#1\endcsname}&#10;\def\PY@toks#1+{\ifx\relax#1\empty\else%&#10;    \PY@tok{#1}\expandafter\PY@toks\fi}&#10;\def\PY@do#1{\PY@bc{\PY@tc{\PY@ul{%&#10;    \PY@it{\PY@bf{\PY@ff{#1}}}}}}}&#10;\def\PY#1#2{\PY@reset\PY@toks#1+\relax+\PY@do{#2}}&#10;&#10;\@namedef{PY@tok@w}{\def\PY@tc##1{\textcolor[rgb]{0.73,0.73,0.73}{##1}}}&#10;\@namedef{PY@tok@c}{\let\PY@it=\textit\def\PY@tc##1{\textcolor[rgb]{0.24,0.48,0.48}{##1}}}&#10;\@namedef{PY@tok@cp}{\def\PY@tc##1{\textcolor[rgb]{0.61,0.40,0.00}{##1}}}&#10;\@namedef{PY@tok@k}{\let\PY@bf=\textbf\def\PY@tc##1{\textcolor[rgb]{0.00,0.50,0.00}{##1}}}&#10;\@namedef{PY@tok@kp}{\def\PY@tc##1{\textcolor[rgb]{0.00,0.50,0.00}{##1}}}&#10;\@namedef{PY@tok@kt}{\def\PY@tc##1{\textcolor[rgb]{0.69,0.00,0.25}{##1}}}&#10;\@namedef{PY@tok@o}{\def\PY@tc##1{\textcolor[rgb]{0.40,0.40,0.40}{##1}}}&#10;\@namedef{PY@tok@ow}{\let\PY@bf=\textbf\def\PY@tc##1{\textcolor[rgb]{0.67,0.13,1.00}{##1}}}&#10;\@namedef{PY@tok@nb}{\def\PY@tc##1{\textcolor[rgb]{0.00,0.50,0.00}{##1}}}&#10;\@namedef{PY@tok@nf}{\def\PY@tc##1{\textcolor[rgb]{0.00,0.00,1.00}{##1}}}&#10;\@namedef{PY@tok@nc}{\let\PY@bf=\textbf\def\PY@tc##1{\textcolor[rgb]{0.00,0.00,1.00}{##1}}}&#10;\@namedef{PY@tok@nn}{\let\PY@bf=\textbf\def\PY@tc##1{\textcolor[rgb]{0.00,0.00,1.00}{##1}}}&#10;\@namedef{PY@tok@ne}{\let\PY@bf=\textbf\def\PY@tc##1{\textcolor[rgb]{0.80,0.25,0.22}{##1}}}&#10;\@namedef{PY@tok@nv}{\def\PY@tc##1{\textcolor[rgb]{0.10,0.09,0.49}{##1}}}&#10;\@namedef{PY@tok@no}{\def\PY@tc##1{\textcolor[rgb]{0.53,0.00,0.00}{##1}}}&#10;\@namedef{PY@tok@nl}{\def\PY@tc##1{\textcolor[rgb]{0.46,0.46,0.00}{##1}}}&#10;\@namedef{PY@tok@ni}{\let\PY@bf=\textbf\def\PY@tc##1{\textcolor[rgb]{0.44,0.44,0.44}{##1}}}&#10;\@namedef{PY@tok@na}{\def\PY@tc##1{\textcolor[rgb]{0.41,0.47,0.13}{##1}}}&#10;\@namedef{PY@tok@nt}{\let\PY@bf=\textbf\def\PY@tc##1{\textcolor[rgb]{0.00,0.50,0.00}{##1}}}&#10;\@namedef{PY@tok@nd}{\def\PY@tc##1{\textcolor[rgb]{0.67,0.13,1.00}{##1}}}&#10;\@namedef{PY@tok@s}{\def\PY@tc##1{\textcolor[rgb]{0.73,0.13,0.13}{##1}}}&#10;\@namedef{PY@tok@sd}{\let\PY@it=\textit\def\PY@tc##1{\textcolor[rgb]{0.73,0.13,0.13}{##1}}}&#10;\@namedef{PY@tok@si}{\let\PY@bf=\textbf\def\PY@tc##1{\textcolor[rgb]{0.64,0.35,0.47}{##1}}}&#10;\@namedef{PY@tok@se}{\let\PY@bf=\textbf\def\PY@tc##1{\textcolor[rgb]{0.67,0.36,0.12}{##1}}}&#10;\@namedef{PY@tok@sr}{\def\PY@tc##1{\textcolor[rgb]{0.64,0.35,0.47}{##1}}}&#10;\@namedef{PY@tok@ss}{\def\PY@tc##1{\textcolor[rgb]{0.10,0.09,0.49}{##1}}}&#10;\@namedef{PY@tok@sx}{\def\PY@tc##1{\textcolor[rgb]{0.00,0.50,0.00}{##1}}}&#10;\@namedef{PY@tok@m}{\def\PY@tc##1{\textcolor[rgb]{0.40,0.40,0.40}{##1}}}&#10;\@namedef{PY@tok@gh}{\let\PY@bf=\textbf\def\PY@tc##1{\textcolor[rgb]{0.00,0.00,0.50}{##1}}}&#10;\@namedef{PY@tok@gu}{\let\PY@bf=\textbf\def\PY@tc##1{\textcolor[rgb]{0.50,0.00,0.50}{##1}}}&#10;\@namedef{PY@tok@gd}{\def\PY@tc##1{\textcolor[rgb]{0.63,0.00,0.00}{##1}}}&#10;\@namedef{PY@tok@gi}{\def\PY@tc##1{\textcolor[rgb]{0.00,0.52,0.00}{##1}}}&#10;\@namedef{PY@tok@gr}{\def\PY@tc##1{\textcolor[rgb]{0.89,0.00,0.00}{##1}}}&#10;\@namedef{PY@tok@ge}{\let\PY@it=\textit}&#10;\@namedef{PY@tok@gs}{\let\PY@bf=\textbf}&#10;\@namedef{PY@tok@gp}{\let\PY@bf=\textbf\def\PY@tc##1{\textcolor[rgb]{0.00,0.00,0.50}{##1}}}&#10;\@namedef{PY@tok@go}{\def\PY@tc##1{\textcolor[rgb]{0.44,0.44,0.44}{##1}}}&#10;\@namedef{PY@tok@gt}{\def\PY@tc##1{\textcolor[rgb]{0.00,0.27,0.87}{##1}}}&#10;\@namedef{PY@tok@err}{\def\PY@bc##1{{\setlength{\fboxsep}{\string -\fboxrule}\fcolorbox[rgb]{1.00,0.00,0.00}{1,1,1}{\strut ##1}}}}&#10;\@namedef{PY@tok@kc}{\let\PY@bf=\textbf\def\PY@tc##1{\textcolor[rgb]{0.00,0.50,0.00}{##1}}}&#10;\@namedef{PY@tok@kd}{\let\PY@bf=\textbf\def\PY@tc##1{\textcolor[rgb]{0.00,0.50,0.00}{##1}}}&#10;\@namedef{PY@tok@kn}{\let\PY@bf=\textbf\def\PY@tc##1{\textcolor[rgb]{0.00,0.50,0.00}{##1}}}&#10;\@namedef{PY@tok@kr}{\let\PY@bf=\textbf\def\PY@tc##1{\textcolor[rgb]{0.00,0.50,0.00}{##1}}}&#10;\@namedef{PY@tok@bp}{\def\PY@tc##1{\textcolor[rgb]{0.00,0.50,0.00}{##1}}}&#10;\@namedef{PY@tok@fm}{\def\PY@tc##1{\textcolor[rgb]{0.00,0.00,1.00}{##1}}}&#10;\@namedef{PY@tok@vc}{\def\PY@tc##1{\textcolor[rgb]{0.10,0.09,0.49}{##1}}}&#10;\@namedef{PY@tok@vg}{\def\PY@tc##1{\textcolor[rgb]{0.10,0.09,0.49}{##1}}}&#10;\@namedef{PY@tok@vi}{\def\PY@tc##1{\textcolor[rgb]{0.10,0.09,0.49}{##1}}}&#10;\@namedef{PY@tok@vm}{\def\PY@tc##1{\textcolor[rgb]{0.10,0.09,0.49}{##1}}}&#10;\@namedef{PY@tok@sa}{\def\PY@tc##1{\textcolor[rgb]{0.73,0.13,0.13}{##1}}}&#10;\@namedef{PY@tok@sb}{\def\PY@tc##1{\textcolor[rgb]{0.73,0.13,0.13}{##1}}}&#10;\@namedef{PY@tok@sc}{\def\PY@tc##1{\textcolor[rgb]{0.73,0.13,0.13}{##1}}}&#10;\@namedef{PY@tok@dl}{\def\PY@tc##1{\textcolor[rgb]{0.73,0.13,0.13}{##1}}}&#10;\@namedef{PY@tok@s2}{\def\PY@tc##1{\textcolor[rgb]{0.73,0.13,0.13}{##1}}}&#10;\@namedef{PY@tok@sh}{\def\PY@tc##1{\textcolor[rgb]{0.73,0.13,0.13}{##1}}}&#10;\@namedef{PY@tok@s1}{\def\PY@tc##1{\textcolor[rgb]{0.73,0.13,0.13}{##1}}}&#10;\@namedef{PY@tok@mb}{\def\PY@tc##1{\textcolor[rgb]{0.40,0.40,0.40}{##1}}}&#10;\@namedef{PY@tok@mf}{\def\PY@tc##1{\textcolor[rgb]{0.40,0.40,0.40}{##1}}}&#10;\@namedef{PY@tok@mh}{\def\PY@tc##1{\textcolor[rgb]{0.40,0.40,0.40}{##1}}}&#10;\@namedef{PY@tok@mi}{\def\PY@tc##1{\textcolor[rgb]{0.40,0.40,0.40}{##1}}}&#10;\@namedef{PY@tok@il}{\def\PY@tc##1{\textcolor[rgb]{0.40,0.40,0.40}{##1}}}&#10;\@namedef{PY@tok@mo}{\def\PY@tc##1{\textcolor[rgb]{0.40,0.40,0.40}{##1}}}&#10;\@namedef{PY@tok@ch}{\let\PY@it=\textit\def\PY@tc##1{\textcolor[rgb]{0.24,0.48,0.48}{##1}}}&#10;\@namedef{PY@tok@cm}{\let\PY@it=\textit\def\PY@tc##1{\textcolor[rgb]{0.24,0.48,0.48}{##1}}}&#10;\@namedef{PY@tok@cpf}{\let\PY@it=\textit\def\PY@tc##1{\textcolor[rgb]{0.24,0.48,0.48}{##1}}}&#10;\@namedef{PY@tok@c1}{\let\PY@it=\textit\def\PY@tc##1{\textcolor[rgb]{0.24,0.48,0.48}{##1}}}&#10;\@namedef{PY@tok@cs}{\let\PY@it=\textit\def\PY@tc##1{\textcolor[rgb]{0.24,0.48,0.48}{##1}}}&#10;&#10;\def\PYZbs{\char`\\}&#10;\def\PYZus{\char`\_}&#10;\def\PYZob{\char`\{}&#10;\def\PYZcb{\char`\}}&#10;\def\PYZca{\char`\^}&#10;\def\PYZam{\char`\&amp;}&#10;\def\PYZlt{\char`\&lt;}&#10;\def\PYZgt{\char`\&gt;}&#10;\def\PYZsh{\char`\#}&#10;\def\PYZpc{\char`\%}&#10;\def\PYZdl{\char`\$}&#10;\def\PYZhy{\char`\-}&#10;\def\PYZsq{\char`\'}&#10;\def\PYZdq{\char`\&quot;}&#10;\def\PYZti{\char`\~}&#10;% for compatibility with earlier versions&#10;\def\PYZat{@}&#10;\def\PYZlb{[}&#10;\def\PYZrb{]}&#10;\makeatother&#10;&#10;&#10;    % For linebreaks inside Verbatim environment from package fancyvrb.&#10;    \makeatletter&#10;        \newbox\Wrappedcontinuationbox&#10;        \newbox\Wrappedvisiblespacebox&#10;        \newcommand*\Wrappedvisiblespace {\textcolor{red}{\textvisiblespace}}&#10;        \newcommand*\Wrappedcontinuationsymbol {\textcolor{red}{\llap{\tiny$\m@th\hookrightarrow$}}}&#10;        \newcommand*\Wrappedcontinuationindent {3ex }&#10;        \newcommand*\Wrappedafterbreak {\kern\Wrappedcontinuationindent\copy\Wrappedcontinuationbox}&#10;        % Take advantage of the already applied Pygments mark-up to insert&#10;        % potential linebreaks for TeX processing.&#10;        %        {, &lt;, #, %, $, ' and &quot;: go to next line.&#10;        %        _, }, ^, &amp;, &gt;, - and ~: stay at end of broken line.&#10;        % Use of \textquotesingle for straight quote.&#10;        \newcommand*\Wrappedbreaksatspecials {%&#10;            \def\PYGZus{\discretionary{\char`\_}{\Wrappedafterbreak}{\char`\_}}%&#10;            \def\PYGZob{\discretionary{}{\Wrappedafterbreak\char`\{}{\char`\{}}%&#10;            \def\PYGZcb{\discretionary{\char`\}}{\Wrappedafterbreak}{\char`\}}}%&#10;            \def\PYGZca{\discretionary{\char`\^}{\Wrappedafterbreak}{\char`\^}}%&#10;            \def\PYGZam{\discretionary{\char`\&amp;}{\Wrappedafterbreak}{\char`\&amp;}}%&#10;            \def\PYGZlt{\discretionary{}{\Wrappedafterbreak\char`\&lt;}{\char`\&lt;}}%&#10;            \def\PYGZgt{\discretionary{\char`\&gt;}{\Wrappedafterbreak}{\char`\&gt;}}%&#10;            \def\PYGZsh{\discretionary{}{\Wrappedafterbreak\char`\#}{\char`\#}}%&#10;            \def\PYGZpc{\discretionary{}{\Wrappedafterbreak\char`\%}{\char`\%}}%&#10;            \def\PYGZdl{\discretionary{}{\Wrappedafterbreak\char`\$}{\char`\$}}%&#10;            \def\PYGZhy{\discretionary{\char`\-}{\Wrappedafterbreak}{\char`\-}}%&#10;            \def\PYGZsq{\discretionary{}{\Wrappedafterbreak\textquotesingle}{\textquotesingle}}%&#10;            \def\PYGZdq{\discretionary{}{\Wrappedafterbreak\char`\&quot;}{\char`\&quot;}}%&#10;            \def\PYGZti{\discretionary{\char`\~}{\Wrappedafterbreak}{\char`\~}}%&#10;        }&#10;        % Some characters . , ; ? ! / are not pygmentized.&#10;        % This macro makes them &quot;active&quot; and they will insert potential linebreaks&#10;        \newcommand*\Wrappedbreaksatpunct {%&#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catcode`\.\active&#10;            \catcode`\,\active&#10;            \catcode`\;\active&#10;            \catcode`\:\active&#10;            \catcode`\?\active&#10;            \catcode`\!\active&#10;            \catcode`\/\active&#10;            \lccode`\~`\~&#10;        }&#10;    \makeatother&#10;&#10;    \let\OriginalVerbatim=\Verbatim&#10;    \makeatletter&#10;    \renewcommand{\Verbatim}[1][1]{%&#10;        %\parskip\z@skip&#10;        \sbox\Wrappedcontinuationbox {\Wrappedcontinuationsymbol}%&#10;        \sbox\Wrappedvisiblespacebox {\FV@SetupFont\Wrappedvisiblespace}%&#10;        \def\FancyVerbFormatLine ##1{\hsize\linewidth&#10;            \vtop{\raggedright\hyphenpenalty\z@\exhyphenpenalty\z@&#10;                \doublehyphendemerits\z@\finalhyphendemerits\z@&#10;                \strut ##1\strut}%&#10;        }%&#10;        % If the linebreak is at a space, the latter will be displayed as visible&#10;        % space at end of first line, and a continuation symbol starts next line.&#10;        % Stretch/shrink are however usually zero for typewriter font.&#10;        \def\FV@Space {%&#10;            \nobreak\hskip\z@ plus\fontdimen3\font minus\fontdimen4\font&#10;            \discretionary{\copy\Wrappedvisiblespacebox}{\Wrappedafterbreak}&#10;            {\kern\fontdimen2\font}%&#10;        }%&#10;&#10;        % Allow breaks at special characters using \PYG... macros.&#10;        \Wrappedbreaksatspecials&#10;        % Breaks at punctuation characters . , ; ? ! and / need catcode=\active&#10;        \OriginalVerbatim[#1,codes*=\Wrappedbreaksatpunct]%&#10;    }&#10;    \makeatother&#10;&#10;    % Exact colors from NB&#10;    \definecolor{incolor}{HTML}{303F9F}&#10;    \definecolor{outcolor}{HTML}{D84315}&#10;    \definecolor{cellborder}{HTML}{CFCFCF}&#10;    \definecolor{cellbackground}{HTML}{F7F7F7}&#10;&#10;    % prompt&#10;    \makeatletter&#10;    \newcommand{\boxspacing}{\kern\kvtcb@left@rule\kern\kvtcb@boxsep}&#10;    \makeatother&#10;    \newcommand{\prompt}[4]{&#10;        {\ttfamily\llap{{\color{#2}[#3]:\hspace{3pt}#4}}\vspace{-\baselineskip}}&#10;    }&#10;    &#10;&#10;    &#10;    % Prevent overflowing lines due to hard-to-break entities&#10;    \sloppy&#10;    % Setup hyperref package&#10;    \hypersetup{&#10;      breaklinks=true,  % so long urls are correctly broken across lines&#10;      colorlinks=true,&#10;      urlcolor=urlcolor,&#10;      linkcolor=linkcolor,&#10;      citecolor=citecolor,&#10;      }&#10;    % Slightly bigger margins than the latex defaults&#10;    &#10;    \geometry{verbose,tmargin=1in,bmargin=1in,lmargin=1in,rmargin=1in}&#10;    &#10;    &#10;&#10;\begin{document}&#10;    &#10;    \maketitle&#10;    &#10;    &#10;&#10;    &#10;    \begin{tcolorbox}[breakable, size=fbox, boxrule=1pt, pad at break*=1mm,colback=cellbackground, colframe=cellborder]&#10;\prompt{In}{incolor}{ }{\boxspacing}&#10;\begin{Verbatim}[commandchars=\\\{\}]&#10;\PY{c+c1}{\PYZsh{} Save the dataframe with cluster information as a new CSV file}&#10;\PY{n}{spotify\PYZus{}clustering}\PY{o}{.}\PY{n}{to\PYZus{}csv}\PY{p}{(}\PY{l+s+s2}{\PYZdq{}}\PY{l+s+s2}{result.csv}\PY{l+s+s2}{\PYZdq{}}\PY{p}{,} \PY{n}{index}\PY{o}{=}\PY{k+kc}{False}\PY{p}{)}&#10;&#10;\PY{c+c1}{\PYZsh{} Load the updated data with cluster info}&#10;\PY{n}{tracks} \PY{o}{=} \PY{n}{pd}\PY{o}{.}\PY{n}{read\PYZus{}csv}\PY{p}{(}\PY{l+s+s2}{\PYZdq{}}\PY{l+s+s2}{result.csv}\PY{l+s+s2}{\PYZdq{}}\PY{p}{)}&#10;\end{Verbatim}&#10;\end{tcolorbox}&#10;&#10;    \begin{tcolorbox}[breakable, size=fbox, boxrule=1pt, pad at break*=1mm,colback=cellbackground, colframe=cellborder]&#10;\prompt{In}{incolor}{ }{\boxspacing}&#10;\begin{Verbatim}[commandchars=\\\{\}]&#10;\PY{n}{ids} \PY{o}{=} \PY{n+nb}{input}\PY{p}{(}\PY{l+s+s1}{\PYZsq{}}\PY{l+s+s1}{Enter comma\PYZhy{}separated ids of your favorite songs}\PY{l+s+se}{\PYZbs{}n}\PY{l+s+s1}{\PYZgt{} }\PY{l+s+s1}{\PYZsq{}}\PY{p}{)}\PY{o}{.}\PY{n}{strip}\PY{p}{(}\PY{p}{)}\PY{o}{.}\PY{n}{split}\PY{p}{(}\PY{l+s+s1}{\PYZsq{}}\PY{l+s+s1}{,}\PY{l+s+s1}{\PYZsq{}}\PY{p}{)}&#10;\PY{n}{ids} \PY{o}{=} \PY{p}{[}\PY{n+nb}{int}\PY{p}{(}\PY{n+nb}{id}\PY{o}{.}\PY{n}{strip}\PY{p}{(}\PY{p}{)}\PY{p}{)} \PY{k}{for} \PY{n+nb}{id} \PY{o+ow}{in} \PY{n}{ids}\PY{p}{]}&#10;\PY{n+nb}{print}\PY{p}{(}\PY{l+s+s2}{\PYZdq{}}\PY{l+s+s2}{Entered IDs:}\PY{l+s+s2}{\PYZdq{}}\PY{p}{,} \PY{n}{ids}\PY{p}{)}&#10;\end{Verbatim}&#10;\end{tcolorbox}&#10;&#10;    \begin{tcolorbox}[breakable, size=fbox, boxrule=1pt, pad at break*=1mm,colback=cellbackground, colframe=cellborder]&#10;\prompt{In}{incolor}{ }{\boxspacing}&#10;\begin{Verbatim}[commandchars=\\\{\}]&#10;\PY{n}{favorites} \PY{o}{=} \PY{n}{tracks}\PY{p}{[}\PY{n}{tracks}\PY{p}{[}\PY{l+s+s1}{\PYZsq{}}\PY{l+s+s1}{UID}\PY{l+s+s1}{\PYZsq{}}\PY{p}{]}\PY{o}{.}\PY{n}{isin}\PY{p}{(}\PY{n}{ids}\PY{p}{)}\PY{p}{]}&#10;\end{Verbatim}&#10;\end{tcolorbox}&#10;&#10;    \begin{tcolorbox}[breakable, size=fbox, boxrule=1pt, pad at break*=1mm,colback=cellbackground, colframe=cellborder]&#10;\prompt{In}{incolor}{ }{\boxspacing}&#10;\begin{Verbatim}[commandchars=\\\{\}]&#10;\PY{c+c1}{\PYZsh{} Find out the most frequent cluster among the user\PYZsq{}s favorite songs}&#10;\PY{n}{clusters} \PY{o}{=} \PY{n}{favorites}\PY{p}{[}\PY{l+s+s1}{\PYZsq{}}\PY{l+s+s1}{type}\PY{l+s+s1}{\PYZsq{}}\PY{p}{]}\PY{o}{.}\PY{n}{value\PYZus{}counts}\PY{p}{(}\PY{p}{)}&#10;\PY{n}{user\PYZus{}favorite\PYZus{}cluster} \PY{o}{=} \PY{n}{clusters}\PY{o}{.}\PY{n}{idxmax}\PY{p}{(}\PY{p}{)}&#10;&#10;\PY{n+nb}{print}\PY{p}{(}\PY{l+s+s1}{\PYZsq{}}\PY{l+s+se}{\PYZbs{}n}\PY{l+s+s1}{Favorite cluster:}\PY{l+s+s1}{\PYZsq{}}\PY{p}{,} \PY{n}{user\PYZus{}favorite\PYZus{}cluster}\PY{p}{,} \PY{l+s+s1}{\PYZsq{}}\PY{l+s+se}{\PYZbs{}n}\PY{l+s+s1}{\PYZsq{}}\PY{p}{)}&#10;\end{Verbatim}&#10;\end{tcolorbox}&#10;&#10;    \begin{tcolorbox}[breakable, size=fbox, boxrule=1pt, pad at break*=1mm,colback=cellbackground, colframe=cellborder]&#10;\prompt{In}{incolor}{ }{\boxspacing}&#10;\begin{Verbatim}[commandchars=\\\{\}]&#10;\PY{c+c1}{\PYZsh{} Get the songs that belong to the user\PYZsq{}s favorite cluster}&#10;\PY{n}{suggestions} \PY{o}{=} \PY{n}{tracks}\PY{p}{[}\PY{n}{tracks}\PY{p}{[}\PY{l+s+s1}{\PYZsq{}}\PY{l+s+s1}{type}\PY{l+s+s1}{\PYZsq{}}\PY{p}{]} \PY{o}{==} \PY{n}{user\PYZus{}favorite\PYZus{}cluster}\PY{p}{]}&#10;&#10;\PY{c+c1}{\PYZsh{} Print the first 5 song suggestions}&#10;\PY{n}{suggestions}\PY{o}{.}\PY{n}{head}\PY{p}{(}\PY{p}{)}&#10;\end{Verbatim}&#10;\end{tcolorbox}&#10;&#10;&#10;    % Add a bibliography block to the postdoc&#10;    &#10;    &#10;    &#10;\end{document}&#10;"/>
  <p:tag name="IGUANATEXSIZE" val="20"/>
  <p:tag name="IGUANATEXCURSOR" val="22952"/>
  <p:tag name="TRANSPARENCY" val="True"/>
  <p:tag name="FILENAME" val="/Users/antineutrino/Downloads/Untitled2.tex"/>
  <p:tag name="LATEXENGINEID" val="1"/>
  <p:tag name="TEMPFOLDER" val="/Users/antineutrino/Library/Containers/com.microsoft.Powerpoint/Data/tmp/TemporaryItems/"/>
  <p:tag name="LATEXFORMHEIGHT" val="426.65"/>
  <p:tag name="LATEXFORMWIDTH" val="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629"/>
  <p:tag name="ORIGINALWIDTH" val="491"/>
  <p:tag name="OUTPUTTYPE" val="PDF"/>
  <p:tag name="IGUANATEXVERSION" val="161"/>
  <p:tag name="LATEXADDIN" val="\documentclass[11pt]{article}&#10;&#10;    \usepackage[breakable]{tcolorbox}&#10;    \usepackage{parskip} % Stop auto-indenting (to mimic markdown behaviour)&#10;    &#10;&#10;    % Basic figure setup, for now with no caption control since it's done&#10;    % automatically by Pandoc (which extracts ![](path) syntax from Markdown).&#10;    \usepackage{graphicx}&#10;    % Maintain compatibility with old templates. Remove in nbconvert 6.0&#10;    \let\Oldincludegraphics\includegraphics&#10;    % Ensure that by default, figures have no caption (until we provide a&#10;    % proper Figure object with a Caption API and a way to capture that&#10;    % in the conversion process - todo).&#10;    \usepackage{caption}&#10;    \DeclareCaptionFormat{nocaption}{}&#10;    \captionsetup{format=nocaption,aboveskip=0pt,belowskip=0pt}&#10;&#10;    \usepackage{float}&#10;    \floatplacement{figure}{H} % forces figures to be placed at the correct location&#10;    \usepackage{xcolor} % Allow colors to be defined&#10;    \usepackage{enumerate} % Needed for markdown enumerations to work&#10;    \usepackage{geometry} % Used to adjust the document margins&#10;    \usepackage{amsmath} % Equations&#10;    \usepackage{amssymb} % Equations&#10;    \usepackage{textcomp} % defines textquotesingle&#10;    % Hack from http://tex.stackexchange.com/a/47451/13684:&#10;    \AtBeginDocument{%&#10;        \def\PYZsq{\textquotesingle}% Upright quotes in Pygmentized code&#10;    }&#10;    \usepackage{upquote} % Upright quotes for verbatim code&#10;    \usepackage{eurosym} % defines \euro&#10;&#10;    \usepackage{iftex}&#10;    \ifPDFTeX&#10;        \usepackage[T1]{fontenc}&#10;        \IfFileExists{alphabeta.sty}{&#10;              \usepackage{alphabeta}&#10;          }{&#10;              \usepackage[mathletters]{ucs}&#10;              \usepackage[utf8x]{inputenc}&#10;          }&#10;    \else&#10;        \usepackage{fontspec}&#10;        \usepackage{unicode-math}&#10;    \fi&#10;&#10;    \usepackage{fancyvrb} % verbatim replacement that allows latex&#10;    \usepackage{grffile} % extends the file name processing of package graphics&#10;                         % to support a larger range&#10;    \makeatletter % fix for old versions of grffile with XeLaTeX&#10;    \@ifpackagelater{grffile}{2019/11/01}&#10;    {&#10;      % Do nothing on new versions&#10;    }&#10;    {&#10;      \def\Gread@@xetex#1{%&#10;        \IfFileExists{&quot;\Gin@base&quot;.bb}%&#10;        {\Gread@eps{\Gin@base.bb}}%&#10;        {\Gread@@xetex@aux#1}%&#10;      }&#10;    }&#10;    \makeatother&#10;    \usepackage[Export]{adjustbox} % Used to constrain images to a maximum size&#10;    \adjustboxset{max size={0.9\linewidth}{0.9\paperheight}}&#10;&#10;    % The hyperref package gives us a pdf with properly built&#10;    % internal navigation ('pdf bookmarks' for the table of contents,&#10;    % internal cross-reference links, web links for URLs, etc.)&#10;    \usepackage{hyperref}&#10;    % The default LaTeX title has an obnoxious amount of whitespace. By default,&#10;    % titling removes some of it. It also provides customization options.&#10;    \usepackage{titling}&#10;    \usepackage{longtable} % longtable support required by pandoc &gt;1.10&#10;    \usepackage{booktabs}  % table support for pandoc &gt; 1.12.2&#10;    \usepackage{array}     % table support for pandoc &gt;= 2.11.3&#10;    \usepackage{calc}      % table minipage width calculation for pandoc &gt;= 2.11.1&#10;    \usepackage[inline]{enumitem} % IRkernel/repr support (it uses the enumerate* environment)&#10;    \usepackage[normalem]{ulem} % ulem is needed to support strikethroughs (\sout)&#10;                                % normalem makes italics be italics, not underlines&#10;    \usepackage{soul}      % strikethrough (\st) support for pandoc &gt;= 3.0.0&#10;    \usepackage{mathrsfs}&#10;    &#10;&#10;    &#10;    % Colors for the hyperref package&#10;    \definecolor{urlcolor}{rgb}{0,.145,.698}&#10;    \definecolor{linkcolor}{rgb}{.71,0.21,0.01}&#10;    \definecolor{citecolor}{rgb}{.12,.54,.11}&#10;&#10;    % ANSI colors&#10;    \definecolor{ansi-black}{HTML}{3E424D}&#10;    \definecolor{ansi-black-intense}{HTML}{282C36}&#10;    \definecolor{ansi-red}{HTML}{E75C58}&#10;    \definecolor{ansi-red-intense}{HTML}{B22B31}&#10;    \definecolor{ansi-green}{HTML}{00A250}&#10;    \definecolor{ansi-green-intense}{HTML}{007427}&#10;    \definecolor{ansi-yellow}{HTML}{DDB62B}&#10;    \definecolor{ansi-yellow-intense}{HTML}{B27D12}&#10;    \definecolor{ansi-blue}{HTML}{208FFB}&#10;    \definecolor{ansi-blue-intense}{HTML}{0065CA}&#10;    \definecolor{ansi-magenta}{HTML}{D160C4}&#10;    \definecolor{ansi-magenta-intense}{HTML}{A03196}&#10;    \definecolor{ansi-cyan}{HTML}{60C6C8}&#10;    \definecolor{ansi-cyan-intense}{HTML}{258F8F}&#10;    \definecolor{ansi-white}{HTML}{C5C1B4}&#10;    \definecolor{ansi-white-intense}{HTML}{A1A6B2}&#10;    \definecolor{ansi-default-inverse-fg}{HTML}{FFFFFF}&#10;    \definecolor{ansi-default-inverse-bg}{HTML}{000000}&#10;&#10;    % common color for the border for error outputs.&#10;    \definecolor{outerrorbackground}{HTML}{FFDFDF}&#10;&#10;    % commands and environments needed by pandoc snippets&#10;    % extracted from the output of `pandoc -s`&#10;    \providecommand{\tightlist}{%&#10;      \setlength{\itemsep}{0pt}\setlength{\parskip}{0pt}}&#10;    \DefineVerbatimEnvironment{Highlighting}{Verbatim}{commandchars=\\\{\}}&#10;    % Add ',fontsize=\small' for more characters per line&#10;    \newenvironment{Shaded}{}{}&#10;    \newcommand{\KeywordTok}[1]{\textcolor[rgb]{0.00,0.44,0.13}{\textbf{{#1}}}}&#10;    \newcommand{\DataTypeTok}[1]{\textcolor[rgb]{0.56,0.13,0.00}{{#1}}}&#10;    \newcommand{\DecValTok}[1]{\textcolor[rgb]{0.25,0.63,0.44}{{#1}}}&#10;    \newcommand{\BaseNTok}[1]{\textcolor[rgb]{0.25,0.63,0.44}{{#1}}}&#10;    \newcommand{\FloatTok}[1]{\textcolor[rgb]{0.25,0.63,0.44}{{#1}}}&#10;    \newcommand{\CharTok}[1]{\textcolor[rgb]{0.25,0.44,0.63}{{#1}}}&#10;    \newcommand{\StringTok}[1]{\textcolor[rgb]{0.25,0.44,0.63}{{#1}}}&#10;    \newcommand{\CommentTok}[1]{\textcolor[rgb]{0.38,0.63,0.69}{\textit{{#1}}}}&#10;    \newcommand{\OtherTok}[1]{\textcolor[rgb]{0.00,0.44,0.13}{{#1}}}&#10;    \newcommand{\AlertTok}[1]{\textcolor[rgb]{1.00,0.00,0.00}{\textbf{{#1}}}}&#10;    \newcommand{\FunctionTok}[1]{\textcolor[rgb]{0.02,0.16,0.49}{{#1}}}&#10;    \newcommand{\RegionMarkerTok}[1]{{#1}}&#10;    \newcommand{\ErrorTok}[1]{\textcolor[rgb]{1.00,0.00,0.00}{\textbf{{#1}}}}&#10;    \newcommand{\NormalTok}[1]{{#1}}&#10;&#10;    % Additional commands for more recent versions of Pandoc&#10;    \newcommand{\ConstantTok}[1]{\textcolor[rgb]{0.53,0.00,0.00}{{#1}}}&#10;    \newcommand{\SpecialCharTok}[1]{\textcolor[rgb]{0.25,0.44,0.63}{{#1}}}&#10;    \newcommand{\VerbatimStringTok}[1]{\textcolor[rgb]{0.25,0.44,0.63}{{#1}}}&#10;    \newcommand{\SpecialStringTok}[1]{\textcolor[rgb]{0.73,0.40,0.53}{{#1}}}&#10;    \newcommand{\ImportTok}[1]{{#1}}&#10;    \newcommand{\DocumentationTok}[1]{\textcolor[rgb]{0.73,0.13,0.13}{\textit{{#1}}}}&#10;    \newcommand{\AnnotationTok}[1]{\textcolor[rgb]{0.38,0.63,0.69}{\textbf{\textit{{#1}}}}}&#10;    \newcommand{\CommentVarTok}[1]{\textcolor[rgb]{0.38,0.63,0.69}{\textbf{\textit{{#1}}}}}&#10;    \newcommand{\VariableTok}[1]{\textcolor[rgb]{0.10,0.09,0.49}{{#1}}}&#10;    \newcommand{\ControlFlowTok}[1]{\textcolor[rgb]{0.00,0.44,0.13}{\textbf{{#1}}}}&#10;    \newcommand{\OperatorTok}[1]{\textcolor[rgb]{0.40,0.40,0.40}{{#1}}}&#10;    \newcommand{\BuiltInTok}[1]{{#1}}&#10;    \newcommand{\ExtensionTok}[1]{{#1}}&#10;    \newcommand{\PreprocessorTok}[1]{\textcolor[rgb]{0.74,0.48,0.00}{{#1}}}&#10;    \newcommand{\AttributeTok}[1]{\textcolor[rgb]{0.49,0.56,0.16}{{#1}}}&#10;    \newcommand{\InformationTok}[1]{\textcolor[rgb]{0.38,0.63,0.69}{\textbf{\textit{{#1}}}}}&#10;    \newcommand{\WarningTok}[1]{\textcolor[rgb]{0.38,0.63,0.69}{\textbf{\textit{{#1}}}}}&#10;&#10;&#10;    % Define a nice break command that doesn't care if a line doesn't already&#10;    % exist.&#10;    \def\br{\hspace*{\fill} \\* }&#10;    % Math Jax compatibility definitions&#10;    \def\gt{&gt;}&#10;    \def\lt{&lt;}&#10;    \let\Oldtex\TeX&#10;    \let\Oldlatex\LaTeX&#10;    \renewcommand{\TeX}{\textrm{\Oldtex}}&#10;    \renewcommand{\LaTeX}{\textrm{\Oldlatex}}&#10;    % Document parameters&#10;    % Document title&#10;    \title{Untitled2}&#10;    &#10;    &#10;    &#10;    &#10;    &#10;    &#10;    &#10;% Pygments definitions&#10;\makeatletter&#10;\def\PY@reset{\let\PY@it=\relax \let\PY@bf=\relax%&#10;    \let\PY@ul=\relax \let\PY@tc=\relax%&#10;    \let\PY@bc=\relax \let\PY@ff=\relax}&#10;\def\PY@tok#1{\csname PY@tok@#1\endcsname}&#10;\def\PY@toks#1+{\ifx\relax#1\empty\else%&#10;    \PY@tok{#1}\expandafter\PY@toks\fi}&#10;\def\PY@do#1{\PY@bc{\PY@tc{\PY@ul{%&#10;    \PY@it{\PY@bf{\PY@ff{#1}}}}}}}&#10;\def\PY#1#2{\PY@reset\PY@toks#1+\relax+\PY@do{#2}}&#10;&#10;\@namedef{PY@tok@w}{\def\PY@tc##1{\textcolor[rgb]{0.73,0.73,0.73}{##1}}}&#10;\@namedef{PY@tok@c}{\let\PY@it=\textit\def\PY@tc##1{\textcolor[rgb]{0.24,0.48,0.48}{##1}}}&#10;\@namedef{PY@tok@cp}{\def\PY@tc##1{\textcolor[rgb]{0.61,0.40,0.00}{##1}}}&#10;\@namedef{PY@tok@k}{\let\PY@bf=\textbf\def\PY@tc##1{\textcolor[rgb]{0.00,0.50,0.00}{##1}}}&#10;\@namedef{PY@tok@kp}{\def\PY@tc##1{\textcolor[rgb]{0.00,0.50,0.00}{##1}}}&#10;\@namedef{PY@tok@kt}{\def\PY@tc##1{\textcolor[rgb]{0.69,0.00,0.25}{##1}}}&#10;\@namedef{PY@tok@o}{\def\PY@tc##1{\textcolor[rgb]{0.40,0.40,0.40}{##1}}}&#10;\@namedef{PY@tok@ow}{\let\PY@bf=\textbf\def\PY@tc##1{\textcolor[rgb]{0.67,0.13,1.00}{##1}}}&#10;\@namedef{PY@tok@nb}{\def\PY@tc##1{\textcolor[rgb]{0.00,0.50,0.00}{##1}}}&#10;\@namedef{PY@tok@nf}{\def\PY@tc##1{\textcolor[rgb]{0.00,0.00,1.00}{##1}}}&#10;\@namedef{PY@tok@nc}{\let\PY@bf=\textbf\def\PY@tc##1{\textcolor[rgb]{0.00,0.00,1.00}{##1}}}&#10;\@namedef{PY@tok@nn}{\let\PY@bf=\textbf\def\PY@tc##1{\textcolor[rgb]{0.00,0.00,1.00}{##1}}}&#10;\@namedef{PY@tok@ne}{\let\PY@bf=\textbf\def\PY@tc##1{\textcolor[rgb]{0.80,0.25,0.22}{##1}}}&#10;\@namedef{PY@tok@nv}{\def\PY@tc##1{\textcolor[rgb]{0.10,0.09,0.49}{##1}}}&#10;\@namedef{PY@tok@no}{\def\PY@tc##1{\textcolor[rgb]{0.53,0.00,0.00}{##1}}}&#10;\@namedef{PY@tok@nl}{\def\PY@tc##1{\textcolor[rgb]{0.46,0.46,0.00}{##1}}}&#10;\@namedef{PY@tok@ni}{\let\PY@bf=\textbf\def\PY@tc##1{\textcolor[rgb]{0.44,0.44,0.44}{##1}}}&#10;\@namedef{PY@tok@na}{\def\PY@tc##1{\textcolor[rgb]{0.41,0.47,0.13}{##1}}}&#10;\@namedef{PY@tok@nt}{\let\PY@bf=\textbf\def\PY@tc##1{\textcolor[rgb]{0.00,0.50,0.00}{##1}}}&#10;\@namedef{PY@tok@nd}{\def\PY@tc##1{\textcolor[rgb]{0.67,0.13,1.00}{##1}}}&#10;\@namedef{PY@tok@s}{\def\PY@tc##1{\textcolor[rgb]{0.73,0.13,0.13}{##1}}}&#10;\@namedef{PY@tok@sd}{\let\PY@it=\textit\def\PY@tc##1{\textcolor[rgb]{0.73,0.13,0.13}{##1}}}&#10;\@namedef{PY@tok@si}{\let\PY@bf=\textbf\def\PY@tc##1{\textcolor[rgb]{0.64,0.35,0.47}{##1}}}&#10;\@namedef{PY@tok@se}{\let\PY@bf=\textbf\def\PY@tc##1{\textcolor[rgb]{0.67,0.36,0.12}{##1}}}&#10;\@namedef{PY@tok@sr}{\def\PY@tc##1{\textcolor[rgb]{0.64,0.35,0.47}{##1}}}&#10;\@namedef{PY@tok@ss}{\def\PY@tc##1{\textcolor[rgb]{0.10,0.09,0.49}{##1}}}&#10;\@namedef{PY@tok@sx}{\def\PY@tc##1{\textcolor[rgb]{0.00,0.50,0.00}{##1}}}&#10;\@namedef{PY@tok@m}{\def\PY@tc##1{\textcolor[rgb]{0.40,0.40,0.40}{##1}}}&#10;\@namedef{PY@tok@gh}{\let\PY@bf=\textbf\def\PY@tc##1{\textcolor[rgb]{0.00,0.00,0.50}{##1}}}&#10;\@namedef{PY@tok@gu}{\let\PY@bf=\textbf\def\PY@tc##1{\textcolor[rgb]{0.50,0.00,0.50}{##1}}}&#10;\@namedef{PY@tok@gd}{\def\PY@tc##1{\textcolor[rgb]{0.63,0.00,0.00}{##1}}}&#10;\@namedef{PY@tok@gi}{\def\PY@tc##1{\textcolor[rgb]{0.00,0.52,0.00}{##1}}}&#10;\@namedef{PY@tok@gr}{\def\PY@tc##1{\textcolor[rgb]{0.89,0.00,0.00}{##1}}}&#10;\@namedef{PY@tok@ge}{\let\PY@it=\textit}&#10;\@namedef{PY@tok@gs}{\let\PY@bf=\textbf}&#10;\@namedef{PY@tok@gp}{\let\PY@bf=\textbf\def\PY@tc##1{\textcolor[rgb]{0.00,0.00,0.50}{##1}}}&#10;\@namedef{PY@tok@go}{\def\PY@tc##1{\textcolor[rgb]{0.44,0.44,0.44}{##1}}}&#10;\@namedef{PY@tok@gt}{\def\PY@tc##1{\textcolor[rgb]{0.00,0.27,0.87}{##1}}}&#10;\@namedef{PY@tok@err}{\def\PY@bc##1{{\setlength{\fboxsep}{\string -\fboxrule}\fcolorbox[rgb]{1.00,0.00,0.00}{1,1,1}{\strut ##1}}}}&#10;\@namedef{PY@tok@kc}{\let\PY@bf=\textbf\def\PY@tc##1{\textcolor[rgb]{0.00,0.50,0.00}{##1}}}&#10;\@namedef{PY@tok@kd}{\let\PY@bf=\textbf\def\PY@tc##1{\textcolor[rgb]{0.00,0.50,0.00}{##1}}}&#10;\@namedef{PY@tok@kn}{\let\PY@bf=\textbf\def\PY@tc##1{\textcolor[rgb]{0.00,0.50,0.00}{##1}}}&#10;\@namedef{PY@tok@kr}{\let\PY@bf=\textbf\def\PY@tc##1{\textcolor[rgb]{0.00,0.50,0.00}{##1}}}&#10;\@namedef{PY@tok@bp}{\def\PY@tc##1{\textcolor[rgb]{0.00,0.50,0.00}{##1}}}&#10;\@namedef{PY@tok@fm}{\def\PY@tc##1{\textcolor[rgb]{0.00,0.00,1.00}{##1}}}&#10;\@namedef{PY@tok@vc}{\def\PY@tc##1{\textcolor[rgb]{0.10,0.09,0.49}{##1}}}&#10;\@namedef{PY@tok@vg}{\def\PY@tc##1{\textcolor[rgb]{0.10,0.09,0.49}{##1}}}&#10;\@namedef{PY@tok@vi}{\def\PY@tc##1{\textcolor[rgb]{0.10,0.09,0.49}{##1}}}&#10;\@namedef{PY@tok@vm}{\def\PY@tc##1{\textcolor[rgb]{0.10,0.09,0.49}{##1}}}&#10;\@namedef{PY@tok@sa}{\def\PY@tc##1{\textcolor[rgb]{0.73,0.13,0.13}{##1}}}&#10;\@namedef{PY@tok@sb}{\def\PY@tc##1{\textcolor[rgb]{0.73,0.13,0.13}{##1}}}&#10;\@namedef{PY@tok@sc}{\def\PY@tc##1{\textcolor[rgb]{0.73,0.13,0.13}{##1}}}&#10;\@namedef{PY@tok@dl}{\def\PY@tc##1{\textcolor[rgb]{0.73,0.13,0.13}{##1}}}&#10;\@namedef{PY@tok@s2}{\def\PY@tc##1{\textcolor[rgb]{0.73,0.13,0.13}{##1}}}&#10;\@namedef{PY@tok@sh}{\def\PY@tc##1{\textcolor[rgb]{0.73,0.13,0.13}{##1}}}&#10;\@namedef{PY@tok@s1}{\def\PY@tc##1{\textcolor[rgb]{0.73,0.13,0.13}{##1}}}&#10;\@namedef{PY@tok@mb}{\def\PY@tc##1{\textcolor[rgb]{0.40,0.40,0.40}{##1}}}&#10;\@namedef{PY@tok@mf}{\def\PY@tc##1{\textcolor[rgb]{0.40,0.40,0.40}{##1}}}&#10;\@namedef{PY@tok@mh}{\def\PY@tc##1{\textcolor[rgb]{0.40,0.40,0.40}{##1}}}&#10;\@namedef{PY@tok@mi}{\def\PY@tc##1{\textcolor[rgb]{0.40,0.40,0.40}{##1}}}&#10;\@namedef{PY@tok@il}{\def\PY@tc##1{\textcolor[rgb]{0.40,0.40,0.40}{##1}}}&#10;\@namedef{PY@tok@mo}{\def\PY@tc##1{\textcolor[rgb]{0.40,0.40,0.40}{##1}}}&#10;\@namedef{PY@tok@ch}{\let\PY@it=\textit\def\PY@tc##1{\textcolor[rgb]{0.24,0.48,0.48}{##1}}}&#10;\@namedef{PY@tok@cm}{\let\PY@it=\textit\def\PY@tc##1{\textcolor[rgb]{0.24,0.48,0.48}{##1}}}&#10;\@namedef{PY@tok@cpf}{\let\PY@it=\textit\def\PY@tc##1{\textcolor[rgb]{0.24,0.48,0.48}{##1}}}&#10;\@namedef{PY@tok@c1}{\let\PY@it=\textit\def\PY@tc##1{\textcolor[rgb]{0.24,0.48,0.48}{##1}}}&#10;\@namedef{PY@tok@cs}{\let\PY@it=\textit\def\PY@tc##1{\textcolor[rgb]{0.24,0.48,0.48}{##1}}}&#10;&#10;\def\PYZbs{\char`\\}&#10;\def\PYZus{\char`\_}&#10;\def\PYZob{\char`\{}&#10;\def\PYZcb{\char`\}}&#10;\def\PYZca{\char`\^}&#10;\def\PYZam{\char`\&amp;}&#10;\def\PYZlt{\char`\&lt;}&#10;\def\PYZgt{\char`\&gt;}&#10;\def\PYZsh{\char`\#}&#10;\def\PYZpc{\char`\%}&#10;\def\PYZdl{\char`\$}&#10;\def\PYZhy{\char`\-}&#10;\def\PYZsq{\char`\'}&#10;\def\PYZdq{\char`\&quot;}&#10;\def\PYZti{\char`\~}&#10;% for compatibility with earlier versions&#10;\def\PYZat{@}&#10;\def\PYZlb{[}&#10;\def\PYZrb{]}&#10;\makeatother&#10;&#10;&#10;    % For linebreaks inside Verbatim environment from package fancyvrb.&#10;    \makeatletter&#10;        \newbox\Wrappedcontinuationbox&#10;        \newbox\Wrappedvisiblespacebox&#10;        \newcommand*\Wrappedvisiblespace {\textcolor{red}{\textvisiblespace}}&#10;        \newcommand*\Wrappedcontinuationsymbol {\textcolor{red}{\llap{\tiny$\m@th\hookrightarrow$}}}&#10;        \newcommand*\Wrappedcontinuationindent {3ex }&#10;        \newcommand*\Wrappedafterbreak {\kern\Wrappedcontinuationindent\copy\Wrappedcontinuationbox}&#10;        % Take advantage of the already applied Pygments mark-up to insert&#10;        % potential linebreaks for TeX processing.&#10;        %        {, &lt;, #, %, $, ' and &quot;: go to next line.&#10;        %        _, }, ^, &amp;, &gt;, - and ~: stay at end of broken line.&#10;        % Use of \textquotesingle for straight quote.&#10;        \newcommand*\Wrappedbreaksatspecials {%&#10;            \def\PYGZus{\discretionary{\char`\_}{\Wrappedafterbreak}{\char`\_}}%&#10;            \def\PYGZob{\discretionary{}{\Wrappedafterbreak\char`\{}{\char`\{}}%&#10;            \def\PYGZcb{\discretionary{\char`\}}{\Wrappedafterbreak}{\char`\}}}%&#10;            \def\PYGZca{\discretionary{\char`\^}{\Wrappedafterbreak}{\char`\^}}%&#10;            \def\PYGZam{\discretionary{\char`\&amp;}{\Wrappedafterbreak}{\char`\&amp;}}%&#10;            \def\PYGZlt{\discretionary{}{\Wrappedafterbreak\char`\&lt;}{\char`\&lt;}}%&#10;            \def\PYGZgt{\discretionary{\char`\&gt;}{\Wrappedafterbreak}{\char`\&gt;}}%&#10;            \def\PYGZsh{\discretionary{}{\Wrappedafterbreak\char`\#}{\char`\#}}%&#10;            \def\PYGZpc{\discretionary{}{\Wrappedafterbreak\char`\%}{\char`\%}}%&#10;            \def\PYGZdl{\discretionary{}{\Wrappedafterbreak\char`\$}{\char`\$}}%&#10;            \def\PYGZhy{\discretionary{\char`\-}{\Wrappedafterbreak}{\char`\-}}%&#10;            \def\PYGZsq{\discretionary{}{\Wrappedafterbreak\textquotesingle}{\textquotesingle}}%&#10;            \def\PYGZdq{\discretionary{}{\Wrappedafterbreak\char`\&quot;}{\char`\&quot;}}%&#10;            \def\PYGZti{\discretionary{\char`\~}{\Wrappedafterbreak}{\char`\~}}%&#10;        }&#10;        % Some characters . , ; ? ! / are not pygmentized.&#10;        % This macro makes them &quot;active&quot; and they will insert potential linebreaks&#10;        \newcommand*\Wrappedbreaksatpunct {%&#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catcode`\.\active&#10;            \catcode`\,\active&#10;            \catcode`\;\active&#10;            \catcode`\:\active&#10;            \catcode`\?\active&#10;            \catcode`\!\active&#10;            \catcode`\/\active&#10;            \lccode`\~`\~&#10;        }&#10;    \makeatother&#10;&#10;    \let\OriginalVerbatim=\Verbatim&#10;    \makeatletter&#10;    \renewcommand{\Verbatim}[1][1]{%&#10;        %\parskip\z@skip&#10;        \sbox\Wrappedcontinuationbox {\Wrappedcontinuationsymbol}%&#10;        \sbox\Wrappedvisiblespacebox {\FV@SetupFont\Wrappedvisiblespace}%&#10;        \def\FancyVerbFormatLine ##1{\hsize\linewidth&#10;            \vtop{\raggedright\hyphenpenalty\z@\exhyphenpenalty\z@&#10;                \doublehyphendemerits\z@\finalhyphendemerits\z@&#10;                \strut ##1\strut}%&#10;        }%&#10;        % If the linebreak is at a space, the latter will be displayed as visible&#10;        % space at end of first line, and a continuation symbol starts next line.&#10;        % Stretch/shrink are however usually zero for typewriter font.&#10;        \def\FV@Space {%&#10;            \nobreak\hskip\z@ plus\fontdimen3\font minus\fontdimen4\font&#10;            \discretionary{\copy\Wrappedvisiblespacebox}{\Wrappedafterbreak}&#10;            {\kern\fontdimen2\font}%&#10;        }%&#10;&#10;        % Allow breaks at special characters using \PYG... macros.&#10;        \Wrappedbreaksatspecials&#10;        % Breaks at punctuation characters . , ; ? ! and / need catcode=\active&#10;        \OriginalVerbatim[#1,codes*=\Wrappedbreaksatpunct]%&#10;    }&#10;    \makeatother&#10;&#10;    % Exact colors from NB&#10;    \definecolor{incolor}{HTML}{303F9F}&#10;    \definecolor{outcolor}{HTML}{D84315}&#10;    \definecolor{cellborder}{HTML}{CFCFCF}&#10;    \definecolor{cellbackground}{HTML}{F7F7F7}&#10;&#10;    % prompt&#10;    \makeatletter&#10;    \newcommand{\boxspacing}{\kern\kvtcb@left@rule\kern\kvtcb@boxsep}&#10;    \makeatother&#10;    \newcommand{\prompt}[4]{&#10;        {\ttfamily\llap{{\color{#2}[#3]:\hspace{3pt}#4}}\vspace{-\baselineskip}}&#10;    }&#10;    &#10;&#10;    &#10;    % Prevent overflowing lines due to hard-to-break entities&#10;    \sloppy&#10;    % Setup hyperref package&#10;    \hypersetup{&#10;      breaklinks=true,  % so long urls are correctly broken across lines&#10;      colorlinks=true,&#10;      urlcolor=urlcolor,&#10;      linkcolor=linkcolor,&#10;      citecolor=citecolor,&#10;      }&#10;    % Slightly bigger margins than the latex defaults&#10;    &#10;    \geometry{verbose,tmargin=1in,bmargin=1in,lmargin=1in,rmargin=1in}&#10;    &#10;    &#10;&#10;\begin{document}&#10;    &#10;    \maketitle&#10;    &#10;    &#10;&#10;    &#10;    \begin{tcolorbox}[breakable, size=fbox, boxrule=1pt, pad at break*=1mm,colback=cellbackground, colframe=cellborder]&#10;\prompt{In}{incolor}{ }{\boxspacing}&#10;\begin{Verbatim}[commandchars=\\\{\}]&#10;\PY{n}{popular\PYZus{}spotify} \PY{o}{=} \PY{n}{spotify}\PY{p}{[}\PY{n}{spotify}\PY{p}{[}\PY{l+s+s1}{\PYZsq{}}\PY{l+s+s1}{popularity}\PY{l+s+s1}{\PYZsq{}}\PY{p}{]} \PY{o}{\PYZgt{}}\PY{o}{=} \PY{l+m+mi}{90}\PY{p}{]}&#10;\end{Verbatim}&#10;\end{tcolorbox}&#10;&#10;&#10;    % Add a bibliography block to the postdoc&#10;    &#10;    &#10;    &#10;\end{document}&#10;"/>
  <p:tag name="IGUANATEXSIZE" val="18"/>
  <p:tag name="IGUANATEXCURSOR" val="19874"/>
  <p:tag name="TRANSPARENCY" val="True"/>
  <p:tag name="FILENAME" val="/Users/antineutrino/Downloads/Untitled2 (2).tex"/>
  <p:tag name="LATEXENGINEID" val="1"/>
  <p:tag name="TEMPFOLDER" val="/Users/antineutrino/Library/Containers/com.microsoft.Powerpoint/Data/tmp/TemporaryItems/"/>
  <p:tag name="LATEXFORMHEIGHT" val="426.65"/>
  <p:tag name="LATEXFORMWIDTH" val="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629"/>
  <p:tag name="ORIGINALWIDTH" val="491"/>
  <p:tag name="OUTPUTTYPE" val="PDF"/>
  <p:tag name="IGUANATEXVERSION" val="161"/>
  <p:tag name="LATEXADDIN" val="\documentclass[11pt]{article}&#10;&#10;    \usepackage[breakable]{tcolorbox}&#10;    \usepackage{parskip} % Stop auto-indenting (to mimic markdown behaviour)&#10;    &#10;&#10;    % Basic figure setup, for now with no caption control since it's done&#10;    % automatically by Pandoc (which extracts ![](path) syntax from Markdown).&#10;    \usepackage{graphicx}&#10;    % Maintain compatibility with old templates. Remove in nbconvert 6.0&#10;    \let\Oldincludegraphics\includegraphics&#10;    % Ensure that by default, figures have no caption (until we provide a&#10;    % proper Figure object with a Caption API and a way to capture that&#10;    % in the conversion process - todo).&#10;    \usepackage{caption}&#10;    \DeclareCaptionFormat{nocaption}{}&#10;    \captionsetup{format=nocaption,aboveskip=0pt,belowskip=0pt}&#10;&#10;    \usepackage{float}&#10;    \floatplacement{figure}{H} % forces figures to be placed at the correct location&#10;    \usepackage{xcolor} % Allow colors to be defined&#10;    \usepackage{enumerate} % Needed for markdown enumerations to work&#10;    \usepackage{geometry} % Used to adjust the document margins&#10;    \usepackage{amsmath} % Equations&#10;    \usepackage{amssymb} % Equations&#10;    \usepackage{textcomp} % defines textquotesingle&#10;    % Hack from http://tex.stackexchange.com/a/47451/13684:&#10;    \AtBeginDocument{%&#10;        \def\PYZsq{\textquotesingle}% Upright quotes in Pygmentized code&#10;    }&#10;    \usepackage{upquote} % Upright quotes for verbatim code&#10;    \usepackage{eurosym} % defines \euro&#10;&#10;    \usepackage{iftex}&#10;    \ifPDFTeX&#10;        \usepackage[T1]{fontenc}&#10;        \IfFileExists{alphabeta.sty}{&#10;              \usepackage{alphabeta}&#10;          }{&#10;              \usepackage[mathletters]{ucs}&#10;              \usepackage[utf8x]{inputenc}&#10;          }&#10;    \else&#10;        \usepackage{fontspec}&#10;        \usepackage{unicode-math}&#10;    \fi&#10;&#10;    \usepackage{fancyvrb} % verbatim replacement that allows latex&#10;    \usepackage{grffile} % extends the file name processing of package graphics&#10;                         % to support a larger range&#10;    \makeatletter % fix for old versions of grffile with XeLaTeX&#10;    \@ifpackagelater{grffile}{2019/11/01}&#10;    {&#10;      % Do nothing on new versions&#10;    }&#10;    {&#10;      \def\Gread@@xetex#1{%&#10;        \IfFileExists{&quot;\Gin@base&quot;.bb}%&#10;        {\Gread@eps{\Gin@base.bb}}%&#10;        {\Gread@@xetex@aux#1}%&#10;      }&#10;    }&#10;    \makeatother&#10;    \usepackage[Export]{adjustbox} % Used to constrain images to a maximum size&#10;    \adjustboxset{max size={0.9\linewidth}{0.9\paperheight}}&#10;&#10;    % The hyperref package gives us a pdf with properly built&#10;    % internal navigation ('pdf bookmarks' for the table of contents,&#10;    % internal cross-reference links, web links for URLs, etc.)&#10;    \usepackage{hyperref}&#10;    % The default LaTeX title has an obnoxious amount of whitespace. By default,&#10;    % titling removes some of it. It also provides customization options.&#10;    \usepackage{titling}&#10;    \usepackage{longtable} % longtable support required by pandoc &gt;1.10&#10;    \usepackage{booktabs}  % table support for pandoc &gt; 1.12.2&#10;    \usepackage{array}     % table support for pandoc &gt;= 2.11.3&#10;    \usepackage{calc}      % table minipage width calculation for pandoc &gt;= 2.11.1&#10;    \usepackage[inline]{enumitem} % IRkernel/repr support (it uses the enumerate* environment)&#10;    \usepackage[normalem]{ulem} % ulem is needed to support strikethroughs (\sout)&#10;                                % normalem makes italics be italics, not underlines&#10;    \usepackage{soul}      % strikethrough (\st) support for pandoc &gt;= 3.0.0&#10;    \usepackage{mathrsfs}&#10;    &#10;&#10;    &#10;    % Colors for the hyperref package&#10;    \definecolor{urlcolor}{rgb}{0,.145,.698}&#10;    \definecolor{linkcolor}{rgb}{.71,0.21,0.01}&#10;    \definecolor{citecolor}{rgb}{.12,.54,.11}&#10;&#10;    % ANSI colors&#10;    \definecolor{ansi-black}{HTML}{3E424D}&#10;    \definecolor{ansi-black-intense}{HTML}{282C36}&#10;    \definecolor{ansi-red}{HTML}{E75C58}&#10;    \definecolor{ansi-red-intense}{HTML}{B22B31}&#10;    \definecolor{ansi-green}{HTML}{00A250}&#10;    \definecolor{ansi-green-intense}{HTML}{007427}&#10;    \definecolor{ansi-yellow}{HTML}{DDB62B}&#10;    \definecolor{ansi-yellow-intense}{HTML}{B27D12}&#10;    \definecolor{ansi-blue}{HTML}{208FFB}&#10;    \definecolor{ansi-blue-intense}{HTML}{0065CA}&#10;    \definecolor{ansi-magenta}{HTML}{D160C4}&#10;    \definecolor{ansi-magenta-intense}{HTML}{A03196}&#10;    \definecolor{ansi-cyan}{HTML}{60C6C8}&#10;    \definecolor{ansi-cyan-intense}{HTML}{258F8F}&#10;    \definecolor{ansi-white}{HTML}{C5C1B4}&#10;    \definecolor{ansi-white-intense}{HTML}{A1A6B2}&#10;    \definecolor{ansi-default-inverse-fg}{HTML}{FFFFFF}&#10;    \definecolor{ansi-default-inverse-bg}{HTML}{000000}&#10;&#10;    % common color for the border for error outputs.&#10;    \definecolor{outerrorbackground}{HTML}{FFDFDF}&#10;&#10;    % commands and environments needed by pandoc snippets&#10;    % extracted from the output of `pandoc -s`&#10;    \providecommand{\tightlist}{%&#10;      \setlength{\itemsep}{0pt}\setlength{\parskip}{0pt}}&#10;    \DefineVerbatimEnvironment{Highlighting}{Verbatim}{commandchars=\\\{\}}&#10;    % Add ',fontsize=\small' for more characters per line&#10;    \newenvironment{Shaded}{}{}&#10;    \newcommand{\KeywordTok}[1]{\textcolor[rgb]{0.00,0.44,0.13}{\textbf{{#1}}}}&#10;    \newcommand{\DataTypeTok}[1]{\textcolor[rgb]{0.56,0.13,0.00}{{#1}}}&#10;    \newcommand{\DecValTok}[1]{\textcolor[rgb]{0.25,0.63,0.44}{{#1}}}&#10;    \newcommand{\BaseNTok}[1]{\textcolor[rgb]{0.25,0.63,0.44}{{#1}}}&#10;    \newcommand{\FloatTok}[1]{\textcolor[rgb]{0.25,0.63,0.44}{{#1}}}&#10;    \newcommand{\CharTok}[1]{\textcolor[rgb]{0.25,0.44,0.63}{{#1}}}&#10;    \newcommand{\StringTok}[1]{\textcolor[rgb]{0.25,0.44,0.63}{{#1}}}&#10;    \newcommand{\CommentTok}[1]{\textcolor[rgb]{0.38,0.63,0.69}{\textit{{#1}}}}&#10;    \newcommand{\OtherTok}[1]{\textcolor[rgb]{0.00,0.44,0.13}{{#1}}}&#10;    \newcommand{\AlertTok}[1]{\textcolor[rgb]{1.00,0.00,0.00}{\textbf{{#1}}}}&#10;    \newcommand{\FunctionTok}[1]{\textcolor[rgb]{0.02,0.16,0.49}{{#1}}}&#10;    \newcommand{\RegionMarkerTok}[1]{{#1}}&#10;    \newcommand{\ErrorTok}[1]{\textcolor[rgb]{1.00,0.00,0.00}{\textbf{{#1}}}}&#10;    \newcommand{\NormalTok}[1]{{#1}}&#10;&#10;    % Additional commands for more recent versions of Pandoc&#10;    \newcommand{\ConstantTok}[1]{\textcolor[rgb]{0.53,0.00,0.00}{{#1}}}&#10;    \newcommand{\SpecialCharTok}[1]{\textcolor[rgb]{0.25,0.44,0.63}{{#1}}}&#10;    \newcommand{\VerbatimStringTok}[1]{\textcolor[rgb]{0.25,0.44,0.63}{{#1}}}&#10;    \newcommand{\SpecialStringTok}[1]{\textcolor[rgb]{0.73,0.40,0.53}{{#1}}}&#10;    \newcommand{\ImportTok}[1]{{#1}}&#10;    \newcommand{\DocumentationTok}[1]{\textcolor[rgb]{0.73,0.13,0.13}{\textit{{#1}}}}&#10;    \newcommand{\AnnotationTok}[1]{\textcolor[rgb]{0.38,0.63,0.69}{\textbf{\textit{{#1}}}}}&#10;    \newcommand{\CommentVarTok}[1]{\textcolor[rgb]{0.38,0.63,0.69}{\textbf{\textit{{#1}}}}}&#10;    \newcommand{\VariableTok}[1]{\textcolor[rgb]{0.10,0.09,0.49}{{#1}}}&#10;    \newcommand{\ControlFlowTok}[1]{\textcolor[rgb]{0.00,0.44,0.13}{\textbf{{#1}}}}&#10;    \newcommand{\OperatorTok}[1]{\textcolor[rgb]{0.40,0.40,0.40}{{#1}}}&#10;    \newcommand{\BuiltInTok}[1]{{#1}}&#10;    \newcommand{\ExtensionTok}[1]{{#1}}&#10;    \newcommand{\PreprocessorTok}[1]{\textcolor[rgb]{0.74,0.48,0.00}{{#1}}}&#10;    \newcommand{\AttributeTok}[1]{\textcolor[rgb]{0.49,0.56,0.16}{{#1}}}&#10;    \newcommand{\InformationTok}[1]{\textcolor[rgb]{0.38,0.63,0.69}{\textbf{\textit{{#1}}}}}&#10;    \newcommand{\WarningTok}[1]{\textcolor[rgb]{0.38,0.63,0.69}{\textbf{\textit{{#1}}}}}&#10;&#10;&#10;    % Define a nice break command that doesn't care if a line doesn't already&#10;    % exist.&#10;    \def\br{\hspace*{\fill} \\* }&#10;    % Math Jax compatibility definitions&#10;    \def\gt{&gt;}&#10;    \def\lt{&lt;}&#10;    \let\Oldtex\TeX&#10;    \let\Oldlatex\LaTeX&#10;    \renewcommand{\TeX}{\textrm{\Oldtex}}&#10;    \renewcommand{\LaTeX}{\textrm{\Oldlatex}}&#10;    % Document parameters&#10;    % Document title&#10;    \title{Untitled2}&#10;    &#10;    &#10;    &#10;    &#10;    &#10;    &#10;    &#10;% Pygments definitions&#10;\makeatletter&#10;\def\PY@reset{\let\PY@it=\relax \let\PY@bf=\relax%&#10;    \let\PY@ul=\relax \let\PY@tc=\relax%&#10;    \let\PY@bc=\relax \let\PY@ff=\relax}&#10;\def\PY@tok#1{\csname PY@tok@#1\endcsname}&#10;\def\PY@toks#1+{\ifx\relax#1\empty\else%&#10;    \PY@tok{#1}\expandafter\PY@toks\fi}&#10;\def\PY@do#1{\PY@bc{\PY@tc{\PY@ul{%&#10;    \PY@it{\PY@bf{\PY@ff{#1}}}}}}}&#10;\def\PY#1#2{\PY@reset\PY@toks#1+\relax+\PY@do{#2}}&#10;&#10;\@namedef{PY@tok@w}{\def\PY@tc##1{\textcolor[rgb]{0.73,0.73,0.73}{##1}}}&#10;\@namedef{PY@tok@c}{\let\PY@it=\textit\def\PY@tc##1{\textcolor[rgb]{0.24,0.48,0.48}{##1}}}&#10;\@namedef{PY@tok@cp}{\def\PY@tc##1{\textcolor[rgb]{0.61,0.40,0.00}{##1}}}&#10;\@namedef{PY@tok@k}{\let\PY@bf=\textbf\def\PY@tc##1{\textcolor[rgb]{0.00,0.50,0.00}{##1}}}&#10;\@namedef{PY@tok@kp}{\def\PY@tc##1{\textcolor[rgb]{0.00,0.50,0.00}{##1}}}&#10;\@namedef{PY@tok@kt}{\def\PY@tc##1{\textcolor[rgb]{0.69,0.00,0.25}{##1}}}&#10;\@namedef{PY@tok@o}{\def\PY@tc##1{\textcolor[rgb]{0.40,0.40,0.40}{##1}}}&#10;\@namedef{PY@tok@ow}{\let\PY@bf=\textbf\def\PY@tc##1{\textcolor[rgb]{0.67,0.13,1.00}{##1}}}&#10;\@namedef{PY@tok@nb}{\def\PY@tc##1{\textcolor[rgb]{0.00,0.50,0.00}{##1}}}&#10;\@namedef{PY@tok@nf}{\def\PY@tc##1{\textcolor[rgb]{0.00,0.00,1.00}{##1}}}&#10;\@namedef{PY@tok@nc}{\let\PY@bf=\textbf\def\PY@tc##1{\textcolor[rgb]{0.00,0.00,1.00}{##1}}}&#10;\@namedef{PY@tok@nn}{\let\PY@bf=\textbf\def\PY@tc##1{\textcolor[rgb]{0.00,0.00,1.00}{##1}}}&#10;\@namedef{PY@tok@ne}{\let\PY@bf=\textbf\def\PY@tc##1{\textcolor[rgb]{0.80,0.25,0.22}{##1}}}&#10;\@namedef{PY@tok@nv}{\def\PY@tc##1{\textcolor[rgb]{0.10,0.09,0.49}{##1}}}&#10;\@namedef{PY@tok@no}{\def\PY@tc##1{\textcolor[rgb]{0.53,0.00,0.00}{##1}}}&#10;\@namedef{PY@tok@nl}{\def\PY@tc##1{\textcolor[rgb]{0.46,0.46,0.00}{##1}}}&#10;\@namedef{PY@tok@ni}{\let\PY@bf=\textbf\def\PY@tc##1{\textcolor[rgb]{0.44,0.44,0.44}{##1}}}&#10;\@namedef{PY@tok@na}{\def\PY@tc##1{\textcolor[rgb]{0.41,0.47,0.13}{##1}}}&#10;\@namedef{PY@tok@nt}{\let\PY@bf=\textbf\def\PY@tc##1{\textcolor[rgb]{0.00,0.50,0.00}{##1}}}&#10;\@namedef{PY@tok@nd}{\def\PY@tc##1{\textcolor[rgb]{0.67,0.13,1.00}{##1}}}&#10;\@namedef{PY@tok@s}{\def\PY@tc##1{\textcolor[rgb]{0.73,0.13,0.13}{##1}}}&#10;\@namedef{PY@tok@sd}{\let\PY@it=\textit\def\PY@tc##1{\textcolor[rgb]{0.73,0.13,0.13}{##1}}}&#10;\@namedef{PY@tok@si}{\let\PY@bf=\textbf\def\PY@tc##1{\textcolor[rgb]{0.64,0.35,0.47}{##1}}}&#10;\@namedef{PY@tok@se}{\let\PY@bf=\textbf\def\PY@tc##1{\textcolor[rgb]{0.67,0.36,0.12}{##1}}}&#10;\@namedef{PY@tok@sr}{\def\PY@tc##1{\textcolor[rgb]{0.64,0.35,0.47}{##1}}}&#10;\@namedef{PY@tok@ss}{\def\PY@tc##1{\textcolor[rgb]{0.10,0.09,0.49}{##1}}}&#10;\@namedef{PY@tok@sx}{\def\PY@tc##1{\textcolor[rgb]{0.00,0.50,0.00}{##1}}}&#10;\@namedef{PY@tok@m}{\def\PY@tc##1{\textcolor[rgb]{0.40,0.40,0.40}{##1}}}&#10;\@namedef{PY@tok@gh}{\let\PY@bf=\textbf\def\PY@tc##1{\textcolor[rgb]{0.00,0.00,0.50}{##1}}}&#10;\@namedef{PY@tok@gu}{\let\PY@bf=\textbf\def\PY@tc##1{\textcolor[rgb]{0.50,0.00,0.50}{##1}}}&#10;\@namedef{PY@tok@gd}{\def\PY@tc##1{\textcolor[rgb]{0.63,0.00,0.00}{##1}}}&#10;\@namedef{PY@tok@gi}{\def\PY@tc##1{\textcolor[rgb]{0.00,0.52,0.00}{##1}}}&#10;\@namedef{PY@tok@gr}{\def\PY@tc##1{\textcolor[rgb]{0.89,0.00,0.00}{##1}}}&#10;\@namedef{PY@tok@ge}{\let\PY@it=\textit}&#10;\@namedef{PY@tok@gs}{\let\PY@bf=\textbf}&#10;\@namedef{PY@tok@gp}{\let\PY@bf=\textbf\def\PY@tc##1{\textcolor[rgb]{0.00,0.00,0.50}{##1}}}&#10;\@namedef{PY@tok@go}{\def\PY@tc##1{\textcolor[rgb]{0.44,0.44,0.44}{##1}}}&#10;\@namedef{PY@tok@gt}{\def\PY@tc##1{\textcolor[rgb]{0.00,0.27,0.87}{##1}}}&#10;\@namedef{PY@tok@err}{\def\PY@bc##1{{\setlength{\fboxsep}{\string -\fboxrule}\fcolorbox[rgb]{1.00,0.00,0.00}{1,1,1}{\strut ##1}}}}&#10;\@namedef{PY@tok@kc}{\let\PY@bf=\textbf\def\PY@tc##1{\textcolor[rgb]{0.00,0.50,0.00}{##1}}}&#10;\@namedef{PY@tok@kd}{\let\PY@bf=\textbf\def\PY@tc##1{\textcolor[rgb]{0.00,0.50,0.00}{##1}}}&#10;\@namedef{PY@tok@kn}{\let\PY@bf=\textbf\def\PY@tc##1{\textcolor[rgb]{0.00,0.50,0.00}{##1}}}&#10;\@namedef{PY@tok@kr}{\let\PY@bf=\textbf\def\PY@tc##1{\textcolor[rgb]{0.00,0.50,0.00}{##1}}}&#10;\@namedef{PY@tok@bp}{\def\PY@tc##1{\textcolor[rgb]{0.00,0.50,0.00}{##1}}}&#10;\@namedef{PY@tok@fm}{\def\PY@tc##1{\textcolor[rgb]{0.00,0.00,1.00}{##1}}}&#10;\@namedef{PY@tok@vc}{\def\PY@tc##1{\textcolor[rgb]{0.10,0.09,0.49}{##1}}}&#10;\@namedef{PY@tok@vg}{\def\PY@tc##1{\textcolor[rgb]{0.10,0.09,0.49}{##1}}}&#10;\@namedef{PY@tok@vi}{\def\PY@tc##1{\textcolor[rgb]{0.10,0.09,0.49}{##1}}}&#10;\@namedef{PY@tok@vm}{\def\PY@tc##1{\textcolor[rgb]{0.10,0.09,0.49}{##1}}}&#10;\@namedef{PY@tok@sa}{\def\PY@tc##1{\textcolor[rgb]{0.73,0.13,0.13}{##1}}}&#10;\@namedef{PY@tok@sb}{\def\PY@tc##1{\textcolor[rgb]{0.73,0.13,0.13}{##1}}}&#10;\@namedef{PY@tok@sc}{\def\PY@tc##1{\textcolor[rgb]{0.73,0.13,0.13}{##1}}}&#10;\@namedef{PY@tok@dl}{\def\PY@tc##1{\textcolor[rgb]{0.73,0.13,0.13}{##1}}}&#10;\@namedef{PY@tok@s2}{\def\PY@tc##1{\textcolor[rgb]{0.73,0.13,0.13}{##1}}}&#10;\@namedef{PY@tok@sh}{\def\PY@tc##1{\textcolor[rgb]{0.73,0.13,0.13}{##1}}}&#10;\@namedef{PY@tok@s1}{\def\PY@tc##1{\textcolor[rgb]{0.73,0.13,0.13}{##1}}}&#10;\@namedef{PY@tok@mb}{\def\PY@tc##1{\textcolor[rgb]{0.40,0.40,0.40}{##1}}}&#10;\@namedef{PY@tok@mf}{\def\PY@tc##1{\textcolor[rgb]{0.40,0.40,0.40}{##1}}}&#10;\@namedef{PY@tok@mh}{\def\PY@tc##1{\textcolor[rgb]{0.40,0.40,0.40}{##1}}}&#10;\@namedef{PY@tok@mi}{\def\PY@tc##1{\textcolor[rgb]{0.40,0.40,0.40}{##1}}}&#10;\@namedef{PY@tok@il}{\def\PY@tc##1{\textcolor[rgb]{0.40,0.40,0.40}{##1}}}&#10;\@namedef{PY@tok@mo}{\def\PY@tc##1{\textcolor[rgb]{0.40,0.40,0.40}{##1}}}&#10;\@namedef{PY@tok@ch}{\let\PY@it=\textit\def\PY@tc##1{\textcolor[rgb]{0.24,0.48,0.48}{##1}}}&#10;\@namedef{PY@tok@cm}{\let\PY@it=\textit\def\PY@tc##1{\textcolor[rgb]{0.24,0.48,0.48}{##1}}}&#10;\@namedef{PY@tok@cpf}{\let\PY@it=\textit\def\PY@tc##1{\textcolor[rgb]{0.24,0.48,0.48}{##1}}}&#10;\@namedef{PY@tok@c1}{\let\PY@it=\textit\def\PY@tc##1{\textcolor[rgb]{0.24,0.48,0.48}{##1}}}&#10;\@namedef{PY@tok@cs}{\let\PY@it=\textit\def\PY@tc##1{\textcolor[rgb]{0.24,0.48,0.48}{##1}}}&#10;&#10;\def\PYZbs{\char`\\}&#10;\def\PYZus{\char`\_}&#10;\def\PYZob{\char`\{}&#10;\def\PYZcb{\char`\}}&#10;\def\PYZca{\char`\^}&#10;\def\PYZam{\char`\&amp;}&#10;\def\PYZlt{\char`\&lt;}&#10;\def\PYZgt{\char`\&gt;}&#10;\def\PYZsh{\char`\#}&#10;\def\PYZpc{\char`\%}&#10;\def\PYZdl{\char`\$}&#10;\def\PYZhy{\char`\-}&#10;\def\PYZsq{\char`\'}&#10;\def\PYZdq{\char`\&quot;}&#10;\def\PYZti{\char`\~}&#10;% for compatibility with earlier versions&#10;\def\PYZat{@}&#10;\def\PYZlb{[}&#10;\def\PYZrb{]}&#10;\makeatother&#10;&#10;&#10;    % For linebreaks inside Verbatim environment from package fancyvrb.&#10;    \makeatletter&#10;        \newbox\Wrappedcontinuationbox&#10;        \newbox\Wrappedvisiblespacebox&#10;        \newcommand*\Wrappedvisiblespace {\textcolor{red}{\textvisiblespace}}&#10;        \newcommand*\Wrappedcontinuationsymbol {\textcolor{red}{\llap{\tiny$\m@th\hookrightarrow$}}}&#10;        \newcommand*\Wrappedcontinuationindent {3ex }&#10;        \newcommand*\Wrappedafterbreak {\kern\Wrappedcontinuationindent\copy\Wrappedcontinuationbox}&#10;        % Take advantage of the already applied Pygments mark-up to insert&#10;        % potential linebreaks for TeX processing.&#10;        %        {, &lt;, #, %, $, ' and &quot;: go to next line.&#10;        %        _, }, ^, &amp;, &gt;, - and ~: stay at end of broken line.&#10;        % Use of \textquotesingle for straight quote.&#10;        \newcommand*\Wrappedbreaksatspecials {%&#10;            \def\PYGZus{\discretionary{\char`\_}{\Wrappedafterbreak}{\char`\_}}%&#10;            \def\PYGZob{\discretionary{}{\Wrappedafterbreak\char`\{}{\char`\{}}%&#10;            \def\PYGZcb{\discretionary{\char`\}}{\Wrappedafterbreak}{\char`\}}}%&#10;            \def\PYGZca{\discretionary{\char`\^}{\Wrappedafterbreak}{\char`\^}}%&#10;            \def\PYGZam{\discretionary{\char`\&amp;}{\Wrappedafterbreak}{\char`\&amp;}}%&#10;            \def\PYGZlt{\discretionary{}{\Wrappedafterbreak\char`\&lt;}{\char`\&lt;}}%&#10;            \def\PYGZgt{\discretionary{\char`\&gt;}{\Wrappedafterbreak}{\char`\&gt;}}%&#10;            \def\PYGZsh{\discretionary{}{\Wrappedafterbreak\char`\#}{\char`\#}}%&#10;            \def\PYGZpc{\discretionary{}{\Wrappedafterbreak\char`\%}{\char`\%}}%&#10;            \def\PYGZdl{\discretionary{}{\Wrappedafterbreak\char`\$}{\char`\$}}%&#10;            \def\PYGZhy{\discretionary{\char`\-}{\Wrappedafterbreak}{\char`\-}}%&#10;            \def\PYGZsq{\discretionary{}{\Wrappedafterbreak\textquotesingle}{\textquotesingle}}%&#10;            \def\PYGZdq{\discretionary{}{\Wrappedafterbreak\char`\&quot;}{\char`\&quot;}}%&#10;            \def\PYGZti{\discretionary{\char`\~}{\Wrappedafterbreak}{\char`\~}}%&#10;        }&#10;        % Some characters . , ; ? ! / are not pygmentized.&#10;        % This macro makes them &quot;active&quot; and they will insert potential linebreaks&#10;        \newcommand*\Wrappedbreaksatpunct {%&#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lccode`\~`\/\lowercase{\def~}{\discretionary{\hbox{\char`\/}}{\Wrappedafterbreak}{\hbox{\char`\/}}}%&#10;            \catcode`\.\active&#10;            \catcode`\,\active&#10;            \catcode`\;\active&#10;            \catcode`\:\active&#10;            \catcode`\?\active&#10;            \catcode`\!\active&#10;            \catcode`\/\active&#10;            \lccode`\~`\~&#10;        }&#10;    \makeatother&#10;&#10;    \let\OriginalVerbatim=\Verbatim&#10;    \makeatletter&#10;    \renewcommand{\Verbatim}[1][1]{%&#10;        %\parskip\z@skip&#10;        \sbox\Wrappedcontinuationbox {\Wrappedcontinuationsymbol}%&#10;        \sbox\Wrappedvisiblespacebox {\FV@SetupFont\Wrappedvisiblespace}%&#10;        \def\FancyVerbFormatLine ##1{\hsize\linewidth&#10;            \vtop{\raggedright\hyphenpenalty\z@\exhyphenpenalty\z@&#10;                \doublehyphendemerits\z@\finalhyphendemerits\z@&#10;                \strut ##1\strut}%&#10;        }%&#10;        % If the linebreak is at a space, the latter will be displayed as visible&#10;        % space at end of first line, and a continuation symbol starts next line.&#10;        % Stretch/shrink are however usually zero for typewriter font.&#10;        \def\FV@Space {%&#10;            \nobreak\hskip\z@ plus\fontdimen3\font minus\fontdimen4\font&#10;            \discretionary{\copy\Wrappedvisiblespacebox}{\Wrappedafterbreak}&#10;            {\kern\fontdimen2\font}%&#10;        }%&#10;&#10;        % Allow breaks at special characters using \PYG... macros.&#10;        \Wrappedbreaksatspecials&#10;        % Breaks at punctuation characters . , ; ? ! and / need catcode=\active&#10;        \OriginalVerbatim[#1,codes*=\Wrappedbreaksatpunct]%&#10;    }&#10;    \makeatother&#10;&#10;    % Exact colors from NB&#10;    \definecolor{incolor}{HTML}{303F9F}&#10;    \definecolor{outcolor}{HTML}{D84315}&#10;    \definecolor{cellborder}{HTML}{CFCFCF}&#10;    \definecolor{cellbackground}{HTML}{F7F7F7}&#10;&#10;    % prompt&#10;    \makeatletter&#10;    \newcommand{\boxspacing}{\kern\kvtcb@left@rule\kern\kvtcb@boxsep}&#10;    \makeatother&#10;    \newcommand{\prompt}[4]{&#10;        {\ttfamily\llap{{\color{#2}[#3]:\hspace{3pt}#4}}\vspace{-\baselineskip}}&#10;    }&#10;    &#10;&#10;    &#10;    % Prevent overflowing lines due to hard-to-break entities&#10;    \sloppy&#10;    % Setup hyperref package&#10;    \hypersetup{&#10;      breaklinks=true,  % so long urls are correctly broken across lines&#10;      colorlinks=true,&#10;      urlcolor=urlcolor,&#10;      linkcolor=linkcolor,&#10;      citecolor=citecolor,&#10;      }&#10;    % Slightly bigger margins than the latex defaults&#10;    &#10;    \geometry{verbose,tmargin=1in,bmargin=1in,lmargin=1in,rmargin=1in}&#10;    &#10;    &#10;&#10;\begin{document}&#10;    &#10;    \maketitle&#10;    &#10;    &#10;&#10;    &#10;    \begin{tcolorbox}[breakable, size=fbox, boxrule=1pt, pad at break*=1mm,colback=cellbackground, colframe=cellborder]&#10;\prompt{In}{incolor}{ }{\boxspacing}&#10;\begin{Verbatim}[commandchars=\\\{\}]&#10;\PY{n}{recommend\PYZus{}tracks} \PY{o}{=} \PY{n}{popular\PYZus{}spotify}\PY{p}{[}\PY{o}{\PYZti{}}\PY{n}{popular\PYZus{}spotify}\PY{p}{[}\PY{l+s+s1}{\PYZsq{}}\PY{l+s+s1}{track\PYZus{}id}\PY{l+s+s1}{\PYZsq{}}\PY{p}{]}\PY{o}{.}\PY{n}{isin}\PY{p}{(}\PY{n}{random\PYZus{}tracks}\PY{p}{[}\PY{l+s+s1}{\PYZsq{}}\PY{l+s+s1}{track\PYZus{}id}\PY{l+s+s1}{\PYZsq{}}\PY{p}{]}\PY{p}{)}\PY{p}{]}&#10;\end{Verbatim}&#10;\end{tcolorbox}&#10;&#10;&#10;    % Add a bibliography block to the postdoc&#10;    &#10;    &#10;    &#10;\end{document}&#10;"/>
  <p:tag name="IGUANATEXSIZE" val="18"/>
  <p:tag name="IGUANATEXCURSOR" val="20039"/>
  <p:tag name="TRANSPARENCY" val="True"/>
  <p:tag name="FILENAME" val="/Users/antineutrino/Downloads/Untitled2 (1).tex"/>
  <p:tag name="LATEXENGINEID" val="1"/>
  <p:tag name="TEMPFOLDER" val="/Users/antineutrino/Library/Containers/com.microsoft.Powerpoint/Data/tmp/TemporaryItems/"/>
  <p:tag name="LATEXFORMHEIGHT" val="426.65"/>
  <p:tag name="LATEXFORMWIDTH" val="513.35"/>
  <p:tag name="LATEXFORMWRAP" val="True"/>
  <p:tag name="BITMAPVECTOR" val="0"/>
</p:tagLst>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4D558C7-B4A7-1A47-9CD4-BD447A5056C3}">
  <we:reference id="wa104380862" version="3.0.0.0" store="en-US" storeType="OMEX"/>
  <we:alternateReferences>
    <we:reference id="WA104380862" version="3.0.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Parcel</Template>
  <TotalTime>38</TotalTime>
  <Words>856</Words>
  <Application>Microsoft Macintosh PowerPoint</Application>
  <PresentationFormat>Widescreen</PresentationFormat>
  <Paragraphs>86</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华文中宋</vt:lpstr>
      <vt:lpstr>Aptos</vt:lpstr>
      <vt:lpstr>Arial</vt:lpstr>
      <vt:lpstr>Calibri</vt:lpstr>
      <vt:lpstr>Gill Sans MT</vt:lpstr>
      <vt:lpstr>Wingdings</vt:lpstr>
      <vt:lpstr>Parcel</vt:lpstr>
      <vt:lpstr>PowerPoint Presentation</vt:lpstr>
      <vt:lpstr>Spotify Recommender Engine</vt:lpstr>
      <vt:lpstr>Model Overview</vt:lpstr>
      <vt:lpstr>Enhancements Made</vt:lpstr>
      <vt:lpstr>Removing outliers</vt:lpstr>
      <vt:lpstr>Normality test</vt:lpstr>
      <vt:lpstr>Determining cluster number for Kmeans model:  Elbow Method</vt:lpstr>
      <vt:lpstr>Determining cluster number for Kmeans model: Silhouette method</vt:lpstr>
      <vt:lpstr>DETERMINING eps and min FOR DBSCAN MODEL: k-distance curve</vt:lpstr>
      <vt:lpstr>Findings from Data</vt:lpstr>
      <vt:lpstr>Findings from Data</vt:lpstr>
      <vt:lpstr>PowerPoint Presentation</vt:lpstr>
      <vt:lpstr>Findings from Data: Histogram</vt:lpstr>
      <vt:lpstr>FINDINGS FROM DATA: Scatterplot</vt:lpstr>
      <vt:lpstr>Different Clustering Algorithms</vt:lpstr>
      <vt:lpstr>Different Clustering Algorithms</vt:lpstr>
      <vt:lpstr>Different Clustering Algorithms</vt:lpstr>
      <vt:lpstr>User interaction - Recommendation</vt:lpstr>
      <vt:lpstr>User Feedback Incorporation</vt:lpstr>
      <vt:lpstr>Future Enhancements Possible</vt:lpstr>
      <vt:lpstr>Extra – Innovation</vt:lpstr>
      <vt:lpstr>Extra – Innovation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Jiajun ( Leo ) Li</dc:creator>
  <cp:lastModifiedBy>β− Antineutrino</cp:lastModifiedBy>
  <cp:revision>10</cp:revision>
  <dcterms:created xsi:type="dcterms:W3CDTF">2024-07-15T15:24:14Z</dcterms:created>
  <dcterms:modified xsi:type="dcterms:W3CDTF">2024-07-18T03:58:15Z</dcterms:modified>
</cp:coreProperties>
</file>