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3" r:id="rId6"/>
    <p:sldId id="261" r:id="rId7"/>
    <p:sldId id="262"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25" autoAdjust="0"/>
    <p:restoredTop sz="94660"/>
  </p:normalViewPr>
  <p:slideViewPr>
    <p:cSldViewPr>
      <p:cViewPr>
        <p:scale>
          <a:sx n="50" d="100"/>
          <a:sy n="50" d="100"/>
        </p:scale>
        <p:origin x="-1652" y="-3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880389-B0AE-4DFF-AF02-CCAFD1EF2633}" type="datetimeFigureOut">
              <a:rPr lang="en-US" smtClean="0"/>
              <a:pPr/>
              <a:t>5/26/2024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6BE941-FD5B-49F2-A933-F3C94C0F369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80389-B0AE-4DFF-AF02-CCAFD1EF2633}"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BE941-FD5B-49F2-A933-F3C94C0F36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80389-B0AE-4DFF-AF02-CCAFD1EF2633}"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BE941-FD5B-49F2-A933-F3C94C0F36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880389-B0AE-4DFF-AF02-CCAFD1EF2633}"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BE941-FD5B-49F2-A933-F3C94C0F369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880389-B0AE-4DFF-AF02-CCAFD1EF2633}" type="datetimeFigureOut">
              <a:rPr lang="en-US" smtClean="0"/>
              <a:pPr/>
              <a:t>5/26/2024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B6BE941-FD5B-49F2-A933-F3C94C0F369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880389-B0AE-4DFF-AF02-CCAFD1EF2633}"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BE941-FD5B-49F2-A933-F3C94C0F369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880389-B0AE-4DFF-AF02-CCAFD1EF2633}"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BE941-FD5B-49F2-A933-F3C94C0F369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880389-B0AE-4DFF-AF02-CCAFD1EF2633}"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BE941-FD5B-49F2-A933-F3C94C0F36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80389-B0AE-4DFF-AF02-CCAFD1EF2633}"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BE941-FD5B-49F2-A933-F3C94C0F36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80389-B0AE-4DFF-AF02-CCAFD1EF2633}"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BE941-FD5B-49F2-A933-F3C94C0F369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80389-B0AE-4DFF-AF02-CCAFD1EF2633}" type="datetimeFigureOut">
              <a:rPr lang="en-US" smtClean="0"/>
              <a:pPr/>
              <a:t>5/26/2024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B6BE941-FD5B-49F2-A933-F3C94C0F369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7880389-B0AE-4DFF-AF02-CCAFD1EF2633}" type="datetimeFigureOut">
              <a:rPr lang="en-US" smtClean="0"/>
              <a:pPr/>
              <a:t>5/26/2024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6BE941-FD5B-49F2-A933-F3C94C0F36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LIBRARY MANAGEMENT SYSTEM</a:t>
            </a:r>
          </a:p>
          <a:p>
            <a:r>
              <a:rPr lang="en-US" dirty="0" smtClean="0"/>
              <a:t>USING SQL</a:t>
            </a:r>
            <a:endParaRPr lang="en-US" dirty="0"/>
          </a:p>
        </p:txBody>
      </p:sp>
      <p:sp>
        <p:nvSpPr>
          <p:cNvPr id="2" name="Title 1"/>
          <p:cNvSpPr>
            <a:spLocks noGrp="1"/>
          </p:cNvSpPr>
          <p:nvPr>
            <p:ph type="ctrTitle"/>
          </p:nvPr>
        </p:nvSpPr>
        <p:spPr/>
        <p:txBody>
          <a:bodyPr/>
          <a:lstStyle/>
          <a:p>
            <a:r>
              <a:rPr smtClean="0"/>
              <a:t>DBMS FINAL PROJECT</a:t>
            </a:r>
            <a:endParaRPr lang="en-US"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solidFill>
                  <a:schemeClr val="tx1"/>
                </a:solidFill>
              </a:rPr>
              <a:t>GROUP MEMBERS</a:t>
            </a:r>
            <a:endParaRPr lang="en-US" u="sng" dirty="0">
              <a:solidFill>
                <a:schemeClr val="tx1"/>
              </a:solidFill>
            </a:endParaRPr>
          </a:p>
        </p:txBody>
      </p:sp>
      <p:sp>
        <p:nvSpPr>
          <p:cNvPr id="3" name="Content Placeholder 2"/>
          <p:cNvSpPr>
            <a:spLocks noGrp="1"/>
          </p:cNvSpPr>
          <p:nvPr>
            <p:ph sz="quarter" idx="1"/>
          </p:nvPr>
        </p:nvSpPr>
        <p:spPr/>
        <p:txBody>
          <a:bodyPr/>
          <a:lstStyle/>
          <a:p>
            <a:endParaRPr lang="en-US" dirty="0" smtClean="0"/>
          </a:p>
          <a:p>
            <a:endParaRPr lang="en-US" dirty="0" smtClean="0"/>
          </a:p>
          <a:p>
            <a:pPr>
              <a:buNone/>
            </a:pPr>
            <a:endParaRPr lang="en-US" dirty="0" smtClean="0"/>
          </a:p>
          <a:p>
            <a:pPr algn="ctr"/>
            <a:r>
              <a:rPr lang="en-US" dirty="0" smtClean="0"/>
              <a:t>M JUNAID RIAZ                 43997</a:t>
            </a:r>
          </a:p>
          <a:p>
            <a:pPr algn="ctr"/>
            <a:r>
              <a:rPr lang="en-US" dirty="0" smtClean="0"/>
              <a:t>M SHEHRYAR AHMAD   </a:t>
            </a:r>
            <a:r>
              <a:rPr lang="en-US" sz="2400" dirty="0" smtClean="0"/>
              <a:t>47435</a:t>
            </a:r>
            <a:endParaRPr lang="en-US" dirty="0" smtClean="0"/>
          </a:p>
          <a:p>
            <a:pPr algn="ctr"/>
            <a:r>
              <a:rPr lang="en-US" dirty="0" smtClean="0"/>
              <a:t>AHMAD ABU BAKR           44352</a:t>
            </a:r>
            <a:endParaRPr lang="en-US"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Project’s Introduction</a:t>
            </a:r>
            <a:endParaRPr lang="en-US" dirty="0">
              <a:solidFill>
                <a:schemeClr val="tx1"/>
              </a:solidFill>
            </a:endParaRPr>
          </a:p>
        </p:txBody>
      </p:sp>
      <p:sp>
        <p:nvSpPr>
          <p:cNvPr id="3" name="Content Placeholder 2"/>
          <p:cNvSpPr>
            <a:spLocks noGrp="1"/>
          </p:cNvSpPr>
          <p:nvPr>
            <p:ph sz="quarter" idx="1"/>
          </p:nvPr>
        </p:nvSpPr>
        <p:spPr/>
        <p:txBody>
          <a:bodyPr/>
          <a:lstStyle/>
          <a:p>
            <a:endParaRPr lang="en-US" dirty="0" smtClean="0"/>
          </a:p>
          <a:p>
            <a:r>
              <a:rPr lang="en-US" dirty="0" smtClean="0"/>
              <a:t>The Library Management System (LMS) is a software application designed to handle the core functions of a library. This includes managing book inventories, keeping track of borrowed and returned books, managing member information, and processing transactions efficiently. By automating these tasks, the LMS helps improve the operational efficiency of the library, reducing the manual workload on librarians and making it easier for users to access library services.</a:t>
            </a:r>
            <a:endParaRPr lang="en-US"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solidFill>
                  <a:schemeClr val="tx1"/>
                </a:solidFill>
              </a:rPr>
              <a:t>Existing Models/Literature Review</a:t>
            </a:r>
            <a:endParaRPr lang="en-US" dirty="0">
              <a:solidFill>
                <a:schemeClr val="tx1"/>
              </a:solidFill>
            </a:endParaRPr>
          </a:p>
        </p:txBody>
      </p:sp>
      <p:sp>
        <p:nvSpPr>
          <p:cNvPr id="3" name="Content Placeholder 2"/>
          <p:cNvSpPr>
            <a:spLocks noGrp="1"/>
          </p:cNvSpPr>
          <p:nvPr>
            <p:ph sz="quarter" idx="1"/>
          </p:nvPr>
        </p:nvSpPr>
        <p:spPr/>
        <p:txBody>
          <a:bodyPr>
            <a:normAutofit fontScale="85000" lnSpcReduction="10000"/>
          </a:bodyPr>
          <a:lstStyle/>
          <a:p>
            <a:endParaRPr lang="en-US" sz="2400" dirty="0" smtClean="0"/>
          </a:p>
          <a:p>
            <a:r>
              <a:rPr lang="en-US" sz="2400" dirty="0" smtClean="0"/>
              <a:t>Libraries have evolved from manual record-keeping methods to more sophisticated digital systems:</a:t>
            </a:r>
          </a:p>
          <a:p>
            <a:r>
              <a:rPr lang="en-US" sz="2400" b="1" dirty="0" smtClean="0"/>
              <a:t>Manual Systems</a:t>
            </a:r>
            <a:r>
              <a:rPr lang="en-US" sz="2400" dirty="0" smtClean="0"/>
              <a:t>: Traditionally, libraries relied on physical catalog cards and ledgers. This method was time-consuming and prone to errors.</a:t>
            </a:r>
          </a:p>
          <a:p>
            <a:r>
              <a:rPr lang="en-US" sz="2400" b="1" dirty="0" smtClean="0"/>
              <a:t>Basic Database Systems</a:t>
            </a:r>
            <a:r>
              <a:rPr lang="en-US" sz="2400" dirty="0" smtClean="0"/>
              <a:t>: Early digital libraries used simple databases to store information about books and members. These systems often lacked user-friendly interfaces and advanced features like search functionality.</a:t>
            </a:r>
          </a:p>
          <a:p>
            <a:r>
              <a:rPr lang="en-US" sz="2400" b="1" dirty="0" smtClean="0"/>
              <a:t>Integrated Library Systems (ILS)</a:t>
            </a:r>
            <a:r>
              <a:rPr lang="en-US" sz="2400" dirty="0" smtClean="0"/>
              <a:t>: Modern ILS are comprehensive solutions that integrate various functions of library management. They offer features such as online catalogs, member management, transaction tracking, and reporting tools. Examples include systems like </a:t>
            </a:r>
            <a:r>
              <a:rPr lang="en-US" sz="2400" dirty="0" err="1" smtClean="0"/>
              <a:t>Koha</a:t>
            </a:r>
            <a:r>
              <a:rPr lang="en-US" sz="2400" dirty="0" smtClean="0"/>
              <a:t> and Evergreen.</a:t>
            </a:r>
          </a:p>
          <a:p>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System Model</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smtClean="0"/>
              <a:t>The Library Management System includes the following main components:</a:t>
            </a:r>
          </a:p>
          <a:p>
            <a:r>
              <a:rPr lang="en-US" b="1" dirty="0" smtClean="0"/>
              <a:t>Books</a:t>
            </a:r>
            <a:r>
              <a:rPr lang="en-US" dirty="0" smtClean="0"/>
              <a:t>: Information about books, including title, author, ISBN, and availability status.</a:t>
            </a:r>
          </a:p>
          <a:p>
            <a:r>
              <a:rPr lang="en-US" b="1" dirty="0" smtClean="0"/>
              <a:t>Members</a:t>
            </a:r>
            <a:r>
              <a:rPr lang="en-US" dirty="0" smtClean="0"/>
              <a:t>: Information about library members, including member ID, name, contact details, and membership status.</a:t>
            </a:r>
          </a:p>
          <a:p>
            <a:r>
              <a:rPr lang="en-US" b="1" dirty="0" smtClean="0"/>
              <a:t>Transactions</a:t>
            </a:r>
            <a:r>
              <a:rPr lang="en-US" dirty="0" smtClean="0"/>
              <a:t>: Records of borrowing and returning books, including transaction ID, book ID, member ID, issue date, and return date.</a:t>
            </a:r>
          </a:p>
          <a:p>
            <a:endParaRPr lang="en-US"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WORKING</a:t>
            </a:r>
            <a:endParaRPr lang="en-US" b="1"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b="1" dirty="0" smtClean="0"/>
              <a:t>Adding Books</a:t>
            </a:r>
            <a:r>
              <a:rPr lang="en-US" dirty="0" smtClean="0"/>
              <a:t>: Librarians can add new books to the system with details like title, author, and ISBN.</a:t>
            </a:r>
          </a:p>
          <a:p>
            <a:r>
              <a:rPr lang="en-US" b="1" dirty="0" smtClean="0"/>
              <a:t>Registering Members</a:t>
            </a:r>
            <a:r>
              <a:rPr lang="en-US" dirty="0" smtClean="0"/>
              <a:t>: New members can be registered with their personal details.</a:t>
            </a:r>
          </a:p>
          <a:p>
            <a:r>
              <a:rPr lang="en-US" b="1" dirty="0" smtClean="0"/>
              <a:t>Borrowing Books</a:t>
            </a:r>
            <a:r>
              <a:rPr lang="en-US" dirty="0" smtClean="0"/>
              <a:t>: Members can borrow books, and the transaction is recorded with issue date and return date.</a:t>
            </a:r>
          </a:p>
          <a:p>
            <a:r>
              <a:rPr lang="en-US" b="1" dirty="0" smtClean="0"/>
              <a:t>Returning Books</a:t>
            </a:r>
            <a:r>
              <a:rPr lang="en-US" dirty="0" smtClean="0"/>
              <a:t>: When books are returned, the transaction record is updated.</a:t>
            </a:r>
          </a:p>
          <a:p>
            <a:r>
              <a:rPr lang="en-US" b="1" dirty="0" smtClean="0"/>
              <a:t>Viewing Records</a:t>
            </a:r>
            <a:r>
              <a:rPr lang="en-US" dirty="0" smtClean="0"/>
              <a:t>: Librarians can view all books, members, and transaction records.</a:t>
            </a:r>
          </a:p>
          <a:p>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SIMULATION/RESULTS</a:t>
            </a:r>
            <a:endParaRPr lang="en-US" b="1"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Simulations of the Library Management System demonstrate the following results:</a:t>
            </a:r>
          </a:p>
          <a:p>
            <a:r>
              <a:rPr lang="en-US" b="1" dirty="0" smtClean="0"/>
              <a:t>Efficiency</a:t>
            </a:r>
            <a:r>
              <a:rPr lang="en-US" dirty="0" smtClean="0"/>
              <a:t>: The system significantly reduces the time and effort required for book and member management.</a:t>
            </a:r>
          </a:p>
          <a:p>
            <a:r>
              <a:rPr lang="en-US" b="1" dirty="0" smtClean="0"/>
              <a:t>Accuracy</a:t>
            </a:r>
            <a:r>
              <a:rPr lang="en-US" dirty="0" smtClean="0"/>
              <a:t>: Automated transaction recording minimizes errors compared to manual record-keeping.</a:t>
            </a:r>
          </a:p>
          <a:p>
            <a:r>
              <a:rPr lang="en-US" b="1" dirty="0" smtClean="0"/>
              <a:t>Accessibility</a:t>
            </a:r>
            <a:r>
              <a:rPr lang="en-US" dirty="0" smtClean="0"/>
              <a:t>: Users can easily search for books and check their availability.</a:t>
            </a:r>
          </a:p>
          <a:p>
            <a:r>
              <a:rPr lang="en-US" b="1" dirty="0" smtClean="0"/>
              <a:t>Scalability</a:t>
            </a:r>
            <a:r>
              <a:rPr lang="en-US" dirty="0" smtClean="0"/>
              <a:t>: The system can handle a large number of records and transactions, making it suitable for libraries of various sizes.</a:t>
            </a:r>
          </a:p>
          <a:p>
            <a:endParaRPr lang="en-US"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 ERD</a:t>
            </a:r>
            <a:endParaRPr lang="en-US" b="1" dirty="0">
              <a:solidFill>
                <a:schemeClr val="tx1"/>
              </a:solidFill>
            </a:endParaRPr>
          </a:p>
        </p:txBody>
      </p:sp>
      <p:pic>
        <p:nvPicPr>
          <p:cNvPr id="1026" name="Picture 2" descr="E:\game\ERD.jpg"/>
          <p:cNvPicPr>
            <a:picLocks noGrp="1" noChangeAspect="1" noChangeArrowheads="1"/>
          </p:cNvPicPr>
          <p:nvPr>
            <p:ph sz="quarter" idx="1"/>
          </p:nvPr>
        </p:nvPicPr>
        <p:blipFill>
          <a:blip r:embed="rId2"/>
          <a:srcRect/>
          <a:stretch>
            <a:fillRect/>
          </a:stretch>
        </p:blipFill>
        <p:spPr bwMode="auto">
          <a:xfrm>
            <a:off x="1066800" y="1524000"/>
            <a:ext cx="67056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GITHUB LINK</a:t>
            </a:r>
            <a:endParaRPr lang="en-US" b="1" dirty="0">
              <a:solidFill>
                <a:schemeClr val="tx1"/>
              </a:solidFill>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r>
              <a:rPr lang="en-US" dirty="0" smtClean="0"/>
              <a:t>https://github.com/Ab3467/DBMS-project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136</TotalTime>
  <Words>461</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DBMS FINAL PROJECT</vt:lpstr>
      <vt:lpstr>GROUP MEMBERS</vt:lpstr>
      <vt:lpstr> Project’s Introduction</vt:lpstr>
      <vt:lpstr> Existing Models/Literature Review</vt:lpstr>
      <vt:lpstr>System Model</vt:lpstr>
      <vt:lpstr>WORKING</vt:lpstr>
      <vt:lpstr>SIMULATION/RESULTS</vt:lpstr>
      <vt:lpstr> ERD</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FINAL PROJECT</dc:title>
  <dc:creator>Dell</dc:creator>
  <cp:lastModifiedBy>Dell</cp:lastModifiedBy>
  <cp:revision>5</cp:revision>
  <dcterms:created xsi:type="dcterms:W3CDTF">2024-05-23T05:46:41Z</dcterms:created>
  <dcterms:modified xsi:type="dcterms:W3CDTF">2024-05-26T07:33:52Z</dcterms:modified>
</cp:coreProperties>
</file>