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68" r:id="rId5"/>
    <p:sldId id="269" r:id="rId6"/>
    <p:sldId id="270"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autoAdjust="0"/>
  </p:normalViewPr>
  <p:slideViewPr>
    <p:cSldViewPr snapToGrid="0" showGuides="1">
      <p:cViewPr varScale="1">
        <p:scale>
          <a:sx n="54" d="100"/>
          <a:sy n="54" d="100"/>
        </p:scale>
        <p:origin x="1380" y="7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8/20/2023</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smtClean="0"/>
              <a:t>Click to 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xmlns=""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xmlns=""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smtClean="0"/>
              <a:t>Click to edit Master text styles</a:t>
            </a:r>
          </a:p>
        </p:txBody>
      </p:sp>
    </p:spTree>
    <p:extLst>
      <p:ext uri="{BB962C8B-B14F-4D97-AF65-F5344CB8AC3E}">
        <p14:creationId xmlns:p14="http://schemas.microsoft.com/office/powerpoint/2010/main" val="66534080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DAB3FE-9015-40FD-A870-D81B5A86A5D9}"/>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xmlns=""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smtClean="0"/>
              <a:t>Click to 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smtClean="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smtClean="0"/>
              <a:t>Click icon to add picture</a:t>
            </a:r>
            <a:endParaRPr lang="en-US" noProof="0" dirty="0"/>
          </a:p>
        </p:txBody>
      </p: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3di"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xmlns="" id="{2D599535-C841-457B-BE92-EECA801ED768}"/>
              </a:ext>
              <a:ext uri="{C183D7F6-B498-43B3-948B-1728B52AA6E4}">
                <adec:decorative xmlns:adec="http://schemas.microsoft.com/office/drawing/2017/decorative" xmlns="" val="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30368" y="1215227"/>
            <a:ext cx="4428523" cy="4428523"/>
          </a:xfrm>
        </p:spPr>
      </p:pic>
      <p:sp>
        <p:nvSpPr>
          <p:cNvPr id="4" name="Title 3">
            <a:extLst>
              <a:ext uri="{FF2B5EF4-FFF2-40B4-BE49-F238E27FC236}">
                <a16:creationId xmlns:a16="http://schemas.microsoft.com/office/drawing/2014/main" xmlns="" id="{291CA16A-993E-43BA-BDDC-9E427CF951B2}"/>
              </a:ext>
            </a:extLst>
          </p:cNvPr>
          <p:cNvSpPr>
            <a:spLocks noGrp="1"/>
          </p:cNvSpPr>
          <p:nvPr>
            <p:ph type="title"/>
          </p:nvPr>
        </p:nvSpPr>
        <p:spPr>
          <a:xfrm>
            <a:off x="5593976" y="1987420"/>
            <a:ext cx="6454590" cy="1789855"/>
          </a:xfrm>
        </p:spPr>
        <p:txBody>
          <a:bodyPr/>
          <a:lstStyle/>
          <a:p>
            <a:r>
              <a:rPr lang="en-US" dirty="0" smtClean="0"/>
              <a:t>Data Mining Module Report</a:t>
            </a:r>
            <a:br>
              <a:rPr lang="en-US" dirty="0" smtClean="0"/>
            </a:br>
            <a:r>
              <a:rPr lang="en-US" sz="2800" b="0" dirty="0" smtClean="0"/>
              <a:t>Online Retail Segmentation</a:t>
            </a:r>
            <a:endParaRPr lang="en-US" sz="2800" b="0" dirty="0"/>
          </a:p>
        </p:txBody>
      </p:sp>
      <p:sp>
        <p:nvSpPr>
          <p:cNvPr id="5" name="Text Placeholder 4">
            <a:extLst>
              <a:ext uri="{FF2B5EF4-FFF2-40B4-BE49-F238E27FC236}">
                <a16:creationId xmlns:a16="http://schemas.microsoft.com/office/drawing/2014/main" xmlns="" id="{F063A021-7C19-4C85-B48B-EFEA732C1906}"/>
              </a:ext>
            </a:extLst>
          </p:cNvPr>
          <p:cNvSpPr>
            <a:spLocks noGrp="1"/>
          </p:cNvSpPr>
          <p:nvPr>
            <p:ph type="body" idx="1"/>
          </p:nvPr>
        </p:nvSpPr>
        <p:spPr>
          <a:xfrm>
            <a:off x="5593976" y="4114776"/>
            <a:ext cx="4911633" cy="910580"/>
          </a:xfrm>
        </p:spPr>
        <p:txBody>
          <a:bodyPr/>
          <a:lstStyle/>
          <a:p>
            <a:r>
              <a:rPr lang="en-US" dirty="0" smtClean="0"/>
              <a:t>Muhammad </a:t>
            </a:r>
            <a:r>
              <a:rPr lang="en-US" dirty="0" err="1" smtClean="0"/>
              <a:t>Abedi</a:t>
            </a:r>
            <a:endParaRPr lang="en-US" dirty="0" smtClean="0"/>
          </a:p>
          <a:p>
            <a:r>
              <a:rPr lang="en-US" dirty="0">
                <a:hlinkClick r:id="rId3"/>
              </a:rPr>
              <a:t>Ab3di (github.com)</a:t>
            </a:r>
            <a:endParaRPr lang="en-US" dirty="0"/>
          </a:p>
        </p:txBody>
      </p:sp>
    </p:spTree>
    <p:extLst>
      <p:ext uri="{BB962C8B-B14F-4D97-AF65-F5344CB8AC3E}">
        <p14:creationId xmlns:p14="http://schemas.microsoft.com/office/powerpoint/2010/main" val="429266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en-US" dirty="0" smtClean="0"/>
              <a:t>Beginner Queries:</a:t>
            </a:r>
            <a:endParaRPr lang="en-US" b="0" dirty="0"/>
          </a:p>
        </p:txBody>
      </p:sp>
      <p:sp>
        <p:nvSpPr>
          <p:cNvPr id="15" name="Text Placeholder 14">
            <a:extLst>
              <a:ext uri="{FF2B5EF4-FFF2-40B4-BE49-F238E27FC236}">
                <a16:creationId xmlns:a16="http://schemas.microsoft.com/office/drawing/2014/main" xmlns="" id="{24E18385-8BEA-4522-ABAA-5AB38F0D4FC2}"/>
              </a:ext>
            </a:extLst>
          </p:cNvPr>
          <p:cNvSpPr>
            <a:spLocks noGrp="1"/>
          </p:cNvSpPr>
          <p:nvPr>
            <p:ph type="body" idx="1"/>
          </p:nvPr>
        </p:nvSpPr>
        <p:spPr>
          <a:xfrm>
            <a:off x="518678" y="2200275"/>
            <a:ext cx="5475290" cy="447676"/>
          </a:xfrm>
        </p:spPr>
        <p:txBody>
          <a:bodyPr>
            <a:noAutofit/>
          </a:bodyPr>
          <a:lstStyle/>
          <a:p>
            <a:r>
              <a:rPr lang="en-US" sz="2000" dirty="0"/>
              <a:t>Distribution of order values across all customers:</a:t>
            </a:r>
            <a:endParaRPr lang="en-US" sz="2000" dirty="0"/>
          </a:p>
        </p:txBody>
      </p:sp>
      <p:sp>
        <p:nvSpPr>
          <p:cNvPr id="16"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520698" y="2886076"/>
            <a:ext cx="5198784" cy="3232149"/>
          </a:xfrm>
        </p:spPr>
        <p:txBody>
          <a:bodyPr>
            <a:normAutofit fontScale="92500"/>
          </a:bodyPr>
          <a:lstStyle/>
          <a:p>
            <a:pPr algn="just"/>
            <a:r>
              <a:rPr lang="en-US" dirty="0"/>
              <a:t>This SQL query calculates the total order value (TotalOrderValue) for each CustomerID by summing the product of UnitPrice and Quantity for each purchase. The results are grouped by CustomerID and ordered in descending order of total order value. The query provides insights into customer spending patterns, highlighting high-value customers based on their cumulative purchase amounts.</a:t>
            </a:r>
          </a:p>
        </p:txBody>
      </p:sp>
      <p:sp>
        <p:nvSpPr>
          <p:cNvPr id="17" name="Text Placeholder 16">
            <a:extLst>
              <a:ext uri="{FF2B5EF4-FFF2-40B4-BE49-F238E27FC236}">
                <a16:creationId xmlns:a16="http://schemas.microsoft.com/office/drawing/2014/main" xmlns="" id="{640A3223-3DA3-4CF2-82B6-1447667547BD}"/>
              </a:ext>
            </a:extLst>
          </p:cNvPr>
          <p:cNvSpPr>
            <a:spLocks noGrp="1"/>
          </p:cNvSpPr>
          <p:nvPr>
            <p:ph type="body" sz="quarter" idx="14"/>
          </p:nvPr>
        </p:nvSpPr>
        <p:spPr/>
        <p:txBody>
          <a:bodyPr>
            <a:normAutofit/>
          </a:bodyPr>
          <a:lstStyle/>
          <a:p>
            <a:pPr marL="0" lvl="1">
              <a:lnSpc>
                <a:spcPct val="100000"/>
              </a:lnSpc>
              <a:spcBef>
                <a:spcPts val="0"/>
              </a:spcBef>
            </a:pPr>
            <a:r>
              <a:rPr lang="en-US" dirty="0">
                <a:solidFill>
                  <a:schemeClr val="accent2"/>
                </a:solidFill>
              </a:rPr>
              <a:t>Number of unique products purchased by each customer: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
        <p:nvSpPr>
          <p:cNvPr id="12"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6186713" y="2886076"/>
            <a:ext cx="5198784" cy="3470274"/>
          </a:xfrm>
        </p:spPr>
        <p:txBody>
          <a:bodyPr>
            <a:normAutofit fontScale="92500" lnSpcReduction="10000"/>
          </a:bodyPr>
          <a:lstStyle/>
          <a:p>
            <a:pPr algn="just"/>
            <a:r>
              <a:rPr lang="en-US" dirty="0"/>
              <a:t>This SQL query calculates the count of unique products (UniqueProductCount) purchased by each CustomerID, grouping customers based on their purchase history. It also concatenates distinct product descriptions (Description) using GROUP_CONCAT, creating a list of product names (ProductsNames) for each customer. The results provide insights into the variety of products purchased by each customer, enhancing understanding of their shopping preferences.</a:t>
            </a:r>
          </a:p>
        </p:txBody>
      </p:sp>
      <p:sp>
        <p:nvSpPr>
          <p:cNvPr id="13" name="Title 13">
            <a:extLst>
              <a:ext uri="{FF2B5EF4-FFF2-40B4-BE49-F238E27FC236}">
                <a16:creationId xmlns:a16="http://schemas.microsoft.com/office/drawing/2014/main" xmlns="" id="{E3E5EE03-FBF6-46F5-8085-716AC6CE1C8C}"/>
              </a:ext>
            </a:extLst>
          </p:cNvPr>
          <p:cNvSpPr txBox="1">
            <a:spLocks/>
          </p:cNvSpPr>
          <p:nvPr/>
        </p:nvSpPr>
        <p:spPr>
          <a:xfrm>
            <a:off x="4093135" y="1085356"/>
            <a:ext cx="1626347" cy="509766"/>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lang="en-IN" sz="4400" b="1" kern="1200">
                <a:solidFill>
                  <a:schemeClr val="bg1"/>
                </a:solidFill>
                <a:latin typeface="+mj-lt"/>
                <a:ea typeface="+mj-ea"/>
                <a:cs typeface="+mj-cs"/>
              </a:defRPr>
            </a:lvl1pPr>
          </a:lstStyle>
          <a:p>
            <a:r>
              <a:rPr lang="en-US" sz="1800" dirty="0" smtClean="0"/>
              <a:t>(1/2)</a:t>
            </a:r>
            <a:endParaRPr lang="en-US" sz="1800" b="0" dirty="0"/>
          </a:p>
        </p:txBody>
      </p:sp>
    </p:spTree>
    <p:extLst>
      <p:ext uri="{BB962C8B-B14F-4D97-AF65-F5344CB8AC3E}">
        <p14:creationId xmlns:p14="http://schemas.microsoft.com/office/powerpoint/2010/main" val="389151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en-US" dirty="0" smtClean="0"/>
              <a:t>Beginner Queries:</a:t>
            </a:r>
            <a:endParaRPr lang="en-US" b="0" dirty="0"/>
          </a:p>
        </p:txBody>
      </p:sp>
      <p:sp>
        <p:nvSpPr>
          <p:cNvPr id="15" name="Text Placeholder 14">
            <a:extLst>
              <a:ext uri="{FF2B5EF4-FFF2-40B4-BE49-F238E27FC236}">
                <a16:creationId xmlns:a16="http://schemas.microsoft.com/office/drawing/2014/main" xmlns="" id="{24E18385-8BEA-4522-ABAA-5AB38F0D4FC2}"/>
              </a:ext>
            </a:extLst>
          </p:cNvPr>
          <p:cNvSpPr>
            <a:spLocks noGrp="1"/>
          </p:cNvSpPr>
          <p:nvPr>
            <p:ph type="body" idx="1"/>
          </p:nvPr>
        </p:nvSpPr>
        <p:spPr>
          <a:xfrm>
            <a:off x="518678" y="2200275"/>
            <a:ext cx="5475290" cy="447676"/>
          </a:xfrm>
        </p:spPr>
        <p:txBody>
          <a:bodyPr>
            <a:noAutofit/>
          </a:bodyPr>
          <a:lstStyle/>
          <a:p>
            <a:r>
              <a:rPr lang="en-US" sz="2000" dirty="0"/>
              <a:t>Customers who made only a single purchase</a:t>
            </a:r>
          </a:p>
        </p:txBody>
      </p:sp>
      <p:sp>
        <p:nvSpPr>
          <p:cNvPr id="16"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520698" y="2886076"/>
            <a:ext cx="5198784" cy="3232149"/>
          </a:xfrm>
        </p:spPr>
        <p:txBody>
          <a:bodyPr>
            <a:normAutofit fontScale="92500"/>
          </a:bodyPr>
          <a:lstStyle/>
          <a:p>
            <a:pPr algn="just"/>
            <a:r>
              <a:rPr lang="en-US" dirty="0"/>
              <a:t>This SQL query calculates the distinct purchase count (PurchaseCount) for each CustomerID, grouping customers by their purchase history. It filters the results to only include customers with a purchase count of 1, meaning they have made only a single purchase. The query helps identify customers who have made only one purchase from the dataset, offering insights into one-time buyers.</a:t>
            </a:r>
          </a:p>
        </p:txBody>
      </p:sp>
      <p:sp>
        <p:nvSpPr>
          <p:cNvPr id="17" name="Text Placeholder 16">
            <a:extLst>
              <a:ext uri="{FF2B5EF4-FFF2-40B4-BE49-F238E27FC236}">
                <a16:creationId xmlns:a16="http://schemas.microsoft.com/office/drawing/2014/main" xmlns="" id="{640A3223-3DA3-4CF2-82B6-1447667547BD}"/>
              </a:ext>
            </a:extLst>
          </p:cNvPr>
          <p:cNvSpPr>
            <a:spLocks noGrp="1"/>
          </p:cNvSpPr>
          <p:nvPr>
            <p:ph type="body" sz="quarter" idx="14"/>
          </p:nvPr>
        </p:nvSpPr>
        <p:spPr/>
        <p:txBody>
          <a:bodyPr>
            <a:normAutofit/>
          </a:bodyPr>
          <a:lstStyle/>
          <a:p>
            <a:pPr marL="0" lvl="1">
              <a:lnSpc>
                <a:spcPct val="100000"/>
              </a:lnSpc>
              <a:spcBef>
                <a:spcPts val="0"/>
              </a:spcBef>
            </a:pPr>
            <a:r>
              <a:rPr lang="en-US" dirty="0">
                <a:solidFill>
                  <a:schemeClr val="accent2"/>
                </a:solidFill>
              </a:rPr>
              <a:t>Products commonly purchased together by customers:</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3</a:t>
            </a:fld>
            <a:endParaRPr lang="en-US" dirty="0"/>
          </a:p>
        </p:txBody>
      </p:sp>
      <p:sp>
        <p:nvSpPr>
          <p:cNvPr id="12"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6186712" y="2886076"/>
            <a:ext cx="5700485" cy="3470274"/>
          </a:xfrm>
        </p:spPr>
        <p:txBody>
          <a:bodyPr>
            <a:noAutofit/>
          </a:bodyPr>
          <a:lstStyle/>
          <a:p>
            <a:pPr algn="just"/>
            <a:r>
              <a:rPr lang="en-US" sz="2200" dirty="0"/>
              <a:t>This SQL query extracts the first 20,000 rows of the online_retail table into two subqueries p1 and p2. It then joins these subqueries based on matching InvoiceNo values and selects pairs of products (Product1 and Product2). It counts how many times each product combination was commonly purchased by customers and arranges the results in descending order of common purchases. The output provides insight into frequently purchased product pairs within a subset of the dataset.</a:t>
            </a:r>
          </a:p>
        </p:txBody>
      </p:sp>
      <p:sp>
        <p:nvSpPr>
          <p:cNvPr id="13" name="Title 13">
            <a:extLst>
              <a:ext uri="{FF2B5EF4-FFF2-40B4-BE49-F238E27FC236}">
                <a16:creationId xmlns:a16="http://schemas.microsoft.com/office/drawing/2014/main" xmlns="" id="{E3E5EE03-FBF6-46F5-8085-716AC6CE1C8C}"/>
              </a:ext>
            </a:extLst>
          </p:cNvPr>
          <p:cNvSpPr txBox="1">
            <a:spLocks/>
          </p:cNvSpPr>
          <p:nvPr/>
        </p:nvSpPr>
        <p:spPr>
          <a:xfrm>
            <a:off x="4093135" y="1085356"/>
            <a:ext cx="1626347" cy="509766"/>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lang="en-IN" sz="4400" b="1" kern="1200">
                <a:solidFill>
                  <a:schemeClr val="bg1"/>
                </a:solidFill>
                <a:latin typeface="+mj-lt"/>
                <a:ea typeface="+mj-ea"/>
                <a:cs typeface="+mj-cs"/>
              </a:defRPr>
            </a:lvl1pPr>
          </a:lstStyle>
          <a:p>
            <a:r>
              <a:rPr lang="en-US" sz="1800" dirty="0" smtClean="0"/>
              <a:t>(2/2)</a:t>
            </a:r>
            <a:endParaRPr lang="en-US" sz="1800" b="0" dirty="0"/>
          </a:p>
        </p:txBody>
      </p:sp>
    </p:spTree>
    <p:extLst>
      <p:ext uri="{BB962C8B-B14F-4D97-AF65-F5344CB8AC3E}">
        <p14:creationId xmlns:p14="http://schemas.microsoft.com/office/powerpoint/2010/main" val="391318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en-US" dirty="0" smtClean="0"/>
              <a:t>Advance Queries:</a:t>
            </a:r>
            <a:endParaRPr lang="en-US" b="0" dirty="0"/>
          </a:p>
        </p:txBody>
      </p:sp>
      <p:sp>
        <p:nvSpPr>
          <p:cNvPr id="15" name="Text Placeholder 14">
            <a:extLst>
              <a:ext uri="{FF2B5EF4-FFF2-40B4-BE49-F238E27FC236}">
                <a16:creationId xmlns:a16="http://schemas.microsoft.com/office/drawing/2014/main" xmlns="" id="{24E18385-8BEA-4522-ABAA-5AB38F0D4FC2}"/>
              </a:ext>
            </a:extLst>
          </p:cNvPr>
          <p:cNvSpPr>
            <a:spLocks noGrp="1"/>
          </p:cNvSpPr>
          <p:nvPr>
            <p:ph type="body" idx="1"/>
          </p:nvPr>
        </p:nvSpPr>
        <p:spPr>
          <a:xfrm>
            <a:off x="518678" y="1660277"/>
            <a:ext cx="5475290" cy="447676"/>
          </a:xfrm>
        </p:spPr>
        <p:txBody>
          <a:bodyPr>
            <a:noAutofit/>
          </a:bodyPr>
          <a:lstStyle/>
          <a:p>
            <a:r>
              <a:rPr lang="en-US" sz="2000" dirty="0"/>
              <a:t>Customer Segmentation by Purchase </a:t>
            </a:r>
            <a:r>
              <a:rPr lang="en-US" sz="2000" dirty="0" smtClean="0"/>
              <a:t>Frequency:</a:t>
            </a:r>
            <a:endParaRPr lang="en-US" sz="2000" dirty="0"/>
          </a:p>
        </p:txBody>
      </p:sp>
      <p:sp>
        <p:nvSpPr>
          <p:cNvPr id="16"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179294" y="2233325"/>
            <a:ext cx="5814674" cy="4361149"/>
          </a:xfrm>
        </p:spPr>
        <p:txBody>
          <a:bodyPr>
            <a:normAutofit fontScale="92500" lnSpcReduction="20000"/>
          </a:bodyPr>
          <a:lstStyle/>
          <a:p>
            <a:pPr algn="just"/>
            <a:r>
              <a:rPr lang="en-US" dirty="0"/>
              <a:t>Group customers into segments based on their purchase frequency, such as high, medium, and low 	frequency customers. This can help you identify your most loyal customers and those who need 	more attention.</a:t>
            </a:r>
          </a:p>
          <a:p>
            <a:pPr algn="just"/>
            <a:r>
              <a:rPr lang="en-US" dirty="0"/>
              <a:t>	This SQL query calculates the distinct purchase count (purchase_count) for each CustomerID, 	categorizing customers into High Frequency, Medium Frequency, or Low Frequency segments based 	on their purchase counts. It uses a nested subquery to group customers by their purchase counts and 	assigns a PurchaseSegment label using a CASE statement. The final result identifies customers and 	their purchase behavior segments, providing insights into customer engagement.</a:t>
            </a:r>
          </a:p>
        </p:txBody>
      </p:sp>
      <p:sp>
        <p:nvSpPr>
          <p:cNvPr id="17" name="Text Placeholder 16">
            <a:extLst>
              <a:ext uri="{FF2B5EF4-FFF2-40B4-BE49-F238E27FC236}">
                <a16:creationId xmlns:a16="http://schemas.microsoft.com/office/drawing/2014/main" xmlns="" id="{640A3223-3DA3-4CF2-82B6-1447667547BD}"/>
              </a:ext>
            </a:extLst>
          </p:cNvPr>
          <p:cNvSpPr>
            <a:spLocks noGrp="1"/>
          </p:cNvSpPr>
          <p:nvPr>
            <p:ph type="body" sz="quarter" idx="14"/>
          </p:nvPr>
        </p:nvSpPr>
        <p:spPr>
          <a:xfrm>
            <a:off x="6411597" y="1077018"/>
            <a:ext cx="5475600" cy="781188"/>
          </a:xfrm>
        </p:spPr>
        <p:txBody>
          <a:bodyPr>
            <a:normAutofit/>
          </a:bodyPr>
          <a:lstStyle/>
          <a:p>
            <a:pPr marL="0" lvl="1">
              <a:lnSpc>
                <a:spcPct val="100000"/>
              </a:lnSpc>
              <a:spcBef>
                <a:spcPts val="0"/>
              </a:spcBef>
            </a:pPr>
            <a:r>
              <a:rPr lang="en-US" dirty="0">
                <a:solidFill>
                  <a:schemeClr val="accent2"/>
                </a:solidFill>
              </a:rPr>
              <a:t>Average Order Value by Country</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4</a:t>
            </a:fld>
            <a:endParaRPr lang="en-US" dirty="0"/>
          </a:p>
        </p:txBody>
      </p:sp>
      <p:sp>
        <p:nvSpPr>
          <p:cNvPr id="12"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6186712" y="1866544"/>
            <a:ext cx="5700485" cy="4727930"/>
          </a:xfrm>
        </p:spPr>
        <p:txBody>
          <a:bodyPr>
            <a:noAutofit/>
          </a:bodyPr>
          <a:lstStyle/>
          <a:p>
            <a:pPr algn="just"/>
            <a:r>
              <a:rPr lang="en-US" sz="2200" dirty="0"/>
              <a:t>Calculate the average order value for each country to identify where your most valuable customers are located.</a:t>
            </a:r>
          </a:p>
          <a:p>
            <a:pPr marL="0" indent="0" algn="just">
              <a:buNone/>
            </a:pPr>
            <a:endParaRPr lang="en-US" sz="800" dirty="0"/>
          </a:p>
          <a:p>
            <a:pPr algn="just"/>
            <a:r>
              <a:rPr lang="en-US" sz="2200" dirty="0"/>
              <a:t>This SQL query first calculates the total amount (TotalAmount) for each invoice by multiplying UnitPrice and Quantity, grouping results by Country and InvoiceNo. It then computes the average order value (AvgOrderValue) for each country by taking the average of the total amounts within each country's invoices. The results are grouped by Country and ordered in descending order of average order value, providing insights into the spending behavior of different countries</a:t>
            </a:r>
          </a:p>
        </p:txBody>
      </p:sp>
      <p:sp>
        <p:nvSpPr>
          <p:cNvPr id="13" name="Title 13">
            <a:extLst>
              <a:ext uri="{FF2B5EF4-FFF2-40B4-BE49-F238E27FC236}">
                <a16:creationId xmlns:a16="http://schemas.microsoft.com/office/drawing/2014/main" xmlns="" id="{E3E5EE03-FBF6-46F5-8085-716AC6CE1C8C}"/>
              </a:ext>
            </a:extLst>
          </p:cNvPr>
          <p:cNvSpPr txBox="1">
            <a:spLocks/>
          </p:cNvSpPr>
          <p:nvPr/>
        </p:nvSpPr>
        <p:spPr>
          <a:xfrm>
            <a:off x="4093135" y="1085356"/>
            <a:ext cx="1626347" cy="509766"/>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lang="en-IN" sz="4400" b="1" kern="1200">
                <a:solidFill>
                  <a:schemeClr val="bg1"/>
                </a:solidFill>
                <a:latin typeface="+mj-lt"/>
                <a:ea typeface="+mj-ea"/>
                <a:cs typeface="+mj-cs"/>
              </a:defRPr>
            </a:lvl1pPr>
          </a:lstStyle>
          <a:p>
            <a:r>
              <a:rPr lang="en-US" sz="1800" dirty="0" smtClean="0"/>
              <a:t>(1/2)</a:t>
            </a:r>
            <a:endParaRPr lang="en-US" sz="1800" b="0" dirty="0"/>
          </a:p>
        </p:txBody>
      </p:sp>
    </p:spTree>
    <p:extLst>
      <p:ext uri="{BB962C8B-B14F-4D97-AF65-F5344CB8AC3E}">
        <p14:creationId xmlns:p14="http://schemas.microsoft.com/office/powerpoint/2010/main" val="426221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E3E5EE03-FBF6-46F5-8085-716AC6CE1C8C}"/>
              </a:ext>
            </a:extLst>
          </p:cNvPr>
          <p:cNvSpPr>
            <a:spLocks noGrp="1"/>
          </p:cNvSpPr>
          <p:nvPr>
            <p:ph type="title"/>
          </p:nvPr>
        </p:nvSpPr>
        <p:spPr/>
        <p:txBody>
          <a:bodyPr/>
          <a:lstStyle/>
          <a:p>
            <a:r>
              <a:rPr lang="en-US" dirty="0" smtClean="0"/>
              <a:t>Advance Queries:</a:t>
            </a:r>
            <a:endParaRPr lang="en-US" b="0" dirty="0"/>
          </a:p>
        </p:txBody>
      </p:sp>
      <p:sp>
        <p:nvSpPr>
          <p:cNvPr id="15" name="Text Placeholder 14">
            <a:extLst>
              <a:ext uri="{FF2B5EF4-FFF2-40B4-BE49-F238E27FC236}">
                <a16:creationId xmlns:a16="http://schemas.microsoft.com/office/drawing/2014/main" xmlns="" id="{24E18385-8BEA-4522-ABAA-5AB38F0D4FC2}"/>
              </a:ext>
            </a:extLst>
          </p:cNvPr>
          <p:cNvSpPr>
            <a:spLocks noGrp="1"/>
          </p:cNvSpPr>
          <p:nvPr>
            <p:ph type="body" idx="1"/>
          </p:nvPr>
        </p:nvSpPr>
        <p:spPr>
          <a:xfrm>
            <a:off x="518678" y="1660277"/>
            <a:ext cx="5475290" cy="447676"/>
          </a:xfrm>
        </p:spPr>
        <p:txBody>
          <a:bodyPr>
            <a:noAutofit/>
          </a:bodyPr>
          <a:lstStyle/>
          <a:p>
            <a:r>
              <a:rPr lang="en-US" sz="2000" dirty="0"/>
              <a:t>Customer Churn Analysis</a:t>
            </a:r>
          </a:p>
        </p:txBody>
      </p:sp>
      <p:sp>
        <p:nvSpPr>
          <p:cNvPr id="16"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179294" y="2233325"/>
            <a:ext cx="5814674" cy="4361149"/>
          </a:xfrm>
        </p:spPr>
        <p:txBody>
          <a:bodyPr>
            <a:normAutofit fontScale="92500"/>
          </a:bodyPr>
          <a:lstStyle/>
          <a:p>
            <a:pPr algn="just"/>
            <a:r>
              <a:rPr lang="en-US" dirty="0"/>
              <a:t>Identify customers who haven't made a purchase in a specific period (e.g., last 6 months) to assess churn.</a:t>
            </a:r>
          </a:p>
          <a:p>
            <a:pPr marL="0" indent="0" algn="just">
              <a:buNone/>
            </a:pPr>
            <a:endParaRPr lang="en-US" dirty="0"/>
          </a:p>
          <a:p>
            <a:pPr algn="just"/>
            <a:r>
              <a:rPr lang="en-US" dirty="0"/>
              <a:t>This SQL query extracts unique CustomerIDs from the online_retail table, grouping them by customer. It filters the results using the HAVING clause, ensuring that only customers with the maximum invoice date (InvoiceDate) more than 6 months before December 1, 2011, are selected. The query identifies customers who haven't made purchases within the specified period.</a:t>
            </a:r>
          </a:p>
        </p:txBody>
      </p:sp>
      <p:sp>
        <p:nvSpPr>
          <p:cNvPr id="17" name="Text Placeholder 16">
            <a:extLst>
              <a:ext uri="{FF2B5EF4-FFF2-40B4-BE49-F238E27FC236}">
                <a16:creationId xmlns:a16="http://schemas.microsoft.com/office/drawing/2014/main" xmlns="" id="{640A3223-3DA3-4CF2-82B6-1447667547BD}"/>
              </a:ext>
            </a:extLst>
          </p:cNvPr>
          <p:cNvSpPr>
            <a:spLocks noGrp="1"/>
          </p:cNvSpPr>
          <p:nvPr>
            <p:ph type="body" sz="quarter" idx="14"/>
          </p:nvPr>
        </p:nvSpPr>
        <p:spPr>
          <a:xfrm>
            <a:off x="6411597" y="1077018"/>
            <a:ext cx="5475600" cy="781188"/>
          </a:xfrm>
        </p:spPr>
        <p:txBody>
          <a:bodyPr>
            <a:normAutofit/>
          </a:bodyPr>
          <a:lstStyle/>
          <a:p>
            <a:pPr marL="0" lvl="1">
              <a:lnSpc>
                <a:spcPct val="100000"/>
              </a:lnSpc>
              <a:spcBef>
                <a:spcPts val="0"/>
              </a:spcBef>
            </a:pPr>
            <a:r>
              <a:rPr lang="en-US" dirty="0">
                <a:solidFill>
                  <a:schemeClr val="accent2"/>
                </a:solidFill>
              </a:rPr>
              <a:t>Time-based Analysis</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sp>
        <p:nvSpPr>
          <p:cNvPr id="12" name="Content Placeholder 15">
            <a:extLst>
              <a:ext uri="{FF2B5EF4-FFF2-40B4-BE49-F238E27FC236}">
                <a16:creationId xmlns:a16="http://schemas.microsoft.com/office/drawing/2014/main" xmlns="" id="{1DCFA8A2-3FB8-48CA-933D-0800A9D2A2A2}"/>
              </a:ext>
            </a:extLst>
          </p:cNvPr>
          <p:cNvSpPr>
            <a:spLocks noGrp="1"/>
          </p:cNvSpPr>
          <p:nvPr>
            <p:ph sz="half" idx="13"/>
          </p:nvPr>
        </p:nvSpPr>
        <p:spPr>
          <a:xfrm>
            <a:off x="6186712" y="1866544"/>
            <a:ext cx="5700485" cy="4727930"/>
          </a:xfrm>
        </p:spPr>
        <p:txBody>
          <a:bodyPr>
            <a:noAutofit/>
          </a:bodyPr>
          <a:lstStyle/>
          <a:p>
            <a:pPr algn="just"/>
            <a:r>
              <a:rPr lang="en-US" sz="2200" dirty="0"/>
              <a:t>Explore trends in customer behavior over time, such as monthly or quarterly sales patterns.</a:t>
            </a:r>
          </a:p>
          <a:p>
            <a:pPr marL="0" indent="0" algn="just">
              <a:buNone/>
            </a:pPr>
            <a:endParaRPr lang="en-US" sz="2200" dirty="0"/>
          </a:p>
          <a:p>
            <a:pPr algn="just"/>
            <a:r>
              <a:rPr lang="en-US" sz="2200" dirty="0"/>
              <a:t>This SQL query calculates total sales (TotalSales) for each formatted month (Month) by multiplying UnitPrice and Quantity, groups the results by month, and orders them chronologically. It provides insights into sales trends over time.</a:t>
            </a:r>
          </a:p>
        </p:txBody>
      </p:sp>
      <p:sp>
        <p:nvSpPr>
          <p:cNvPr id="13" name="Title 13">
            <a:extLst>
              <a:ext uri="{FF2B5EF4-FFF2-40B4-BE49-F238E27FC236}">
                <a16:creationId xmlns:a16="http://schemas.microsoft.com/office/drawing/2014/main" xmlns="" id="{E3E5EE03-FBF6-46F5-8085-716AC6CE1C8C}"/>
              </a:ext>
            </a:extLst>
          </p:cNvPr>
          <p:cNvSpPr txBox="1">
            <a:spLocks/>
          </p:cNvSpPr>
          <p:nvPr/>
        </p:nvSpPr>
        <p:spPr>
          <a:xfrm>
            <a:off x="4093135" y="1085356"/>
            <a:ext cx="1626347" cy="509766"/>
          </a:xfrm>
          <a:prstGeom prst="rect">
            <a:avLst/>
          </a:prstGeom>
        </p:spPr>
        <p:txBody>
          <a:bodyPr vert="horz" lIns="91440" tIns="45720" rIns="91440" bIns="0" rtlCol="0" anchor="b">
            <a:noAutofit/>
          </a:bodyPr>
          <a:lstStyle>
            <a:lvl1pPr algn="l" defTabSz="914400" rtl="0" eaLnBrk="1" latinLnBrk="0" hangingPunct="1">
              <a:lnSpc>
                <a:spcPct val="90000"/>
              </a:lnSpc>
              <a:spcBef>
                <a:spcPct val="0"/>
              </a:spcBef>
              <a:buNone/>
              <a:defRPr lang="en-IN" sz="4400" b="1" kern="1200">
                <a:solidFill>
                  <a:schemeClr val="bg1"/>
                </a:solidFill>
                <a:latin typeface="+mj-lt"/>
                <a:ea typeface="+mj-ea"/>
                <a:cs typeface="+mj-cs"/>
              </a:defRPr>
            </a:lvl1pPr>
          </a:lstStyle>
          <a:p>
            <a:r>
              <a:rPr lang="en-US" sz="1800" dirty="0" smtClean="0"/>
              <a:t>(2/2)</a:t>
            </a:r>
            <a:endParaRPr lang="en-US" sz="1800" b="0" dirty="0"/>
          </a:p>
        </p:txBody>
      </p:sp>
    </p:spTree>
    <p:extLst>
      <p:ext uri="{BB962C8B-B14F-4D97-AF65-F5344CB8AC3E}">
        <p14:creationId xmlns:p14="http://schemas.microsoft.com/office/powerpoint/2010/main" val="2348810630"/>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620</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Black</vt:lpstr>
      <vt:lpstr>Calibri</vt:lpstr>
      <vt:lpstr>Calibri Light</vt:lpstr>
      <vt:lpstr>CiscoSans ExtraLight</vt:lpstr>
      <vt:lpstr>Gill Sans SemiBold</vt:lpstr>
      <vt:lpstr>Times New Roman</vt:lpstr>
      <vt:lpstr>Office Theme</vt:lpstr>
      <vt:lpstr>Data Mining Module Report Online Retail Segmentation</vt:lpstr>
      <vt:lpstr>Beginner Queries:</vt:lpstr>
      <vt:lpstr>Beginner Queries:</vt:lpstr>
      <vt:lpstr>Advance Queries:</vt:lpstr>
      <vt:lpstr>Advance Queries: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2023-08-19T20:12:14Z</dcterms:created>
  <dcterms:modified xsi:type="dcterms:W3CDTF">2023-08-19T20:33:37Z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