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77724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924300"/>
            <a:ext cx="77724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9BB2BEBB-F17F-47DF-956E-514CFF4B96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EF810960-C287-437B-8CA8-A2CD4913C20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924300"/>
            <a:ext cx="77724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C8F828E4-9A28-43B5-BEA2-8E81D3567F7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4021A3-B4A0-4A98-9E42-725124894128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DA2F5FC-F3AE-4F7D-AF33-8BE497AD9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bs.co.kr/" TargetMode="External"/><Relationship Id="rId2" Type="http://schemas.openxmlformats.org/officeDocument/2006/relationships/hyperlink" Target="mailto:kchung@kw.ac.kr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CSE </a:t>
            </a:r>
            <a:r>
              <a:rPr lang="en-US" b="1" smtClean="0"/>
              <a:t>4511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Computer </a:t>
            </a:r>
            <a:r>
              <a:rPr lang="en-US" b="1" dirty="0"/>
              <a:t>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Hybrid Topology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889000"/>
          </a:xfrm>
        </p:spPr>
        <p:txBody>
          <a:bodyPr>
            <a:normAutofit fontScale="92500" lnSpcReduction="20000"/>
          </a:bodyPr>
          <a:lstStyle/>
          <a:p>
            <a:r>
              <a:rPr lang="en-AU" altLang="ko-KR" sz="2000">
                <a:ea typeface="바탕체" pitchFamily="17" charset="-127"/>
              </a:rPr>
              <a:t>Example: Main star topology with each branch connecting several stations in a bus topology</a:t>
            </a:r>
          </a:p>
          <a:p>
            <a:r>
              <a:rPr lang="en-AU" altLang="ko-KR" sz="2000">
                <a:ea typeface="바탕체" pitchFamily="17" charset="-127"/>
              </a:rPr>
              <a:t>To share the advantages from various topologies</a:t>
            </a:r>
          </a:p>
          <a:p>
            <a:endParaRPr lang="en-US" altLang="ko-KR" sz="2000"/>
          </a:p>
        </p:txBody>
      </p:sp>
      <p:pic>
        <p:nvPicPr>
          <p:cNvPr id="9831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700338" y="3357563"/>
            <a:ext cx="3476625" cy="20955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86720FE6-2EFB-4A26-A040-516C0773CDD6}" type="slidenum">
              <a:rPr lang="en-US" altLang="ko-KR"/>
              <a:pPr/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Categories of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4DA352CB-AA6A-41C2-B6B3-5962BABBC364}" type="slidenum">
              <a:rPr lang="en-US" altLang="ko-KR"/>
              <a:pPr/>
              <a:t>11</a:t>
            </a:fld>
            <a:endParaRPr lang="en-US" altLang="ko-KR"/>
          </a:p>
        </p:txBody>
      </p:sp>
      <p:pic>
        <p:nvPicPr>
          <p:cNvPr id="7066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914650"/>
            <a:ext cx="7772400" cy="18669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ko-KR" sz="2000">
                <a:ea typeface="바탕체" pitchFamily="17" charset="-127"/>
              </a:rPr>
              <a:t>Usually privately owned</a:t>
            </a:r>
          </a:p>
          <a:p>
            <a:pPr>
              <a:lnSpc>
                <a:spcPct val="90000"/>
              </a:lnSpc>
            </a:pPr>
            <a:r>
              <a:rPr lang="en-AU" altLang="ko-KR" sz="2000">
                <a:ea typeface="바탕체" pitchFamily="17" charset="-127"/>
              </a:rPr>
              <a:t>A network for a single office, building, or campus </a:t>
            </a:r>
            <a:r>
              <a:rPr lang="en-AU" altLang="ko-KR" sz="2000">
                <a:ea typeface="바탕체" pitchFamily="17" charset="-127"/>
                <a:sym typeface="Symbol" pitchFamily="18" charset="2"/>
              </a:rPr>
              <a:t></a:t>
            </a:r>
            <a:r>
              <a:rPr lang="en-AU" altLang="ko-KR" sz="2000">
                <a:ea typeface="바탕체" pitchFamily="17" charset="-127"/>
              </a:rPr>
              <a:t> a few Km</a:t>
            </a:r>
            <a:r>
              <a:rPr lang="en-US" altLang="ko-KR" sz="2000"/>
              <a:t> </a:t>
            </a:r>
          </a:p>
          <a:p>
            <a:pPr>
              <a:lnSpc>
                <a:spcPct val="90000"/>
              </a:lnSpc>
            </a:pPr>
            <a:r>
              <a:rPr lang="en-AU" altLang="ko-KR" sz="2000">
                <a:ea typeface="바탕체" pitchFamily="17" charset="-127"/>
              </a:rPr>
              <a:t>Common LAN topologies: bus, ring, star</a:t>
            </a:r>
            <a:r>
              <a:rPr lang="en-US" altLang="ko-KR" sz="2000"/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2000"/>
              <a:t>An isolated LAN connecting 12 computers to a hub in a closet</a:t>
            </a:r>
          </a:p>
        </p:txBody>
      </p:sp>
      <p:pic>
        <p:nvPicPr>
          <p:cNvPr id="73738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27313" y="3500438"/>
            <a:ext cx="3335337" cy="20955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2FDAA59D-EB29-4D6F-BE54-DAF9A45281CA}" type="slidenum">
              <a:rPr lang="en-US" altLang="ko-KR"/>
              <a:pPr/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/>
              <a:t>Designed to extend to an entire city</a:t>
            </a:r>
          </a:p>
          <a:p>
            <a:pPr>
              <a:lnSpc>
                <a:spcPct val="90000"/>
              </a:lnSpc>
            </a:pPr>
            <a:r>
              <a:rPr lang="en-AU" altLang="ko-KR" sz="2000">
                <a:ea typeface="바탕체" pitchFamily="17" charset="-127"/>
              </a:rPr>
              <a:t>Cable TV network, a company’s connected LANs</a:t>
            </a:r>
          </a:p>
          <a:p>
            <a:pPr>
              <a:lnSpc>
                <a:spcPct val="90000"/>
              </a:lnSpc>
            </a:pPr>
            <a:r>
              <a:rPr lang="en-AU" altLang="ko-KR" sz="2000">
                <a:ea typeface="바탕체" pitchFamily="17" charset="-127"/>
              </a:rPr>
              <a:t>Owned by a private or a public company</a:t>
            </a:r>
            <a:endParaRPr lang="en-US" altLang="ko-KR" sz="2000"/>
          </a:p>
        </p:txBody>
      </p:sp>
      <p:pic>
        <p:nvPicPr>
          <p:cNvPr id="7475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79613" y="3068638"/>
            <a:ext cx="5064125" cy="2697162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E72564AA-E818-431F-8E26-B76B522131B2}" type="slidenum">
              <a:rPr lang="en-US" altLang="ko-KR"/>
              <a:pPr/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889000"/>
          </a:xfrm>
        </p:spPr>
        <p:txBody>
          <a:bodyPr/>
          <a:lstStyle/>
          <a:p>
            <a:r>
              <a:rPr lang="en-AU" altLang="ko-KR" sz="2000">
                <a:ea typeface="바탕체" pitchFamily="17" charset="-127"/>
              </a:rPr>
              <a:t>Long distance transmission, e.g., a country, a continent, the world</a:t>
            </a:r>
            <a:r>
              <a:rPr lang="en-US" altLang="ko-KR" sz="2000"/>
              <a:t> </a:t>
            </a:r>
          </a:p>
          <a:p>
            <a:r>
              <a:rPr lang="en-AU" altLang="ko-KR" sz="2000">
                <a:ea typeface="바탕체" pitchFamily="17" charset="-127"/>
              </a:rPr>
              <a:t>Enterprise network: A WAN that is owned and used by one company</a:t>
            </a:r>
            <a:r>
              <a:rPr lang="en-US" altLang="ko-KR" sz="200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223A171C-5A47-4BF5-B1E9-133E3D6DCEBC}" type="slidenum">
              <a:rPr lang="en-US" altLang="ko-KR"/>
              <a:pPr/>
              <a:t>14</a:t>
            </a:fld>
            <a:endParaRPr lang="en-US" altLang="ko-KR"/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2668588"/>
            <a:ext cx="4965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Internetwork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A2D75D53-D5B7-406D-860E-DDA00F3E5BA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ko-KR" sz="2400">
                <a:ea typeface="바탕체" pitchFamily="17" charset="-127"/>
              </a:rPr>
              <a:t>Internetwork (internet) : two or more networks are connected by internetworking devices</a:t>
            </a:r>
            <a:r>
              <a:rPr lang="en-US" altLang="ko-KR" sz="2400"/>
              <a:t> </a:t>
            </a:r>
          </a:p>
          <a:p>
            <a:pPr>
              <a:lnSpc>
                <a:spcPct val="90000"/>
              </a:lnSpc>
            </a:pPr>
            <a:r>
              <a:rPr lang="en-AU" altLang="ko-KR" sz="2400">
                <a:ea typeface="바탕체" pitchFamily="17" charset="-127"/>
              </a:rPr>
              <a:t>Internetworking devices: router, gateway, etc.</a:t>
            </a:r>
            <a:r>
              <a:rPr lang="en-US" altLang="ko-KR" sz="2400"/>
              <a:t> </a:t>
            </a:r>
          </a:p>
          <a:p>
            <a:pPr>
              <a:lnSpc>
                <a:spcPct val="90000"/>
              </a:lnSpc>
            </a:pPr>
            <a:r>
              <a:rPr lang="en-AU" altLang="ko-KR" sz="2400">
                <a:ea typeface="바탕체" pitchFamily="17" charset="-127"/>
              </a:rPr>
              <a:t>The Internet: a specific worldwide network</a:t>
            </a:r>
            <a:r>
              <a:rPr lang="en-US" altLang="ko-KR" sz="2400"/>
              <a:t> 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429000"/>
            <a:ext cx="563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Internetwork Example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E460C3AB-170C-467F-9E32-65DEF5C4105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4213" y="1557338"/>
            <a:ext cx="7559675" cy="504825"/>
          </a:xfrm>
        </p:spPr>
        <p:txBody>
          <a:bodyPr/>
          <a:lstStyle/>
          <a:p>
            <a:r>
              <a:rPr lang="en-AU" altLang="ko-KR" sz="2400">
                <a:ea typeface="바탕체" pitchFamily="17" charset="-127"/>
              </a:rPr>
              <a:t>A heterogeneous network : four WANs and two LANs</a:t>
            </a:r>
            <a:r>
              <a:rPr lang="en-US" altLang="ko-KR" sz="2400"/>
              <a:t> </a:t>
            </a:r>
          </a:p>
          <a:p>
            <a:endParaRPr lang="en-US" altLang="ko-KR" sz="2400"/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2205038"/>
            <a:ext cx="424815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3381375" cy="935037"/>
          </a:xfrm>
        </p:spPr>
        <p:txBody>
          <a:bodyPr>
            <a:normAutofit/>
          </a:bodyPr>
          <a:lstStyle/>
          <a:p>
            <a:r>
              <a:rPr lang="en-US" altLang="ko-KR" dirty="0"/>
              <a:t>Internet Today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C89060F6-4840-4E1D-9F2D-6A96D195738F}" type="slidenum">
              <a:rPr lang="en-US" altLang="ko-KR"/>
              <a:pPr/>
              <a:t>17</a:t>
            </a:fld>
            <a:endParaRPr lang="en-US" altLang="ko-KR"/>
          </a:p>
        </p:txBody>
      </p:sp>
      <p:pic>
        <p:nvPicPr>
          <p:cNvPr id="88072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26911" y="1447800"/>
            <a:ext cx="4947377" cy="4572000"/>
          </a:xfrm>
          <a:noFill/>
          <a:ln/>
        </p:spPr>
      </p:pic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323850" y="2205038"/>
            <a:ext cx="3024188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b="0">
                <a:latin typeface="Times New Roman" charset="0"/>
              </a:rPr>
              <a:t>ISP (Internet service providers)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b="0">
                <a:latin typeface="Times New Roman" charset="0"/>
              </a:rPr>
              <a:t>NISP (national ISP)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b="0">
                <a:latin typeface="Times New Roman" charset="0"/>
              </a:rPr>
              <a:t>NAP (network access point)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ko-KR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pPr marL="533400" indent="-533400" algn="l">
              <a:buFontTx/>
              <a:buAutoNum type="arabicPeriod"/>
            </a:pPr>
            <a:r>
              <a:rPr lang="en-US" altLang="ko-KR" sz="2400" dirty="0"/>
              <a:t>Layered Tasks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 sz="2400" dirty="0"/>
              <a:t>The OSI Model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 sz="2400" dirty="0"/>
              <a:t>Layers in the OSI Model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 sz="2400" dirty="0"/>
              <a:t>TCP/IP Protocol Suite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 sz="2400" dirty="0"/>
              <a:t>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38685A46-3CFF-4E1D-9079-C0B22FCA5218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Network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Layered Model: Sending a Letter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C28CEB0C-3B7C-4946-AA71-41473889C9E0}" type="slidenum">
              <a:rPr lang="en-US" altLang="ko-KR"/>
              <a:pPr/>
              <a:t>19</a:t>
            </a:fld>
            <a:endParaRPr lang="en-US" altLang="ko-KR"/>
          </a:p>
        </p:txBody>
      </p:sp>
      <p:pic>
        <p:nvPicPr>
          <p:cNvPr id="747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8175" y="1628775"/>
            <a:ext cx="5326063" cy="4343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BF3538BC-4488-4B0C-B753-1ECD2A74297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16081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000"/>
              <a:t>Network: A set of devices (nodes) connected by communication links</a:t>
            </a:r>
          </a:p>
          <a:p>
            <a:pPr>
              <a:lnSpc>
                <a:spcPct val="90000"/>
              </a:lnSpc>
            </a:pPr>
            <a:r>
              <a:rPr lang="en-US" altLang="ko-KR" sz="2000"/>
              <a:t>Node: Computer, printer, or any device capable of sending and/or receiving data</a:t>
            </a:r>
          </a:p>
          <a:p>
            <a:pPr>
              <a:lnSpc>
                <a:spcPct val="90000"/>
              </a:lnSpc>
            </a:pPr>
            <a:r>
              <a:rPr lang="en-US" altLang="ko-KR" sz="2000"/>
              <a:t>To be considered effective and efficient, a network must meet a number of criteria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3573463"/>
            <a:ext cx="6016625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OSI Model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7DE97212-BF49-4AB9-9C16-5F6637A31CBC}" type="slidenum">
              <a:rPr lang="en-US" altLang="ko-KR"/>
              <a:pPr/>
              <a:t>20</a:t>
            </a:fld>
            <a:endParaRPr lang="en-US" altLang="ko-KR"/>
          </a:p>
        </p:txBody>
      </p:sp>
      <p:pic>
        <p:nvPicPr>
          <p:cNvPr id="13210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73363" y="2349500"/>
            <a:ext cx="3435350" cy="3527425"/>
          </a:xfrm>
          <a:noFill/>
          <a:ln/>
        </p:spPr>
      </p:pic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84213" y="1557338"/>
            <a:ext cx="7772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charset="0"/>
              </a:rPr>
              <a:t>ISO is the organization. OSI is the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Interaction between layers in the OSI model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5B0C71D9-D3EA-4C09-B3FD-EC1530B7527E}" type="slidenum">
              <a:rPr lang="en-US" altLang="ko-KR"/>
              <a:pPr/>
              <a:t>21</a:t>
            </a:fld>
            <a:endParaRPr lang="en-US" altLang="ko-KR"/>
          </a:p>
        </p:txBody>
      </p:sp>
      <p:pic>
        <p:nvPicPr>
          <p:cNvPr id="80905" name="Picture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14691" y="1447800"/>
            <a:ext cx="6171817" cy="4572000"/>
          </a:xfrm>
          <a:noFill/>
          <a:ln/>
        </p:spPr>
      </p:pic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611188" y="141287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charset="0"/>
              </a:rPr>
              <a:t>Layer and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 exchange using the OSI model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BC0669E2-A0BB-4280-88E6-05E69217694D}" type="slidenum">
              <a:rPr lang="en-US" altLang="ko-KR"/>
              <a:pPr/>
              <a:t>22</a:t>
            </a:fld>
            <a:endParaRPr lang="en-US" altLang="ko-KR"/>
          </a:p>
        </p:txBody>
      </p:sp>
      <p:pic>
        <p:nvPicPr>
          <p:cNvPr id="133125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92275" y="2276475"/>
            <a:ext cx="5622925" cy="3600450"/>
          </a:xfrm>
          <a:noFill/>
          <a:ln/>
        </p:spPr>
      </p:pic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684213" y="1557338"/>
            <a:ext cx="7772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charset="0"/>
              </a:rPr>
              <a:t>Encapsulation with header and possibly trailer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Physical Layer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1104900"/>
          </a:xfrm>
        </p:spPr>
        <p:txBody>
          <a:bodyPr/>
          <a:lstStyle/>
          <a:p>
            <a:r>
              <a:rPr lang="en-US" altLang="ko-KR" sz="2000"/>
              <a:t>The physical layer is responsible for movements of individual bits from one hop (node) to the next</a:t>
            </a:r>
          </a:p>
          <a:p>
            <a:r>
              <a:rPr lang="en-US" altLang="ko-KR" sz="2000"/>
              <a:t>Mechanical and electrical specification, the procedures and functions</a:t>
            </a:r>
          </a:p>
        </p:txBody>
      </p:sp>
      <p:pic>
        <p:nvPicPr>
          <p:cNvPr id="8704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3429000"/>
            <a:ext cx="6559550" cy="20955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9923F440-3CCF-46B6-95FF-E98D4DAD4F09}" type="slidenum">
              <a:rPr lang="en-US" altLang="ko-KR"/>
              <a:pPr/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Layer: </a:t>
            </a:r>
            <a:r>
              <a:rPr lang="en-US" altLang="ko-KR" dirty="0" smtClean="0"/>
              <a:t>Responsibilities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26E2E670-A105-468C-B6C0-4B7D2B322307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Physical characteristics of interfaces and media</a:t>
            </a:r>
          </a:p>
          <a:p>
            <a:r>
              <a:rPr lang="en-US" altLang="ko-KR" dirty="0"/>
              <a:t>Representation of bits</a:t>
            </a:r>
          </a:p>
          <a:p>
            <a:r>
              <a:rPr lang="en-US" altLang="ko-KR" dirty="0"/>
              <a:t>Data rate</a:t>
            </a:r>
          </a:p>
          <a:p>
            <a:r>
              <a:rPr lang="en-US" altLang="ko-KR" dirty="0"/>
              <a:t>Synchronization of bits</a:t>
            </a:r>
          </a:p>
          <a:p>
            <a:r>
              <a:rPr lang="en-US" altLang="ko-KR" dirty="0"/>
              <a:t>Line configuration</a:t>
            </a:r>
          </a:p>
          <a:p>
            <a:r>
              <a:rPr lang="en-US" altLang="ko-KR" dirty="0"/>
              <a:t>Physical topology</a:t>
            </a:r>
          </a:p>
          <a:p>
            <a:r>
              <a:rPr lang="en-US" altLang="ko-KR" dirty="0"/>
              <a:t>Transmission mode</a:t>
            </a:r>
            <a:br>
              <a:rPr lang="en-US" altLang="ko-KR" dirty="0"/>
            </a:b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Link Layer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124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The data link layer is responsible for moving frames from one hop (node) to the next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Transform the physical layer to a reliable (error-free) link</a:t>
            </a:r>
          </a:p>
        </p:txBody>
      </p:sp>
      <p:pic>
        <p:nvPicPr>
          <p:cNvPr id="9114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476375" y="3213100"/>
            <a:ext cx="6308725" cy="20955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C1DD0037-3FF1-457E-931D-A6E6417CAD49}" type="slidenum">
              <a:rPr lang="en-US" altLang="ko-KR"/>
              <a:pPr/>
              <a:t>25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Link Layer: Duties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06C443C4-0CE7-40F7-8975-D1B32DBD7A87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Framing</a:t>
            </a:r>
          </a:p>
          <a:p>
            <a:r>
              <a:rPr lang="en-US" altLang="ko-KR"/>
              <a:t>Physical addressing</a:t>
            </a:r>
          </a:p>
          <a:p>
            <a:r>
              <a:rPr lang="en-US" altLang="ko-KR"/>
              <a:t>Flow control</a:t>
            </a:r>
          </a:p>
          <a:p>
            <a:r>
              <a:rPr lang="en-US" altLang="ko-KR"/>
              <a:t>Error control</a:t>
            </a:r>
          </a:p>
          <a:p>
            <a:r>
              <a:rPr lang="en-US" altLang="ko-KR"/>
              <a:t>Access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Hop-to-Hop Delivery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B0377314-800D-437E-B66D-436985A7897F}" type="slidenum">
              <a:rPr lang="en-US" altLang="ko-KR"/>
              <a:pPr/>
              <a:t>27</a:t>
            </a:fld>
            <a:endParaRPr lang="en-US" altLang="ko-KR"/>
          </a:p>
        </p:txBody>
      </p:sp>
      <p:pic>
        <p:nvPicPr>
          <p:cNvPr id="95239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1557338"/>
            <a:ext cx="5895975" cy="4343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 Layer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1104900"/>
          </a:xfrm>
        </p:spPr>
        <p:txBody>
          <a:bodyPr/>
          <a:lstStyle/>
          <a:p>
            <a:r>
              <a:rPr lang="en-US" altLang="ko-KR" sz="2400"/>
              <a:t>The network layer is responsible for the delivery of packets from the source host to the destination host</a:t>
            </a:r>
          </a:p>
        </p:txBody>
      </p:sp>
      <p:pic>
        <p:nvPicPr>
          <p:cNvPr id="10138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3068638"/>
            <a:ext cx="6240462" cy="20955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F80C2216-7404-46C5-873B-CBCDE335949B}" type="slidenum">
              <a:rPr lang="en-US" altLang="ko-KR"/>
              <a:pPr/>
              <a:t>28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 Layer: Duties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C14698FF-DAAA-4276-A089-310C2E8DA0DA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4213" y="1484313"/>
            <a:ext cx="7772400" cy="504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/>
              <a:t>Logical addressing and routing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133600"/>
            <a:ext cx="4103687" cy="38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 of Connection</a:t>
            </a:r>
          </a:p>
        </p:txBody>
      </p:sp>
      <p:pic>
        <p:nvPicPr>
          <p:cNvPr id="49160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6375" y="1844675"/>
            <a:ext cx="6111875" cy="3578225"/>
          </a:xfrm>
          <a:noFill/>
          <a:ln/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1480A0D6-8D4B-4BA3-89B9-89302E8D2E94}" type="slidenum">
              <a:rPr lang="en-US" altLang="ko-KR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Transport Layer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1031875"/>
          </a:xfrm>
        </p:spPr>
        <p:txBody>
          <a:bodyPr/>
          <a:lstStyle/>
          <a:p>
            <a:r>
              <a:rPr lang="en-US" altLang="ko-KR" sz="2400"/>
              <a:t>The transport layer is responsible for delivery of a message from one process to another</a:t>
            </a:r>
          </a:p>
        </p:txBody>
      </p:sp>
      <p:pic>
        <p:nvPicPr>
          <p:cNvPr id="11162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3068638"/>
            <a:ext cx="6553200" cy="2281237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1EA7AFFF-0806-48E9-9B49-A04E947F6834}" type="slidenum">
              <a:rPr lang="en-US" altLang="ko-KR"/>
              <a:pPr/>
              <a:t>30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Transport Layer: Duties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F3158C9D-B76C-4ADC-9EC5-426A004F3D2D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Service-point (port) addressing</a:t>
            </a:r>
          </a:p>
          <a:p>
            <a:r>
              <a:rPr lang="en-US" altLang="ko-KR"/>
              <a:t>Segmentation and reassembly</a:t>
            </a:r>
          </a:p>
          <a:p>
            <a:r>
              <a:rPr lang="en-US" altLang="ko-KR"/>
              <a:t>Connection control</a:t>
            </a:r>
          </a:p>
          <a:p>
            <a:r>
              <a:rPr lang="en-US" altLang="ko-KR"/>
              <a:t>Flow control</a:t>
            </a:r>
          </a:p>
          <a:p>
            <a:r>
              <a:rPr lang="en-US" altLang="ko-KR"/>
              <a:t>Error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/>
              <a:t>Reliable Process-to-Process Delivery of a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2D087767-8363-4137-A338-26E373FFDD91}" type="slidenum">
              <a:rPr lang="en-US" altLang="ko-KR"/>
              <a:pPr/>
              <a:t>32</a:t>
            </a:fld>
            <a:endParaRPr lang="en-US" altLang="ko-KR"/>
          </a:p>
        </p:txBody>
      </p:sp>
      <p:pic>
        <p:nvPicPr>
          <p:cNvPr id="115719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2133600"/>
            <a:ext cx="7126287" cy="29321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Layer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863600"/>
          </a:xfrm>
        </p:spPr>
        <p:txBody>
          <a:bodyPr/>
          <a:lstStyle/>
          <a:p>
            <a:r>
              <a:rPr lang="en-US" altLang="ko-KR" sz="2400"/>
              <a:t>Session layer is responsible for dialog control and synchronization</a:t>
            </a:r>
          </a:p>
          <a:p>
            <a:pPr>
              <a:buFontTx/>
              <a:buNone/>
            </a:pPr>
            <a:endParaRPr lang="en-US" altLang="ko-KR" sz="2400"/>
          </a:p>
        </p:txBody>
      </p:sp>
      <p:pic>
        <p:nvPicPr>
          <p:cNvPr id="13619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692275" y="2997200"/>
            <a:ext cx="5543550" cy="2573338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66B5FC04-FCB8-47EA-8E7C-5722959D01F5}" type="slidenum">
              <a:rPr lang="en-US" altLang="ko-KR"/>
              <a:pPr/>
              <a:t>33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Presentation Layer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863600"/>
          </a:xfrm>
        </p:spPr>
        <p:txBody>
          <a:bodyPr/>
          <a:lstStyle/>
          <a:p>
            <a:r>
              <a:rPr lang="en-US" altLang="ko-KR" sz="2400"/>
              <a:t>Presentation layer is responsible for translation, compression, and encryption</a:t>
            </a:r>
          </a:p>
        </p:txBody>
      </p:sp>
      <p:pic>
        <p:nvPicPr>
          <p:cNvPr id="13722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2924175"/>
            <a:ext cx="6697662" cy="2278063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3813B2BB-2383-4957-A61D-CE8BF085E1BE}" type="slidenum">
              <a:rPr lang="en-US" altLang="ko-KR"/>
              <a:pPr/>
              <a:t>34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 Layer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1079500"/>
          </a:xfrm>
        </p:spPr>
        <p:txBody>
          <a:bodyPr/>
          <a:lstStyle/>
          <a:p>
            <a:r>
              <a:rPr lang="en-US" altLang="ko-KR" sz="2400"/>
              <a:t>Application layer is responsible for providing services to the user</a:t>
            </a:r>
          </a:p>
        </p:txBody>
      </p:sp>
      <p:pic>
        <p:nvPicPr>
          <p:cNvPr id="12186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2781300"/>
            <a:ext cx="5473700" cy="2767013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79AA366D-C9AC-4C72-9697-3E1D69966FFC}" type="slidenum">
              <a:rPr lang="en-US" altLang="ko-KR"/>
              <a:pPr/>
              <a:t>35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 Layer: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6F9436F2-9870-4182-814F-5CFDE20DD085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Network virtual terminal</a:t>
            </a:r>
          </a:p>
          <a:p>
            <a:r>
              <a:rPr lang="en-US" altLang="ko-KR"/>
              <a:t>Mail services</a:t>
            </a:r>
          </a:p>
          <a:p>
            <a:r>
              <a:rPr lang="en-US" altLang="ko-KR"/>
              <a:t>File transfer, access, and management</a:t>
            </a:r>
          </a:p>
          <a:p>
            <a:r>
              <a:rPr lang="en-US" altLang="ko-KR"/>
              <a:t>Directory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 of Layers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978E1823-0849-4ADD-AAC5-341F7701E2B2}" type="slidenum">
              <a:rPr lang="en-US" altLang="ko-KR"/>
              <a:pPr/>
              <a:t>37</a:t>
            </a:fld>
            <a:endParaRPr lang="en-US" altLang="ko-KR"/>
          </a:p>
        </p:txBody>
      </p:sp>
      <p:pic>
        <p:nvPicPr>
          <p:cNvPr id="138245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2060575"/>
            <a:ext cx="7342187" cy="33750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TCP/IP and OSI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7D1563CD-8078-4D4B-9354-26F90444152E}" type="slidenum">
              <a:rPr lang="en-US" altLang="ko-KR"/>
              <a:pPr/>
              <a:t>38</a:t>
            </a:fld>
            <a:endParaRPr lang="en-US" altLang="ko-KR"/>
          </a:p>
        </p:txBody>
      </p:sp>
      <p:pic>
        <p:nvPicPr>
          <p:cNvPr id="13414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3350" y="1628775"/>
            <a:ext cx="6296025" cy="41798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67673F07-1E9C-4BA8-A31A-15FCF871EA17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28775"/>
            <a:ext cx="7847013" cy="4343400"/>
          </a:xfrm>
        </p:spPr>
        <p:txBody>
          <a:bodyPr/>
          <a:lstStyle/>
          <a:p>
            <a:r>
              <a:rPr lang="en-US" altLang="ko-KR" sz="2400" dirty="0"/>
              <a:t>Host-to-network : Physical and data link layer</a:t>
            </a:r>
          </a:p>
          <a:p>
            <a:pPr lvl="1"/>
            <a:r>
              <a:rPr lang="en-US" altLang="ko-KR" sz="2000" dirty="0"/>
              <a:t>No specific protocol</a:t>
            </a:r>
          </a:p>
          <a:p>
            <a:r>
              <a:rPr lang="en-US" altLang="ko-KR" sz="2400" dirty="0"/>
              <a:t>Network layer</a:t>
            </a:r>
          </a:p>
          <a:p>
            <a:pPr lvl="1"/>
            <a:r>
              <a:rPr lang="en-US" altLang="ko-KR" sz="2000" dirty="0"/>
              <a:t>IP(Internet </a:t>
            </a:r>
            <a:r>
              <a:rPr lang="en-US" altLang="ko-KR" sz="2000" dirty="0" err="1"/>
              <a:t>Protocl</a:t>
            </a:r>
            <a:r>
              <a:rPr lang="en-US" altLang="ko-KR" sz="2000"/>
              <a:t>), ARP(Address Resolution Protocol), RARP(Reverse ARP), ICMP(Internet Control Message Protocol), </a:t>
            </a:r>
            <a:r>
              <a:rPr lang="en-US" altLang="ko-KR" sz="2000" smtClean="0"/>
              <a:t>IGMP(Internet </a:t>
            </a:r>
            <a:r>
              <a:rPr lang="en-US" altLang="ko-KR" sz="2000"/>
              <a:t>Group Message Protocol)</a:t>
            </a:r>
          </a:p>
          <a:p>
            <a:r>
              <a:rPr lang="en-US" altLang="ko-KR" sz="2400" dirty="0"/>
              <a:t>Transport layer</a:t>
            </a:r>
          </a:p>
          <a:p>
            <a:pPr lvl="1"/>
            <a:r>
              <a:rPr lang="en-US" altLang="ko-KR" sz="2000" dirty="0"/>
              <a:t>TCP(Transmission Control Protocol), UDP(User Datagram </a:t>
            </a:r>
            <a:r>
              <a:rPr lang="en-US" altLang="ko-KR" sz="2000" dirty="0" err="1"/>
              <a:t>Protocl</a:t>
            </a:r>
            <a:r>
              <a:rPr lang="en-US" altLang="ko-KR" sz="2000" dirty="0"/>
              <a:t>), SCTP(Stream Control Transmission Protocol), </a:t>
            </a:r>
          </a:p>
          <a:p>
            <a:r>
              <a:rPr lang="en-US" altLang="ko-KR" sz="2400" dirty="0"/>
              <a:t>Application Layer</a:t>
            </a:r>
          </a:p>
          <a:p>
            <a:pPr lvl="1"/>
            <a:r>
              <a:rPr lang="en-US" altLang="ko-KR" sz="2000" dirty="0"/>
              <a:t>Combined session, presentation, and application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 of Connection</a:t>
            </a:r>
          </a:p>
        </p:txBody>
      </p:sp>
      <p:sp>
        <p:nvSpPr>
          <p:cNvPr id="50184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611188" y="1557338"/>
            <a:ext cx="7772400" cy="4200525"/>
          </a:xfrm>
          <a:noFill/>
          <a:ln/>
        </p:spPr>
        <p:txBody>
          <a:bodyPr/>
          <a:lstStyle/>
          <a:p>
            <a:r>
              <a:rPr lang="en-US" altLang="ko-KR" sz="2400"/>
              <a:t>Point-to-point</a:t>
            </a:r>
          </a:p>
          <a:p>
            <a:pPr lvl="1"/>
            <a:r>
              <a:rPr lang="en-US" altLang="ko-KR" sz="2000"/>
              <a:t>Dedicated link between two devices</a:t>
            </a:r>
          </a:p>
          <a:p>
            <a:pPr lvl="1"/>
            <a:r>
              <a:rPr lang="en-US" altLang="ko-KR" sz="2000"/>
              <a:t>The entire capacity of the channel is reserved</a:t>
            </a:r>
          </a:p>
          <a:p>
            <a:pPr lvl="1"/>
            <a:r>
              <a:rPr lang="en-US" altLang="ko-KR" sz="2000"/>
              <a:t>Ex) Microwave link, TV remote control 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Multipoint </a:t>
            </a:r>
          </a:p>
          <a:p>
            <a:pPr lvl="1"/>
            <a:r>
              <a:rPr lang="en-US" altLang="ko-KR" sz="1800"/>
              <a:t>More than two devices share a single link</a:t>
            </a:r>
          </a:p>
          <a:p>
            <a:pPr lvl="1"/>
            <a:r>
              <a:rPr lang="en-US" altLang="ko-KR" sz="1800"/>
              <a:t>Capacity of the channel is either</a:t>
            </a:r>
          </a:p>
          <a:p>
            <a:pPr lvl="2"/>
            <a:r>
              <a:rPr lang="en-US" altLang="ko-KR" sz="2000" i="1"/>
              <a:t>Spatially shared</a:t>
            </a:r>
            <a:r>
              <a:rPr lang="en-US" altLang="ko-KR" sz="2000"/>
              <a:t>: Devices can use the link simultaneously</a:t>
            </a:r>
          </a:p>
          <a:p>
            <a:pPr lvl="2"/>
            <a:r>
              <a:rPr lang="en-US" altLang="ko-KR" sz="2000" i="1"/>
              <a:t>Timeshare</a:t>
            </a:r>
            <a:r>
              <a:rPr lang="en-US" altLang="ko-KR" sz="2000"/>
              <a:t>: Users take turns</a:t>
            </a:r>
          </a:p>
          <a:p>
            <a:pPr lvl="1"/>
            <a:endParaRPr lang="en-US" altLang="ko-KR" sz="200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31E3D621-4E0D-4077-A86A-9C5172FEF3E2}" type="slidenum">
              <a:rPr lang="en-US" altLang="ko-KR"/>
              <a:pPr/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Addressing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1079500"/>
          </a:xfrm>
        </p:spPr>
        <p:txBody>
          <a:bodyPr/>
          <a:lstStyle/>
          <a:p>
            <a:r>
              <a:rPr lang="en-US" altLang="ko-KR" sz="2000"/>
              <a:t>Four levels of addresses in TCP/IP protocols</a:t>
            </a:r>
          </a:p>
          <a:p>
            <a:r>
              <a:rPr lang="en-US" altLang="ko-KR" sz="2000"/>
              <a:t>Physical (link), logical (IP, network), port, and specific addresses</a:t>
            </a:r>
          </a:p>
        </p:txBody>
      </p:sp>
      <p:pic>
        <p:nvPicPr>
          <p:cNvPr id="14029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403350" y="3284538"/>
            <a:ext cx="6048375" cy="154305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8D82792A-00F0-46E4-86DC-176CF5479343}" type="slidenum">
              <a:rPr lang="en-US" altLang="ko-KR"/>
              <a:pPr/>
              <a:t>40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Relationship of Layers and Addresses</a:t>
            </a:r>
          </a:p>
        </p:txBody>
      </p:sp>
      <p:pic>
        <p:nvPicPr>
          <p:cNvPr id="14131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63713" y="1773238"/>
            <a:ext cx="5689600" cy="3679825"/>
          </a:xfrm>
          <a:noFill/>
          <a:ln/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A485F7C3-7C8E-49BF-A9CB-87ADEDAB5F35}" type="slidenum">
              <a:rPr lang="en-US" altLang="ko-KR"/>
              <a:pPr/>
              <a:t>41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Physical Address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ko-KR" sz="2000"/>
              <a:t>A node with physical address 10 sends a frame to a node with physical address 87. The two nodes are connected by a link (bus topology LAN). As the figure shows, the computer with physical address 10 is the sender, and the computer with physical address 87 is the receiver.</a:t>
            </a:r>
          </a:p>
        </p:txBody>
      </p:sp>
      <p:pic>
        <p:nvPicPr>
          <p:cNvPr id="1423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87450" y="3141663"/>
            <a:ext cx="6694488" cy="1543050"/>
          </a:xfrm>
          <a:noFill/>
          <a:ln/>
        </p:spPr>
      </p:pic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2ACB0AAC-D3F8-40BD-B961-87905D23A484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1042988" y="5013325"/>
            <a:ext cx="6985000" cy="8334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2000" b="1">
                <a:solidFill>
                  <a:schemeClr val="folHlink"/>
                </a:solidFill>
                <a:latin typeface="Times New Roman" charset="0"/>
              </a:rPr>
              <a:t>07:01:02:01:2C:4B</a:t>
            </a:r>
            <a:br>
              <a:rPr kumimoji="0" lang="en-US" altLang="ko-KR" sz="2000" b="1">
                <a:solidFill>
                  <a:schemeClr val="folHlink"/>
                </a:solidFill>
                <a:latin typeface="Times New Roman" charset="0"/>
              </a:rPr>
            </a:br>
            <a:r>
              <a:rPr kumimoji="0" lang="en-US" altLang="ko-KR" sz="2000" b="1">
                <a:latin typeface="Times New Roman" charset="0"/>
              </a:rPr>
              <a:t>A 6-byte (12 hexadecimal digits) physical address</a:t>
            </a:r>
            <a:r>
              <a:rPr kumimoji="0" lang="en-US" altLang="ko-KR" sz="2800" b="1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914400"/>
          </a:xfrm>
        </p:spPr>
        <p:txBody>
          <a:bodyPr/>
          <a:lstStyle/>
          <a:p>
            <a:r>
              <a:rPr lang="en-US" altLang="ko-KR"/>
              <a:t>Logical (IP) Address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5445125"/>
            <a:ext cx="7772400" cy="720725"/>
          </a:xfrm>
          <a:noFill/>
          <a:ln/>
        </p:spPr>
        <p:txBody>
          <a:bodyPr/>
          <a:lstStyle/>
          <a:p>
            <a:r>
              <a:rPr lang="en-US" altLang="ko-KR" sz="2000"/>
              <a:t>The physical addresses will change from hop to hop, but the logical addresses usually remain the same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9DB107CB-BACF-4FDA-8312-AF1A6561BF74}" type="slidenum">
              <a:rPr lang="en-US" altLang="ko-KR"/>
              <a:pPr/>
              <a:t>43</a:t>
            </a:fld>
            <a:endParaRPr lang="en-US" altLang="ko-KR"/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196975"/>
            <a:ext cx="4824412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Port Address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1295400"/>
          </a:xfrm>
        </p:spPr>
        <p:txBody>
          <a:bodyPr/>
          <a:lstStyle/>
          <a:p>
            <a:r>
              <a:rPr lang="en-US" altLang="ko-KR" sz="2000"/>
              <a:t>The physical addresses change from hop to hop, but the logical and port addresses usually remain the same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BD8BF3BC-6132-4D67-B6F6-EF4E645EB6F5}" type="slidenum">
              <a:rPr lang="en-US" altLang="ko-KR"/>
              <a:pPr/>
              <a:t>44</a:t>
            </a:fld>
            <a:endParaRPr lang="en-US" altLang="ko-KR"/>
          </a:p>
        </p:txBody>
      </p:sp>
      <p:pic>
        <p:nvPicPr>
          <p:cNvPr id="1443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492375"/>
            <a:ext cx="4681538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Specific Address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772400" cy="1944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/>
              <a:t>Some application have user-friendly addresses that are designed for that specific address</a:t>
            </a:r>
          </a:p>
          <a:p>
            <a:pPr>
              <a:lnSpc>
                <a:spcPct val="90000"/>
              </a:lnSpc>
            </a:pPr>
            <a:r>
              <a:rPr lang="en-US" altLang="ko-KR" sz="2000"/>
              <a:t>Example 1: e-mail address: </a:t>
            </a:r>
            <a:r>
              <a:rPr lang="en-US" altLang="ko-KR" sz="2000">
                <a:hlinkClick r:id="rId2"/>
              </a:rPr>
              <a:t>kchung@kw.ac.kr</a:t>
            </a:r>
            <a:endParaRPr lang="en-US" altLang="ko-KR" sz="2000"/>
          </a:p>
          <a:p>
            <a:pPr lvl="1">
              <a:lnSpc>
                <a:spcPct val="90000"/>
              </a:lnSpc>
            </a:pPr>
            <a:r>
              <a:rPr lang="en-US" altLang="ko-KR" sz="1800"/>
              <a:t>Defines the recipient of an e-mail</a:t>
            </a:r>
          </a:p>
          <a:p>
            <a:pPr>
              <a:lnSpc>
                <a:spcPct val="90000"/>
              </a:lnSpc>
            </a:pPr>
            <a:r>
              <a:rPr lang="en-US" altLang="ko-KR" sz="2000"/>
              <a:t>Example 2: URL (Universal Resource Locator) : </a:t>
            </a:r>
            <a:r>
              <a:rPr lang="en-US" altLang="ko-KR" sz="2000">
                <a:hlinkClick r:id="rId3"/>
              </a:rPr>
              <a:t>www.kbs.co.kr</a:t>
            </a:r>
            <a:endParaRPr lang="en-US" altLang="ko-KR" sz="2000"/>
          </a:p>
          <a:p>
            <a:pPr lvl="1">
              <a:lnSpc>
                <a:spcPct val="90000"/>
              </a:lnSpc>
            </a:pPr>
            <a:r>
              <a:rPr lang="en-US" altLang="ko-KR" sz="1800"/>
              <a:t>Used to find a document on the WWW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2-</a:t>
            </a:r>
            <a:fld id="{CB92D597-A58E-4250-A432-B4E0FFFDF77D}" type="slidenum">
              <a:rPr lang="en-US" altLang="ko-KR"/>
              <a:pPr/>
              <a:t>45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Physical Topology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8F60A217-BBD5-4C94-B6A0-2D66F11FC5A9}" type="slidenum">
              <a:rPr lang="en-US" altLang="ko-KR"/>
              <a:pPr/>
              <a:t>5</a:t>
            </a:fld>
            <a:endParaRPr lang="en-US" altLang="ko-KR"/>
          </a:p>
        </p:txBody>
      </p:sp>
      <p:pic>
        <p:nvPicPr>
          <p:cNvPr id="55305" name="Picture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2492375"/>
            <a:ext cx="6262687" cy="21351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Mesh Topology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AU" altLang="ko-KR" sz="2000">
                <a:ea typeface="바탕체" pitchFamily="17" charset="-127"/>
              </a:rPr>
              <a:t>Dedicated point-to-point link to every other nodes</a:t>
            </a:r>
            <a:r>
              <a:rPr lang="en-US" altLang="ko-KR" sz="2000"/>
              <a:t> </a:t>
            </a:r>
          </a:p>
          <a:p>
            <a:r>
              <a:rPr lang="en-AU" altLang="ko-KR" sz="2000">
                <a:ea typeface="바탕체" pitchFamily="17" charset="-127"/>
              </a:rPr>
              <a:t>A mesh network with </a:t>
            </a:r>
            <a:r>
              <a:rPr lang="en-AU" altLang="ko-KR" sz="2000" i="1">
                <a:ea typeface="바탕체" pitchFamily="17" charset="-127"/>
              </a:rPr>
              <a:t>n</a:t>
            </a:r>
            <a:r>
              <a:rPr lang="en-AU" altLang="ko-KR" sz="2000">
                <a:ea typeface="바탕체" pitchFamily="17" charset="-127"/>
              </a:rPr>
              <a:t> nodes has </a:t>
            </a:r>
            <a:r>
              <a:rPr lang="en-AU" altLang="ko-KR" sz="2000" i="1">
                <a:ea typeface="바탕체" pitchFamily="17" charset="-127"/>
              </a:rPr>
              <a:t>n(n-1)/2</a:t>
            </a:r>
            <a:r>
              <a:rPr lang="en-AU" altLang="ko-KR" sz="2000">
                <a:ea typeface="바탕체" pitchFamily="17" charset="-127"/>
              </a:rPr>
              <a:t> links.  A node has </a:t>
            </a:r>
            <a:r>
              <a:rPr lang="en-AU" altLang="ko-KR" sz="2000" i="1">
                <a:ea typeface="바탕체" pitchFamily="17" charset="-127"/>
              </a:rPr>
              <a:t>n-1</a:t>
            </a:r>
            <a:r>
              <a:rPr lang="en-AU" altLang="ko-KR" sz="2000">
                <a:ea typeface="바탕체" pitchFamily="17" charset="-127"/>
              </a:rPr>
              <a:t> I/O ports (links)</a:t>
            </a:r>
            <a:r>
              <a:rPr lang="en-US" altLang="ko-KR" sz="2000"/>
              <a:t> </a:t>
            </a:r>
          </a:p>
          <a:p>
            <a:r>
              <a:rPr lang="en-AU" altLang="ko-KR" sz="2000">
                <a:ea typeface="바탕체" pitchFamily="17" charset="-127"/>
              </a:rPr>
              <a:t>Advantages: No traffic problems, robust, security, easy fault identification</a:t>
            </a:r>
            <a:r>
              <a:rPr lang="en-US" altLang="ko-KR" sz="2000"/>
              <a:t> &amp; isolation</a:t>
            </a:r>
          </a:p>
          <a:p>
            <a:r>
              <a:rPr lang="en-AU" altLang="ko-KR" sz="2000">
                <a:ea typeface="바탕체" pitchFamily="17" charset="-127"/>
              </a:rPr>
              <a:t>Disadvantages: Difficult installation/reconfiguration, space, cost</a:t>
            </a:r>
            <a:r>
              <a:rPr lang="en-US" altLang="ko-KR" sz="2000"/>
              <a:t> </a:t>
            </a:r>
          </a:p>
        </p:txBody>
      </p:sp>
      <p:pic>
        <p:nvPicPr>
          <p:cNvPr id="5837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59338" y="2433638"/>
            <a:ext cx="3384550" cy="25146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F857A7C7-E721-4E69-B19F-691F2DAF37C8}" type="slidenum">
              <a:rPr lang="en-US" altLang="ko-KR"/>
              <a:pPr/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Star Topology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AU" altLang="ko-KR" sz="2000">
                <a:ea typeface="바탕체" pitchFamily="17" charset="-127"/>
              </a:rPr>
              <a:t>Dedicated point-to-point link </a:t>
            </a:r>
            <a:r>
              <a:rPr lang="en-AU" altLang="ko-KR" sz="2000" i="1">
                <a:ea typeface="바탕체" pitchFamily="17" charset="-127"/>
              </a:rPr>
              <a:t>only to</a:t>
            </a:r>
            <a:r>
              <a:rPr lang="en-AU" altLang="ko-KR" sz="2000">
                <a:ea typeface="바탕체" pitchFamily="17" charset="-127"/>
              </a:rPr>
              <a:t> a central controller, called a </a:t>
            </a:r>
            <a:r>
              <a:rPr lang="en-AU" altLang="ko-KR" sz="2000" b="1" i="1">
                <a:ea typeface="바탕체" pitchFamily="17" charset="-127"/>
              </a:rPr>
              <a:t>hub</a:t>
            </a:r>
            <a:r>
              <a:rPr lang="en-US" altLang="ko-KR" sz="2000"/>
              <a:t> </a:t>
            </a:r>
          </a:p>
          <a:p>
            <a:r>
              <a:rPr lang="en-US" altLang="ko-KR" sz="2000"/>
              <a:t>Hub acts as an exchange: No direct traffic between devices</a:t>
            </a:r>
          </a:p>
          <a:p>
            <a:r>
              <a:rPr lang="en-AU" altLang="ko-KR" sz="2000">
                <a:ea typeface="바탕체" pitchFamily="17" charset="-127"/>
              </a:rPr>
              <a:t>Advantages: Less expensive, robust</a:t>
            </a:r>
            <a:r>
              <a:rPr lang="en-US" altLang="ko-KR" sz="2000"/>
              <a:t> </a:t>
            </a:r>
          </a:p>
          <a:p>
            <a:r>
              <a:rPr lang="en-US" altLang="ko-KR" sz="2000"/>
              <a:t>Disadvantages: dependency of the whole on one single point, the hub </a:t>
            </a:r>
          </a:p>
        </p:txBody>
      </p:sp>
      <p:pic>
        <p:nvPicPr>
          <p:cNvPr id="5940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411413" y="3357563"/>
            <a:ext cx="3930650" cy="20955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A53F1694-5C60-4DE1-B8C7-6974BF3EE144}" type="slidenum">
              <a:rPr lang="en-US" altLang="ko-KR"/>
              <a:pPr/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Bus Topology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altLang="ko-KR" sz="2000">
                <a:ea typeface="바탕체" pitchFamily="17" charset="-127"/>
              </a:rPr>
              <a:t>One long cable that links all nodes</a:t>
            </a:r>
            <a:r>
              <a:rPr lang="en-US" altLang="ko-KR" sz="2000"/>
              <a:t> </a:t>
            </a:r>
          </a:p>
          <a:p>
            <a:r>
              <a:rPr lang="en-AU" altLang="ko-KR" sz="2000">
                <a:ea typeface="바탕체" pitchFamily="17" charset="-127"/>
              </a:rPr>
              <a:t>tap, drop line, cable end</a:t>
            </a:r>
          </a:p>
          <a:p>
            <a:r>
              <a:rPr lang="en-AU" altLang="ko-KR" sz="2000">
                <a:ea typeface="바탕체" pitchFamily="17" charset="-127"/>
              </a:rPr>
              <a:t>limit on the # of devices, distance between nodes</a:t>
            </a:r>
            <a:r>
              <a:rPr lang="en-US" altLang="ko-KR" sz="2000">
                <a:ea typeface="바탕체" pitchFamily="17" charset="-127"/>
              </a:rPr>
              <a:t> </a:t>
            </a:r>
          </a:p>
          <a:p>
            <a:r>
              <a:rPr lang="en-AU" altLang="ko-KR" sz="2000">
                <a:ea typeface="바탕체" pitchFamily="17" charset="-127"/>
              </a:rPr>
              <a:t>Advantages: Easy installation, cheap</a:t>
            </a:r>
            <a:r>
              <a:rPr lang="en-US" altLang="ko-KR" sz="2000">
                <a:ea typeface="바탕체" pitchFamily="17" charset="-127"/>
              </a:rPr>
              <a:t> </a:t>
            </a:r>
          </a:p>
          <a:p>
            <a:r>
              <a:rPr lang="en-AU" altLang="ko-KR" sz="2000">
                <a:ea typeface="바탕체" pitchFamily="17" charset="-127"/>
              </a:rPr>
              <a:t>Disadvantages: Difficult reconfiguration, no fault isolation, a fault or break in the bus stops all transmission</a:t>
            </a:r>
            <a:endParaRPr lang="en-US" altLang="ko-KR" sz="2000">
              <a:ea typeface="바탕체" pitchFamily="17" charset="-127"/>
            </a:endParaRPr>
          </a:p>
        </p:txBody>
      </p:sp>
      <p:pic>
        <p:nvPicPr>
          <p:cNvPr id="60424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42988" y="4221163"/>
            <a:ext cx="6623050" cy="1401762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72366FCA-31F0-49B8-A44D-E29361643DA7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Ring Topology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AU" altLang="ko-KR" sz="2000">
                <a:ea typeface="바탕체" pitchFamily="17" charset="-127"/>
              </a:rPr>
              <a:t>Dedicated point-to-point link only with the two nodes on each sides</a:t>
            </a:r>
            <a:r>
              <a:rPr lang="en-US" altLang="ko-KR" sz="2000"/>
              <a:t> </a:t>
            </a:r>
          </a:p>
          <a:p>
            <a:r>
              <a:rPr lang="en-AU" altLang="ko-KR" sz="2000">
                <a:ea typeface="바탕체" pitchFamily="17" charset="-127"/>
              </a:rPr>
              <a:t>One direction, repeater</a:t>
            </a:r>
            <a:r>
              <a:rPr lang="en-US" altLang="ko-KR" sz="2000"/>
              <a:t> </a:t>
            </a:r>
          </a:p>
          <a:p>
            <a:r>
              <a:rPr lang="en-AU" altLang="ko-KR" sz="2000">
                <a:ea typeface="바탕체" pitchFamily="17" charset="-127"/>
              </a:rPr>
              <a:t>Advantages: Easy reconfiguration, fault isolation</a:t>
            </a:r>
            <a:endParaRPr lang="en-US" altLang="ko-KR" sz="2000"/>
          </a:p>
          <a:p>
            <a:r>
              <a:rPr lang="en-US" altLang="ko-KR" sz="2000"/>
              <a:t>Disadvantage: Unidirectional traffic, a break in the ring cab disable the entire network</a:t>
            </a:r>
          </a:p>
        </p:txBody>
      </p:sp>
      <p:pic>
        <p:nvPicPr>
          <p:cNvPr id="6144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3644900"/>
            <a:ext cx="5813425" cy="20955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1-</a:t>
            </a:r>
            <a:fld id="{020B97E6-3161-4A0A-805C-CAE193160C9E}" type="slidenum">
              <a:rPr lang="en-US" altLang="ko-KR"/>
              <a:pPr/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127</TotalTime>
  <Words>1043</Words>
  <Application>Microsoft Office PowerPoint</Application>
  <PresentationFormat>On-screen Show (4:3)</PresentationFormat>
  <Paragraphs>197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Equity</vt:lpstr>
      <vt:lpstr>Computer Networks</vt:lpstr>
      <vt:lpstr>Network</vt:lpstr>
      <vt:lpstr>Type of Connection</vt:lpstr>
      <vt:lpstr>Type of Connection</vt:lpstr>
      <vt:lpstr>Physical Topology</vt:lpstr>
      <vt:lpstr>Mesh Topology</vt:lpstr>
      <vt:lpstr>Star Topology</vt:lpstr>
      <vt:lpstr>Bus Topology</vt:lpstr>
      <vt:lpstr>Ring Topology</vt:lpstr>
      <vt:lpstr>Hybrid Topology</vt:lpstr>
      <vt:lpstr>Categories of Networks</vt:lpstr>
      <vt:lpstr>LAN</vt:lpstr>
      <vt:lpstr>MAN</vt:lpstr>
      <vt:lpstr>WAN</vt:lpstr>
      <vt:lpstr>Internetwork</vt:lpstr>
      <vt:lpstr>Internetwork Example</vt:lpstr>
      <vt:lpstr>Internet Today</vt:lpstr>
      <vt:lpstr> Network Models</vt:lpstr>
      <vt:lpstr>Layered Model: Sending a Letter</vt:lpstr>
      <vt:lpstr>OSI Model</vt:lpstr>
      <vt:lpstr>Interaction between layers in the OSI model</vt:lpstr>
      <vt:lpstr>An exchange using the OSI model</vt:lpstr>
      <vt:lpstr>Physical Layer</vt:lpstr>
      <vt:lpstr>Physical Layer: Responsibilities</vt:lpstr>
      <vt:lpstr>Data Link Layer</vt:lpstr>
      <vt:lpstr>Data Link Layer: Duties</vt:lpstr>
      <vt:lpstr>Hop-to-Hop Delivery</vt:lpstr>
      <vt:lpstr>Network Layer</vt:lpstr>
      <vt:lpstr>Network Layer: Duties</vt:lpstr>
      <vt:lpstr>Transport Layer</vt:lpstr>
      <vt:lpstr>Transport Layer: Duties</vt:lpstr>
      <vt:lpstr>Reliable Process-to-Process Delivery of a Message</vt:lpstr>
      <vt:lpstr>Session Layer</vt:lpstr>
      <vt:lpstr>Presentation Layer</vt:lpstr>
      <vt:lpstr>Application Layer</vt:lpstr>
      <vt:lpstr>Application Layer: Services</vt:lpstr>
      <vt:lpstr>Summary of Layers</vt:lpstr>
      <vt:lpstr>TCP/IP and OSI Model</vt:lpstr>
      <vt:lpstr>TCP/IP Protocol Suite</vt:lpstr>
      <vt:lpstr>Addressing</vt:lpstr>
      <vt:lpstr>Relationship of Layers and Addresses</vt:lpstr>
      <vt:lpstr>Physical Address</vt:lpstr>
      <vt:lpstr>Logical (IP) Address</vt:lpstr>
      <vt:lpstr>Port Address</vt:lpstr>
      <vt:lpstr>Specific Address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Ashraf</dc:creator>
  <cp:lastModifiedBy>Sakhawat</cp:lastModifiedBy>
  <cp:revision>7</cp:revision>
  <dcterms:created xsi:type="dcterms:W3CDTF">2012-05-13T15:23:30Z</dcterms:created>
  <dcterms:modified xsi:type="dcterms:W3CDTF">2018-01-10T03:51:46Z</dcterms:modified>
</cp:coreProperties>
</file>