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3" r:id="rId3"/>
    <p:sldId id="295" r:id="rId4"/>
    <p:sldId id="296" r:id="rId5"/>
    <p:sldId id="294" r:id="rId6"/>
    <p:sldId id="266" r:id="rId7"/>
    <p:sldId id="297" r:id="rId8"/>
    <p:sldId id="298" r:id="rId9"/>
    <p:sldId id="299" r:id="rId10"/>
    <p:sldId id="267" r:id="rId11"/>
    <p:sldId id="269" r:id="rId12"/>
    <p:sldId id="270" r:id="rId13"/>
    <p:sldId id="300" r:id="rId14"/>
    <p:sldId id="301" r:id="rId15"/>
    <p:sldId id="302" r:id="rId16"/>
    <p:sldId id="276" r:id="rId17"/>
    <p:sldId id="280" r:id="rId18"/>
    <p:sldId id="303" r:id="rId19"/>
    <p:sldId id="292" r:id="rId20"/>
    <p:sldId id="306" r:id="rId21"/>
    <p:sldId id="304" r:id="rId22"/>
    <p:sldId id="305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61EB85-C91A-406B-9CFF-B2B534BBAA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659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5CDAF17D-ECED-48A3-B03A-F20027AC6D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15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27C4A408-EEFB-4F49-AA4F-7BD91F30DB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5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8097FEE6-2995-4E26-8907-E137DDBF25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1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8E61A4D2-C46D-4BE3-86C4-0C2FBEEDA1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92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CDC55A73-1E89-4819-95D2-7C80FE5D71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8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EE155F8B-E21A-4EAA-B56A-3FE4819F09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8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24BD2669-1B69-4D6B-B6CE-D12830B17E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31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3AF8CD21-71A2-48DC-B8BA-F9E3CB4C4C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36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23BA797D-30D5-471B-A0F0-567AADA1BF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15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DB727FE5-C858-4E68-84A6-D695F4AEED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8B7D71C3-E9A4-4D25-9CD0-F84E8EA8C4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55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BEF33284-52F4-49C3-A903-DABA80C7FA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6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20-</a:t>
            </a:r>
            <a:fld id="{52475989-5AE6-48C3-84B1-1F125B81D9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ko-KR"/>
              <a:t>20-</a:t>
            </a:r>
            <a:fld id="{1BE12967-F0F2-4048-A4A2-B079A70A009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05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4B2C3247-40FF-4915-95AA-87D6FCEE8ACD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0813"/>
            <a:ext cx="7772400" cy="2332037"/>
          </a:xfrm>
          <a:noFill/>
        </p:spPr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Chapter 20.</a:t>
            </a:r>
            <a:br>
              <a:rPr kumimoji="0" lang="en-US" altLang="ko-KR" smtClean="0">
                <a:solidFill>
                  <a:srgbClr val="3333CC"/>
                </a:solidFill>
              </a:rPr>
            </a:br>
            <a:r>
              <a:rPr kumimoji="0" lang="en-US" altLang="ko-KR" smtClean="0">
                <a:solidFill>
                  <a:srgbClr val="3333CC"/>
                </a:solidFill>
              </a:rPr>
              <a:t>Network Layer: Internet</a:t>
            </a:r>
            <a:r>
              <a:rPr kumimoji="0" lang="ko-KR" altLang="en-US" smtClean="0">
                <a:solidFill>
                  <a:srgbClr val="3333CC"/>
                </a:solidFill>
              </a:rPr>
              <a:t> </a:t>
            </a:r>
            <a:r>
              <a:rPr kumimoji="0" lang="en-US" altLang="ko-KR" smtClean="0">
                <a:solidFill>
                  <a:srgbClr val="3333CC"/>
                </a:solidFill>
              </a:rPr>
              <a:t>Protocol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2500" y="3933825"/>
            <a:ext cx="3673475" cy="1871663"/>
          </a:xfrm>
        </p:spPr>
        <p:txBody>
          <a:bodyPr/>
          <a:lstStyle/>
          <a:p>
            <a:pPr algn="l" eaLnBrk="1" hangingPunct="1"/>
            <a:r>
              <a:rPr kumimoji="0" lang="en-US" altLang="ko-KR" sz="2400" smtClean="0"/>
              <a:t>20.1   Internetworking</a:t>
            </a:r>
          </a:p>
          <a:p>
            <a:pPr algn="l" eaLnBrk="1" hangingPunct="1"/>
            <a:r>
              <a:rPr kumimoji="0" lang="en-US" altLang="ko-KR" sz="2400" smtClean="0"/>
              <a:t>20.2   IPv4</a:t>
            </a:r>
          </a:p>
          <a:p>
            <a:pPr algn="l" eaLnBrk="1" hangingPunct="1"/>
            <a:r>
              <a:rPr kumimoji="0" lang="en-US" altLang="ko-KR" sz="2400" smtClean="0"/>
              <a:t>20.3   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8C561F33-DD0E-4A13-B38D-DD247856AD2B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IPv4 Header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362950" cy="58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Protocol field for higher-level protocol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857375"/>
            <a:ext cx="6057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86188"/>
            <a:ext cx="3071812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97357472-E153-4C29-8D57-6E97CBA1CA45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Fragmentation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4292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Maximum length of the IPv4 datagram: 65,535 bytes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5938" y="2071688"/>
            <a:ext cx="5143500" cy="1665287"/>
          </a:xfrm>
          <a:noFill/>
        </p:spPr>
      </p:pic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071938"/>
            <a:ext cx="2500312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6E8766A7-1C6C-42F3-ADE1-B63E5662291B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Field related to f</a:t>
            </a:r>
            <a:r>
              <a:rPr kumimoji="0" lang="en-US" altLang="en-US" smtClean="0">
                <a:solidFill>
                  <a:srgbClr val="3333CC"/>
                </a:solidFill>
              </a:rPr>
              <a:t>ragmentation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Identification: identifies a datagram originating form the source host</a:t>
            </a:r>
          </a:p>
          <a:p>
            <a:pPr eaLnBrk="1" hangingPunct="1"/>
            <a:r>
              <a:rPr lang="en-US" altLang="ko-KR" sz="1800" smtClean="0"/>
              <a:t>Flags: the first bit (reserved), the second bit (do not fragment bit), the third bit (more fragment bit, 0 means this is the last or only fragment)</a:t>
            </a:r>
          </a:p>
          <a:p>
            <a:pPr eaLnBrk="1" hangingPunct="1"/>
            <a:r>
              <a:rPr lang="en-US" altLang="ko-KR" sz="1800" smtClean="0"/>
              <a:t>Fragmentation offset: (13 bits cannot represent a sequence of bytes greater than 8191</a:t>
            </a:r>
          </a:p>
        </p:txBody>
      </p:sp>
      <p:pic>
        <p:nvPicPr>
          <p:cNvPr id="133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7363" y="3429000"/>
            <a:ext cx="5457825" cy="2120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67FC2E56-E58D-4886-ACD7-AE5EA5A6934E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Detailed Fragmentation Example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541463"/>
            <a:ext cx="5761037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55BDBD85-CFF6-436D-A1D0-74D9E7EF2F2F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Checksum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33525"/>
            <a:ext cx="3838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638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E1EF1F56-8BD0-4B48-9C06-B24FABBDD0B3}" type="slidenum">
              <a:rPr lang="en-US" altLang="ko-KR"/>
              <a:pPr eaLnBrk="1" hangingPunct="1"/>
              <a:t>15</a:t>
            </a:fld>
            <a:endParaRPr lang="en-US" altLang="ko-K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Options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143250"/>
            <a:ext cx="4891087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IPv4 header is made of two part: a fixed part and a variable part</a:t>
            </a:r>
          </a:p>
          <a:p>
            <a:pPr eaLnBrk="1" hangingPunct="1"/>
            <a:r>
              <a:rPr lang="en-US" altLang="ko-KR" sz="1800" smtClean="0"/>
              <a:t>Fixed part: 20 bytes long</a:t>
            </a:r>
          </a:p>
          <a:p>
            <a:pPr eaLnBrk="1" hangingPunct="1"/>
            <a:r>
              <a:rPr lang="en-US" altLang="ko-KR" sz="1800" smtClean="0"/>
              <a:t>Variable part comprises the options that can be a maximum of 40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65C6D8C6-ECEC-42F4-A95F-1E013BB5E2FA}" type="slidenum">
              <a:rPr lang="en-US" altLang="ko-KR"/>
              <a:pPr eaLnBrk="1" hangingPunct="1"/>
              <a:t>16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IPv6 address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29600" cy="367188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The use of address space is inefficient </a:t>
            </a:r>
          </a:p>
          <a:p>
            <a:pPr eaLnBrk="1" hangingPunct="1"/>
            <a:r>
              <a:rPr lang="en-US" altLang="ko-KR" sz="1800" smtClean="0"/>
              <a:t>Minimum delay strategies and reservation of resources are required to accommodate real-time audio and video transmission</a:t>
            </a:r>
          </a:p>
          <a:p>
            <a:pPr eaLnBrk="1" hangingPunct="1"/>
            <a:r>
              <a:rPr lang="en-US" altLang="ko-KR" sz="1800" smtClean="0"/>
              <a:t>No security mechanism (encryption and authentication) is provided</a:t>
            </a:r>
          </a:p>
          <a:p>
            <a:pPr eaLnBrk="1" hangingPunct="1"/>
            <a:r>
              <a:rPr lang="en-US" altLang="ko-KR" sz="1800" smtClean="0"/>
              <a:t>IPv6 (IPng: Internetworking Protocol, next generation)</a:t>
            </a:r>
          </a:p>
          <a:p>
            <a:pPr lvl="1" eaLnBrk="1" hangingPunct="1"/>
            <a:r>
              <a:rPr lang="en-US" altLang="ko-KR" sz="1600" smtClean="0"/>
              <a:t>Larger address space (128 bits)</a:t>
            </a:r>
          </a:p>
          <a:p>
            <a:pPr lvl="1" eaLnBrk="1" hangingPunct="1"/>
            <a:r>
              <a:rPr lang="en-US" altLang="ko-KR" sz="1600" smtClean="0"/>
              <a:t>Better header format</a:t>
            </a:r>
          </a:p>
          <a:p>
            <a:pPr lvl="1" eaLnBrk="1" hangingPunct="1"/>
            <a:r>
              <a:rPr lang="en-US" altLang="ko-KR" sz="1600" smtClean="0"/>
              <a:t>New options</a:t>
            </a:r>
          </a:p>
          <a:p>
            <a:pPr lvl="1" eaLnBrk="1" hangingPunct="1"/>
            <a:r>
              <a:rPr lang="en-US" altLang="ko-KR" sz="1600" smtClean="0"/>
              <a:t>Allowance for extention</a:t>
            </a:r>
          </a:p>
          <a:p>
            <a:pPr lvl="1" eaLnBrk="1" hangingPunct="1"/>
            <a:r>
              <a:rPr lang="en-US" altLang="ko-KR" sz="1600" smtClean="0"/>
              <a:t>Support for resource allocation: flow label to enable the source to request special handling of the packet</a:t>
            </a:r>
          </a:p>
          <a:p>
            <a:pPr lvl="1" eaLnBrk="1" hangingPunct="1"/>
            <a:r>
              <a:rPr lang="en-US" altLang="ko-KR" sz="1600" smtClean="0"/>
              <a:t>Support for more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63307C50-E035-4116-83FD-5396C6913172}" type="slidenum">
              <a:rPr lang="en-US" altLang="ko-KR"/>
              <a:pPr eaLnBrk="1" hangingPunct="1"/>
              <a:t>17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IPv6 Datagram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32873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IPv6 defines three types of addresses: unicast, anycast (a group of computers with the same prefix address), and multicast</a:t>
            </a:r>
          </a:p>
          <a:p>
            <a:pPr eaLnBrk="1" hangingPunct="1"/>
            <a:r>
              <a:rPr lang="en-US" altLang="ko-KR" sz="1800" smtClean="0"/>
              <a:t>IPv6 datagram header and payload</a:t>
            </a:r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5938" y="3143250"/>
            <a:ext cx="5643562" cy="1970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9ABF5021-80D6-4251-B9FF-F64B36BB6C17}" type="slidenum">
              <a:rPr lang="en-US" altLang="ko-KR"/>
              <a:pPr eaLnBrk="1" hangingPunct="1"/>
              <a:t>18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IPv6 Datagram Format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85938"/>
            <a:ext cx="4846638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80963856-F5DB-41AF-AA6F-6A0C6429D5D2}" type="slidenum">
              <a:rPr lang="en-US" altLang="ko-KR"/>
              <a:pPr eaLnBrk="1" hangingPunct="1"/>
              <a:t>19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IPv6 </a:t>
            </a:r>
            <a:r>
              <a:rPr kumimoji="0" lang="en-US" altLang="ko-KR" smtClean="0">
                <a:solidFill>
                  <a:srgbClr val="3333CC"/>
                </a:solidFill>
              </a:rPr>
              <a:t>Header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8229600" cy="367188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Version: IPv6</a:t>
            </a:r>
          </a:p>
          <a:p>
            <a:pPr eaLnBrk="1" hangingPunct="1"/>
            <a:r>
              <a:rPr lang="en-US" altLang="ko-KR" sz="1800" smtClean="0"/>
              <a:t>Priority (4 bits): the priority of the packet with respect to traffic congestion</a:t>
            </a:r>
          </a:p>
          <a:p>
            <a:pPr eaLnBrk="1" hangingPunct="1"/>
            <a:r>
              <a:rPr lang="en-US" altLang="ko-KR" sz="1800" smtClean="0"/>
              <a:t>Flow label (3 bytes): to provide special handling for a particular flow of data</a:t>
            </a:r>
          </a:p>
          <a:p>
            <a:pPr eaLnBrk="1" hangingPunct="1"/>
            <a:r>
              <a:rPr lang="en-US" altLang="ko-KR" sz="1800" smtClean="0"/>
              <a:t>Payload length</a:t>
            </a:r>
          </a:p>
          <a:p>
            <a:pPr eaLnBrk="1" hangingPunct="1"/>
            <a:r>
              <a:rPr lang="en-US" altLang="ko-KR" sz="1800" smtClean="0"/>
              <a:t>Next header (8 bits): to define the header that follows the base header in the datagram</a:t>
            </a:r>
          </a:p>
          <a:p>
            <a:pPr eaLnBrk="1" hangingPunct="1"/>
            <a:r>
              <a:rPr lang="en-US" altLang="ko-KR" sz="1800" smtClean="0"/>
              <a:t>Hop limit: TTL in IPv4</a:t>
            </a:r>
          </a:p>
          <a:p>
            <a:pPr eaLnBrk="1" hangingPunct="1"/>
            <a:r>
              <a:rPr lang="en-US" altLang="ko-KR" sz="1800" smtClean="0"/>
              <a:t>Source address (16 bytes) and destination address (16 bytes): if source routing is used, the destination address field contains the address of the next router</a:t>
            </a:r>
          </a:p>
          <a:p>
            <a:pPr eaLnBrk="1" hangingPunct="1"/>
            <a:endParaRPr lang="en-US" altLang="ko-K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07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1CBB876C-32F4-4D84-B328-A3745B53DD0F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Link Layer Interconnection</a:t>
            </a: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11425"/>
            <a:ext cx="5643563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229600" cy="820737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Frame in data link layer does not carry any routing information</a:t>
            </a:r>
          </a:p>
          <a:p>
            <a:pPr eaLnBrk="1" hangingPunct="1"/>
            <a:r>
              <a:rPr lang="en-US" altLang="ko-KR" sz="1800" smtClean="0"/>
              <a:t>Problem: How does S1 know that data should be sent out from interface f3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D9628C00-C7A5-4D62-8CCB-F841EDC38C25}" type="slidenum">
              <a:rPr lang="en-US" altLang="ko-KR"/>
              <a:pPr eaLnBrk="1" hangingPunct="1"/>
              <a:t>20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Priority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8229600" cy="94297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IPv6 divides traffic into two broad categories: congestion-controlled and noncongestion-controlled</a:t>
            </a:r>
          </a:p>
          <a:p>
            <a:pPr eaLnBrk="1" hangingPunct="1"/>
            <a:r>
              <a:rPr lang="en-US" altLang="ko-KR" sz="1800" smtClean="0"/>
              <a:t>Congestion-controlled traffic</a:t>
            </a:r>
          </a:p>
          <a:p>
            <a:pPr eaLnBrk="1" hangingPunct="1"/>
            <a:endParaRPr lang="en-US" altLang="ko-KR" sz="1800" smtClean="0"/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357438"/>
            <a:ext cx="3714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5775" y="5129213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 err="1">
                <a:latin typeface="+mn-lt"/>
                <a:ea typeface="+mn-ea"/>
              </a:rPr>
              <a:t>Noncongestion</a:t>
            </a:r>
            <a:r>
              <a:rPr lang="en-US" altLang="ko-KR" kern="0" dirty="0">
                <a:latin typeface="+mn-lt"/>
                <a:ea typeface="+mn-ea"/>
              </a:rPr>
              <a:t>-controlled traffic</a:t>
            </a:r>
          </a:p>
        </p:txBody>
      </p:sp>
      <p:pic>
        <p:nvPicPr>
          <p:cNvPr id="215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000625"/>
            <a:ext cx="392906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253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FDE04F9E-6A07-4593-9A26-20CBB24A0FDF}" type="slidenum">
              <a:rPr lang="en-US" altLang="ko-KR"/>
              <a:pPr eaLnBrk="1" hangingPunct="1"/>
              <a:t>21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3200" smtClean="0">
                <a:solidFill>
                  <a:srgbClr val="3333CC"/>
                </a:solidFill>
              </a:rPr>
              <a:t>Comparison between IPv4 and IPv6</a:t>
            </a:r>
            <a:endParaRPr kumimoji="0" lang="en-US" altLang="ko-KR" sz="3200" smtClean="0">
              <a:solidFill>
                <a:srgbClr val="3333CC"/>
              </a:solidFill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00188"/>
            <a:ext cx="7062788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C97727CE-DBCC-4D5B-9B87-DF7B3A10E400}" type="slidenum">
              <a:rPr lang="en-US" altLang="ko-KR"/>
              <a:pPr eaLnBrk="1" hangingPunct="1"/>
              <a:t>22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3200" smtClean="0">
                <a:solidFill>
                  <a:srgbClr val="3333CC"/>
                </a:solidFill>
              </a:rPr>
              <a:t>Extension Header</a:t>
            </a:r>
            <a:endParaRPr kumimoji="0" lang="en-US" altLang="ko-KR" sz="3200" smtClean="0">
              <a:solidFill>
                <a:srgbClr val="3333CC"/>
              </a:solidFill>
            </a:endParaRP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285875"/>
            <a:ext cx="4429125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714750"/>
            <a:ext cx="567055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01D818DF-94A4-4D1F-9A7A-E6CC2104F7CE}" type="slidenum">
              <a:rPr lang="en-US" altLang="ko-KR"/>
              <a:pPr eaLnBrk="1" hangingPunct="1"/>
              <a:t>23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3200" smtClean="0">
                <a:solidFill>
                  <a:srgbClr val="3333CC"/>
                </a:solidFill>
              </a:rPr>
              <a:t>Three transition strategies</a:t>
            </a:r>
            <a:r>
              <a:rPr kumimoji="0" lang="en-US" altLang="ko-KR" sz="3200" smtClean="0">
                <a:solidFill>
                  <a:srgbClr val="3333CC"/>
                </a:solidFill>
              </a:rPr>
              <a:t> from IPv4 to IPv6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Transition should be smooth to prevent any problems between  IPv4 and IPv6 systems</a:t>
            </a:r>
          </a:p>
        </p:txBody>
      </p:sp>
      <p:sp>
        <p:nvSpPr>
          <p:cNvPr id="24582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86063"/>
            <a:ext cx="516255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55786A50-E949-41EA-A523-556CAD8DFC45}" type="slidenum">
              <a:rPr lang="en-US" altLang="ko-KR"/>
              <a:pPr eaLnBrk="1" hangingPunct="1"/>
              <a:t>24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Dual stack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All hosts have a dual stack of protocols before migrating completely to version 6</a:t>
            </a:r>
          </a:p>
        </p:txBody>
      </p:sp>
      <p:sp>
        <p:nvSpPr>
          <p:cNvPr id="25606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86000"/>
            <a:ext cx="604837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0BF9D5DF-A8D0-4E2E-812C-9BF10208BF28}" type="slidenum">
              <a:rPr lang="en-US" altLang="ko-KR"/>
              <a:pPr eaLnBrk="1" hangingPunct="1"/>
              <a:t>25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Tunneling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IPv6 packet is encapsulated in an IPv4 packet</a:t>
            </a:r>
          </a:p>
        </p:txBody>
      </p:sp>
      <p:sp>
        <p:nvSpPr>
          <p:cNvPr id="26630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43188"/>
            <a:ext cx="674052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765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29DE8547-EE87-4CD2-A1F6-034FA3B6233C}" type="slidenum">
              <a:rPr lang="en-US" altLang="ko-KR"/>
              <a:pPr eaLnBrk="1" hangingPunct="1"/>
              <a:t>26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Header translation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Necessary when the majority of the Internet has moved to IPv6 but some systems still use IPv4</a:t>
            </a:r>
          </a:p>
          <a:p>
            <a:pPr eaLnBrk="1" hangingPunct="1"/>
            <a:r>
              <a:rPr lang="en-US" altLang="ko-KR" sz="1800" smtClean="0"/>
              <a:t>Header format must be changed totally through header translation</a:t>
            </a:r>
          </a:p>
        </p:txBody>
      </p:sp>
      <p:sp>
        <p:nvSpPr>
          <p:cNvPr id="27654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64547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04A3D183-3D4F-47C4-8DBB-E126346C278B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Network Layer in an Internetwork</a:t>
            </a:r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95525"/>
            <a:ext cx="6137275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20738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Network layer is responsible for host-to-host delivery and for routing the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512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968B342D-BD48-4AC4-81DB-F0FD77187EA1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Network Layer </a:t>
            </a:r>
            <a:br>
              <a:rPr kumimoji="0" lang="en-US" altLang="ko-KR" smtClean="0">
                <a:solidFill>
                  <a:srgbClr val="3333CC"/>
                </a:solidFill>
              </a:rPr>
            </a:br>
            <a:endParaRPr kumimoji="0" lang="en-US" altLang="ko-KR" smtClean="0">
              <a:solidFill>
                <a:srgbClr val="3333CC"/>
              </a:solidFill>
            </a:endParaRP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214438"/>
            <a:ext cx="51435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000500"/>
            <a:ext cx="2357438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696F58F3-925D-4F39-8A52-6E6BE36FFD87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Internet Protocol (</a:t>
            </a:r>
            <a:r>
              <a:rPr kumimoji="0" lang="en-US" altLang="en-US" smtClean="0">
                <a:solidFill>
                  <a:srgbClr val="3333CC"/>
                </a:solidFill>
              </a:rPr>
              <a:t>IP</a:t>
            </a:r>
            <a:r>
              <a:rPr kumimoji="0" lang="en-US" altLang="ko-KR" smtClean="0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29600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ko-KR" sz="1800" smtClean="0"/>
              <a:t>Switching at the network layer in the Internet uses the </a:t>
            </a:r>
            <a:r>
              <a:rPr kumimoji="0" lang="en-US" altLang="ko-KR" sz="1800" b="1" i="1" smtClean="0"/>
              <a:t>datagram approach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z="1800" smtClean="0"/>
              <a:t>Communication at the network layer in the Internet is </a:t>
            </a:r>
            <a:r>
              <a:rPr kumimoji="0" lang="en-US" altLang="ko-KR" sz="1800" b="1" i="1" smtClean="0"/>
              <a:t>connectionless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z="1800" smtClean="0"/>
              <a:t>Position of IPv4 in TCP/IP protocol suite</a:t>
            </a:r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25" y="2786063"/>
            <a:ext cx="5689600" cy="2571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C9457154-EE00-4487-8F4B-47BBAB56538B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IPv4 Datagram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662113"/>
            <a:ext cx="5710237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253F40A3-D71F-48A2-9DC7-A439471899B8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IPv4 Header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362950" cy="80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Version: IPv6, IPv4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Service type or differentiated services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71688"/>
            <a:ext cx="62944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58788" y="3275013"/>
            <a:ext cx="836295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Precedence: never used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TOS</a:t>
            </a:r>
          </a:p>
        </p:txBody>
      </p:sp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3792538"/>
            <a:ext cx="308133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Default TOS for Applications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0988"/>
            <a:ext cx="4832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20-</a:t>
            </a:r>
            <a:fld id="{57EB43F1-7E88-4F78-8558-13FD0050312E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IPv4 Header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362950" cy="80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Total length: Length of data = total length – header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smtClean="0"/>
              <a:t>Maximum 65535 (2</a:t>
            </a:r>
            <a:r>
              <a:rPr lang="en-US" altLang="ko-KR" sz="1600" baseline="30000" smtClean="0"/>
              <a:t>16</a:t>
            </a:r>
            <a:r>
              <a:rPr lang="en-US" altLang="ko-KR" sz="1600" smtClean="0"/>
              <a:t> – 1)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smtClean="0"/>
              <a:t>Encapsulation of a small datagram in an Ethernet frame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58788" y="3560763"/>
            <a:ext cx="8362950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Identification: used in fragmentation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Flag : used in fragmentation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Fragmentation offset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Time to live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Checksum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Source and destination address</a:t>
            </a:r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359025"/>
            <a:ext cx="656431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수님 서식">
  <a:themeElements>
    <a:clrScheme name="교수님 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교수님 서식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교수님 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교수님 서식</Template>
  <TotalTime>2237</TotalTime>
  <Words>664</Words>
  <Application>Microsoft Office PowerPoint</Application>
  <PresentationFormat>On-screen Show (4:3)</PresentationFormat>
  <Paragraphs>133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굴림</vt:lpstr>
      <vt:lpstr>Arial</vt:lpstr>
      <vt:lpstr>Times New Roman</vt:lpstr>
      <vt:lpstr>교수님 서식</vt:lpstr>
      <vt:lpstr>Chapter 20. Network Layer: Internet Protocol</vt:lpstr>
      <vt:lpstr>Link Layer Interconnection</vt:lpstr>
      <vt:lpstr>Network Layer in an Internetwork</vt:lpstr>
      <vt:lpstr>Network Layer  </vt:lpstr>
      <vt:lpstr>Internet Protocol (IP)</vt:lpstr>
      <vt:lpstr>IPv4 Datagram</vt:lpstr>
      <vt:lpstr>IPv4 Header</vt:lpstr>
      <vt:lpstr>Default TOS for Applications</vt:lpstr>
      <vt:lpstr>IPv4 Header</vt:lpstr>
      <vt:lpstr>IPv4 Header</vt:lpstr>
      <vt:lpstr>Fragmentation</vt:lpstr>
      <vt:lpstr>Field related to fragmentation</vt:lpstr>
      <vt:lpstr>Detailed Fragmentation Example</vt:lpstr>
      <vt:lpstr>Checksum</vt:lpstr>
      <vt:lpstr>Options</vt:lpstr>
      <vt:lpstr>IPv6 address</vt:lpstr>
      <vt:lpstr>IPv6 Datagram</vt:lpstr>
      <vt:lpstr>IPv6 Datagram Format</vt:lpstr>
      <vt:lpstr>IPv6 Header</vt:lpstr>
      <vt:lpstr>Priority</vt:lpstr>
      <vt:lpstr>Comparison between IPv4 and IPv6</vt:lpstr>
      <vt:lpstr>Extension Header</vt:lpstr>
      <vt:lpstr>Three transition strategies from IPv4 to IPv6</vt:lpstr>
      <vt:lpstr>Dual stack</vt:lpstr>
      <vt:lpstr>Tunneling</vt:lpstr>
      <vt:lpstr>Header translation</vt:lpstr>
    </vt:vector>
  </TitlesOfParts>
  <Company>cclab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 Network Layer Protocols: ARP, IPv4, ICMPv4,  IPv6, and ICMPv6</dc:title>
  <dc:creator>이희상</dc:creator>
  <cp:lastModifiedBy>Saki</cp:lastModifiedBy>
  <cp:revision>20</cp:revision>
  <dcterms:created xsi:type="dcterms:W3CDTF">2004-09-08T11:28:14Z</dcterms:created>
  <dcterms:modified xsi:type="dcterms:W3CDTF">2017-09-13T03:59:33Z</dcterms:modified>
</cp:coreProperties>
</file>