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59" r:id="rId4"/>
    <p:sldId id="260" r:id="rId5"/>
    <p:sldId id="261" r:id="rId6"/>
    <p:sldId id="291" r:id="rId7"/>
    <p:sldId id="262" r:id="rId8"/>
    <p:sldId id="264" r:id="rId9"/>
    <p:sldId id="293" r:id="rId10"/>
    <p:sldId id="294" r:id="rId11"/>
    <p:sldId id="295" r:id="rId12"/>
    <p:sldId id="272" r:id="rId13"/>
    <p:sldId id="273" r:id="rId14"/>
    <p:sldId id="296" r:id="rId15"/>
    <p:sldId id="274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97" r:id="rId26"/>
    <p:sldId id="298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21131-45DD-403A-AB9D-9754A96108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916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AC222CE7-CD4E-4D84-96E4-876CF6040F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1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67DCDC87-B59F-4FEC-A4B8-3D1CBD6A00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7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207692FB-27C0-449C-B0C9-B627C58E03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84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8552C95A-0129-45F8-A3CA-57329CCDF8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89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8DCF65E8-8B9B-48C1-BA93-2296E69B82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F86AECEB-3279-4C67-9A94-C48892306D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39EF7B67-FED6-47BF-BD4A-16B37506FC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1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61607971-E0F0-46FD-B13F-3B300B024F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5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9082FD8C-D646-460F-99E3-BA451E9AFF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53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6E259717-A646-4A68-BAF3-D92744254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65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D491AA59-A714-4409-BE56-EAE2C33CC1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3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B85DB07B-DD31-438D-81A3-05A8E48D0C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48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21-</a:t>
            </a:r>
            <a:fld id="{C06AA4EB-7184-4B30-8F75-98AE3F5CAA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7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ko-KR"/>
              <a:t>21-</a:t>
            </a:r>
            <a:fld id="{68EFAD71-62CE-4D59-9EED-C4860EA6FA3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0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0C99200A-4C7B-41E4-8655-3F4A49705BAB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0813"/>
            <a:ext cx="7772400" cy="2332037"/>
          </a:xfrm>
          <a:noFill/>
        </p:spPr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Chapter 21.</a:t>
            </a:r>
            <a:br>
              <a:rPr kumimoji="0" lang="en-US" altLang="ko-KR" smtClean="0">
                <a:solidFill>
                  <a:srgbClr val="3333CC"/>
                </a:solidFill>
              </a:rPr>
            </a:br>
            <a:r>
              <a:rPr kumimoji="0" lang="en-US" altLang="ko-KR" smtClean="0">
                <a:solidFill>
                  <a:srgbClr val="3333CC"/>
                </a:solidFill>
              </a:rPr>
              <a:t>Network Layer: Address</a:t>
            </a:r>
            <a:r>
              <a:rPr kumimoji="0" lang="ko-KR" altLang="en-US" smtClean="0">
                <a:solidFill>
                  <a:srgbClr val="3333CC"/>
                </a:solidFill>
              </a:rPr>
              <a:t> </a:t>
            </a:r>
            <a:r>
              <a:rPr kumimoji="0" lang="en-US" altLang="ko-KR" smtClean="0">
                <a:solidFill>
                  <a:srgbClr val="3333CC"/>
                </a:solidFill>
              </a:rPr>
              <a:t>Mapping, Error Reporting, and Multicasting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00" y="3933825"/>
            <a:ext cx="3673475" cy="1871663"/>
          </a:xfrm>
        </p:spPr>
        <p:txBody>
          <a:bodyPr/>
          <a:lstStyle/>
          <a:p>
            <a:pPr algn="l" eaLnBrk="1" hangingPunct="1"/>
            <a:r>
              <a:rPr kumimoji="0" lang="en-US" altLang="ko-KR" sz="2400" smtClean="0"/>
              <a:t>21.1   Address Mapping</a:t>
            </a:r>
          </a:p>
          <a:p>
            <a:pPr algn="l" eaLnBrk="1" hangingPunct="1"/>
            <a:r>
              <a:rPr kumimoji="0" lang="en-US" altLang="ko-KR" sz="2400" smtClean="0"/>
              <a:t>21.2   ICMP</a:t>
            </a:r>
          </a:p>
          <a:p>
            <a:pPr algn="l" eaLnBrk="1" hangingPunct="1"/>
            <a:r>
              <a:rPr kumimoji="0" lang="en-US" altLang="ko-KR" sz="2400" smtClean="0"/>
              <a:t>21.3   IGMP</a:t>
            </a:r>
          </a:p>
          <a:p>
            <a:pPr algn="l" eaLnBrk="1" hangingPunct="1"/>
            <a:r>
              <a:rPr kumimoji="0" lang="en-US" altLang="ko-KR" sz="2400" smtClean="0"/>
              <a:t>21.4   ICMPv6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61BC4C8E-E685-4680-98C8-87674479E92F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Mapping Physical to Logical Address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ko-KR" sz="1800" b="1" i="1" smtClean="0"/>
              <a:t>RARP, BOOTP</a:t>
            </a:r>
            <a:r>
              <a:rPr lang="en-US" altLang="ko-KR" sz="1800" smtClean="0"/>
              <a:t>, and </a:t>
            </a:r>
            <a:r>
              <a:rPr lang="en-US" altLang="ko-KR" sz="1800" b="1" i="1" smtClean="0"/>
              <a:t>DHCP</a:t>
            </a:r>
          </a:p>
          <a:p>
            <a:pPr eaLnBrk="1" hangingPunct="1"/>
            <a:r>
              <a:rPr lang="en-US" altLang="ko-KR" sz="1800" smtClean="0"/>
              <a:t>RARP(Reverse ARP): serious problem due to broadcasting at the data link layer. RARP server required for each network or subnet.</a:t>
            </a:r>
          </a:p>
          <a:p>
            <a:pPr eaLnBrk="1" hangingPunct="1"/>
            <a:r>
              <a:rPr lang="en-US" altLang="ko-KR" sz="1800" smtClean="0"/>
              <a:t>BOOTP and DHCP are replacing RARP</a:t>
            </a:r>
          </a:p>
          <a:p>
            <a:pPr eaLnBrk="1" hangingPunct="1"/>
            <a:r>
              <a:rPr lang="en-US" altLang="ko-KR" sz="1800" smtClean="0"/>
              <a:t>BOOTP(Bootstrap Protocol) is a client/server protocol designed to provide physical address to logical address mapping</a:t>
            </a:r>
          </a:p>
          <a:p>
            <a:pPr eaLnBrk="1" hangingPunct="1"/>
            <a:r>
              <a:rPr lang="en-US" altLang="ko-KR" sz="1800" smtClean="0"/>
              <a:t>BOOTP is an application layer protocol</a:t>
            </a:r>
          </a:p>
          <a:p>
            <a:pPr eaLnBrk="1" hangingPunct="1"/>
            <a:r>
              <a:rPr lang="en-US" altLang="ko-KR" sz="1800" smtClean="0"/>
              <a:t>BOOTP is not a dynamic configuration protocol</a:t>
            </a:r>
          </a:p>
          <a:p>
            <a:pPr eaLnBrk="1" hangingPunct="1"/>
            <a:r>
              <a:rPr lang="en-US" altLang="ko-KR" sz="1800" smtClean="0"/>
              <a:t>DHCP(Dynamic Host Configuration Protocol) provides static and dynamic address allocation that can be manual or automatic</a:t>
            </a:r>
          </a:p>
          <a:p>
            <a:pPr eaLnBrk="1" hangingPunct="1"/>
            <a:endParaRPr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D72346ED-8448-47AB-9DAC-AA4F158A8494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BOOTP Client and Server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428750"/>
            <a:ext cx="492760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4F74D6B7-3026-4C49-8851-D44A0E4D917C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ICMP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 has no error-reporting or error-correcting mechanism</a:t>
            </a:r>
          </a:p>
          <a:p>
            <a:pPr eaLnBrk="1" hangingPunct="1"/>
            <a:r>
              <a:rPr lang="en-US" altLang="ko-KR" sz="1800" smtClean="0"/>
              <a:t>IP also lacks a mechanism for host and management queries</a:t>
            </a:r>
          </a:p>
          <a:p>
            <a:pPr eaLnBrk="1" hangingPunct="1"/>
            <a:r>
              <a:rPr lang="en-US" altLang="ko-KR" sz="1800" smtClean="0"/>
              <a:t>Internet Control Message Protocol (ICMP) is designed to compensate for two deficiencies, which is a companion to the IP</a:t>
            </a:r>
          </a:p>
          <a:p>
            <a:pPr eaLnBrk="1" hangingPunct="1"/>
            <a:r>
              <a:rPr lang="en-US" altLang="ko-KR" sz="1800" smtClean="0"/>
              <a:t>Two types messages: error-reporting messages and query messages</a:t>
            </a:r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950" y="3571875"/>
            <a:ext cx="6265863" cy="2054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5440A303-BDEC-4235-ACD0-83A180AC5621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Error Reporting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2185988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ICMP always reports error messages to the original source.</a:t>
            </a:r>
          </a:p>
          <a:p>
            <a:pPr eaLnBrk="1" hangingPunct="1"/>
            <a:r>
              <a:rPr kumimoji="0" lang="en-US" altLang="ko-KR" sz="1800" smtClean="0"/>
              <a:t>Source quench: There is no flow control or congestion control mechanism in IP.</a:t>
            </a:r>
          </a:p>
          <a:p>
            <a:pPr eaLnBrk="1" hangingPunct="1"/>
            <a:r>
              <a:rPr kumimoji="0" lang="en-US" altLang="ko-KR" sz="1800" smtClean="0"/>
              <a:t>Time exceed: (1) TTL related, (2) do not receive all fragments with a certain time limit</a:t>
            </a:r>
          </a:p>
          <a:p>
            <a:pPr eaLnBrk="1" hangingPunct="1"/>
            <a:r>
              <a:rPr kumimoji="0" lang="en-US" altLang="ko-KR" sz="1800" smtClean="0"/>
              <a:t>Redirection: To update the routing table of a host</a:t>
            </a:r>
          </a:p>
        </p:txBody>
      </p:sp>
      <p:pic>
        <p:nvPicPr>
          <p:cNvPr id="143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3619500"/>
            <a:ext cx="7286625" cy="2024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05BA1AC1-F6D3-4916-BDDD-4CDA7269B7F1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ICMP Error Messages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571625"/>
            <a:ext cx="8572500" cy="2543175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Important points about ICMP error messages:</a:t>
            </a:r>
          </a:p>
          <a:p>
            <a:pPr lvl="1" eaLnBrk="1" hangingPunct="1"/>
            <a:r>
              <a:rPr kumimoji="0" lang="en-US" altLang="ko-KR" sz="1600" smtClean="0"/>
              <a:t>No ICMP error message will be generated in response to a datagram carrying an ICMP error message</a:t>
            </a:r>
          </a:p>
          <a:p>
            <a:pPr lvl="1" eaLnBrk="1" hangingPunct="1"/>
            <a:r>
              <a:rPr kumimoji="0" lang="en-US" altLang="ko-KR" sz="1600" smtClean="0"/>
              <a:t>No ICMP error message will be generated for a fragmented datagram that is not the first fragment</a:t>
            </a:r>
          </a:p>
          <a:p>
            <a:pPr lvl="1" eaLnBrk="1" hangingPunct="1"/>
            <a:r>
              <a:rPr kumimoji="0" lang="en-US" altLang="ko-KR" sz="1600" smtClean="0"/>
              <a:t>No ICMP error message will be generated for a datagram having a multicast address</a:t>
            </a:r>
          </a:p>
          <a:p>
            <a:pPr lvl="1" eaLnBrk="1" hangingPunct="1"/>
            <a:r>
              <a:rPr kumimoji="0" lang="en-US" altLang="ko-KR" sz="1600" smtClean="0"/>
              <a:t>No ICMP error message will be generated for a datagram having a special address such as 127.0.0.0 or 0.0.0.0.</a:t>
            </a: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214813"/>
            <a:ext cx="46434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C645FD99-6747-44E2-9E9F-533583F68F44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Query messages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2260600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To diagnose some network problems</a:t>
            </a:r>
          </a:p>
          <a:p>
            <a:pPr eaLnBrk="1" hangingPunct="1"/>
            <a:r>
              <a:rPr kumimoji="0" lang="en-US" altLang="ko-KR" sz="1800" smtClean="0"/>
              <a:t>A node sends a message that is answered in a specific format by the destination node</a:t>
            </a:r>
          </a:p>
          <a:p>
            <a:pPr eaLnBrk="1" hangingPunct="1"/>
            <a:r>
              <a:rPr kumimoji="0" lang="en-US" altLang="ko-KR" sz="1800" smtClean="0"/>
              <a:t>Echo for diagnosis; Time-stamp to determine RTT or synchronize the clocks in two machines; Address mask to know network address, subnet address, and host id; Router solicitation to know the address of routers connected and to know if they are alive and functioning</a:t>
            </a:r>
          </a:p>
          <a:p>
            <a:pPr eaLnBrk="1" hangingPunct="1"/>
            <a:endParaRPr kumimoji="0" lang="en-US" altLang="ko-KR" sz="1800" smtClean="0"/>
          </a:p>
        </p:txBody>
      </p:sp>
      <p:pic>
        <p:nvPicPr>
          <p:cNvPr id="1639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3714750"/>
            <a:ext cx="7115175" cy="1773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71C4BFDB-B561-4684-A90A-E9ADAE8CD0B4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Debugging Tools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685800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Two tools that use ICMP for debugging or tracing the route of a packet:</a:t>
            </a:r>
            <a:r>
              <a:rPr kumimoji="0" lang="en-US" altLang="ko-KR" sz="1800" i="1" smtClean="0"/>
              <a:t> ping </a:t>
            </a:r>
            <a:r>
              <a:rPr kumimoji="0" lang="en-US" altLang="ko-KR" sz="1800" smtClean="0"/>
              <a:t>and </a:t>
            </a:r>
            <a:r>
              <a:rPr kumimoji="0" lang="en-US" altLang="ko-KR" sz="1800" i="1" smtClean="0"/>
              <a:t>traceroute</a:t>
            </a:r>
          </a:p>
          <a:p>
            <a:pPr eaLnBrk="1" hangingPunct="1"/>
            <a:r>
              <a:rPr kumimoji="0" lang="en-US" altLang="ko-KR" sz="1800" i="1" smtClean="0"/>
              <a:t>Ping: </a:t>
            </a:r>
            <a:r>
              <a:rPr kumimoji="0" lang="en-US" altLang="ko-KR" sz="1800" smtClean="0"/>
              <a:t>ICMP echo-request message and echo-reply message</a:t>
            </a:r>
          </a:p>
        </p:txBody>
      </p:sp>
      <p:pic>
        <p:nvPicPr>
          <p:cNvPr id="1741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57500"/>
            <a:ext cx="5072063" cy="30464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60288A5C-AD07-4C98-9CCF-101B0A461DE4}" type="slidenum">
              <a:rPr lang="en-US" altLang="ko-KR"/>
              <a:pPr eaLnBrk="1" hangingPunct="1"/>
              <a:t>17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Debugging Tools: Traceroute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685800"/>
          </a:xfrm>
        </p:spPr>
        <p:txBody>
          <a:bodyPr/>
          <a:lstStyle/>
          <a:p>
            <a:pPr eaLnBrk="1" hangingPunct="1"/>
            <a:r>
              <a:rPr kumimoji="0" lang="en-US" altLang="ko-KR" sz="1800" i="1" smtClean="0"/>
              <a:t>Traceroute</a:t>
            </a:r>
            <a:r>
              <a:rPr kumimoji="0" lang="en-US" altLang="ko-KR" sz="1800" smtClean="0"/>
              <a:t> program in UNIX or </a:t>
            </a:r>
            <a:r>
              <a:rPr kumimoji="0" lang="en-US" altLang="ko-KR" sz="1800" i="1" smtClean="0"/>
              <a:t>tracert</a:t>
            </a:r>
            <a:r>
              <a:rPr kumimoji="0" lang="en-US" altLang="ko-KR" sz="1800" smtClean="0"/>
              <a:t> in Windows can be used to trace the route of a packet from the source to the destination</a:t>
            </a:r>
            <a:endParaRPr kumimoji="0" lang="en-US" altLang="ko-KR" sz="1800" i="1" smtClean="0"/>
          </a:p>
        </p:txBody>
      </p:sp>
      <p:pic>
        <p:nvPicPr>
          <p:cNvPr id="1843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19350"/>
            <a:ext cx="5643562" cy="10033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621088"/>
            <a:ext cx="5643562" cy="24511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FF3915B9-1D18-4C89-B0DE-84F81C150D09}" type="slidenum">
              <a:rPr lang="en-US" altLang="ko-KR"/>
              <a:pPr eaLnBrk="1" hangingPunct="1"/>
              <a:t>18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Internet Group Management Protocol (IGMP) is one of the necessary, but not sufficient, protocol for multicasting.</a:t>
            </a:r>
          </a:p>
          <a:p>
            <a:pPr eaLnBrk="1" hangingPunct="1"/>
            <a:r>
              <a:rPr lang="en-US" altLang="ko-KR" sz="1800" smtClean="0"/>
              <a:t>IGMP is a companion to the IP protocol</a:t>
            </a:r>
          </a:p>
          <a:p>
            <a:pPr eaLnBrk="1" hangingPunct="1"/>
            <a:r>
              <a:rPr lang="en-US" altLang="ko-KR" sz="1800" smtClean="0"/>
              <a:t>IGMP is a group management protocol. It helps a multicast router create and update a list of loyal members related to each router interface</a:t>
            </a:r>
          </a:p>
        </p:txBody>
      </p:sp>
      <p:pic>
        <p:nvPicPr>
          <p:cNvPr id="1946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575" y="3571875"/>
            <a:ext cx="6757988" cy="1282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2AE72929-703E-45DD-92AF-DD27883F87C3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 Message Format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22475"/>
            <a:ext cx="614362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86188"/>
            <a:ext cx="477043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30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CFEF35D7-E0C7-4C31-930C-5E8453399F29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Address Resolution Protocol (ARP)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0432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Two levels of addresses: </a:t>
            </a:r>
            <a:r>
              <a:rPr lang="en-US" altLang="ko-KR" sz="1800" b="1" i="1" smtClean="0"/>
              <a:t>Physical address </a:t>
            </a:r>
            <a:r>
              <a:rPr lang="en-US" altLang="ko-KR" sz="1800" smtClean="0"/>
              <a:t>(local address: MAC address) and </a:t>
            </a:r>
            <a:r>
              <a:rPr lang="en-US" altLang="ko-KR" sz="1800" b="1" i="1" smtClean="0"/>
              <a:t>Logical address</a:t>
            </a:r>
            <a:r>
              <a:rPr lang="en-US" altLang="ko-KR" sz="1800" smtClean="0"/>
              <a:t> (network address: IP address)</a:t>
            </a:r>
          </a:p>
          <a:p>
            <a:pPr eaLnBrk="1" hangingPunct="1"/>
            <a:r>
              <a:rPr lang="en-US" altLang="ko-KR" sz="1800" smtClean="0"/>
              <a:t>Need to be able to map an IP address to its corresponding MAC address</a:t>
            </a:r>
          </a:p>
          <a:p>
            <a:pPr eaLnBrk="1" hangingPunct="1"/>
            <a:r>
              <a:rPr lang="en-US" altLang="ko-KR" sz="1800" smtClean="0"/>
              <a:t>Two types of mapping : static and dynamic</a:t>
            </a:r>
          </a:p>
          <a:p>
            <a:pPr eaLnBrk="1" hangingPunct="1"/>
            <a:r>
              <a:rPr lang="en-US" altLang="ko-KR" sz="1800" smtClean="0"/>
              <a:t>Static mapping has some limitations and overhead against network performance</a:t>
            </a:r>
          </a:p>
          <a:p>
            <a:pPr eaLnBrk="1" hangingPunct="1"/>
            <a:r>
              <a:rPr lang="en-US" altLang="ko-KR" sz="1800" smtClean="0"/>
              <a:t>Dynamic mapping: ARP and RARP</a:t>
            </a:r>
          </a:p>
          <a:p>
            <a:pPr eaLnBrk="1" hangingPunct="1"/>
            <a:r>
              <a:rPr lang="en-US" altLang="ko-KR" sz="1800" smtClean="0"/>
              <a:t>ARP: mapping IP address to a MAC address</a:t>
            </a:r>
          </a:p>
          <a:p>
            <a:pPr eaLnBrk="1" hangingPunct="1"/>
            <a:r>
              <a:rPr lang="en-US" altLang="ko-KR" sz="1800" smtClean="0"/>
              <a:t>RARP (replaced by DHCP): mapping a MAC address to an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293ADD8B-8F45-4256-8026-DDCE448F7903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 Operation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43063"/>
            <a:ext cx="5643563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4357688"/>
            <a:ext cx="8229600" cy="168433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Joining a group</a:t>
            </a:r>
          </a:p>
          <a:p>
            <a:pPr lvl="1" eaLnBrk="1" hangingPunct="1"/>
            <a:r>
              <a:rPr lang="en-US" altLang="ko-KR" sz="1600" smtClean="0"/>
              <a:t>In IGMP, a membership report is sent twice, one after the other</a:t>
            </a:r>
          </a:p>
          <a:p>
            <a:pPr eaLnBrk="1" hangingPunct="1"/>
            <a:r>
              <a:rPr lang="en-US" altLang="ko-KR" sz="1800" smtClean="0"/>
              <a:t>Leaving a group</a:t>
            </a:r>
          </a:p>
          <a:p>
            <a:pPr eaLnBrk="1" hangingPunct="1"/>
            <a:r>
              <a:rPr lang="en-US" altLang="ko-KR" sz="1800" smtClean="0"/>
              <a:t>Monitoring membership</a:t>
            </a:r>
          </a:p>
          <a:p>
            <a:pPr lvl="1" eaLnBrk="1" hangingPunct="1"/>
            <a:r>
              <a:rPr lang="en-US" altLang="ko-KR" sz="1600" smtClean="0"/>
              <a:t>The general query message does not define a particular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16B23D59-5430-4B88-86EE-5CE79CB131A6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IGMP: Delayed Response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28750"/>
            <a:ext cx="8229600" cy="27860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To prevent unnecessary traffic, IGMP uses a delayed response strategy</a:t>
            </a:r>
          </a:p>
          <a:p>
            <a:pPr eaLnBrk="1" hangingPunct="1"/>
            <a:r>
              <a:rPr lang="en-US" altLang="ko-KR" sz="1800" smtClean="0"/>
              <a:t>Example:</a:t>
            </a:r>
          </a:p>
          <a:p>
            <a:pPr lvl="1" eaLnBrk="1" hangingPunct="1"/>
            <a:r>
              <a:rPr lang="en-US" altLang="ko-KR" sz="1600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Time 12</a:t>
            </a:r>
            <a:r>
              <a:rPr lang="en-US" altLang="ko-KR" sz="1600" i="1" smtClean="0">
                <a:latin typeface="Times New Roman" panose="02020603050405020304" pitchFamily="18" charset="0"/>
              </a:rPr>
              <a:t>: The timer for 228.42.0.0 in host A expires,  and a membership report is sent, which is received by  the router and every host including host B which cancels its timer for 228.42.0.0.</a:t>
            </a:r>
          </a:p>
          <a:p>
            <a:pPr lvl="1" eaLnBrk="1" hangingPunct="1"/>
            <a:r>
              <a:rPr lang="en-US" altLang="ko-KR" sz="1600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Time 30</a:t>
            </a:r>
            <a:r>
              <a:rPr lang="en-US" altLang="ko-KR" sz="1600" i="1" smtClean="0">
                <a:latin typeface="Times New Roman" panose="02020603050405020304" pitchFamily="18" charset="0"/>
              </a:rPr>
              <a:t>: The timer for 225.14.0.0 in host A expires, and  a membership report is sent which is received by the router and every host including host C which cancels its timer for 225.14.0.0.</a:t>
            </a:r>
          </a:p>
          <a:p>
            <a:pPr lvl="1" eaLnBrk="1" hangingPunct="1"/>
            <a:r>
              <a:rPr lang="en-US" altLang="ko-KR" sz="1600" i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Time 50</a:t>
            </a:r>
            <a:r>
              <a:rPr lang="en-US" altLang="ko-KR" sz="1600" i="1" smtClean="0">
                <a:latin typeface="Times New Roman" panose="02020603050405020304" pitchFamily="18" charset="0"/>
              </a:rPr>
              <a:t>: The timer for 238.71.0.0 in host B expires, and a membership report is sent, which is received by the router and every host.</a:t>
            </a:r>
          </a:p>
          <a:p>
            <a:pPr eaLnBrk="1" hangingPunct="1"/>
            <a:endParaRPr lang="en-US" altLang="ko-KR" sz="1800" smtClean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421188"/>
            <a:ext cx="47148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D94C9F23-5701-40B4-830B-3E003B36F226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IGMP: Encapsulation at Network Layer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28750"/>
            <a:ext cx="8229600" cy="42862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 encapsulation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571625"/>
            <a:ext cx="35004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28625" y="3357563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The IP packet that carries an IGMP packet has a value of 1 in its TTL field</a:t>
            </a:r>
          </a:p>
        </p:txBody>
      </p:sp>
      <p:pic>
        <p:nvPicPr>
          <p:cNvPr id="235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071938"/>
            <a:ext cx="59372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CD7F557E-0350-4E48-A58E-2001C5E8C394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IGMP: Encapsulation at Data Link Layer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28750"/>
            <a:ext cx="8229600" cy="150018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ARP cannot find the corresponding MAC (physical) address to forward the packet at the data link layer because the IP packet has a multicast IP address</a:t>
            </a:r>
          </a:p>
          <a:p>
            <a:pPr eaLnBrk="1" hangingPunct="1"/>
            <a:r>
              <a:rPr lang="en-US" altLang="ko-KR" sz="1800" smtClean="0"/>
              <a:t>Mapping class D to Ethernet physical address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14338" y="4714875"/>
            <a:ext cx="8229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An Ethernet multicast physical address is in the range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kern="0" dirty="0">
                <a:latin typeface="+mn-lt"/>
                <a:ea typeface="+mn-ea"/>
              </a:rPr>
              <a:t>       01:00:5E:00:00:00 to 01:00:5E:7F:FF:FF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Most WAN do not support physical multicast address. To send a multicast packet through these networks, </a:t>
            </a:r>
            <a:r>
              <a:rPr lang="en-US" altLang="ko-KR" i="1" kern="0" dirty="0">
                <a:latin typeface="+mn-lt"/>
                <a:ea typeface="+mn-ea"/>
              </a:rPr>
              <a:t>tunneling</a:t>
            </a:r>
            <a:r>
              <a:rPr lang="en-US" altLang="ko-KR" kern="0" dirty="0">
                <a:latin typeface="+mn-lt"/>
                <a:ea typeface="+mn-ea"/>
              </a:rPr>
              <a:t> is used.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500313"/>
            <a:ext cx="47529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5363C2F9-BCEF-4F5D-A0A2-DF91A2FE50EB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IGMP: Tunneling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28750"/>
            <a:ext cx="8229600" cy="150018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Most WAN do not support physical multicast address. To send a multicast packet through these networks, </a:t>
            </a:r>
            <a:r>
              <a:rPr lang="en-US" altLang="ko-KR" sz="1800" b="1" i="1" smtClean="0"/>
              <a:t>tunneling</a:t>
            </a:r>
            <a:r>
              <a:rPr lang="en-US" altLang="ko-KR" sz="1800" smtClean="0"/>
              <a:t> is used.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28625" y="4071938"/>
            <a:ext cx="82296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b="1" i="1" kern="0" dirty="0" err="1">
                <a:latin typeface="+mn-lt"/>
                <a:ea typeface="+mn-ea"/>
              </a:rPr>
              <a:t>Netstat</a:t>
            </a:r>
            <a:r>
              <a:rPr lang="en-US" altLang="ko-KR" kern="0" dirty="0">
                <a:latin typeface="+mn-lt"/>
                <a:ea typeface="+mn-ea"/>
              </a:rPr>
              <a:t> utility can be used to find the multicast addresses supported by an interface</a:t>
            </a: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214563"/>
            <a:ext cx="53578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572000"/>
            <a:ext cx="5386388" cy="14366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281E427B-AEDF-481D-833D-AB1BDE7D913A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ICMPv6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71625"/>
            <a:ext cx="6615113" cy="1246188"/>
          </a:xfrm>
          <a:noFill/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221038"/>
            <a:ext cx="654843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BC42F3AE-F1C4-436E-BABD-B66D62237661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ICMPv6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27653" name="내용 개체 틀 6"/>
          <p:cNvSpPr>
            <a:spLocks noGrp="1"/>
          </p:cNvSpPr>
          <p:nvPr>
            <p:ph sz="half" idx="2"/>
          </p:nvPr>
        </p:nvSpPr>
        <p:spPr>
          <a:xfrm>
            <a:off x="500063" y="1571625"/>
            <a:ext cx="8229600" cy="428625"/>
          </a:xfrm>
        </p:spPr>
        <p:txBody>
          <a:bodyPr/>
          <a:lstStyle/>
          <a:p>
            <a:pPr eaLnBrk="1" hangingPunct="1"/>
            <a:r>
              <a:rPr lang="en-US" altLang="ko-KR" smtClean="0"/>
              <a:t>Comparison of query messages in ICMPv4 and ICMPv6</a:t>
            </a:r>
            <a:endParaRPr lang="ko-KR" altLang="en-US" smtClean="0"/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43125"/>
            <a:ext cx="5357813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1271AD94-51BF-4403-B9A5-9B1F180B89D2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ARP operation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kumimoji="0" lang="en-US" altLang="ko-KR" sz="1800" smtClean="0"/>
              <a:t>ARP associates an IP address with its MAC addresses</a:t>
            </a:r>
          </a:p>
          <a:p>
            <a:pPr eaLnBrk="1" hangingPunct="1"/>
            <a:r>
              <a:rPr kumimoji="0" lang="en-US" altLang="ko-KR" sz="1800" smtClean="0"/>
              <a:t>An ARP request is broadcast; an ARP reply is unicast.</a:t>
            </a:r>
          </a:p>
        </p:txBody>
      </p:sp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525713"/>
            <a:ext cx="40386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3CBF88AF-25FC-4960-A7EC-6F5637DEC1A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ARP Packet</a:t>
            </a:r>
            <a:r>
              <a:rPr kumimoji="0" lang="en-US" altLang="ko-KR" smtClean="0">
                <a:solidFill>
                  <a:srgbClr val="3333CC"/>
                </a:solidFill>
              </a:rPr>
              <a:t> Format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Protocol Type: 0800 for IPv4, Hardware length: 6 for Ethernet, Protocol length: 4 for IPv4</a:t>
            </a:r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3" y="2143125"/>
            <a:ext cx="4910137" cy="3554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D3A5CB5F-7E67-4695-B699-2577C50B337E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Encapsulation of ARP packet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ARP packet is encapsulated directly into a data link frame (example: Ethernet frame)</a:t>
            </a:r>
          </a:p>
        </p:txBody>
      </p:sp>
      <p:sp>
        <p:nvSpPr>
          <p:cNvPr id="6150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684463"/>
            <a:ext cx="64865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EC0C43EB-5EFE-40C3-969D-65C703DDE12F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ARP Operation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The sender knows the IP address of the target</a:t>
            </a:r>
          </a:p>
          <a:p>
            <a:pPr eaLnBrk="1" hangingPunct="1"/>
            <a:r>
              <a:rPr lang="en-US" altLang="ko-KR" sz="1800" smtClean="0"/>
              <a:t>IP asks ARP to create an ARP request message</a:t>
            </a:r>
          </a:p>
          <a:p>
            <a:pPr eaLnBrk="1" hangingPunct="1"/>
            <a:r>
              <a:rPr lang="en-US" altLang="ko-KR" sz="1800" smtClean="0"/>
              <a:t>The  message is encapsulated in a frame (destination address = broadcast address)</a:t>
            </a:r>
          </a:p>
          <a:p>
            <a:pPr eaLnBrk="1" hangingPunct="1"/>
            <a:r>
              <a:rPr lang="en-US" altLang="ko-KR" sz="1800" smtClean="0"/>
              <a:t>Every host or router receives the frame. The target recognizes the IP address</a:t>
            </a:r>
          </a:p>
          <a:p>
            <a:pPr eaLnBrk="1" hangingPunct="1"/>
            <a:r>
              <a:rPr lang="en-US" altLang="ko-KR" sz="1800" smtClean="0"/>
              <a:t>The target replies with an ARP reply message (unicast with its physical address)</a:t>
            </a:r>
          </a:p>
          <a:p>
            <a:pPr eaLnBrk="1" hangingPunct="1"/>
            <a:r>
              <a:rPr lang="en-US" altLang="ko-KR" sz="1800" smtClean="0"/>
              <a:t>The sender receives the reply message knowing the physical address of the target</a:t>
            </a:r>
          </a:p>
          <a:p>
            <a:pPr eaLnBrk="1" hangingPunct="1"/>
            <a:r>
              <a:rPr lang="en-US" altLang="ko-KR" sz="1800" smtClean="0"/>
              <a:t>The IP datagram is now encapsulated in a frame and is unicast to the destination</a:t>
            </a:r>
          </a:p>
          <a:p>
            <a:pPr eaLnBrk="1" hangingPunct="1"/>
            <a:endParaRPr lang="en-US" altLang="ko-K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94DCA8B7-EF39-434F-A90B-15BC090368EF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Four </a:t>
            </a:r>
            <a:r>
              <a:rPr kumimoji="0" lang="en-US" altLang="ko-KR" smtClean="0">
                <a:solidFill>
                  <a:srgbClr val="3333CC"/>
                </a:solidFill>
              </a:rPr>
              <a:t>different </a:t>
            </a:r>
            <a:r>
              <a:rPr kumimoji="0" lang="en-US" altLang="en-US" smtClean="0">
                <a:solidFill>
                  <a:srgbClr val="3333CC"/>
                </a:solidFill>
              </a:rPr>
              <a:t>cases using ARP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endParaRPr lang="ko-KR" altLang="ko-KR" sz="1800" smtClean="0"/>
          </a:p>
        </p:txBody>
      </p:sp>
      <p:sp>
        <p:nvSpPr>
          <p:cNvPr id="8198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00188"/>
            <a:ext cx="521493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F689454B-E0F4-47A2-9DA5-5D594197E214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ARP: Example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229600" cy="749300"/>
          </a:xfrm>
        </p:spPr>
        <p:txBody>
          <a:bodyPr/>
          <a:lstStyle/>
          <a:p>
            <a:pPr eaLnBrk="1" hangingPunct="1"/>
            <a:endParaRPr lang="ko-KR" altLang="ko-KR" sz="1800" smtClean="0"/>
          </a:p>
        </p:txBody>
      </p:sp>
      <p:sp>
        <p:nvSpPr>
          <p:cNvPr id="9222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57363"/>
            <a:ext cx="6748462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21-</a:t>
            </a:r>
            <a:fld id="{423DD000-0001-4B89-A2C1-A40A214F428D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Proxy ARP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 technique used to create a subnetting effect</a:t>
            </a:r>
          </a:p>
          <a:p>
            <a:pPr eaLnBrk="1" hangingPunct="1"/>
            <a:r>
              <a:rPr lang="en-US" altLang="ko-KR" sz="1800" smtClean="0"/>
              <a:t>An ARP that acts on behalf of a set of hosts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522538"/>
            <a:ext cx="54578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수님 서식">
  <a:themeElements>
    <a:clrScheme name="교수님 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교수님 서식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교수님 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 서식</Template>
  <TotalTime>2256</TotalTime>
  <Words>1134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굴림</vt:lpstr>
      <vt:lpstr>Arial</vt:lpstr>
      <vt:lpstr>Times New Roman</vt:lpstr>
      <vt:lpstr>교수님 서식</vt:lpstr>
      <vt:lpstr>Chapter 21. Network Layer: Address Mapping, Error Reporting, and Multicasting</vt:lpstr>
      <vt:lpstr>Address Resolution Protocol (ARP)</vt:lpstr>
      <vt:lpstr>ARP operation</vt:lpstr>
      <vt:lpstr>ARP Packet Format</vt:lpstr>
      <vt:lpstr>Encapsulation of ARP packet</vt:lpstr>
      <vt:lpstr>ARP Operation</vt:lpstr>
      <vt:lpstr>Four different cases using ARP</vt:lpstr>
      <vt:lpstr>ARP: Example</vt:lpstr>
      <vt:lpstr>Proxy ARP</vt:lpstr>
      <vt:lpstr>Mapping Physical to Logical Address</vt:lpstr>
      <vt:lpstr>BOOTP Client and Server</vt:lpstr>
      <vt:lpstr>ICMP</vt:lpstr>
      <vt:lpstr>Error Reporting</vt:lpstr>
      <vt:lpstr>ICMP Error Messages</vt:lpstr>
      <vt:lpstr>Query messages</vt:lpstr>
      <vt:lpstr>Debugging Tools</vt:lpstr>
      <vt:lpstr>Debugging Tools: Traceroute</vt:lpstr>
      <vt:lpstr>IGMP</vt:lpstr>
      <vt:lpstr>IGMP Message Format</vt:lpstr>
      <vt:lpstr>IGMP Operation</vt:lpstr>
      <vt:lpstr>IGMP: Delayed Response</vt:lpstr>
      <vt:lpstr>IGMP: Encapsulation at Network Layer</vt:lpstr>
      <vt:lpstr>IGMP: Encapsulation at Data Link Layer</vt:lpstr>
      <vt:lpstr>IGMP: Tunneling</vt:lpstr>
      <vt:lpstr>ICMPv6</vt:lpstr>
      <vt:lpstr>ICMPv6</vt:lpstr>
    </vt:vector>
  </TitlesOfParts>
  <Company>cclab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 Network Layer Protocols: ARP, IPv4, ICMPv4,  IPv6, and ICMPv6</dc:title>
  <dc:creator>이희상</dc:creator>
  <cp:lastModifiedBy>Saki</cp:lastModifiedBy>
  <cp:revision>23</cp:revision>
  <dcterms:created xsi:type="dcterms:W3CDTF">2004-09-08T11:28:14Z</dcterms:created>
  <dcterms:modified xsi:type="dcterms:W3CDTF">2017-09-13T04:00:20Z</dcterms:modified>
</cp:coreProperties>
</file>