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32" r:id="rId3"/>
    <p:sldId id="333" r:id="rId4"/>
    <p:sldId id="334" r:id="rId5"/>
    <p:sldId id="335" r:id="rId6"/>
    <p:sldId id="336" r:id="rId7"/>
    <p:sldId id="337" r:id="rId8"/>
    <p:sldId id="338" r:id="rId9"/>
    <p:sldId id="339" r:id="rId10"/>
    <p:sldId id="340" r:id="rId11"/>
    <p:sldId id="341" r:id="rId12"/>
    <p:sldId id="342" r:id="rId13"/>
    <p:sldId id="343" r:id="rId14"/>
    <p:sldId id="330" r:id="rId15"/>
    <p:sldId id="322" r:id="rId16"/>
    <p:sldId id="261" r:id="rId17"/>
    <p:sldId id="260" r:id="rId18"/>
    <p:sldId id="262" r:id="rId19"/>
    <p:sldId id="344" r:id="rId20"/>
    <p:sldId id="345" r:id="rId21"/>
    <p:sldId id="346" r:id="rId22"/>
    <p:sldId id="347" r:id="rId23"/>
    <p:sldId id="348" r:id="rId24"/>
    <p:sldId id="349" r:id="rId25"/>
    <p:sldId id="313" r:id="rId26"/>
    <p:sldId id="350" r:id="rId27"/>
    <p:sldId id="351" r:id="rId28"/>
    <p:sldId id="352" r:id="rId29"/>
    <p:sldId id="353" r:id="rId30"/>
    <p:sldId id="354" r:id="rId31"/>
    <p:sldId id="355" r:id="rId32"/>
    <p:sldId id="356" r:id="rId33"/>
    <p:sldId id="357" r:id="rId34"/>
    <p:sldId id="323" r:id="rId35"/>
    <p:sldId id="324" r:id="rId36"/>
    <p:sldId id="269" r:id="rId37"/>
    <p:sldId id="271" r:id="rId38"/>
    <p:sldId id="273" r:id="rId39"/>
    <p:sldId id="325" r:id="rId40"/>
    <p:sldId id="358" r:id="rId41"/>
    <p:sldId id="359" r:id="rId42"/>
    <p:sldId id="284" r:id="rId43"/>
    <p:sldId id="360" r:id="rId44"/>
    <p:sldId id="361" r:id="rId45"/>
    <p:sldId id="287" r:id="rId46"/>
    <p:sldId id="362" r:id="rId47"/>
    <p:sldId id="363" r:id="rId48"/>
    <p:sldId id="319" r:id="rId49"/>
    <p:sldId id="364" r:id="rId50"/>
    <p:sldId id="365" r:id="rId51"/>
    <p:sldId id="366" r:id="rId52"/>
    <p:sldId id="301" r:id="rId53"/>
    <p:sldId id="369" r:id="rId54"/>
    <p:sldId id="370" r:id="rId55"/>
    <p:sldId id="302" r:id="rId56"/>
    <p:sldId id="372" r:id="rId57"/>
    <p:sldId id="371" r:id="rId58"/>
    <p:sldId id="329" r:id="rId59"/>
    <p:sldId id="308" r:id="rId60"/>
    <p:sldId id="321" r:id="rId61"/>
    <p:sldId id="367" r:id="rId62"/>
    <p:sldId id="368" r:id="rId63"/>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0" hangingPunct="1">
      <a:defRPr kumimoji="1" kern="1200">
        <a:solidFill>
          <a:schemeClr val="tx1"/>
        </a:solidFill>
        <a:latin typeface="굴림" charset="-127"/>
        <a:ea typeface="굴림" charset="-127"/>
        <a:cs typeface="+mn-cs"/>
      </a:defRPr>
    </a:lvl6pPr>
    <a:lvl7pPr marL="2743200" algn="l" defTabSz="914400" rtl="0" eaLnBrk="1" latinLnBrk="0" hangingPunct="1">
      <a:defRPr kumimoji="1" kern="1200">
        <a:solidFill>
          <a:schemeClr val="tx1"/>
        </a:solidFill>
        <a:latin typeface="굴림" charset="-127"/>
        <a:ea typeface="굴림" charset="-127"/>
        <a:cs typeface="+mn-cs"/>
      </a:defRPr>
    </a:lvl7pPr>
    <a:lvl8pPr marL="3200400" algn="l" defTabSz="914400" rtl="0" eaLnBrk="1" latinLnBrk="0" hangingPunct="1">
      <a:defRPr kumimoji="1" kern="1200">
        <a:solidFill>
          <a:schemeClr val="tx1"/>
        </a:solidFill>
        <a:latin typeface="굴림" charset="-127"/>
        <a:ea typeface="굴림" charset="-127"/>
        <a:cs typeface="+mn-cs"/>
      </a:defRPr>
    </a:lvl8pPr>
    <a:lvl9pPr marL="3657600" algn="l" defTabSz="914400" rtl="0" eaLnBrk="1" latinLnBrk="0"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00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356" autoAdjust="0"/>
    <p:restoredTop sz="94619" autoAdjust="0"/>
  </p:normalViewPr>
  <p:slideViewPr>
    <p:cSldViewPr>
      <p:cViewPr varScale="1">
        <p:scale>
          <a:sx n="74" d="100"/>
          <a:sy n="74" d="100"/>
        </p:scale>
        <p:origin x="16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ko-K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ko-KR"/>
          </a:p>
        </p:txBody>
      </p:sp>
      <p:sp>
        <p:nvSpPr>
          <p:cNvPr id="655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ko-K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C65955-B07E-4501-B1B8-04E8DA7622FC}" type="slidenum">
              <a:rPr lang="en-US" altLang="ko-KR"/>
              <a:pPr/>
              <a:t>‹#›</a:t>
            </a:fld>
            <a:endParaRPr lang="en-US" altLang="ko-KR"/>
          </a:p>
        </p:txBody>
      </p:sp>
    </p:spTree>
    <p:extLst>
      <p:ext uri="{BB962C8B-B14F-4D97-AF65-F5344CB8AC3E}">
        <p14:creationId xmlns:p14="http://schemas.microsoft.com/office/powerpoint/2010/main" val="344783079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5" name="Rectangle 6"/>
          <p:cNvSpPr>
            <a:spLocks noGrp="1" noChangeArrowheads="1"/>
          </p:cNvSpPr>
          <p:nvPr>
            <p:ph type="sldNum" sz="quarter" idx="11"/>
          </p:nvPr>
        </p:nvSpPr>
        <p:spPr>
          <a:ln/>
        </p:spPr>
        <p:txBody>
          <a:bodyPr/>
          <a:lstStyle>
            <a:lvl1pPr>
              <a:defRPr/>
            </a:lvl1pPr>
          </a:lstStyle>
          <a:p>
            <a:r>
              <a:rPr lang="en-US" altLang="ko-KR"/>
              <a:t>22-</a:t>
            </a:r>
            <a:fld id="{F0262D94-B16B-4C59-ABA7-86E3C49C368E}" type="slidenum">
              <a:rPr lang="en-US" altLang="ko-KR"/>
              <a:pPr/>
              <a:t>‹#›</a:t>
            </a:fld>
            <a:endParaRPr lang="en-US" altLang="ko-KR"/>
          </a:p>
        </p:txBody>
      </p:sp>
    </p:spTree>
    <p:extLst>
      <p:ext uri="{BB962C8B-B14F-4D97-AF65-F5344CB8AC3E}">
        <p14:creationId xmlns:p14="http://schemas.microsoft.com/office/powerpoint/2010/main" val="344602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5" name="Rectangle 6"/>
          <p:cNvSpPr>
            <a:spLocks noGrp="1" noChangeArrowheads="1"/>
          </p:cNvSpPr>
          <p:nvPr>
            <p:ph type="sldNum" sz="quarter" idx="11"/>
          </p:nvPr>
        </p:nvSpPr>
        <p:spPr>
          <a:ln/>
        </p:spPr>
        <p:txBody>
          <a:bodyPr/>
          <a:lstStyle>
            <a:lvl1pPr>
              <a:defRPr/>
            </a:lvl1pPr>
          </a:lstStyle>
          <a:p>
            <a:r>
              <a:rPr lang="en-US" altLang="ko-KR"/>
              <a:t>22-</a:t>
            </a:r>
            <a:fld id="{0060D285-1313-428E-B8A2-DD222122437C}" type="slidenum">
              <a:rPr lang="en-US" altLang="ko-KR"/>
              <a:pPr/>
              <a:t>‹#›</a:t>
            </a:fld>
            <a:endParaRPr lang="en-US" altLang="ko-KR"/>
          </a:p>
        </p:txBody>
      </p:sp>
    </p:spTree>
    <p:extLst>
      <p:ext uri="{BB962C8B-B14F-4D97-AF65-F5344CB8AC3E}">
        <p14:creationId xmlns:p14="http://schemas.microsoft.com/office/powerpoint/2010/main" val="250260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5" name="Rectangle 6"/>
          <p:cNvSpPr>
            <a:spLocks noGrp="1" noChangeArrowheads="1"/>
          </p:cNvSpPr>
          <p:nvPr>
            <p:ph type="sldNum" sz="quarter" idx="11"/>
          </p:nvPr>
        </p:nvSpPr>
        <p:spPr>
          <a:ln/>
        </p:spPr>
        <p:txBody>
          <a:bodyPr/>
          <a:lstStyle>
            <a:lvl1pPr>
              <a:defRPr/>
            </a:lvl1pPr>
          </a:lstStyle>
          <a:p>
            <a:r>
              <a:rPr lang="en-US" altLang="ko-KR"/>
              <a:t>22-</a:t>
            </a:r>
            <a:fld id="{41B12210-6837-4A9B-9473-0B81901E3482}" type="slidenum">
              <a:rPr lang="en-US" altLang="ko-KR"/>
              <a:pPr/>
              <a:t>‹#›</a:t>
            </a:fld>
            <a:endParaRPr lang="en-US" altLang="ko-KR"/>
          </a:p>
        </p:txBody>
      </p:sp>
    </p:spTree>
    <p:extLst>
      <p:ext uri="{BB962C8B-B14F-4D97-AF65-F5344CB8AC3E}">
        <p14:creationId xmlns:p14="http://schemas.microsoft.com/office/powerpoint/2010/main" val="2941891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제목 및 텍스트/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8229600" cy="21859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57200" y="3938588"/>
            <a:ext cx="8229600" cy="218757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6" name="Rectangle 6"/>
          <p:cNvSpPr>
            <a:spLocks noGrp="1" noChangeArrowheads="1"/>
          </p:cNvSpPr>
          <p:nvPr>
            <p:ph type="sldNum" sz="quarter" idx="11"/>
          </p:nvPr>
        </p:nvSpPr>
        <p:spPr>
          <a:ln/>
        </p:spPr>
        <p:txBody>
          <a:bodyPr/>
          <a:lstStyle>
            <a:lvl1pPr>
              <a:defRPr/>
            </a:lvl1pPr>
          </a:lstStyle>
          <a:p>
            <a:r>
              <a:rPr lang="en-US" altLang="ko-KR"/>
              <a:t>22-</a:t>
            </a:r>
            <a:fld id="{49C080A7-9459-4CFA-9C51-61C5145DA5D9}" type="slidenum">
              <a:rPr lang="en-US" altLang="ko-KR"/>
              <a:pPr/>
              <a:t>‹#›</a:t>
            </a:fld>
            <a:endParaRPr lang="en-US" altLang="ko-KR"/>
          </a:p>
        </p:txBody>
      </p:sp>
    </p:spTree>
    <p:extLst>
      <p:ext uri="{BB962C8B-B14F-4D97-AF65-F5344CB8AC3E}">
        <p14:creationId xmlns:p14="http://schemas.microsoft.com/office/powerpoint/2010/main" val="260588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52596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648200" y="1600200"/>
            <a:ext cx="4038600" cy="21859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648200" y="3938588"/>
            <a:ext cx="4038600" cy="218757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7" name="Rectangle 6"/>
          <p:cNvSpPr>
            <a:spLocks noGrp="1" noChangeArrowheads="1"/>
          </p:cNvSpPr>
          <p:nvPr>
            <p:ph type="sldNum" sz="quarter" idx="11"/>
          </p:nvPr>
        </p:nvSpPr>
        <p:spPr>
          <a:ln/>
        </p:spPr>
        <p:txBody>
          <a:bodyPr/>
          <a:lstStyle>
            <a:lvl1pPr>
              <a:defRPr/>
            </a:lvl1pPr>
          </a:lstStyle>
          <a:p>
            <a:r>
              <a:rPr lang="en-US" altLang="ko-KR"/>
              <a:t>22-</a:t>
            </a:r>
            <a:fld id="{92E1619A-6B61-48F2-B66C-5B676D55841F}" type="slidenum">
              <a:rPr lang="en-US" altLang="ko-KR"/>
              <a:pPr/>
              <a:t>‹#›</a:t>
            </a:fld>
            <a:endParaRPr lang="en-US" altLang="ko-KR"/>
          </a:p>
        </p:txBody>
      </p:sp>
    </p:spTree>
    <p:extLst>
      <p:ext uri="{BB962C8B-B14F-4D97-AF65-F5344CB8AC3E}">
        <p14:creationId xmlns:p14="http://schemas.microsoft.com/office/powerpoint/2010/main" val="359472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5" name="Rectangle 6"/>
          <p:cNvSpPr>
            <a:spLocks noGrp="1" noChangeArrowheads="1"/>
          </p:cNvSpPr>
          <p:nvPr>
            <p:ph type="sldNum" sz="quarter" idx="11"/>
          </p:nvPr>
        </p:nvSpPr>
        <p:spPr>
          <a:ln/>
        </p:spPr>
        <p:txBody>
          <a:bodyPr/>
          <a:lstStyle>
            <a:lvl1pPr>
              <a:defRPr/>
            </a:lvl1pPr>
          </a:lstStyle>
          <a:p>
            <a:r>
              <a:rPr lang="en-US" altLang="ko-KR"/>
              <a:t>22-</a:t>
            </a:r>
            <a:fld id="{BCE6632E-09BA-4210-B3E4-9CF3958173B7}" type="slidenum">
              <a:rPr lang="en-US" altLang="ko-KR"/>
              <a:pPr/>
              <a:t>‹#›</a:t>
            </a:fld>
            <a:endParaRPr lang="en-US" altLang="ko-KR"/>
          </a:p>
        </p:txBody>
      </p:sp>
    </p:spTree>
    <p:extLst>
      <p:ext uri="{BB962C8B-B14F-4D97-AF65-F5344CB8AC3E}">
        <p14:creationId xmlns:p14="http://schemas.microsoft.com/office/powerpoint/2010/main" val="386830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5" name="Rectangle 6"/>
          <p:cNvSpPr>
            <a:spLocks noGrp="1" noChangeArrowheads="1"/>
          </p:cNvSpPr>
          <p:nvPr>
            <p:ph type="sldNum" sz="quarter" idx="11"/>
          </p:nvPr>
        </p:nvSpPr>
        <p:spPr>
          <a:ln/>
        </p:spPr>
        <p:txBody>
          <a:bodyPr/>
          <a:lstStyle>
            <a:lvl1pPr>
              <a:defRPr/>
            </a:lvl1pPr>
          </a:lstStyle>
          <a:p>
            <a:r>
              <a:rPr lang="en-US" altLang="ko-KR"/>
              <a:t>22-</a:t>
            </a:r>
            <a:fld id="{95B5BDC4-E2DD-4BCD-A5CE-3D79C627BC26}" type="slidenum">
              <a:rPr lang="en-US" altLang="ko-KR"/>
              <a:pPr/>
              <a:t>‹#›</a:t>
            </a:fld>
            <a:endParaRPr lang="en-US" altLang="ko-KR"/>
          </a:p>
        </p:txBody>
      </p:sp>
    </p:spTree>
    <p:extLst>
      <p:ext uri="{BB962C8B-B14F-4D97-AF65-F5344CB8AC3E}">
        <p14:creationId xmlns:p14="http://schemas.microsoft.com/office/powerpoint/2010/main" val="187518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6" name="Rectangle 6"/>
          <p:cNvSpPr>
            <a:spLocks noGrp="1" noChangeArrowheads="1"/>
          </p:cNvSpPr>
          <p:nvPr>
            <p:ph type="sldNum" sz="quarter" idx="11"/>
          </p:nvPr>
        </p:nvSpPr>
        <p:spPr>
          <a:ln/>
        </p:spPr>
        <p:txBody>
          <a:bodyPr/>
          <a:lstStyle>
            <a:lvl1pPr>
              <a:defRPr/>
            </a:lvl1pPr>
          </a:lstStyle>
          <a:p>
            <a:r>
              <a:rPr lang="en-US" altLang="ko-KR"/>
              <a:t>22-</a:t>
            </a:r>
            <a:fld id="{D55485A3-14C3-454A-A7A2-D57F61A16F9D}" type="slidenum">
              <a:rPr lang="en-US" altLang="ko-KR"/>
              <a:pPr/>
              <a:t>‹#›</a:t>
            </a:fld>
            <a:endParaRPr lang="en-US" altLang="ko-KR"/>
          </a:p>
        </p:txBody>
      </p:sp>
    </p:spTree>
    <p:extLst>
      <p:ext uri="{BB962C8B-B14F-4D97-AF65-F5344CB8AC3E}">
        <p14:creationId xmlns:p14="http://schemas.microsoft.com/office/powerpoint/2010/main" val="5512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8" name="Rectangle 6"/>
          <p:cNvSpPr>
            <a:spLocks noGrp="1" noChangeArrowheads="1"/>
          </p:cNvSpPr>
          <p:nvPr>
            <p:ph type="sldNum" sz="quarter" idx="11"/>
          </p:nvPr>
        </p:nvSpPr>
        <p:spPr>
          <a:ln/>
        </p:spPr>
        <p:txBody>
          <a:bodyPr/>
          <a:lstStyle>
            <a:lvl1pPr>
              <a:defRPr/>
            </a:lvl1pPr>
          </a:lstStyle>
          <a:p>
            <a:r>
              <a:rPr lang="en-US" altLang="ko-KR"/>
              <a:t>22-</a:t>
            </a:r>
            <a:fld id="{DDB4D524-9185-4060-A920-B24D231552C7}" type="slidenum">
              <a:rPr lang="en-US" altLang="ko-KR"/>
              <a:pPr/>
              <a:t>‹#›</a:t>
            </a:fld>
            <a:endParaRPr lang="en-US" altLang="ko-KR"/>
          </a:p>
        </p:txBody>
      </p:sp>
    </p:spTree>
    <p:extLst>
      <p:ext uri="{BB962C8B-B14F-4D97-AF65-F5344CB8AC3E}">
        <p14:creationId xmlns:p14="http://schemas.microsoft.com/office/powerpoint/2010/main" val="199420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4" name="Rectangle 6"/>
          <p:cNvSpPr>
            <a:spLocks noGrp="1" noChangeArrowheads="1"/>
          </p:cNvSpPr>
          <p:nvPr>
            <p:ph type="sldNum" sz="quarter" idx="11"/>
          </p:nvPr>
        </p:nvSpPr>
        <p:spPr>
          <a:ln/>
        </p:spPr>
        <p:txBody>
          <a:bodyPr/>
          <a:lstStyle>
            <a:lvl1pPr>
              <a:defRPr/>
            </a:lvl1pPr>
          </a:lstStyle>
          <a:p>
            <a:r>
              <a:rPr lang="en-US" altLang="ko-KR"/>
              <a:t>22-</a:t>
            </a:r>
            <a:fld id="{B324373D-48BB-4F44-8BDD-343C304CA6FD}" type="slidenum">
              <a:rPr lang="en-US" altLang="ko-KR"/>
              <a:pPr/>
              <a:t>‹#›</a:t>
            </a:fld>
            <a:endParaRPr lang="en-US" altLang="ko-KR"/>
          </a:p>
        </p:txBody>
      </p:sp>
    </p:spTree>
    <p:extLst>
      <p:ext uri="{BB962C8B-B14F-4D97-AF65-F5344CB8AC3E}">
        <p14:creationId xmlns:p14="http://schemas.microsoft.com/office/powerpoint/2010/main" val="25059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3" name="Rectangle 6"/>
          <p:cNvSpPr>
            <a:spLocks noGrp="1" noChangeArrowheads="1"/>
          </p:cNvSpPr>
          <p:nvPr>
            <p:ph type="sldNum" sz="quarter" idx="11"/>
          </p:nvPr>
        </p:nvSpPr>
        <p:spPr>
          <a:ln/>
        </p:spPr>
        <p:txBody>
          <a:bodyPr/>
          <a:lstStyle>
            <a:lvl1pPr>
              <a:defRPr/>
            </a:lvl1pPr>
          </a:lstStyle>
          <a:p>
            <a:r>
              <a:rPr lang="en-US" altLang="ko-KR"/>
              <a:t>22-</a:t>
            </a:r>
            <a:fld id="{1CC14575-684E-4A72-8513-FB69013C26C1}" type="slidenum">
              <a:rPr lang="en-US" altLang="ko-KR"/>
              <a:pPr/>
              <a:t>‹#›</a:t>
            </a:fld>
            <a:endParaRPr lang="en-US" altLang="ko-KR"/>
          </a:p>
        </p:txBody>
      </p:sp>
    </p:spTree>
    <p:extLst>
      <p:ext uri="{BB962C8B-B14F-4D97-AF65-F5344CB8AC3E}">
        <p14:creationId xmlns:p14="http://schemas.microsoft.com/office/powerpoint/2010/main" val="190829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6" name="Rectangle 6"/>
          <p:cNvSpPr>
            <a:spLocks noGrp="1" noChangeArrowheads="1"/>
          </p:cNvSpPr>
          <p:nvPr>
            <p:ph type="sldNum" sz="quarter" idx="11"/>
          </p:nvPr>
        </p:nvSpPr>
        <p:spPr>
          <a:ln/>
        </p:spPr>
        <p:txBody>
          <a:bodyPr/>
          <a:lstStyle>
            <a:lvl1pPr>
              <a:defRPr/>
            </a:lvl1pPr>
          </a:lstStyle>
          <a:p>
            <a:r>
              <a:rPr lang="en-US" altLang="ko-KR"/>
              <a:t>22-</a:t>
            </a:r>
            <a:fld id="{A604E7DD-6912-4FE4-84F1-74D46D6F5DCC}" type="slidenum">
              <a:rPr lang="en-US" altLang="ko-KR"/>
              <a:pPr/>
              <a:t>‹#›</a:t>
            </a:fld>
            <a:endParaRPr lang="en-US" altLang="ko-KR"/>
          </a:p>
        </p:txBody>
      </p:sp>
    </p:spTree>
    <p:extLst>
      <p:ext uri="{BB962C8B-B14F-4D97-AF65-F5344CB8AC3E}">
        <p14:creationId xmlns:p14="http://schemas.microsoft.com/office/powerpoint/2010/main" val="288016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ko-KR"/>
              <a:t>Computer Networks</a:t>
            </a:r>
          </a:p>
        </p:txBody>
      </p:sp>
      <p:sp>
        <p:nvSpPr>
          <p:cNvPr id="6" name="Rectangle 6"/>
          <p:cNvSpPr>
            <a:spLocks noGrp="1" noChangeArrowheads="1"/>
          </p:cNvSpPr>
          <p:nvPr>
            <p:ph type="sldNum" sz="quarter" idx="11"/>
          </p:nvPr>
        </p:nvSpPr>
        <p:spPr>
          <a:ln/>
        </p:spPr>
        <p:txBody>
          <a:bodyPr/>
          <a:lstStyle>
            <a:lvl1pPr>
              <a:defRPr/>
            </a:lvl1pPr>
          </a:lstStyle>
          <a:p>
            <a:r>
              <a:rPr lang="en-US" altLang="ko-KR"/>
              <a:t>22-</a:t>
            </a:r>
            <a:fld id="{A8DE7933-F511-4D77-B96E-22DC0430BC9B}" type="slidenum">
              <a:rPr lang="en-US" altLang="ko-KR"/>
              <a:pPr/>
              <a:t>‹#›</a:t>
            </a:fld>
            <a:endParaRPr lang="en-US" altLang="ko-KR"/>
          </a:p>
        </p:txBody>
      </p:sp>
    </p:spTree>
    <p:extLst>
      <p:ext uri="{BB962C8B-B14F-4D97-AF65-F5344CB8AC3E}">
        <p14:creationId xmlns:p14="http://schemas.microsoft.com/office/powerpoint/2010/main" val="101016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ko-KR"/>
              <a:t>Computer Networks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ltLang="ko-KR"/>
              <a:t>22-</a:t>
            </a:r>
            <a:fld id="{7A32BEA9-FD0D-4BA9-B038-33C133DD04C7}"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hdr="0" dt="0"/>
  <p:txStyles>
    <p:titleStyle>
      <a:lvl1pPr algn="ctr" rtl="0" eaLnBrk="0" fontAlgn="base" latinLnBrk="1" hangingPunct="0">
        <a:spcBef>
          <a:spcPct val="0"/>
        </a:spcBef>
        <a:spcAft>
          <a:spcPct val="0"/>
        </a:spcAft>
        <a:defRPr kumimoji="1" sz="3600">
          <a:solidFill>
            <a:srgbClr val="3333FF"/>
          </a:solidFill>
          <a:latin typeface="+mj-lt"/>
          <a:ea typeface="+mj-ea"/>
          <a:cs typeface="+mj-cs"/>
        </a:defRPr>
      </a:lvl1pPr>
      <a:lvl2pPr algn="ctr" rtl="0" eaLnBrk="0" fontAlgn="base" latinLnBrk="1" hangingPunct="0">
        <a:spcBef>
          <a:spcPct val="0"/>
        </a:spcBef>
        <a:spcAft>
          <a:spcPct val="0"/>
        </a:spcAft>
        <a:defRPr kumimoji="1" sz="3600">
          <a:solidFill>
            <a:srgbClr val="3333FF"/>
          </a:solidFill>
          <a:latin typeface="Times New Roman" pitchFamily="18" charset="0"/>
          <a:ea typeface="굴림" charset="-127"/>
        </a:defRPr>
      </a:lvl2pPr>
      <a:lvl3pPr algn="ctr" rtl="0" eaLnBrk="0" fontAlgn="base" latinLnBrk="1" hangingPunct="0">
        <a:spcBef>
          <a:spcPct val="0"/>
        </a:spcBef>
        <a:spcAft>
          <a:spcPct val="0"/>
        </a:spcAft>
        <a:defRPr kumimoji="1" sz="3600">
          <a:solidFill>
            <a:srgbClr val="3333FF"/>
          </a:solidFill>
          <a:latin typeface="Times New Roman" pitchFamily="18" charset="0"/>
          <a:ea typeface="굴림" charset="-127"/>
        </a:defRPr>
      </a:lvl3pPr>
      <a:lvl4pPr algn="ctr" rtl="0" eaLnBrk="0" fontAlgn="base" latinLnBrk="1" hangingPunct="0">
        <a:spcBef>
          <a:spcPct val="0"/>
        </a:spcBef>
        <a:spcAft>
          <a:spcPct val="0"/>
        </a:spcAft>
        <a:defRPr kumimoji="1" sz="3600">
          <a:solidFill>
            <a:srgbClr val="3333FF"/>
          </a:solidFill>
          <a:latin typeface="Times New Roman" pitchFamily="18" charset="0"/>
          <a:ea typeface="굴림" charset="-127"/>
        </a:defRPr>
      </a:lvl4pPr>
      <a:lvl5pPr algn="ctr" rtl="0" eaLnBrk="0" fontAlgn="base" latinLnBrk="1" hangingPunct="0">
        <a:spcBef>
          <a:spcPct val="0"/>
        </a:spcBef>
        <a:spcAft>
          <a:spcPct val="0"/>
        </a:spcAft>
        <a:defRPr kumimoji="1" sz="3600">
          <a:solidFill>
            <a:srgbClr val="3333FF"/>
          </a:solidFill>
          <a:latin typeface="Times New Roman" pitchFamily="18" charset="0"/>
          <a:ea typeface="굴림" charset="-127"/>
        </a:defRPr>
      </a:lvl5pPr>
      <a:lvl6pPr marL="457200" algn="ctr" rtl="0" fontAlgn="base" latinLnBrk="1">
        <a:spcBef>
          <a:spcPct val="0"/>
        </a:spcBef>
        <a:spcAft>
          <a:spcPct val="0"/>
        </a:spcAft>
        <a:defRPr kumimoji="1" sz="3600">
          <a:solidFill>
            <a:srgbClr val="3333FF"/>
          </a:solidFill>
          <a:latin typeface="Times New Roman" pitchFamily="18" charset="0"/>
          <a:ea typeface="굴림" charset="-127"/>
        </a:defRPr>
      </a:lvl6pPr>
      <a:lvl7pPr marL="914400" algn="ctr" rtl="0" fontAlgn="base" latinLnBrk="1">
        <a:spcBef>
          <a:spcPct val="0"/>
        </a:spcBef>
        <a:spcAft>
          <a:spcPct val="0"/>
        </a:spcAft>
        <a:defRPr kumimoji="1" sz="3600">
          <a:solidFill>
            <a:srgbClr val="3333FF"/>
          </a:solidFill>
          <a:latin typeface="Times New Roman" pitchFamily="18" charset="0"/>
          <a:ea typeface="굴림" charset="-127"/>
        </a:defRPr>
      </a:lvl7pPr>
      <a:lvl8pPr marL="1371600" algn="ctr" rtl="0" fontAlgn="base" latinLnBrk="1">
        <a:spcBef>
          <a:spcPct val="0"/>
        </a:spcBef>
        <a:spcAft>
          <a:spcPct val="0"/>
        </a:spcAft>
        <a:defRPr kumimoji="1" sz="3600">
          <a:solidFill>
            <a:srgbClr val="3333FF"/>
          </a:solidFill>
          <a:latin typeface="Times New Roman" pitchFamily="18" charset="0"/>
          <a:ea typeface="굴림" charset="-127"/>
        </a:defRPr>
      </a:lvl8pPr>
      <a:lvl9pPr marL="1828800" algn="ctr" rtl="0" fontAlgn="base" latinLnBrk="1">
        <a:spcBef>
          <a:spcPct val="0"/>
        </a:spcBef>
        <a:spcAft>
          <a:spcPct val="0"/>
        </a:spcAft>
        <a:defRPr kumimoji="1" sz="3600">
          <a:solidFill>
            <a:srgbClr val="3333FF"/>
          </a:solidFill>
          <a:latin typeface="Times New Roman" pitchFamily="18" charset="0"/>
          <a:ea typeface="굴림" charset="-127"/>
        </a:defRPr>
      </a:lvl9pPr>
    </p:titleStyle>
    <p:bodyStyle>
      <a:lvl1pPr marL="342900" indent="-342900" algn="l" rtl="0" eaLnBrk="0" fontAlgn="base" latinLnBrk="1"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ea"/>
          <a:ea typeface="+mn-ea"/>
        </a:defRPr>
      </a:lvl2pPr>
      <a:lvl3pPr marL="1143000" indent="-228600" algn="l" rtl="0" eaLnBrk="0" fontAlgn="base" latinLnBrk="1" hangingPunct="0">
        <a:spcBef>
          <a:spcPct val="20000"/>
        </a:spcBef>
        <a:spcAft>
          <a:spcPct val="0"/>
        </a:spcAft>
        <a:buChar char="•"/>
        <a:defRPr kumimoji="1" sz="1600">
          <a:solidFill>
            <a:schemeClr val="tx1"/>
          </a:solidFill>
          <a:latin typeface="+mn-ea"/>
          <a:ea typeface="+mn-ea"/>
        </a:defRPr>
      </a:lvl3pPr>
      <a:lvl4pPr marL="1600200" indent="-228600" algn="l" rtl="0" eaLnBrk="0" fontAlgn="base" latinLnBrk="1" hangingPunct="0">
        <a:spcBef>
          <a:spcPct val="20000"/>
        </a:spcBef>
        <a:spcAft>
          <a:spcPct val="0"/>
        </a:spcAft>
        <a:buChar char="–"/>
        <a:defRPr kumimoji="1" sz="1400">
          <a:solidFill>
            <a:schemeClr val="tx1"/>
          </a:solidFill>
          <a:latin typeface="+mn-ea"/>
          <a:ea typeface="+mn-ea"/>
        </a:defRPr>
      </a:lvl4pPr>
      <a:lvl5pPr marL="2057400" indent="-228600" algn="l" rtl="0" eaLnBrk="0" fontAlgn="base" latinLnBrk="1" hangingPunct="0">
        <a:spcBef>
          <a:spcPct val="20000"/>
        </a:spcBef>
        <a:spcAft>
          <a:spcPct val="0"/>
        </a:spcAft>
        <a:buChar char="»"/>
        <a:defRPr kumimoji="1" sz="1200">
          <a:solidFill>
            <a:schemeClr val="tx1"/>
          </a:solidFill>
          <a:latin typeface="+mn-ea"/>
          <a:ea typeface="+mn-ea"/>
        </a:defRPr>
      </a:lvl5pPr>
      <a:lvl6pPr marL="2514600" indent="-228600" algn="l" rtl="0" fontAlgn="base" latinLnBrk="1">
        <a:spcBef>
          <a:spcPct val="20000"/>
        </a:spcBef>
        <a:spcAft>
          <a:spcPct val="0"/>
        </a:spcAft>
        <a:buChar char="»"/>
        <a:defRPr kumimoji="1" sz="1200">
          <a:solidFill>
            <a:schemeClr val="tx1"/>
          </a:solidFill>
          <a:latin typeface="+mn-ea"/>
          <a:ea typeface="+mn-ea"/>
        </a:defRPr>
      </a:lvl6pPr>
      <a:lvl7pPr marL="2971800" indent="-228600" algn="l" rtl="0" fontAlgn="base" latinLnBrk="1">
        <a:spcBef>
          <a:spcPct val="20000"/>
        </a:spcBef>
        <a:spcAft>
          <a:spcPct val="0"/>
        </a:spcAft>
        <a:buChar char="»"/>
        <a:defRPr kumimoji="1" sz="1200">
          <a:solidFill>
            <a:schemeClr val="tx1"/>
          </a:solidFill>
          <a:latin typeface="+mn-ea"/>
          <a:ea typeface="+mn-ea"/>
        </a:defRPr>
      </a:lvl7pPr>
      <a:lvl8pPr marL="3429000" indent="-228600" algn="l" rtl="0" fontAlgn="base" latinLnBrk="1">
        <a:spcBef>
          <a:spcPct val="20000"/>
        </a:spcBef>
        <a:spcAft>
          <a:spcPct val="0"/>
        </a:spcAft>
        <a:buChar char="»"/>
        <a:defRPr kumimoji="1" sz="1200">
          <a:solidFill>
            <a:schemeClr val="tx1"/>
          </a:solidFill>
          <a:latin typeface="+mn-ea"/>
          <a:ea typeface="+mn-ea"/>
        </a:defRPr>
      </a:lvl8pPr>
      <a:lvl9pPr marL="3886200" indent="-228600" algn="l" rtl="0" fontAlgn="base" latinLnBrk="1">
        <a:spcBef>
          <a:spcPct val="20000"/>
        </a:spcBef>
        <a:spcAft>
          <a:spcPct val="0"/>
        </a:spcAft>
        <a:buChar char="»"/>
        <a:defRPr kumimoji="1" sz="1200">
          <a:solidFill>
            <a:schemeClr val="tx1"/>
          </a:solidFill>
          <a:latin typeface="+mn-ea"/>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051"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24473A8D-2A30-4AF5-AB3C-508146B83760}" type="slidenum">
              <a:rPr lang="en-US" altLang="ko-KR"/>
              <a:pPr eaLnBrk="1" hangingPunct="1"/>
              <a:t>1</a:t>
            </a:fld>
            <a:endParaRPr lang="en-US" altLang="ko-KR"/>
          </a:p>
        </p:txBody>
      </p:sp>
      <p:sp>
        <p:nvSpPr>
          <p:cNvPr id="2052" name="Text Box 4"/>
          <p:cNvSpPr>
            <a:spLocks noChangeArrowheads="1"/>
          </p:cNvSpPr>
          <p:nvPr>
            <p:ph type="ctrTitle"/>
          </p:nvPr>
        </p:nvSpPr>
        <p:spPr>
          <a:xfrm>
            <a:off x="685800" y="1196975"/>
            <a:ext cx="7772400" cy="2087563"/>
          </a:xfrm>
          <a:noFill/>
        </p:spPr>
        <p:txBody>
          <a:bodyPr/>
          <a:lstStyle/>
          <a:p>
            <a:pPr eaLnBrk="1" latinLnBrk="0" hangingPunct="1"/>
            <a:r>
              <a:rPr kumimoji="0" lang="en-US" altLang="en-US" smtClean="0">
                <a:solidFill>
                  <a:srgbClr val="3333CC"/>
                </a:solidFill>
              </a:rPr>
              <a:t>Chapter 2</a:t>
            </a:r>
            <a:r>
              <a:rPr kumimoji="0" lang="en-US" altLang="ko-KR" smtClean="0">
                <a:solidFill>
                  <a:srgbClr val="3333CC"/>
                </a:solidFill>
              </a:rPr>
              <a:t>2. </a:t>
            </a:r>
            <a:br>
              <a:rPr kumimoji="0" lang="en-US" altLang="ko-KR" smtClean="0">
                <a:solidFill>
                  <a:srgbClr val="3333CC"/>
                </a:solidFill>
              </a:rPr>
            </a:br>
            <a:r>
              <a:rPr kumimoji="0" lang="en-US" altLang="ko-KR" smtClean="0">
                <a:solidFill>
                  <a:srgbClr val="3333CC"/>
                </a:solidFill>
              </a:rPr>
              <a:t>Network Layer:</a:t>
            </a:r>
            <a:br>
              <a:rPr kumimoji="0" lang="en-US" altLang="ko-KR" smtClean="0">
                <a:solidFill>
                  <a:srgbClr val="3333CC"/>
                </a:solidFill>
              </a:rPr>
            </a:br>
            <a:r>
              <a:rPr kumimoji="0" lang="en-US" altLang="ko-KR" smtClean="0">
                <a:solidFill>
                  <a:srgbClr val="3333CC"/>
                </a:solidFill>
              </a:rPr>
              <a:t>Delivery, Forwarding, and Routing</a:t>
            </a:r>
            <a:r>
              <a:rPr kumimoji="0" lang="ko-KR" altLang="en-US" smtClean="0">
                <a:solidFill>
                  <a:srgbClr val="3333CC"/>
                </a:solidFill>
              </a:rPr>
              <a:t> </a:t>
            </a:r>
            <a:endParaRPr kumimoji="0" lang="en-US" altLang="en-US" smtClean="0">
              <a:solidFill>
                <a:srgbClr val="3333CC"/>
              </a:solidFill>
            </a:endParaRPr>
          </a:p>
        </p:txBody>
      </p:sp>
      <p:sp>
        <p:nvSpPr>
          <p:cNvPr id="2053" name="Text Box 5"/>
          <p:cNvSpPr>
            <a:spLocks noChangeArrowheads="1"/>
          </p:cNvSpPr>
          <p:nvPr>
            <p:ph type="subTitle" idx="1"/>
          </p:nvPr>
        </p:nvSpPr>
        <p:spPr>
          <a:xfrm>
            <a:off x="2700338" y="4221163"/>
            <a:ext cx="4424362" cy="1752600"/>
          </a:xfrm>
          <a:noFill/>
        </p:spPr>
        <p:txBody>
          <a:bodyPr/>
          <a:lstStyle/>
          <a:p>
            <a:pPr algn="l" latinLnBrk="0">
              <a:spcBef>
                <a:spcPct val="0"/>
              </a:spcBef>
            </a:pPr>
            <a:r>
              <a:rPr kumimoji="0" lang="en-US" altLang="ko-KR" sz="2400" smtClean="0"/>
              <a:t>21.1   Delivery</a:t>
            </a:r>
          </a:p>
          <a:p>
            <a:pPr algn="l" latinLnBrk="0">
              <a:spcBef>
                <a:spcPct val="0"/>
              </a:spcBef>
            </a:pPr>
            <a:r>
              <a:rPr kumimoji="0" lang="en-US" altLang="ko-KR" sz="2400" smtClean="0"/>
              <a:t>21.2   Forwarding</a:t>
            </a:r>
          </a:p>
          <a:p>
            <a:pPr algn="l" latinLnBrk="0">
              <a:spcBef>
                <a:spcPct val="0"/>
              </a:spcBef>
            </a:pPr>
            <a:r>
              <a:rPr kumimoji="0" lang="en-US" altLang="ko-KR" sz="2400" smtClean="0"/>
              <a:t>21.3   Unicast Routing Protocols</a:t>
            </a:r>
          </a:p>
          <a:p>
            <a:pPr algn="l" latinLnBrk="0">
              <a:spcBef>
                <a:spcPct val="0"/>
              </a:spcBef>
            </a:pPr>
            <a:r>
              <a:rPr kumimoji="0" lang="en-US" altLang="ko-KR" sz="2400" smtClean="0"/>
              <a:t>21.4   Multicast Routing Protocols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1267"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02DD502A-33D5-4AD0-8448-FBFE4667BD67}" type="slidenum">
              <a:rPr lang="en-US" altLang="ko-KR"/>
              <a:pPr eaLnBrk="1" hangingPunct="1"/>
              <a:t>10</a:t>
            </a:fld>
            <a:endParaRPr lang="en-US" altLang="ko-KR"/>
          </a:p>
        </p:txBody>
      </p:sp>
      <p:sp>
        <p:nvSpPr>
          <p:cNvPr id="11268" name="Rectangle 2"/>
          <p:cNvSpPr>
            <a:spLocks noGrp="1" noChangeArrowheads="1"/>
          </p:cNvSpPr>
          <p:nvPr>
            <p:ph type="title"/>
          </p:nvPr>
        </p:nvSpPr>
        <p:spPr/>
        <p:txBody>
          <a:bodyPr/>
          <a:lstStyle/>
          <a:p>
            <a:pPr eaLnBrk="1" hangingPunct="1"/>
            <a:r>
              <a:rPr kumimoji="0" lang="en-US" altLang="ko-KR" smtClean="0">
                <a:solidFill>
                  <a:srgbClr val="3333CC"/>
                </a:solidFill>
              </a:rPr>
              <a:t>Longest Mask Matching</a:t>
            </a:r>
          </a:p>
        </p:txBody>
      </p:sp>
      <p:pic>
        <p:nvPicPr>
          <p:cNvPr id="1126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0" y="1428750"/>
            <a:ext cx="5643563"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229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F073261A-A9FD-40A7-8D49-C7EB2CAF7144}" type="slidenum">
              <a:rPr lang="en-US" altLang="ko-KR"/>
              <a:pPr eaLnBrk="1" hangingPunct="1"/>
              <a:t>11</a:t>
            </a:fld>
            <a:endParaRPr lang="en-US" altLang="ko-KR"/>
          </a:p>
        </p:txBody>
      </p:sp>
      <p:sp>
        <p:nvSpPr>
          <p:cNvPr id="12292" name="Rectangle 2"/>
          <p:cNvSpPr>
            <a:spLocks noGrp="1" noChangeArrowheads="1"/>
          </p:cNvSpPr>
          <p:nvPr>
            <p:ph type="title"/>
          </p:nvPr>
        </p:nvSpPr>
        <p:spPr/>
        <p:txBody>
          <a:bodyPr/>
          <a:lstStyle/>
          <a:p>
            <a:pPr eaLnBrk="1" hangingPunct="1"/>
            <a:r>
              <a:rPr kumimoji="0" lang="en-US" altLang="ko-KR" smtClean="0">
                <a:solidFill>
                  <a:srgbClr val="3333CC"/>
                </a:solidFill>
              </a:rPr>
              <a:t>Hierarchical Routing</a:t>
            </a:r>
          </a:p>
        </p:txBody>
      </p:sp>
      <p:sp>
        <p:nvSpPr>
          <p:cNvPr id="12293" name="텍스트 개체 틀 5"/>
          <p:cNvSpPr>
            <a:spLocks noGrp="1"/>
          </p:cNvSpPr>
          <p:nvPr>
            <p:ph type="body" sz="half" idx="1"/>
          </p:nvPr>
        </p:nvSpPr>
        <p:spPr>
          <a:xfrm>
            <a:off x="457200" y="1600200"/>
            <a:ext cx="8229600" cy="614363"/>
          </a:xfrm>
        </p:spPr>
        <p:txBody>
          <a:bodyPr/>
          <a:lstStyle/>
          <a:p>
            <a:r>
              <a:rPr lang="en-US" altLang="ko-KR" smtClean="0"/>
              <a:t>To solve the problem of gigantic routing tables</a:t>
            </a:r>
            <a:endParaRPr lang="ko-KR" altLang="en-US" smtClean="0"/>
          </a:p>
        </p:txBody>
      </p:sp>
      <p:pic>
        <p:nvPicPr>
          <p:cNvPr id="1229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963" y="2214563"/>
            <a:ext cx="670560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331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4F9C0CD-FD6B-46F5-8842-C71513581EAA}" type="slidenum">
              <a:rPr lang="en-US" altLang="ko-KR"/>
              <a:pPr eaLnBrk="1" hangingPunct="1"/>
              <a:t>12</a:t>
            </a:fld>
            <a:endParaRPr lang="en-US" altLang="ko-KR"/>
          </a:p>
        </p:txBody>
      </p:sp>
      <p:sp>
        <p:nvSpPr>
          <p:cNvPr id="13316" name="Rectangle 2"/>
          <p:cNvSpPr>
            <a:spLocks noGrp="1" noChangeArrowheads="1"/>
          </p:cNvSpPr>
          <p:nvPr>
            <p:ph type="title"/>
          </p:nvPr>
        </p:nvSpPr>
        <p:spPr/>
        <p:txBody>
          <a:bodyPr/>
          <a:lstStyle/>
          <a:p>
            <a:pPr eaLnBrk="1" hangingPunct="1"/>
            <a:r>
              <a:rPr kumimoji="0" lang="en-US" altLang="ko-KR" smtClean="0">
                <a:solidFill>
                  <a:srgbClr val="3333CC"/>
                </a:solidFill>
              </a:rPr>
              <a:t>Routing Table</a:t>
            </a:r>
          </a:p>
        </p:txBody>
      </p:sp>
      <p:sp>
        <p:nvSpPr>
          <p:cNvPr id="13317" name="텍스트 개체 틀 5"/>
          <p:cNvSpPr>
            <a:spLocks noGrp="1"/>
          </p:cNvSpPr>
          <p:nvPr>
            <p:ph type="body" sz="half" idx="1"/>
          </p:nvPr>
        </p:nvSpPr>
        <p:spPr>
          <a:xfrm>
            <a:off x="457200" y="1600200"/>
            <a:ext cx="8229600" cy="2900363"/>
          </a:xfrm>
        </p:spPr>
        <p:txBody>
          <a:bodyPr/>
          <a:lstStyle/>
          <a:p>
            <a:r>
              <a:rPr lang="en-US" altLang="ko-KR" smtClean="0"/>
              <a:t>Static routing table: created manually</a:t>
            </a:r>
          </a:p>
          <a:p>
            <a:r>
              <a:rPr lang="en-US" altLang="ko-KR" smtClean="0"/>
              <a:t>Dynamic routing table: updated periodically by using one of the dynamic routing protocols such as RIP, OSPF, or BGP</a:t>
            </a:r>
          </a:p>
          <a:p>
            <a:r>
              <a:rPr lang="en-US" altLang="ko-KR" smtClean="0"/>
              <a:t>Common fields in a routing table</a:t>
            </a:r>
          </a:p>
          <a:p>
            <a:pPr lvl="1"/>
            <a:r>
              <a:rPr lang="en-US" altLang="ko-KR" sz="1600" smtClean="0"/>
              <a:t>Flag: U(up), G(gateway), H(host-specific), D(added by redirection), M(modified by redirection)</a:t>
            </a:r>
          </a:p>
          <a:p>
            <a:pPr lvl="1"/>
            <a:r>
              <a:rPr lang="en-US" altLang="ko-KR" sz="1600" smtClean="0"/>
              <a:t>Reference count: number of users of this route at the moment</a:t>
            </a:r>
          </a:p>
          <a:p>
            <a:pPr lvl="1"/>
            <a:r>
              <a:rPr lang="en-US" altLang="ko-KR" sz="1600" smtClean="0"/>
              <a:t>Use: the number of packets transmitted through this router for the corresponding destination</a:t>
            </a:r>
            <a:endParaRPr lang="ko-KR" altLang="en-US" sz="1600" smtClean="0"/>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643438"/>
            <a:ext cx="6694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433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70B20324-4944-4857-87A4-B98B63ADA1F7}" type="slidenum">
              <a:rPr lang="en-US" altLang="ko-KR"/>
              <a:pPr eaLnBrk="1" hangingPunct="1"/>
              <a:t>13</a:t>
            </a:fld>
            <a:endParaRPr lang="en-US" altLang="ko-KR"/>
          </a:p>
        </p:txBody>
      </p:sp>
      <p:sp>
        <p:nvSpPr>
          <p:cNvPr id="14340" name="Rectangle 2"/>
          <p:cNvSpPr>
            <a:spLocks noGrp="1" noChangeArrowheads="1"/>
          </p:cNvSpPr>
          <p:nvPr>
            <p:ph type="title"/>
          </p:nvPr>
        </p:nvSpPr>
        <p:spPr/>
        <p:txBody>
          <a:bodyPr/>
          <a:lstStyle/>
          <a:p>
            <a:pPr eaLnBrk="1" hangingPunct="1"/>
            <a:r>
              <a:rPr kumimoji="0" lang="en-US" altLang="ko-KR" smtClean="0">
                <a:solidFill>
                  <a:srgbClr val="3333CC"/>
                </a:solidFill>
              </a:rPr>
              <a:t>Utilities</a:t>
            </a:r>
          </a:p>
        </p:txBody>
      </p:sp>
      <p:sp>
        <p:nvSpPr>
          <p:cNvPr id="14341" name="텍스트 개체 틀 5"/>
          <p:cNvSpPr>
            <a:spLocks noGrp="1"/>
          </p:cNvSpPr>
          <p:nvPr>
            <p:ph type="body" sz="half" idx="1"/>
          </p:nvPr>
        </p:nvSpPr>
        <p:spPr>
          <a:xfrm>
            <a:off x="457200" y="1428750"/>
            <a:ext cx="8229600" cy="757238"/>
          </a:xfrm>
        </p:spPr>
        <p:txBody>
          <a:bodyPr/>
          <a:lstStyle/>
          <a:p>
            <a:r>
              <a:rPr lang="en-US" altLang="ko-KR" smtClean="0"/>
              <a:t>To find the routing information and the contents of a routing table</a:t>
            </a:r>
          </a:p>
          <a:p>
            <a:r>
              <a:rPr lang="en-US" altLang="ko-KR" b="1" i="1" smtClean="0"/>
              <a:t>netstat</a:t>
            </a:r>
            <a:r>
              <a:rPr lang="en-US" altLang="ko-KR" smtClean="0"/>
              <a:t> and </a:t>
            </a:r>
            <a:r>
              <a:rPr lang="en-US" altLang="ko-KR" b="1" i="1" smtClean="0"/>
              <a:t>ifconfig</a:t>
            </a:r>
          </a:p>
          <a:p>
            <a:endParaRPr lang="en-US" altLang="ko-KR" sz="1600" smtClean="0"/>
          </a:p>
        </p:txBody>
      </p:sp>
      <p:pic>
        <p:nvPicPr>
          <p:cNvPr id="1434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0" y="2286000"/>
            <a:ext cx="5180013" cy="12001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1434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0" y="3714750"/>
            <a:ext cx="5214938" cy="788988"/>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1434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7438" y="4714875"/>
            <a:ext cx="4214812"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536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977BA8F4-7D47-4B55-907C-45BBADCF1FC8}" type="slidenum">
              <a:rPr lang="en-US" altLang="ko-KR"/>
              <a:pPr eaLnBrk="1" hangingPunct="1"/>
              <a:t>14</a:t>
            </a:fld>
            <a:endParaRPr lang="en-US" altLang="ko-KR"/>
          </a:p>
        </p:txBody>
      </p:sp>
      <p:sp>
        <p:nvSpPr>
          <p:cNvPr id="15364" name="Rectangle 2"/>
          <p:cNvSpPr>
            <a:spLocks noGrp="1" noChangeArrowheads="1"/>
          </p:cNvSpPr>
          <p:nvPr>
            <p:ph type="title"/>
          </p:nvPr>
        </p:nvSpPr>
        <p:spPr/>
        <p:txBody>
          <a:bodyPr/>
          <a:lstStyle/>
          <a:p>
            <a:pPr eaLnBrk="1" hangingPunct="1"/>
            <a:r>
              <a:rPr kumimoji="0" lang="en-US" altLang="ko-KR" smtClean="0">
                <a:solidFill>
                  <a:srgbClr val="3333CC"/>
                </a:solidFill>
              </a:rPr>
              <a:t>Routing Protocols</a:t>
            </a:r>
          </a:p>
        </p:txBody>
      </p:sp>
      <p:sp>
        <p:nvSpPr>
          <p:cNvPr id="15365" name="Rectangle 3"/>
          <p:cNvSpPr>
            <a:spLocks noGrp="1" noChangeArrowheads="1"/>
          </p:cNvSpPr>
          <p:nvPr>
            <p:ph type="body" sz="half" idx="1"/>
          </p:nvPr>
        </p:nvSpPr>
        <p:spPr>
          <a:xfrm>
            <a:off x="457200" y="1600200"/>
            <a:ext cx="8229600" cy="3341688"/>
          </a:xfrm>
        </p:spPr>
        <p:txBody>
          <a:bodyPr/>
          <a:lstStyle/>
          <a:p>
            <a:pPr eaLnBrk="1" hangingPunct="1"/>
            <a:r>
              <a:rPr kumimoji="0" lang="en-US" altLang="ko-KR" sz="1800" smtClean="0"/>
              <a:t>A router consults a routing table when a packet is ready to be forwarded</a:t>
            </a:r>
          </a:p>
          <a:p>
            <a:pPr eaLnBrk="1" hangingPunct="1"/>
            <a:r>
              <a:rPr kumimoji="0" lang="en-US" altLang="ko-KR" sz="1800" smtClean="0"/>
              <a:t>The routing table specifies the optimum path for the packet: static or dynamic</a:t>
            </a:r>
          </a:p>
          <a:p>
            <a:pPr eaLnBrk="1" hangingPunct="1"/>
            <a:r>
              <a:rPr kumimoji="0" lang="en-US" altLang="ko-KR" sz="1800" smtClean="0"/>
              <a:t>Internet needs dynamic routing tables to be updated as soon as there is a change</a:t>
            </a:r>
          </a:p>
          <a:p>
            <a:pPr eaLnBrk="1" hangingPunct="1"/>
            <a:r>
              <a:rPr kumimoji="0" lang="en-US" altLang="ko-KR" sz="1800" smtClean="0"/>
              <a:t>Routing protocols is a combination of rules and procedures for dynamic routing tables</a:t>
            </a:r>
          </a:p>
          <a:p>
            <a:pPr eaLnBrk="1" hangingPunct="1"/>
            <a:r>
              <a:rPr kumimoji="0" lang="en-US" altLang="ko-KR" sz="1800" smtClean="0"/>
              <a:t>The routing protocols also include procedures for combining information received from other routers</a:t>
            </a:r>
          </a:p>
          <a:p>
            <a:pPr eaLnBrk="1" hangingPunct="1"/>
            <a:r>
              <a:rPr kumimoji="0" lang="en-US" altLang="ko-KR" sz="1800" smtClean="0"/>
              <a:t>Unicast routing and multicasting routing</a:t>
            </a:r>
          </a:p>
          <a:p>
            <a:pPr eaLnBrk="1" hangingPunct="1"/>
            <a:r>
              <a:rPr kumimoji="0" lang="en-US" altLang="ko-KR" sz="1800" smtClean="0"/>
              <a:t>RIP (Routing Information Protocol), OSPF (Open Shortest Path First), BGP (Border Gateway Protocol)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6387"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A5D29982-5BDB-41D0-BE9D-881FCA184DF5}" type="slidenum">
              <a:rPr lang="en-US" altLang="ko-KR"/>
              <a:pPr eaLnBrk="1" hangingPunct="1"/>
              <a:t>15</a:t>
            </a:fld>
            <a:endParaRPr lang="en-US" altLang="ko-KR"/>
          </a:p>
        </p:txBody>
      </p:sp>
      <p:sp>
        <p:nvSpPr>
          <p:cNvPr id="16388" name="Rectangle 2"/>
          <p:cNvSpPr>
            <a:spLocks noGrp="1" noChangeArrowheads="1"/>
          </p:cNvSpPr>
          <p:nvPr>
            <p:ph type="title"/>
          </p:nvPr>
        </p:nvSpPr>
        <p:spPr/>
        <p:txBody>
          <a:bodyPr/>
          <a:lstStyle/>
          <a:p>
            <a:pPr eaLnBrk="1" hangingPunct="1"/>
            <a:r>
              <a:rPr kumimoji="0" lang="en-US" altLang="ko-KR" smtClean="0">
                <a:solidFill>
                  <a:srgbClr val="3333CC"/>
                </a:solidFill>
              </a:rPr>
              <a:t>Optimization</a:t>
            </a:r>
          </a:p>
        </p:txBody>
      </p:sp>
      <p:sp>
        <p:nvSpPr>
          <p:cNvPr id="16389" name="Rectangle 3"/>
          <p:cNvSpPr>
            <a:spLocks noGrp="1" noChangeArrowheads="1"/>
          </p:cNvSpPr>
          <p:nvPr>
            <p:ph type="body" sz="half" idx="1"/>
          </p:nvPr>
        </p:nvSpPr>
        <p:spPr>
          <a:xfrm>
            <a:off x="457200" y="1428750"/>
            <a:ext cx="8229600" cy="2500313"/>
          </a:xfrm>
        </p:spPr>
        <p:txBody>
          <a:bodyPr/>
          <a:lstStyle/>
          <a:p>
            <a:pPr eaLnBrk="1" hangingPunct="1">
              <a:lnSpc>
                <a:spcPct val="90000"/>
              </a:lnSpc>
            </a:pPr>
            <a:r>
              <a:rPr kumimoji="0" lang="en-US" altLang="ko-KR" sz="1800" smtClean="0"/>
              <a:t>Which of the available pathways is the optimum pathway ?</a:t>
            </a:r>
          </a:p>
          <a:p>
            <a:pPr eaLnBrk="1" hangingPunct="1">
              <a:lnSpc>
                <a:spcPct val="90000"/>
              </a:lnSpc>
            </a:pPr>
            <a:r>
              <a:rPr kumimoji="0" lang="en-US" altLang="ko-KR" sz="1800" smtClean="0"/>
              <a:t>One approach is to assign a cost for passing through a network, called metric</a:t>
            </a:r>
          </a:p>
          <a:p>
            <a:pPr eaLnBrk="1" hangingPunct="1">
              <a:lnSpc>
                <a:spcPct val="90000"/>
              </a:lnSpc>
            </a:pPr>
            <a:r>
              <a:rPr kumimoji="0" lang="en-US" altLang="ko-KR" sz="1800" smtClean="0"/>
              <a:t>Total metric is equal to the sum of the metrics of networks that comprise the route</a:t>
            </a:r>
          </a:p>
          <a:p>
            <a:pPr eaLnBrk="1" hangingPunct="1">
              <a:lnSpc>
                <a:spcPct val="90000"/>
              </a:lnSpc>
            </a:pPr>
            <a:r>
              <a:rPr kumimoji="0" lang="en-US" altLang="ko-KR" sz="1800" smtClean="0"/>
              <a:t>Router chooses the route with shortest (smallest) metric</a:t>
            </a:r>
          </a:p>
          <a:p>
            <a:pPr eaLnBrk="1" hangingPunct="1">
              <a:lnSpc>
                <a:spcPct val="90000"/>
              </a:lnSpc>
            </a:pPr>
            <a:r>
              <a:rPr kumimoji="0" lang="en-US" altLang="ko-KR" sz="1800" smtClean="0"/>
              <a:t>RIP (Routing Information Protocol): hop count</a:t>
            </a:r>
          </a:p>
          <a:p>
            <a:pPr eaLnBrk="1" hangingPunct="1">
              <a:lnSpc>
                <a:spcPct val="90000"/>
              </a:lnSpc>
            </a:pPr>
            <a:r>
              <a:rPr kumimoji="0" lang="en-US" altLang="ko-KR" sz="1800" smtClean="0"/>
              <a:t>OSPF (Open Shortest Path First): allows administrator to assign a cost based on the type of service required</a:t>
            </a:r>
          </a:p>
          <a:p>
            <a:pPr eaLnBrk="1" hangingPunct="1">
              <a:lnSpc>
                <a:spcPct val="90000"/>
              </a:lnSpc>
            </a:pPr>
            <a:r>
              <a:rPr kumimoji="0" lang="en-US" altLang="ko-KR" sz="1800" smtClean="0"/>
              <a:t>BGP (Border Gateway Protocol): criterion is the policy</a:t>
            </a:r>
          </a:p>
        </p:txBody>
      </p:sp>
      <p:sp>
        <p:nvSpPr>
          <p:cNvPr id="16390" name="Rectangle 6"/>
          <p:cNvSpPr>
            <a:spLocks noChangeArrowheads="1"/>
          </p:cNvSpPr>
          <p:nvPr/>
        </p:nvSpPr>
        <p:spPr bwMode="auto">
          <a:xfrm>
            <a:off x="468313" y="3789363"/>
            <a:ext cx="8229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endParaRPr kumimoji="0" lang="en-US" altLang="ko-KR" sz="3600">
              <a:solidFill>
                <a:srgbClr val="3333CC"/>
              </a:solidFill>
              <a:latin typeface="Times New Roman" panose="02020603050405020304" pitchFamily="18" charset="0"/>
            </a:endParaRPr>
          </a:p>
        </p:txBody>
      </p:sp>
      <p:sp>
        <p:nvSpPr>
          <p:cNvPr id="16391" name="Rectangle 7"/>
          <p:cNvSpPr>
            <a:spLocks noChangeArrowheads="1"/>
          </p:cNvSpPr>
          <p:nvPr/>
        </p:nvSpPr>
        <p:spPr bwMode="auto">
          <a:xfrm>
            <a:off x="539750" y="4652963"/>
            <a:ext cx="82296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spcBef>
                <a:spcPct val="20000"/>
              </a:spcBef>
              <a:buFontTx/>
              <a:buChar char="•"/>
            </a:pPr>
            <a:endParaRPr kumimoji="0" lang="en-US" altLang="ko-KR">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741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98BB7A9-20C4-4089-9D35-7043FB08FAB7}" type="slidenum">
              <a:rPr lang="en-US" altLang="ko-KR"/>
              <a:pPr eaLnBrk="1" hangingPunct="1"/>
              <a:t>16</a:t>
            </a:fld>
            <a:endParaRPr lang="en-US" altLang="ko-KR"/>
          </a:p>
        </p:txBody>
      </p:sp>
      <p:sp>
        <p:nvSpPr>
          <p:cNvPr id="17412" name="Rectangle 2"/>
          <p:cNvSpPr>
            <a:spLocks noGrp="1" noChangeArrowheads="1"/>
          </p:cNvSpPr>
          <p:nvPr>
            <p:ph type="title"/>
          </p:nvPr>
        </p:nvSpPr>
        <p:spPr/>
        <p:txBody>
          <a:bodyPr/>
          <a:lstStyle/>
          <a:p>
            <a:pPr eaLnBrk="1" hangingPunct="1"/>
            <a:r>
              <a:rPr kumimoji="0" lang="en-US" altLang="ko-KR" smtClean="0">
                <a:solidFill>
                  <a:srgbClr val="3333CC"/>
                </a:solidFill>
              </a:rPr>
              <a:t>Intra- and Interdomain Routing</a:t>
            </a:r>
          </a:p>
        </p:txBody>
      </p:sp>
      <p:sp>
        <p:nvSpPr>
          <p:cNvPr id="17413" name="Rectangle 4"/>
          <p:cNvSpPr>
            <a:spLocks noGrp="1" noChangeArrowheads="1"/>
          </p:cNvSpPr>
          <p:nvPr>
            <p:ph type="body" sz="half" idx="1"/>
          </p:nvPr>
        </p:nvSpPr>
        <p:spPr>
          <a:xfrm>
            <a:off x="457200" y="1357313"/>
            <a:ext cx="8229600" cy="2185987"/>
          </a:xfrm>
        </p:spPr>
        <p:txBody>
          <a:bodyPr/>
          <a:lstStyle/>
          <a:p>
            <a:r>
              <a:rPr kumimoji="0" lang="en-US" altLang="ko-KR" sz="1800" smtClean="0"/>
              <a:t>AS (autonomous system): A group of networks and routers under the authority of a single administration </a:t>
            </a:r>
          </a:p>
          <a:p>
            <a:r>
              <a:rPr kumimoji="0" lang="en-US" altLang="ko-KR" sz="1800" smtClean="0"/>
              <a:t>Intradomain routing: inside an AS</a:t>
            </a:r>
          </a:p>
          <a:p>
            <a:r>
              <a:rPr kumimoji="0" lang="en-US" altLang="ko-KR" sz="1800" smtClean="0"/>
              <a:t>Interdomain routing: between ASs</a:t>
            </a:r>
            <a:endParaRPr lang="en-US" altLang="ko-KR" sz="1800" smtClean="0"/>
          </a:p>
          <a:p>
            <a:pPr eaLnBrk="1" hangingPunct="1"/>
            <a:r>
              <a:rPr lang="en-US" altLang="ko-KR" sz="1800" smtClean="0"/>
              <a:t>R1, R2, R3, and R4 use a intradomain and an interdomain routing protocol. </a:t>
            </a:r>
          </a:p>
          <a:p>
            <a:pPr eaLnBrk="1" hangingPunct="1"/>
            <a:r>
              <a:rPr lang="en-US" altLang="ko-KR" sz="1800" smtClean="0"/>
              <a:t>The other routes use only intradomain routing protocols</a:t>
            </a:r>
          </a:p>
        </p:txBody>
      </p:sp>
      <p:pic>
        <p:nvPicPr>
          <p:cNvPr id="17414"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00313" y="3500438"/>
            <a:ext cx="4054475" cy="250031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843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DE27FFE2-2FB3-41A3-BF8A-7CE747363C5E}" type="slidenum">
              <a:rPr lang="en-US" altLang="ko-KR"/>
              <a:pPr eaLnBrk="1" hangingPunct="1"/>
              <a:t>17</a:t>
            </a:fld>
            <a:endParaRPr lang="en-US" altLang="ko-KR"/>
          </a:p>
        </p:txBody>
      </p:sp>
      <p:sp>
        <p:nvSpPr>
          <p:cNvPr id="18436" name="Rectangle 2"/>
          <p:cNvSpPr>
            <a:spLocks noGrp="1" noChangeArrowheads="1"/>
          </p:cNvSpPr>
          <p:nvPr>
            <p:ph type="title"/>
          </p:nvPr>
        </p:nvSpPr>
        <p:spPr/>
        <p:txBody>
          <a:bodyPr/>
          <a:lstStyle/>
          <a:p>
            <a:pPr eaLnBrk="1" hangingPunct="1"/>
            <a:r>
              <a:rPr kumimoji="0" lang="en-US" altLang="ko-KR" smtClean="0">
                <a:solidFill>
                  <a:srgbClr val="3333CC"/>
                </a:solidFill>
              </a:rPr>
              <a:t>Popular (Unicast)</a:t>
            </a:r>
            <a:r>
              <a:rPr kumimoji="0" lang="en-US" altLang="en-US" smtClean="0">
                <a:solidFill>
                  <a:srgbClr val="3333CC"/>
                </a:solidFill>
              </a:rPr>
              <a:t> Routing Protocols</a:t>
            </a:r>
            <a:endParaRPr kumimoji="0" lang="en-US" altLang="ko-KR" smtClean="0">
              <a:solidFill>
                <a:srgbClr val="3333CC"/>
              </a:solidFill>
            </a:endParaRPr>
          </a:p>
        </p:txBody>
      </p:sp>
      <p:pic>
        <p:nvPicPr>
          <p:cNvPr id="1843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1928813"/>
            <a:ext cx="61468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945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EA8DD9A-D0F2-430C-8F28-85E3D28B7D67}" type="slidenum">
              <a:rPr lang="en-US" altLang="ko-KR"/>
              <a:pPr eaLnBrk="1" hangingPunct="1"/>
              <a:t>18</a:t>
            </a:fld>
            <a:endParaRPr lang="en-US" altLang="ko-KR"/>
          </a:p>
        </p:txBody>
      </p:sp>
      <p:sp>
        <p:nvSpPr>
          <p:cNvPr id="19460" name="Rectangle 2"/>
          <p:cNvSpPr>
            <a:spLocks noGrp="1" noChangeArrowheads="1"/>
          </p:cNvSpPr>
          <p:nvPr>
            <p:ph type="title"/>
          </p:nvPr>
        </p:nvSpPr>
        <p:spPr/>
        <p:txBody>
          <a:bodyPr/>
          <a:lstStyle/>
          <a:p>
            <a:pPr eaLnBrk="1" hangingPunct="1"/>
            <a:r>
              <a:rPr kumimoji="0" lang="en-US" altLang="ko-KR" smtClean="0">
                <a:solidFill>
                  <a:srgbClr val="3333CC"/>
                </a:solidFill>
              </a:rPr>
              <a:t>Distance Vector Routing</a:t>
            </a:r>
          </a:p>
        </p:txBody>
      </p:sp>
      <p:sp>
        <p:nvSpPr>
          <p:cNvPr id="19461" name="Rectangle 4"/>
          <p:cNvSpPr>
            <a:spLocks noGrp="1" noChangeArrowheads="1"/>
          </p:cNvSpPr>
          <p:nvPr>
            <p:ph type="body" sz="half" idx="1"/>
          </p:nvPr>
        </p:nvSpPr>
        <p:spPr>
          <a:xfrm>
            <a:off x="457200" y="1600200"/>
            <a:ext cx="8229600" cy="971550"/>
          </a:xfrm>
        </p:spPr>
        <p:txBody>
          <a:bodyPr/>
          <a:lstStyle/>
          <a:p>
            <a:pPr eaLnBrk="1" hangingPunct="1"/>
            <a:r>
              <a:rPr lang="en-US" altLang="ko-KR" sz="1800" smtClean="0"/>
              <a:t>The least-cost route between any two nodes is the route with minimum distance</a:t>
            </a:r>
          </a:p>
          <a:p>
            <a:pPr eaLnBrk="1" hangingPunct="1"/>
            <a:r>
              <a:rPr lang="en-US" altLang="ko-KR" sz="1800" smtClean="0"/>
              <a:t>Each node maintains a vector(table) of minimum distances to every node</a:t>
            </a:r>
          </a:p>
          <a:p>
            <a:pPr eaLnBrk="1" hangingPunct="1"/>
            <a:r>
              <a:rPr lang="en-US" altLang="ko-KR" sz="1800" smtClean="0"/>
              <a:t>Distance vector routing table</a:t>
            </a:r>
          </a:p>
        </p:txBody>
      </p:sp>
      <p:pic>
        <p:nvPicPr>
          <p:cNvPr id="1946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013" y="2859088"/>
            <a:ext cx="5678487"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048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614C588D-9614-4EEA-B727-31E30CB2430C}" type="slidenum">
              <a:rPr lang="en-US" altLang="ko-KR"/>
              <a:pPr eaLnBrk="1" hangingPunct="1"/>
              <a:t>19</a:t>
            </a:fld>
            <a:endParaRPr lang="en-US" altLang="ko-KR"/>
          </a:p>
        </p:txBody>
      </p:sp>
      <p:sp>
        <p:nvSpPr>
          <p:cNvPr id="20484" name="Rectangle 2"/>
          <p:cNvSpPr>
            <a:spLocks noGrp="1" noChangeArrowheads="1"/>
          </p:cNvSpPr>
          <p:nvPr>
            <p:ph type="title"/>
          </p:nvPr>
        </p:nvSpPr>
        <p:spPr/>
        <p:txBody>
          <a:bodyPr/>
          <a:lstStyle/>
          <a:p>
            <a:pPr eaLnBrk="1" hangingPunct="1"/>
            <a:r>
              <a:rPr kumimoji="0" lang="en-US" altLang="ko-KR" smtClean="0">
                <a:solidFill>
                  <a:srgbClr val="3333CC"/>
                </a:solidFill>
              </a:rPr>
              <a:t>Distance Vector Routing: Initialization</a:t>
            </a:r>
          </a:p>
        </p:txBody>
      </p:sp>
      <p:sp>
        <p:nvSpPr>
          <p:cNvPr id="20485" name="Rectangle 4"/>
          <p:cNvSpPr>
            <a:spLocks noGrp="1" noChangeArrowheads="1"/>
          </p:cNvSpPr>
          <p:nvPr>
            <p:ph type="body" sz="half" idx="1"/>
          </p:nvPr>
        </p:nvSpPr>
        <p:spPr>
          <a:xfrm>
            <a:off x="457200" y="1600200"/>
            <a:ext cx="8229600" cy="971550"/>
          </a:xfrm>
        </p:spPr>
        <p:txBody>
          <a:bodyPr/>
          <a:lstStyle/>
          <a:p>
            <a:pPr eaLnBrk="1" hangingPunct="1"/>
            <a:r>
              <a:rPr lang="en-US" altLang="ko-KR" sz="1800" smtClean="0"/>
              <a:t>At the beginning, each node can know only the distance between itself and its immediate neighbors</a:t>
            </a: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263" y="2357438"/>
            <a:ext cx="6392862"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07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68CF65BA-2F21-44FD-B456-B7D20EDE9B1A}" type="slidenum">
              <a:rPr lang="en-US" altLang="ko-KR"/>
              <a:pPr eaLnBrk="1" hangingPunct="1"/>
              <a:t>2</a:t>
            </a:fld>
            <a:endParaRPr lang="en-US" altLang="ko-KR"/>
          </a:p>
        </p:txBody>
      </p:sp>
      <p:sp>
        <p:nvSpPr>
          <p:cNvPr id="3076" name="Rectangle 2"/>
          <p:cNvSpPr>
            <a:spLocks noGrp="1" noChangeArrowheads="1"/>
          </p:cNvSpPr>
          <p:nvPr>
            <p:ph type="title"/>
          </p:nvPr>
        </p:nvSpPr>
        <p:spPr/>
        <p:txBody>
          <a:bodyPr/>
          <a:lstStyle/>
          <a:p>
            <a:pPr eaLnBrk="1" hangingPunct="1"/>
            <a:r>
              <a:rPr kumimoji="0" lang="en-US" altLang="ko-KR" smtClean="0">
                <a:solidFill>
                  <a:srgbClr val="3333CC"/>
                </a:solidFill>
              </a:rPr>
              <a:t>Delivery</a:t>
            </a:r>
          </a:p>
        </p:txBody>
      </p:sp>
      <p:sp>
        <p:nvSpPr>
          <p:cNvPr id="3077" name="Rectangle 3"/>
          <p:cNvSpPr>
            <a:spLocks noGrp="1" noChangeArrowheads="1"/>
          </p:cNvSpPr>
          <p:nvPr>
            <p:ph type="body" sz="half" idx="1"/>
          </p:nvPr>
        </p:nvSpPr>
        <p:spPr>
          <a:xfrm>
            <a:off x="457200" y="1600200"/>
            <a:ext cx="8229600" cy="1543050"/>
          </a:xfrm>
        </p:spPr>
        <p:txBody>
          <a:bodyPr/>
          <a:lstStyle/>
          <a:p>
            <a:pPr eaLnBrk="1" hangingPunct="1"/>
            <a:r>
              <a:rPr kumimoji="0" lang="en-US" altLang="ko-KR" sz="1800" smtClean="0"/>
              <a:t>The network layer supervises the handling of the packets by the underlying physical networks. We define this handling as the delivery of a packet.</a:t>
            </a:r>
          </a:p>
          <a:p>
            <a:pPr eaLnBrk="1" hangingPunct="1"/>
            <a:r>
              <a:rPr kumimoji="0" lang="en-US" altLang="ko-KR" sz="1800" smtClean="0"/>
              <a:t>Direct versus Indirect Delivery</a:t>
            </a:r>
          </a:p>
          <a:p>
            <a:pPr eaLnBrk="1" hangingPunct="1"/>
            <a:endParaRPr kumimoji="0" lang="en-US" altLang="ko-KR" sz="1800" smtClean="0"/>
          </a:p>
        </p:txBody>
      </p:sp>
      <p:pic>
        <p:nvPicPr>
          <p:cNvPr id="30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625" y="2857500"/>
            <a:ext cx="58293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1507"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F90B3A97-04C0-4E4F-892F-4550F9AED6D5}" type="slidenum">
              <a:rPr lang="en-US" altLang="ko-KR"/>
              <a:pPr eaLnBrk="1" hangingPunct="1"/>
              <a:t>20</a:t>
            </a:fld>
            <a:endParaRPr lang="en-US" altLang="ko-KR"/>
          </a:p>
        </p:txBody>
      </p:sp>
      <p:sp>
        <p:nvSpPr>
          <p:cNvPr id="21508" name="Rectangle 2"/>
          <p:cNvSpPr>
            <a:spLocks noGrp="1" noChangeArrowheads="1"/>
          </p:cNvSpPr>
          <p:nvPr>
            <p:ph type="title"/>
          </p:nvPr>
        </p:nvSpPr>
        <p:spPr/>
        <p:txBody>
          <a:bodyPr/>
          <a:lstStyle/>
          <a:p>
            <a:pPr eaLnBrk="1" hangingPunct="1"/>
            <a:r>
              <a:rPr kumimoji="0" lang="en-US" altLang="ko-KR" smtClean="0">
                <a:solidFill>
                  <a:srgbClr val="3333CC"/>
                </a:solidFill>
              </a:rPr>
              <a:t>Distance Vector Routing: Sharing</a:t>
            </a:r>
          </a:p>
        </p:txBody>
      </p:sp>
      <p:sp>
        <p:nvSpPr>
          <p:cNvPr id="21509" name="Rectangle 4"/>
          <p:cNvSpPr>
            <a:spLocks noGrp="1" noChangeArrowheads="1"/>
          </p:cNvSpPr>
          <p:nvPr>
            <p:ph type="body" sz="half" idx="1"/>
          </p:nvPr>
        </p:nvSpPr>
        <p:spPr>
          <a:xfrm>
            <a:off x="457200" y="1600200"/>
            <a:ext cx="8229600" cy="971550"/>
          </a:xfrm>
        </p:spPr>
        <p:txBody>
          <a:bodyPr/>
          <a:lstStyle/>
          <a:p>
            <a:pPr eaLnBrk="1" hangingPunct="1"/>
            <a:r>
              <a:rPr lang="en-US" altLang="ko-KR" sz="1800" smtClean="0"/>
              <a:t>In distance vector routing, each node shares its routing table with its immediate neighbors periodically and when there is a change</a:t>
            </a:r>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263" y="2571750"/>
            <a:ext cx="62103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253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AC11B7A6-0267-49B5-A7BC-90FE870CB809}" type="slidenum">
              <a:rPr lang="en-US" altLang="ko-KR"/>
              <a:pPr eaLnBrk="1" hangingPunct="1"/>
              <a:t>21</a:t>
            </a:fld>
            <a:endParaRPr lang="en-US" altLang="ko-KR"/>
          </a:p>
        </p:txBody>
      </p:sp>
      <p:sp>
        <p:nvSpPr>
          <p:cNvPr id="22532" name="Rectangle 2"/>
          <p:cNvSpPr>
            <a:spLocks noGrp="1" noChangeArrowheads="1"/>
          </p:cNvSpPr>
          <p:nvPr>
            <p:ph type="title"/>
          </p:nvPr>
        </p:nvSpPr>
        <p:spPr/>
        <p:txBody>
          <a:bodyPr/>
          <a:lstStyle/>
          <a:p>
            <a:pPr eaLnBrk="1" hangingPunct="1"/>
            <a:r>
              <a:rPr kumimoji="0" lang="en-US" altLang="ko-KR" smtClean="0">
                <a:solidFill>
                  <a:srgbClr val="3333CC"/>
                </a:solidFill>
              </a:rPr>
              <a:t>Distance Vector Routing: Updating</a:t>
            </a:r>
          </a:p>
        </p:txBody>
      </p:sp>
      <p:sp>
        <p:nvSpPr>
          <p:cNvPr id="22533" name="Rectangle 4"/>
          <p:cNvSpPr>
            <a:spLocks noGrp="1" noChangeArrowheads="1"/>
          </p:cNvSpPr>
          <p:nvPr>
            <p:ph type="body" sz="half" idx="1"/>
          </p:nvPr>
        </p:nvSpPr>
        <p:spPr>
          <a:xfrm>
            <a:off x="457200" y="1600200"/>
            <a:ext cx="8229600" cy="971550"/>
          </a:xfrm>
        </p:spPr>
        <p:txBody>
          <a:bodyPr/>
          <a:lstStyle/>
          <a:p>
            <a:pPr eaLnBrk="1" hangingPunct="1"/>
            <a:r>
              <a:rPr lang="en-US" altLang="ko-KR" sz="1800" smtClean="0"/>
              <a:t>When a node receives a two-column table from a neighbor, it need to update its routing table</a:t>
            </a:r>
          </a:p>
          <a:p>
            <a:pPr eaLnBrk="1" hangingPunct="1"/>
            <a:r>
              <a:rPr lang="en-US" altLang="ko-KR" sz="1800" smtClean="0"/>
              <a:t>Updating rule:</a:t>
            </a:r>
          </a:p>
          <a:p>
            <a:pPr lvl="1" eaLnBrk="1" hangingPunct="1"/>
            <a:r>
              <a:rPr lang="en-US" altLang="ko-KR" sz="1600" smtClean="0"/>
              <a:t>Choose the smaller cost. If the same, keep the old one</a:t>
            </a:r>
          </a:p>
          <a:p>
            <a:pPr lvl="1" eaLnBrk="1" hangingPunct="1"/>
            <a:r>
              <a:rPr lang="en-US" altLang="ko-KR" sz="1600" smtClean="0"/>
              <a:t>If the next-node entry is the same, the receiving node chooses the new row</a:t>
            </a:r>
          </a:p>
        </p:txBody>
      </p:sp>
      <p:pic>
        <p:nvPicPr>
          <p:cNvPr id="22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3432175"/>
            <a:ext cx="4510088"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355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E9090A52-DB02-40CE-AE60-C049C9FCFD5D}" type="slidenum">
              <a:rPr lang="en-US" altLang="ko-KR"/>
              <a:pPr eaLnBrk="1" hangingPunct="1"/>
              <a:t>22</a:t>
            </a:fld>
            <a:endParaRPr lang="en-US" altLang="ko-KR"/>
          </a:p>
        </p:txBody>
      </p:sp>
      <p:sp>
        <p:nvSpPr>
          <p:cNvPr id="23556" name="Rectangle 2"/>
          <p:cNvSpPr>
            <a:spLocks noGrp="1" noChangeArrowheads="1"/>
          </p:cNvSpPr>
          <p:nvPr>
            <p:ph type="title"/>
          </p:nvPr>
        </p:nvSpPr>
        <p:spPr/>
        <p:txBody>
          <a:bodyPr/>
          <a:lstStyle/>
          <a:p>
            <a:pPr eaLnBrk="1" hangingPunct="1"/>
            <a:r>
              <a:rPr kumimoji="0" lang="en-US" altLang="ko-KR" smtClean="0">
                <a:solidFill>
                  <a:srgbClr val="3333CC"/>
                </a:solidFill>
              </a:rPr>
              <a:t>When to Share</a:t>
            </a:r>
          </a:p>
        </p:txBody>
      </p:sp>
      <p:sp>
        <p:nvSpPr>
          <p:cNvPr id="23557" name="Rectangle 4"/>
          <p:cNvSpPr>
            <a:spLocks noGrp="1" noChangeArrowheads="1"/>
          </p:cNvSpPr>
          <p:nvPr>
            <p:ph type="body" sz="half" idx="1"/>
          </p:nvPr>
        </p:nvSpPr>
        <p:spPr>
          <a:xfrm>
            <a:off x="457200" y="1600200"/>
            <a:ext cx="8229600" cy="971550"/>
          </a:xfrm>
        </p:spPr>
        <p:txBody>
          <a:bodyPr/>
          <a:lstStyle/>
          <a:p>
            <a:pPr eaLnBrk="1" hangingPunct="1"/>
            <a:r>
              <a:rPr lang="en-US" altLang="ko-KR" sz="1800" smtClean="0"/>
              <a:t>Periodic update: A node sends its routing table, normally every 30 s</a:t>
            </a:r>
          </a:p>
          <a:p>
            <a:pPr eaLnBrk="1" hangingPunct="1"/>
            <a:r>
              <a:rPr lang="en-US" altLang="ko-KR" sz="1800" smtClean="0"/>
              <a:t>Triggered update: Anode sends its two-column routing table to its neighbors anytime there is a change in its routing table</a:t>
            </a:r>
          </a:p>
          <a:p>
            <a:pPr eaLnBrk="1" hangingPunct="1"/>
            <a:r>
              <a:rPr lang="en-US" altLang="ko-KR" sz="1800" smtClean="0"/>
              <a:t>Two-node instability</a:t>
            </a:r>
          </a:p>
          <a:p>
            <a:pPr eaLnBrk="1" hangingPunct="1"/>
            <a:endParaRPr lang="en-US" altLang="ko-KR" sz="1800" smtClean="0"/>
          </a:p>
        </p:txBody>
      </p:sp>
      <p:pic>
        <p:nvPicPr>
          <p:cNvPr id="2355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5" y="3128963"/>
            <a:ext cx="64198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457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FCAD7822-5309-4943-A820-B1DD0990C44B}" type="slidenum">
              <a:rPr lang="en-US" altLang="ko-KR"/>
              <a:pPr eaLnBrk="1" hangingPunct="1"/>
              <a:t>23</a:t>
            </a:fld>
            <a:endParaRPr lang="en-US" altLang="ko-KR"/>
          </a:p>
        </p:txBody>
      </p:sp>
      <p:sp>
        <p:nvSpPr>
          <p:cNvPr id="24580" name="Rectangle 2"/>
          <p:cNvSpPr>
            <a:spLocks noGrp="1" noChangeArrowheads="1"/>
          </p:cNvSpPr>
          <p:nvPr>
            <p:ph type="title"/>
          </p:nvPr>
        </p:nvSpPr>
        <p:spPr/>
        <p:txBody>
          <a:bodyPr/>
          <a:lstStyle/>
          <a:p>
            <a:pPr eaLnBrk="1" hangingPunct="1"/>
            <a:r>
              <a:rPr kumimoji="0" lang="en-US" altLang="ko-KR" smtClean="0">
                <a:solidFill>
                  <a:srgbClr val="3333CC"/>
                </a:solidFill>
              </a:rPr>
              <a:t>Two-Node Instability</a:t>
            </a:r>
          </a:p>
        </p:txBody>
      </p:sp>
      <p:sp>
        <p:nvSpPr>
          <p:cNvPr id="24581" name="Rectangle 4"/>
          <p:cNvSpPr>
            <a:spLocks noGrp="1" noChangeArrowheads="1"/>
          </p:cNvSpPr>
          <p:nvPr>
            <p:ph type="body" sz="half" idx="1"/>
          </p:nvPr>
        </p:nvSpPr>
        <p:spPr>
          <a:xfrm>
            <a:off x="457200" y="1600200"/>
            <a:ext cx="8229600" cy="2471738"/>
          </a:xfrm>
        </p:spPr>
        <p:txBody>
          <a:bodyPr/>
          <a:lstStyle/>
          <a:p>
            <a:pPr eaLnBrk="1" hangingPunct="1"/>
            <a:r>
              <a:rPr lang="en-US" altLang="ko-KR" sz="1800" b="1" smtClean="0"/>
              <a:t>Defining infinity</a:t>
            </a:r>
            <a:r>
              <a:rPr lang="en-US" altLang="ko-KR" sz="1800" smtClean="0"/>
              <a:t>: To redefine infinity to a smaller number, such as 100</a:t>
            </a:r>
          </a:p>
          <a:p>
            <a:pPr eaLnBrk="1" hangingPunct="1"/>
            <a:r>
              <a:rPr lang="en-US" altLang="ko-KR" sz="1800" b="1" smtClean="0"/>
              <a:t>Split horizon</a:t>
            </a:r>
            <a:r>
              <a:rPr lang="en-US" altLang="ko-KR" sz="1800" smtClean="0"/>
              <a:t>: Instead of flooding the table through each interface, each node sends only part of its table through each interface. Node B eliminates the last line of its routing table before it sends it to A</a:t>
            </a:r>
          </a:p>
          <a:p>
            <a:pPr eaLnBrk="1" hangingPunct="1"/>
            <a:r>
              <a:rPr lang="en-US" altLang="ko-KR" sz="1800" b="1" smtClean="0"/>
              <a:t>Split horizon and poison reverse</a:t>
            </a:r>
            <a:r>
              <a:rPr lang="en-US" altLang="ko-KR" sz="1800" smtClean="0"/>
              <a:t>: Node B can still advertise the value for X, but if the source of information is A, it can replace the distance with infinity as a warning: “Do not use this value, what I know about this route comes from you.”</a:t>
            </a:r>
          </a:p>
          <a:p>
            <a:pPr eaLnBrk="1" hangingPunct="1"/>
            <a:endParaRPr lang="en-US" altLang="ko-KR" sz="1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560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6E5D56DA-8E0B-4F5A-AA82-611838D57EF3}" type="slidenum">
              <a:rPr lang="en-US" altLang="ko-KR"/>
              <a:pPr eaLnBrk="1" hangingPunct="1"/>
              <a:t>24</a:t>
            </a:fld>
            <a:endParaRPr lang="en-US" altLang="ko-KR"/>
          </a:p>
        </p:txBody>
      </p:sp>
      <p:sp>
        <p:nvSpPr>
          <p:cNvPr id="25604" name="Rectangle 2"/>
          <p:cNvSpPr>
            <a:spLocks noGrp="1" noChangeArrowheads="1"/>
          </p:cNvSpPr>
          <p:nvPr>
            <p:ph type="title"/>
          </p:nvPr>
        </p:nvSpPr>
        <p:spPr/>
        <p:txBody>
          <a:bodyPr/>
          <a:lstStyle/>
          <a:p>
            <a:pPr eaLnBrk="1" hangingPunct="1"/>
            <a:r>
              <a:rPr kumimoji="0" lang="en-US" altLang="ko-KR" smtClean="0">
                <a:solidFill>
                  <a:srgbClr val="3333CC"/>
                </a:solidFill>
              </a:rPr>
              <a:t>Three-Node Instability</a:t>
            </a:r>
          </a:p>
        </p:txBody>
      </p:sp>
      <p:sp>
        <p:nvSpPr>
          <p:cNvPr id="25605" name="Rectangle 4"/>
          <p:cNvSpPr>
            <a:spLocks noGrp="1" noChangeArrowheads="1"/>
          </p:cNvSpPr>
          <p:nvPr>
            <p:ph type="body" sz="half" idx="1"/>
          </p:nvPr>
        </p:nvSpPr>
        <p:spPr>
          <a:xfrm>
            <a:off x="457200" y="1600200"/>
            <a:ext cx="8229600" cy="971550"/>
          </a:xfrm>
        </p:spPr>
        <p:txBody>
          <a:bodyPr/>
          <a:lstStyle/>
          <a:p>
            <a:pPr eaLnBrk="1" hangingPunct="1"/>
            <a:r>
              <a:rPr lang="en-US" altLang="ko-KR" sz="1800" smtClean="0"/>
              <a:t>If the instability is between three nodes, stability cannot be guaranteed.</a:t>
            </a:r>
          </a:p>
        </p:txBody>
      </p:sp>
      <p:pic>
        <p:nvPicPr>
          <p:cNvPr id="2560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563" y="2571750"/>
            <a:ext cx="677227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6627"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9EB07E3-D1CE-47F1-B5E9-F240C5A8ECAE}" type="slidenum">
              <a:rPr lang="en-US" altLang="ko-KR"/>
              <a:pPr eaLnBrk="1" hangingPunct="1"/>
              <a:t>25</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smtClean="0">
                <a:solidFill>
                  <a:srgbClr val="3333CC"/>
                </a:solidFill>
                <a:effectLst>
                  <a:outerShdw blurRad="38100" dist="38100" dir="2700000" algn="tl">
                    <a:srgbClr val="C0C0C0"/>
                  </a:outerShdw>
                </a:effectLst>
              </a:rPr>
              <a:t>Routing Information Protocol</a:t>
            </a:r>
          </a:p>
        </p:txBody>
      </p:sp>
      <p:sp>
        <p:nvSpPr>
          <p:cNvPr id="26629" name="Rectangle 3"/>
          <p:cNvSpPr>
            <a:spLocks noGrp="1" noChangeArrowheads="1"/>
          </p:cNvSpPr>
          <p:nvPr>
            <p:ph type="body" idx="1"/>
          </p:nvPr>
        </p:nvSpPr>
        <p:spPr>
          <a:xfrm>
            <a:off x="457200" y="1600200"/>
            <a:ext cx="8229600" cy="1328738"/>
          </a:xfrm>
        </p:spPr>
        <p:txBody>
          <a:bodyPr/>
          <a:lstStyle/>
          <a:p>
            <a:pPr eaLnBrk="1" hangingPunct="1"/>
            <a:r>
              <a:rPr lang="en-US" altLang="ko-KR" sz="1800" smtClean="0"/>
              <a:t>RIP: an intradomain routing protocol used inside an AS</a:t>
            </a:r>
          </a:p>
          <a:p>
            <a:pPr eaLnBrk="1" hangingPunct="1"/>
            <a:r>
              <a:rPr lang="en-US" altLang="ko-KR" sz="1800" smtClean="0"/>
              <a:t>Simple protocol based distance vector routing</a:t>
            </a:r>
          </a:p>
          <a:p>
            <a:pPr eaLnBrk="1" hangingPunct="1"/>
            <a:r>
              <a:rPr lang="en-US" altLang="ko-KR" sz="1800" smtClean="0"/>
              <a:t>Metric is simple, a </a:t>
            </a:r>
            <a:r>
              <a:rPr lang="en-US" altLang="ko-KR" sz="1800" b="1" smtClean="0"/>
              <a:t>hop count</a:t>
            </a:r>
            <a:r>
              <a:rPr lang="en-US" altLang="ko-KR" sz="1800" smtClean="0"/>
              <a:t>. The distance is defined as the number of links (networks) to reach the destination</a:t>
            </a:r>
          </a:p>
        </p:txBody>
      </p:sp>
      <p:pic>
        <p:nvPicPr>
          <p:cNvPr id="266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838" y="3105150"/>
            <a:ext cx="7158037"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765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F1AEAEB3-C62E-4A1D-85D6-724956972AF9}" type="slidenum">
              <a:rPr lang="en-US" altLang="ko-KR"/>
              <a:pPr eaLnBrk="1" hangingPunct="1"/>
              <a:t>26</a:t>
            </a:fld>
            <a:endParaRPr lang="en-US" altLang="ko-KR"/>
          </a:p>
        </p:txBody>
      </p:sp>
      <p:sp>
        <p:nvSpPr>
          <p:cNvPr id="27652" name="Rectangle 2"/>
          <p:cNvSpPr>
            <a:spLocks noGrp="1" noChangeArrowheads="1"/>
          </p:cNvSpPr>
          <p:nvPr>
            <p:ph type="title"/>
          </p:nvPr>
        </p:nvSpPr>
        <p:spPr/>
        <p:txBody>
          <a:bodyPr/>
          <a:lstStyle/>
          <a:p>
            <a:pPr eaLnBrk="1" hangingPunct="1"/>
            <a:r>
              <a:rPr kumimoji="0" lang="en-US" altLang="en-US" smtClean="0">
                <a:solidFill>
                  <a:srgbClr val="3333CC"/>
                </a:solidFill>
              </a:rPr>
              <a:t>Example of RIP Updating</a:t>
            </a:r>
            <a:endParaRPr kumimoji="0" lang="en-US" altLang="ko-KR" smtClean="0">
              <a:solidFill>
                <a:srgbClr val="3333CC"/>
              </a:solidFill>
            </a:endParaRPr>
          </a:p>
        </p:txBody>
      </p:sp>
      <p:pic>
        <p:nvPicPr>
          <p:cNvPr id="27653" name="Picture 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57313" y="1571625"/>
            <a:ext cx="6337300" cy="4464050"/>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8675"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5931F4E8-F10F-4EA3-B6BF-BDD2AB2C3DAB}" type="slidenum">
              <a:rPr lang="en-US" altLang="ko-KR"/>
              <a:pPr eaLnBrk="1" hangingPunct="1"/>
              <a:t>27</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smtClean="0">
                <a:solidFill>
                  <a:srgbClr val="3333CC"/>
                </a:solidFill>
                <a:effectLst>
                  <a:outerShdw blurRad="38100" dist="38100" dir="2700000" algn="tl">
                    <a:srgbClr val="C0C0C0"/>
                  </a:outerShdw>
                </a:effectLst>
              </a:rPr>
              <a:t>Link State Routing</a:t>
            </a:r>
          </a:p>
        </p:txBody>
      </p:sp>
      <p:sp>
        <p:nvSpPr>
          <p:cNvPr id="28677" name="Rectangle 3"/>
          <p:cNvSpPr>
            <a:spLocks noGrp="1" noChangeArrowheads="1"/>
          </p:cNvSpPr>
          <p:nvPr>
            <p:ph type="body" idx="1"/>
          </p:nvPr>
        </p:nvSpPr>
        <p:spPr>
          <a:xfrm>
            <a:off x="457200" y="1600200"/>
            <a:ext cx="8229600" cy="1328738"/>
          </a:xfrm>
        </p:spPr>
        <p:txBody>
          <a:bodyPr/>
          <a:lstStyle/>
          <a:p>
            <a:pPr eaLnBrk="1" hangingPunct="1"/>
            <a:r>
              <a:rPr lang="en-US" altLang="ko-KR" sz="1800" smtClean="0"/>
              <a:t>Each node has the entire topology of the domain- the list of nodes and links, how they are connected including type, cost, and condition of the links(up or down)</a:t>
            </a:r>
          </a:p>
          <a:p>
            <a:pPr eaLnBrk="1" hangingPunct="1"/>
            <a:r>
              <a:rPr lang="en-US" altLang="ko-KR" sz="1800" smtClean="0"/>
              <a:t>Node can use </a:t>
            </a:r>
            <a:r>
              <a:rPr lang="en-US" altLang="ko-KR" sz="1800" b="1" smtClean="0"/>
              <a:t>Dijkstra’s algorithm </a:t>
            </a:r>
            <a:r>
              <a:rPr lang="en-US" altLang="ko-KR" sz="1800" smtClean="0"/>
              <a:t>to build a routing table</a:t>
            </a:r>
          </a:p>
        </p:txBody>
      </p:sp>
      <p:pic>
        <p:nvPicPr>
          <p:cNvPr id="286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88" y="2860675"/>
            <a:ext cx="6021387"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29699"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A3C0A550-4E18-4631-83DB-AEBE85D05139}" type="slidenum">
              <a:rPr lang="en-US" altLang="ko-KR"/>
              <a:pPr eaLnBrk="1" hangingPunct="1"/>
              <a:t>28</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smtClean="0">
                <a:solidFill>
                  <a:srgbClr val="3333CC"/>
                </a:solidFill>
                <a:effectLst>
                  <a:outerShdw blurRad="38100" dist="38100" dir="2700000" algn="tl">
                    <a:srgbClr val="C0C0C0"/>
                  </a:outerShdw>
                </a:effectLst>
              </a:rPr>
              <a:t>Link State Knowledge</a:t>
            </a:r>
          </a:p>
        </p:txBody>
      </p:sp>
      <p:sp>
        <p:nvSpPr>
          <p:cNvPr id="29701" name="Rectangle 3"/>
          <p:cNvSpPr>
            <a:spLocks noGrp="1" noChangeArrowheads="1"/>
          </p:cNvSpPr>
          <p:nvPr>
            <p:ph type="body" idx="1"/>
          </p:nvPr>
        </p:nvSpPr>
        <p:spPr>
          <a:xfrm>
            <a:off x="457200" y="1600200"/>
            <a:ext cx="8229600" cy="1328738"/>
          </a:xfrm>
        </p:spPr>
        <p:txBody>
          <a:bodyPr/>
          <a:lstStyle/>
          <a:p>
            <a:pPr eaLnBrk="1" hangingPunct="1"/>
            <a:r>
              <a:rPr lang="en-US" altLang="ko-KR" sz="1800" smtClean="0"/>
              <a:t>Each node has partial knowledge: it know the state (type, condition, and cost) of its links. The whole topology can be compiled from the partial knowledge of each node</a:t>
            </a:r>
          </a:p>
        </p:txBody>
      </p:sp>
      <p:pic>
        <p:nvPicPr>
          <p:cNvPr id="297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2786063"/>
            <a:ext cx="65944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0723"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08B1017B-D0A3-4A8A-B8C8-E25EB23A1947}" type="slidenum">
              <a:rPr lang="en-US" altLang="ko-KR"/>
              <a:pPr eaLnBrk="1" hangingPunct="1"/>
              <a:t>29</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smtClean="0">
                <a:solidFill>
                  <a:srgbClr val="3333CC"/>
                </a:solidFill>
                <a:effectLst>
                  <a:outerShdw blurRad="38100" dist="38100" dir="2700000" algn="tl">
                    <a:srgbClr val="C0C0C0"/>
                  </a:outerShdw>
                </a:effectLst>
              </a:rPr>
              <a:t>Building Routing Table</a:t>
            </a:r>
          </a:p>
        </p:txBody>
      </p:sp>
      <p:sp>
        <p:nvSpPr>
          <p:cNvPr id="30725" name="Rectangle 3"/>
          <p:cNvSpPr>
            <a:spLocks noGrp="1" noChangeArrowheads="1"/>
          </p:cNvSpPr>
          <p:nvPr>
            <p:ph type="body" idx="1"/>
          </p:nvPr>
        </p:nvSpPr>
        <p:spPr>
          <a:xfrm>
            <a:off x="457200" y="1600200"/>
            <a:ext cx="8229600" cy="3900488"/>
          </a:xfrm>
        </p:spPr>
        <p:txBody>
          <a:bodyPr/>
          <a:lstStyle/>
          <a:p>
            <a:pPr eaLnBrk="1" hangingPunct="1">
              <a:buFont typeface="Times New Roman" panose="02020603050405020304" pitchFamily="18" charset="0"/>
              <a:buAutoNum type="arabicPeriod"/>
            </a:pPr>
            <a:r>
              <a:rPr lang="en-US" altLang="ko-KR" sz="1800" smtClean="0"/>
              <a:t>Creation of the states of the links by each node, called the link state packet (LSP)</a:t>
            </a:r>
          </a:p>
          <a:p>
            <a:pPr eaLnBrk="1" hangingPunct="1">
              <a:buFont typeface="Times New Roman" panose="02020603050405020304" pitchFamily="18" charset="0"/>
              <a:buAutoNum type="arabicPeriod"/>
            </a:pPr>
            <a:r>
              <a:rPr lang="en-US" altLang="ko-KR" sz="1800" smtClean="0"/>
              <a:t>Dissemination of LSPs to every other router, called flooding, in an efficient and reliable way</a:t>
            </a:r>
          </a:p>
          <a:p>
            <a:pPr eaLnBrk="1" hangingPunct="1">
              <a:buFont typeface="Times New Roman" panose="02020603050405020304" pitchFamily="18" charset="0"/>
              <a:buAutoNum type="arabicPeriod"/>
            </a:pPr>
            <a:r>
              <a:rPr lang="en-US" altLang="ko-KR" sz="1800" smtClean="0"/>
              <a:t>Formation of a shortest path tree for each node</a:t>
            </a:r>
          </a:p>
          <a:p>
            <a:pPr eaLnBrk="1" hangingPunct="1">
              <a:buFont typeface="Times New Roman" panose="02020603050405020304" pitchFamily="18" charset="0"/>
              <a:buAutoNum type="arabicPeriod"/>
            </a:pPr>
            <a:r>
              <a:rPr lang="en-US" altLang="ko-KR" sz="1800" smtClean="0"/>
              <a:t>Calculation of a routing table based on the shortest path tree</a:t>
            </a:r>
          </a:p>
          <a:p>
            <a:pPr eaLnBrk="1" hangingPunct="1">
              <a:buFont typeface="Times New Roman" panose="02020603050405020304" pitchFamily="18" charset="0"/>
              <a:buAutoNum type="arabicPeriod"/>
            </a:pPr>
            <a:endParaRPr lang="en-US" altLang="ko-KR" sz="1800" smtClean="0"/>
          </a:p>
          <a:p>
            <a:pPr eaLnBrk="1" hangingPunct="1"/>
            <a:r>
              <a:rPr lang="en-US" altLang="ko-KR" sz="1800" smtClean="0"/>
              <a:t>Creation of LSP</a:t>
            </a:r>
          </a:p>
          <a:p>
            <a:pPr lvl="1" eaLnBrk="1" hangingPunct="1"/>
            <a:r>
              <a:rPr lang="en-US" altLang="ko-KR" sz="1600" smtClean="0"/>
              <a:t>LSP contains </a:t>
            </a:r>
            <a:r>
              <a:rPr lang="en-US" altLang="ko-KR" sz="1600" b="1" i="1" smtClean="0"/>
              <a:t>node identity</a:t>
            </a:r>
            <a:r>
              <a:rPr lang="en-US" altLang="ko-KR" sz="1600" smtClean="0"/>
              <a:t>, </a:t>
            </a:r>
            <a:r>
              <a:rPr lang="en-US" altLang="ko-KR" sz="1600" b="1" i="1" smtClean="0"/>
              <a:t>the list of links </a:t>
            </a:r>
            <a:r>
              <a:rPr lang="en-US" altLang="ko-KR" sz="1600" smtClean="0"/>
              <a:t>(to make the topology), </a:t>
            </a:r>
            <a:r>
              <a:rPr lang="en-US" altLang="ko-KR" sz="1600" b="1" i="1" smtClean="0"/>
              <a:t>sequence number </a:t>
            </a:r>
            <a:r>
              <a:rPr lang="en-US" altLang="ko-KR" sz="1600" smtClean="0"/>
              <a:t>(to facilitate flooding and distinguish new LSPs from old ones</a:t>
            </a:r>
          </a:p>
          <a:p>
            <a:pPr lvl="1" eaLnBrk="1" hangingPunct="1"/>
            <a:r>
              <a:rPr lang="en-US" altLang="ko-KR" sz="1600" smtClean="0"/>
              <a:t>LSPs are generated (1) when there is a change in the topology of the domain, (2) on a periodic basis, normally 60 min or 2 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09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C86156FC-D323-4C6E-9B2E-F9FA8A7ADCAD}" type="slidenum">
              <a:rPr lang="en-US" altLang="ko-KR"/>
              <a:pPr eaLnBrk="1" hangingPunct="1"/>
              <a:t>3</a:t>
            </a:fld>
            <a:endParaRPr lang="en-US" altLang="ko-KR"/>
          </a:p>
        </p:txBody>
      </p:sp>
      <p:sp>
        <p:nvSpPr>
          <p:cNvPr id="4100" name="Rectangle 2"/>
          <p:cNvSpPr>
            <a:spLocks noGrp="1" noChangeArrowheads="1"/>
          </p:cNvSpPr>
          <p:nvPr>
            <p:ph type="title"/>
          </p:nvPr>
        </p:nvSpPr>
        <p:spPr/>
        <p:txBody>
          <a:bodyPr/>
          <a:lstStyle/>
          <a:p>
            <a:pPr eaLnBrk="1" hangingPunct="1"/>
            <a:r>
              <a:rPr kumimoji="0" lang="en-US" altLang="ko-KR" smtClean="0">
                <a:solidFill>
                  <a:srgbClr val="3333CC"/>
                </a:solidFill>
              </a:rPr>
              <a:t>Forwarding</a:t>
            </a:r>
          </a:p>
        </p:txBody>
      </p:sp>
      <p:sp>
        <p:nvSpPr>
          <p:cNvPr id="4101" name="Rectangle 3"/>
          <p:cNvSpPr>
            <a:spLocks noGrp="1" noChangeArrowheads="1"/>
          </p:cNvSpPr>
          <p:nvPr>
            <p:ph type="body" sz="half" idx="1"/>
          </p:nvPr>
        </p:nvSpPr>
        <p:spPr>
          <a:xfrm>
            <a:off x="457200" y="1600200"/>
            <a:ext cx="8229600" cy="1971675"/>
          </a:xfrm>
        </p:spPr>
        <p:txBody>
          <a:bodyPr/>
          <a:lstStyle/>
          <a:p>
            <a:pPr eaLnBrk="1" hangingPunct="1"/>
            <a:r>
              <a:rPr kumimoji="0" lang="en-US" altLang="ko-KR" sz="1800" smtClean="0"/>
              <a:t>Forwarding means to place the packet in its route to its destination.</a:t>
            </a:r>
          </a:p>
          <a:p>
            <a:pPr eaLnBrk="1" hangingPunct="1"/>
            <a:r>
              <a:rPr kumimoji="0" lang="en-US" altLang="ko-KR" sz="1800" smtClean="0"/>
              <a:t>Forwarding requires a host or a router to have a routing table</a:t>
            </a:r>
          </a:p>
          <a:p>
            <a:pPr eaLnBrk="1" hangingPunct="1"/>
            <a:r>
              <a:rPr kumimoji="0" lang="en-US" altLang="ko-KR" sz="1800" smtClean="0"/>
              <a:t>Forwarding techniques to make the size of the routing table manageable</a:t>
            </a:r>
          </a:p>
          <a:p>
            <a:pPr lvl="1" eaLnBrk="1" hangingPunct="1"/>
            <a:r>
              <a:rPr kumimoji="0" lang="en-US" altLang="ko-KR" sz="1600" smtClean="0"/>
              <a:t>Next-hop method versus route method</a:t>
            </a:r>
          </a:p>
          <a:p>
            <a:pPr lvl="1" eaLnBrk="1" hangingPunct="1"/>
            <a:r>
              <a:rPr kumimoji="0" lang="en-US" altLang="ko-KR" sz="1600" smtClean="0"/>
              <a:t>Network-specific method versus host-specific method </a:t>
            </a:r>
          </a:p>
          <a:p>
            <a:pPr lvl="1" eaLnBrk="1" hangingPunct="1"/>
            <a:r>
              <a:rPr kumimoji="0" lang="en-US" altLang="ko-KR" sz="1600" smtClean="0"/>
              <a:t>Default method</a:t>
            </a:r>
          </a:p>
          <a:p>
            <a:pPr eaLnBrk="1" hangingPunct="1"/>
            <a:endParaRPr kumimoji="0" lang="en-US" altLang="ko-KR" sz="1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1747"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BF91966C-0CF4-44A9-A57D-72F8DCF04A37}" type="slidenum">
              <a:rPr lang="en-US" altLang="ko-KR"/>
              <a:pPr eaLnBrk="1" hangingPunct="1"/>
              <a:t>30</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smtClean="0">
                <a:solidFill>
                  <a:srgbClr val="3333CC"/>
                </a:solidFill>
                <a:effectLst>
                  <a:outerShdw blurRad="38100" dist="38100" dir="2700000" algn="tl">
                    <a:srgbClr val="C0C0C0"/>
                  </a:outerShdw>
                </a:effectLst>
              </a:rPr>
              <a:t>Building Routing Table</a:t>
            </a:r>
          </a:p>
        </p:txBody>
      </p:sp>
      <p:sp>
        <p:nvSpPr>
          <p:cNvPr id="9221" name="Rectangle 3"/>
          <p:cNvSpPr>
            <a:spLocks noGrp="1" noChangeArrowheads="1"/>
          </p:cNvSpPr>
          <p:nvPr>
            <p:ph type="body" idx="1"/>
          </p:nvPr>
        </p:nvSpPr>
        <p:spPr>
          <a:xfrm>
            <a:off x="457200" y="1600200"/>
            <a:ext cx="8229600" cy="3900488"/>
          </a:xfrm>
        </p:spPr>
        <p:txBody>
          <a:bodyPr/>
          <a:lstStyle/>
          <a:p>
            <a:pPr eaLnBrk="1" hangingPunct="1">
              <a:defRPr/>
            </a:pPr>
            <a:r>
              <a:rPr lang="en-US" altLang="ko-KR" sz="1800" dirty="0" smtClean="0"/>
              <a:t>Flooding of LSPs</a:t>
            </a:r>
          </a:p>
          <a:p>
            <a:pPr lvl="1" eaLnBrk="1" hangingPunct="1">
              <a:defRPr/>
            </a:pPr>
            <a:r>
              <a:rPr lang="en-US" altLang="ko-KR" sz="1600" dirty="0" smtClean="0"/>
              <a:t>The creating node sends a copy of the LSP out of each interface</a:t>
            </a:r>
          </a:p>
          <a:p>
            <a:pPr lvl="1" eaLnBrk="1" hangingPunct="1">
              <a:defRPr/>
            </a:pPr>
            <a:r>
              <a:rPr lang="en-US" altLang="ko-KR" sz="1600" dirty="0" smtClean="0"/>
              <a:t>A node compares it with the copy it may already have. If the newly arrived LSP is</a:t>
            </a:r>
            <a:r>
              <a:rPr lang="ko-KR" altLang="en-US" sz="1600" dirty="0" smtClean="0"/>
              <a:t> </a:t>
            </a:r>
            <a:r>
              <a:rPr lang="en-US" altLang="ko-KR" sz="1600" dirty="0" smtClean="0"/>
              <a:t>older than the one it has, it discards the LSP. If it is newer,</a:t>
            </a:r>
          </a:p>
          <a:p>
            <a:pPr marL="800100" lvl="1" indent="-342900" eaLnBrk="1" hangingPunct="1">
              <a:buFont typeface="+mj-lt"/>
              <a:buAutoNum type="arabicPeriod"/>
              <a:defRPr/>
            </a:pPr>
            <a:r>
              <a:rPr lang="en-US" altLang="ko-KR" sz="1600" dirty="0" smtClean="0"/>
              <a:t>It discards the old LSP and keeps the new one</a:t>
            </a:r>
          </a:p>
          <a:p>
            <a:pPr marL="800100" lvl="1" indent="-342900" eaLnBrk="1" hangingPunct="1">
              <a:buFont typeface="+mj-lt"/>
              <a:buAutoNum type="arabicPeriod"/>
              <a:defRPr/>
            </a:pPr>
            <a:r>
              <a:rPr lang="en-US" altLang="ko-KR" sz="1600" dirty="0" smtClean="0"/>
              <a:t>It sends a copy of it out of each interface except the one from which the packet arrived</a:t>
            </a:r>
          </a:p>
          <a:p>
            <a:pPr marL="800100" lvl="1" indent="-342900" eaLnBrk="1" hangingPunct="1">
              <a:buFont typeface="+mj-lt"/>
              <a:buAutoNum type="arabicPeriod"/>
              <a:defRPr/>
            </a:pPr>
            <a:endParaRPr lang="en-US" altLang="ko-KR" sz="1600" dirty="0" smtClean="0"/>
          </a:p>
          <a:p>
            <a:pPr marL="400050" eaLnBrk="1" hangingPunct="1">
              <a:defRPr/>
            </a:pPr>
            <a:r>
              <a:rPr lang="en-US" altLang="ko-KR" sz="1800" dirty="0" smtClean="0"/>
              <a:t>Formation of shortest path tree: </a:t>
            </a:r>
            <a:r>
              <a:rPr lang="en-US" altLang="ko-KR" sz="1800" dirty="0" err="1" smtClean="0"/>
              <a:t>Dijkstra</a:t>
            </a:r>
            <a:r>
              <a:rPr lang="en-US" altLang="ko-KR" sz="1800" dirty="0" smtClean="0"/>
              <a:t> Algorithm</a:t>
            </a:r>
          </a:p>
          <a:p>
            <a:pPr marL="800100" lvl="1" eaLnBrk="1" hangingPunct="1">
              <a:defRPr/>
            </a:pPr>
            <a:r>
              <a:rPr lang="en-US" altLang="ko-KR" sz="1600" dirty="0" smtClean="0"/>
              <a:t>After receiving all LSPs, each node will have a copy of the whole topology. Need to find the shortest path to every other node</a:t>
            </a:r>
          </a:p>
          <a:p>
            <a:pPr marL="800100" lvl="1" eaLnBrk="1" hangingPunct="1">
              <a:defRPr/>
            </a:pPr>
            <a:r>
              <a:rPr lang="en-US" altLang="ko-KR" sz="1600" dirty="0" smtClean="0"/>
              <a:t>The </a:t>
            </a:r>
            <a:r>
              <a:rPr lang="en-US" altLang="ko-KR" sz="1600" dirty="0" err="1" smtClean="0"/>
              <a:t>Dijkstra</a:t>
            </a:r>
            <a:r>
              <a:rPr lang="en-US" altLang="ko-KR" sz="1600" dirty="0" smtClean="0"/>
              <a:t> algorithm creates a shortest path tree from a graph </a:t>
            </a:r>
          </a:p>
          <a:p>
            <a:pPr marL="400050" eaLnBrk="1" hangingPunct="1">
              <a:buFont typeface="+mj-lt"/>
              <a:buAutoNum type="arabicPeriod"/>
              <a:defRPr/>
            </a:pPr>
            <a:endParaRPr lang="en-US" altLang="ko-KR" sz="800" dirty="0" smtClean="0"/>
          </a:p>
          <a:p>
            <a:pPr marL="400050" eaLnBrk="1" hangingPunct="1">
              <a:buFont typeface="+mj-lt"/>
              <a:buAutoNum type="arabicPeriod"/>
              <a:defRPr/>
            </a:pPr>
            <a:endParaRPr lang="en-US" altLang="ko-KR" sz="800" dirty="0" smtClean="0"/>
          </a:p>
          <a:p>
            <a:pPr lvl="1" eaLnBrk="1" hangingPunct="1">
              <a:defRPr/>
            </a:pPr>
            <a:endParaRPr lang="en-US" altLang="ko-KR" sz="1600" dirty="0" smtClean="0"/>
          </a:p>
          <a:p>
            <a:pPr lvl="1" eaLnBrk="1" hangingPunct="1">
              <a:defRPr/>
            </a:pPr>
            <a:endParaRPr lang="en-US" altLang="ko-KR" sz="26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2771"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CE0F1CBA-6C56-47A9-8AD0-65A39DA2E2A5}" type="slidenum">
              <a:rPr lang="en-US" altLang="ko-KR"/>
              <a:pPr eaLnBrk="1" hangingPunct="1"/>
              <a:t>31</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err="1" smtClean="0">
                <a:solidFill>
                  <a:srgbClr val="3333CC"/>
                </a:solidFill>
                <a:effectLst>
                  <a:outerShdw blurRad="38100" dist="38100" dir="2700000" algn="tl">
                    <a:srgbClr val="C0C0C0"/>
                  </a:outerShdw>
                </a:effectLst>
              </a:rPr>
              <a:t>Dijkstra</a:t>
            </a:r>
            <a:r>
              <a:rPr kumimoji="0" lang="en-US" altLang="ko-KR" dirty="0" smtClean="0">
                <a:solidFill>
                  <a:srgbClr val="3333CC"/>
                </a:solidFill>
                <a:effectLst>
                  <a:outerShdw blurRad="38100" dist="38100" dir="2700000" algn="tl">
                    <a:srgbClr val="C0C0C0"/>
                  </a:outerShdw>
                </a:effectLst>
              </a:rPr>
              <a:t> Algorithm</a:t>
            </a:r>
          </a:p>
        </p:txBody>
      </p:sp>
      <p:sp>
        <p:nvSpPr>
          <p:cNvPr id="32773" name="Rectangle 3"/>
          <p:cNvSpPr>
            <a:spLocks noGrp="1" noChangeArrowheads="1"/>
          </p:cNvSpPr>
          <p:nvPr>
            <p:ph type="body" idx="1"/>
          </p:nvPr>
        </p:nvSpPr>
        <p:spPr>
          <a:xfrm>
            <a:off x="457200" y="1600200"/>
            <a:ext cx="8229600" cy="3900488"/>
          </a:xfrm>
        </p:spPr>
        <p:txBody>
          <a:bodyPr/>
          <a:lstStyle/>
          <a:p>
            <a:pPr marL="400050" eaLnBrk="1" hangingPunct="1">
              <a:buFont typeface="Times New Roman" panose="02020603050405020304" pitchFamily="18" charset="0"/>
              <a:buAutoNum type="arabicPeriod"/>
            </a:pPr>
            <a:endParaRPr lang="en-US" altLang="ko-KR" sz="800" smtClean="0"/>
          </a:p>
          <a:p>
            <a:pPr marL="400050" eaLnBrk="1" hangingPunct="1">
              <a:buFont typeface="Times New Roman" panose="02020603050405020304" pitchFamily="18" charset="0"/>
              <a:buAutoNum type="arabicPeriod"/>
            </a:pPr>
            <a:endParaRPr lang="en-US" altLang="ko-KR" sz="800" smtClean="0"/>
          </a:p>
          <a:p>
            <a:pPr lvl="1" eaLnBrk="1" hangingPunct="1"/>
            <a:endParaRPr lang="en-US" altLang="ko-KR" sz="1600" smtClean="0"/>
          </a:p>
          <a:p>
            <a:pPr lvl="1" eaLnBrk="1" hangingPunct="1"/>
            <a:endParaRPr lang="en-US" altLang="ko-KR" sz="2600" smtClean="0"/>
          </a:p>
        </p:txBody>
      </p:sp>
      <p:pic>
        <p:nvPicPr>
          <p:cNvPr id="327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1571625"/>
            <a:ext cx="4143375"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3795"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FE5DD7D9-D527-4417-80C3-B143C1470137}" type="slidenum">
              <a:rPr lang="en-US" altLang="ko-KR"/>
              <a:pPr eaLnBrk="1" hangingPunct="1"/>
              <a:t>32</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smtClean="0">
                <a:solidFill>
                  <a:srgbClr val="3333CC"/>
                </a:solidFill>
                <a:effectLst>
                  <a:outerShdw blurRad="38100" dist="38100" dir="2700000" algn="tl">
                    <a:srgbClr val="C0C0C0"/>
                  </a:outerShdw>
                </a:effectLst>
              </a:rPr>
              <a:t>Example of </a:t>
            </a:r>
            <a:r>
              <a:rPr kumimoji="0" lang="en-US" altLang="ko-KR" dirty="0" err="1" smtClean="0">
                <a:solidFill>
                  <a:srgbClr val="3333CC"/>
                </a:solidFill>
                <a:effectLst>
                  <a:outerShdw blurRad="38100" dist="38100" dir="2700000" algn="tl">
                    <a:srgbClr val="C0C0C0"/>
                  </a:outerShdw>
                </a:effectLst>
              </a:rPr>
              <a:t>Dijkstra</a:t>
            </a:r>
            <a:r>
              <a:rPr kumimoji="0" lang="en-US" altLang="ko-KR" dirty="0" smtClean="0">
                <a:solidFill>
                  <a:srgbClr val="3333CC"/>
                </a:solidFill>
                <a:effectLst>
                  <a:outerShdw blurRad="38100" dist="38100" dir="2700000" algn="tl">
                    <a:srgbClr val="C0C0C0"/>
                  </a:outerShdw>
                </a:effectLst>
              </a:rPr>
              <a:t> Algorithm</a:t>
            </a:r>
          </a:p>
        </p:txBody>
      </p:sp>
      <p:sp>
        <p:nvSpPr>
          <p:cNvPr id="33797" name="Rectangle 3"/>
          <p:cNvSpPr>
            <a:spLocks noGrp="1" noChangeArrowheads="1"/>
          </p:cNvSpPr>
          <p:nvPr>
            <p:ph type="body" idx="1"/>
          </p:nvPr>
        </p:nvSpPr>
        <p:spPr>
          <a:xfrm>
            <a:off x="457200" y="1600200"/>
            <a:ext cx="8229600" cy="3900488"/>
          </a:xfrm>
        </p:spPr>
        <p:txBody>
          <a:bodyPr/>
          <a:lstStyle/>
          <a:p>
            <a:pPr marL="400050" eaLnBrk="1" hangingPunct="1">
              <a:buFont typeface="Times New Roman" panose="02020603050405020304" pitchFamily="18" charset="0"/>
              <a:buAutoNum type="arabicPeriod"/>
            </a:pPr>
            <a:endParaRPr lang="en-US" altLang="ko-KR" sz="800" smtClean="0"/>
          </a:p>
          <a:p>
            <a:pPr marL="400050" eaLnBrk="1" hangingPunct="1">
              <a:buFont typeface="Times New Roman" panose="02020603050405020304" pitchFamily="18" charset="0"/>
              <a:buAutoNum type="arabicPeriod"/>
            </a:pPr>
            <a:endParaRPr lang="en-US" altLang="ko-KR" sz="800" smtClean="0"/>
          </a:p>
          <a:p>
            <a:pPr lvl="1" eaLnBrk="1" hangingPunct="1"/>
            <a:endParaRPr lang="en-US" altLang="ko-KR" sz="1600" smtClean="0"/>
          </a:p>
          <a:p>
            <a:pPr lvl="1" eaLnBrk="1" hangingPunct="1"/>
            <a:endParaRPr lang="en-US" altLang="ko-KR" sz="2600" smtClean="0"/>
          </a:p>
        </p:txBody>
      </p:sp>
      <p:pic>
        <p:nvPicPr>
          <p:cNvPr id="3379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0" y="1557338"/>
            <a:ext cx="5945188"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4819"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C75F4665-D564-4BC7-BB46-D2C48FBA4DDD}" type="slidenum">
              <a:rPr lang="en-US" altLang="ko-KR"/>
              <a:pPr eaLnBrk="1" hangingPunct="1"/>
              <a:t>33</a:t>
            </a:fld>
            <a:endParaRPr lang="en-US" altLang="ko-KR"/>
          </a:p>
        </p:txBody>
      </p:sp>
      <p:sp>
        <p:nvSpPr>
          <p:cNvPr id="117762" name="Rectangle 2"/>
          <p:cNvSpPr>
            <a:spLocks noGrp="1" noChangeArrowheads="1"/>
          </p:cNvSpPr>
          <p:nvPr>
            <p:ph type="title"/>
          </p:nvPr>
        </p:nvSpPr>
        <p:spPr/>
        <p:txBody>
          <a:bodyPr/>
          <a:lstStyle/>
          <a:p>
            <a:pPr eaLnBrk="1" hangingPunct="1">
              <a:defRPr/>
            </a:pPr>
            <a:r>
              <a:rPr kumimoji="0" lang="en-US" altLang="ko-KR" dirty="0" smtClean="0">
                <a:solidFill>
                  <a:srgbClr val="3333CC"/>
                </a:solidFill>
                <a:effectLst>
                  <a:outerShdw blurRad="38100" dist="38100" dir="2700000" algn="tl">
                    <a:srgbClr val="C0C0C0"/>
                  </a:outerShdw>
                </a:effectLst>
              </a:rPr>
              <a:t>Routing Table</a:t>
            </a:r>
          </a:p>
        </p:txBody>
      </p:sp>
      <p:sp>
        <p:nvSpPr>
          <p:cNvPr id="34821" name="Rectangle 3"/>
          <p:cNvSpPr>
            <a:spLocks noGrp="1" noChangeArrowheads="1"/>
          </p:cNvSpPr>
          <p:nvPr>
            <p:ph type="body" idx="1"/>
          </p:nvPr>
        </p:nvSpPr>
        <p:spPr>
          <a:xfrm>
            <a:off x="457200" y="1600200"/>
            <a:ext cx="8229600" cy="1328738"/>
          </a:xfrm>
        </p:spPr>
        <p:txBody>
          <a:bodyPr/>
          <a:lstStyle/>
          <a:p>
            <a:pPr eaLnBrk="1" hangingPunct="1"/>
            <a:r>
              <a:rPr lang="en-US" altLang="ko-KR" sz="1800" smtClean="0"/>
              <a:t>Each node uses the shortest path tree protocol to construct its routing table</a:t>
            </a:r>
          </a:p>
          <a:p>
            <a:pPr eaLnBrk="1" hangingPunct="1"/>
            <a:r>
              <a:rPr lang="en-US" altLang="ko-KR" sz="1800" smtClean="0"/>
              <a:t>The routing table shows the cost of reaching each node from the root</a:t>
            </a:r>
          </a:p>
        </p:txBody>
      </p:sp>
      <p:pic>
        <p:nvPicPr>
          <p:cNvPr id="348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2606675"/>
            <a:ext cx="3786187"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584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84188C4E-F00F-4275-83D5-AF03C5B33E7E}" type="slidenum">
              <a:rPr lang="en-US" altLang="ko-KR"/>
              <a:pPr eaLnBrk="1" hangingPunct="1"/>
              <a:t>34</a:t>
            </a:fld>
            <a:endParaRPr lang="en-US" altLang="ko-KR"/>
          </a:p>
        </p:txBody>
      </p:sp>
      <p:sp>
        <p:nvSpPr>
          <p:cNvPr id="35844" name="Rectangle 2"/>
          <p:cNvSpPr>
            <a:spLocks noGrp="1" noChangeArrowheads="1"/>
          </p:cNvSpPr>
          <p:nvPr>
            <p:ph type="title"/>
          </p:nvPr>
        </p:nvSpPr>
        <p:spPr/>
        <p:txBody>
          <a:bodyPr/>
          <a:lstStyle/>
          <a:p>
            <a:pPr eaLnBrk="1" hangingPunct="1"/>
            <a:r>
              <a:rPr kumimoji="0" lang="en-US" altLang="ko-KR" smtClean="0">
                <a:solidFill>
                  <a:srgbClr val="3333CC"/>
                </a:solidFill>
              </a:rPr>
              <a:t>Open Shortest Path First (OSPF)</a:t>
            </a:r>
          </a:p>
        </p:txBody>
      </p:sp>
      <p:sp>
        <p:nvSpPr>
          <p:cNvPr id="35845" name="Rectangle 3"/>
          <p:cNvSpPr>
            <a:spLocks noGrp="1" noChangeArrowheads="1"/>
          </p:cNvSpPr>
          <p:nvPr>
            <p:ph type="body" sz="half" idx="1"/>
          </p:nvPr>
        </p:nvSpPr>
        <p:spPr>
          <a:xfrm>
            <a:off x="457200" y="1412875"/>
            <a:ext cx="8229600" cy="2185988"/>
          </a:xfrm>
        </p:spPr>
        <p:txBody>
          <a:bodyPr/>
          <a:lstStyle/>
          <a:p>
            <a:pPr eaLnBrk="1" hangingPunct="1"/>
            <a:r>
              <a:rPr lang="en-US" altLang="ko-KR" sz="1800" smtClean="0"/>
              <a:t>Popular intradomain routing protocol based on link state routing</a:t>
            </a:r>
          </a:p>
          <a:p>
            <a:pPr eaLnBrk="1" hangingPunct="1"/>
            <a:r>
              <a:rPr lang="en-US" altLang="ko-KR" sz="1800" smtClean="0"/>
              <a:t>To handle routing efficiently and in a timely manner, OSPF divides an autonomous system into area</a:t>
            </a:r>
          </a:p>
          <a:p>
            <a:pPr eaLnBrk="1" hangingPunct="1"/>
            <a:r>
              <a:rPr lang="en-US" altLang="ko-KR" sz="1800" smtClean="0"/>
              <a:t>Area is a collection of network, hosts, and routers all contained within an AS</a:t>
            </a:r>
          </a:p>
          <a:p>
            <a:pPr eaLnBrk="1" hangingPunct="1"/>
            <a:r>
              <a:rPr lang="en-US" altLang="ko-KR" sz="1800" smtClean="0"/>
              <a:t>AS can also be divided into many different areas</a:t>
            </a:r>
          </a:p>
          <a:p>
            <a:pPr eaLnBrk="1" hangingPunct="1"/>
            <a:r>
              <a:rPr lang="en-US" altLang="ko-KR" sz="1800" smtClean="0"/>
              <a:t>Area border gateway, backbone router, virtual link</a:t>
            </a:r>
          </a:p>
        </p:txBody>
      </p:sp>
      <p:pic>
        <p:nvPicPr>
          <p:cNvPr id="3584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4488" y="3571875"/>
            <a:ext cx="56007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6867"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0A44141E-BEDF-4030-AAC1-EF554374AF90}" type="slidenum">
              <a:rPr lang="en-US" altLang="ko-KR"/>
              <a:pPr eaLnBrk="1" hangingPunct="1"/>
              <a:t>35</a:t>
            </a:fld>
            <a:endParaRPr lang="en-US" altLang="ko-KR"/>
          </a:p>
        </p:txBody>
      </p:sp>
      <p:sp>
        <p:nvSpPr>
          <p:cNvPr id="36868" name="Rectangle 2"/>
          <p:cNvSpPr>
            <a:spLocks noGrp="1" noChangeArrowheads="1"/>
          </p:cNvSpPr>
          <p:nvPr>
            <p:ph type="title"/>
          </p:nvPr>
        </p:nvSpPr>
        <p:spPr>
          <a:xfrm>
            <a:off x="457200" y="274638"/>
            <a:ext cx="8229600" cy="777875"/>
          </a:xfrm>
        </p:spPr>
        <p:txBody>
          <a:bodyPr/>
          <a:lstStyle/>
          <a:p>
            <a:pPr eaLnBrk="1" hangingPunct="1"/>
            <a:r>
              <a:rPr kumimoji="0" lang="en-US" altLang="ko-KR" smtClean="0">
                <a:solidFill>
                  <a:srgbClr val="3333CC"/>
                </a:solidFill>
              </a:rPr>
              <a:t>Metric</a:t>
            </a:r>
          </a:p>
        </p:txBody>
      </p:sp>
      <p:sp>
        <p:nvSpPr>
          <p:cNvPr id="36869" name="Rectangle 3"/>
          <p:cNvSpPr>
            <a:spLocks noGrp="1" noChangeArrowheads="1"/>
          </p:cNvSpPr>
          <p:nvPr>
            <p:ph type="body" sz="half" idx="1"/>
          </p:nvPr>
        </p:nvSpPr>
        <p:spPr>
          <a:xfrm>
            <a:off x="457200" y="1412875"/>
            <a:ext cx="8229600" cy="1087438"/>
          </a:xfrm>
        </p:spPr>
        <p:txBody>
          <a:bodyPr/>
          <a:lstStyle/>
          <a:p>
            <a:pPr eaLnBrk="1" hangingPunct="1"/>
            <a:r>
              <a:rPr lang="en-US" altLang="ko-KR" sz="1800" smtClean="0"/>
              <a:t>The OSPF allows the administrator to assign a cost, called the metric, to each route</a:t>
            </a:r>
          </a:p>
          <a:p>
            <a:pPr eaLnBrk="1" hangingPunct="1"/>
            <a:r>
              <a:rPr lang="en-US" altLang="ko-KR" sz="1800" smtClean="0"/>
              <a:t>The metric can be based on a type of service (minimum delay, maximum throughput, and so on)</a:t>
            </a:r>
          </a:p>
        </p:txBody>
      </p:sp>
      <p:sp>
        <p:nvSpPr>
          <p:cNvPr id="36870" name="Rectangle 7"/>
          <p:cNvSpPr>
            <a:spLocks noChangeArrowheads="1"/>
          </p:cNvSpPr>
          <p:nvPr/>
        </p:nvSpPr>
        <p:spPr bwMode="auto">
          <a:xfrm>
            <a:off x="539750" y="2428875"/>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r>
              <a:rPr kumimoji="0" lang="en-US" altLang="ko-KR" sz="3600">
                <a:solidFill>
                  <a:srgbClr val="3333CC"/>
                </a:solidFill>
                <a:latin typeface="Times New Roman" panose="02020603050405020304" pitchFamily="18" charset="0"/>
              </a:rPr>
              <a:t>Types of Links</a:t>
            </a:r>
          </a:p>
        </p:txBody>
      </p:sp>
      <p:pic>
        <p:nvPicPr>
          <p:cNvPr id="36871"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43013" y="3500438"/>
            <a:ext cx="6472237" cy="1489075"/>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789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D1F27C66-4B10-427F-AE54-3713D0A7DFB6}" type="slidenum">
              <a:rPr lang="en-US" altLang="ko-KR"/>
              <a:pPr eaLnBrk="1" hangingPunct="1"/>
              <a:t>36</a:t>
            </a:fld>
            <a:endParaRPr lang="en-US" altLang="ko-KR"/>
          </a:p>
        </p:txBody>
      </p:sp>
      <p:sp>
        <p:nvSpPr>
          <p:cNvPr id="37892" name="Rectangle 2"/>
          <p:cNvSpPr>
            <a:spLocks noGrp="1" noChangeArrowheads="1"/>
          </p:cNvSpPr>
          <p:nvPr>
            <p:ph type="title"/>
          </p:nvPr>
        </p:nvSpPr>
        <p:spPr>
          <a:xfrm>
            <a:off x="468313" y="260350"/>
            <a:ext cx="8229600" cy="1143000"/>
          </a:xfrm>
        </p:spPr>
        <p:txBody>
          <a:bodyPr/>
          <a:lstStyle/>
          <a:p>
            <a:pPr eaLnBrk="1" hangingPunct="1"/>
            <a:r>
              <a:rPr kumimoji="0" lang="en-US" altLang="en-US" smtClean="0">
                <a:solidFill>
                  <a:srgbClr val="3333CC"/>
                </a:solidFill>
              </a:rPr>
              <a:t>Point-to-</a:t>
            </a:r>
            <a:r>
              <a:rPr kumimoji="0" lang="en-US" altLang="ko-KR" smtClean="0">
                <a:solidFill>
                  <a:srgbClr val="3333CC"/>
                </a:solidFill>
              </a:rPr>
              <a:t>P</a:t>
            </a:r>
            <a:r>
              <a:rPr kumimoji="0" lang="en-US" altLang="en-US" smtClean="0">
                <a:solidFill>
                  <a:srgbClr val="3333CC"/>
                </a:solidFill>
              </a:rPr>
              <a:t>oint </a:t>
            </a:r>
            <a:r>
              <a:rPr kumimoji="0" lang="en-US" altLang="ko-KR" smtClean="0">
                <a:solidFill>
                  <a:srgbClr val="3333CC"/>
                </a:solidFill>
              </a:rPr>
              <a:t>L</a:t>
            </a:r>
            <a:r>
              <a:rPr kumimoji="0" lang="en-US" altLang="en-US" smtClean="0">
                <a:solidFill>
                  <a:srgbClr val="3333CC"/>
                </a:solidFill>
              </a:rPr>
              <a:t>ink</a:t>
            </a:r>
            <a:endParaRPr kumimoji="0" lang="en-US" altLang="ko-KR" smtClean="0">
              <a:solidFill>
                <a:srgbClr val="3333CC"/>
              </a:solidFill>
            </a:endParaRPr>
          </a:p>
        </p:txBody>
      </p:sp>
      <p:pic>
        <p:nvPicPr>
          <p:cNvPr id="37893" name="Picture 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71775" y="1989138"/>
            <a:ext cx="3382963" cy="541337"/>
          </a:xfrm>
          <a:noFill/>
        </p:spPr>
      </p:pic>
      <p:sp>
        <p:nvSpPr>
          <p:cNvPr id="37894" name="Rectangle 7"/>
          <p:cNvSpPr>
            <a:spLocks noChangeArrowheads="1"/>
          </p:cNvSpPr>
          <p:nvPr/>
        </p:nvSpPr>
        <p:spPr bwMode="auto">
          <a:xfrm>
            <a:off x="468313" y="2420938"/>
            <a:ext cx="8229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r>
              <a:rPr kumimoji="0" lang="en-US" altLang="en-US" sz="3600">
                <a:solidFill>
                  <a:srgbClr val="3333CC"/>
                </a:solidFill>
                <a:latin typeface="Times New Roman" panose="02020603050405020304" pitchFamily="18" charset="0"/>
              </a:rPr>
              <a:t>Transient </a:t>
            </a:r>
            <a:r>
              <a:rPr kumimoji="0" lang="en-US" altLang="ko-KR" sz="3600">
                <a:solidFill>
                  <a:srgbClr val="3333CC"/>
                </a:solidFill>
                <a:latin typeface="Times New Roman" panose="02020603050405020304" pitchFamily="18" charset="0"/>
              </a:rPr>
              <a:t>L</a:t>
            </a:r>
            <a:r>
              <a:rPr kumimoji="0" lang="en-US" altLang="en-US" sz="3600">
                <a:solidFill>
                  <a:srgbClr val="3333CC"/>
                </a:solidFill>
                <a:latin typeface="Times New Roman" panose="02020603050405020304" pitchFamily="18" charset="0"/>
              </a:rPr>
              <a:t>ink</a:t>
            </a:r>
            <a:endParaRPr kumimoji="0" lang="en-US" altLang="ko-KR" sz="3600">
              <a:solidFill>
                <a:srgbClr val="3333CC"/>
              </a:solidFill>
              <a:latin typeface="Times New Roman" panose="02020603050405020304" pitchFamily="18" charset="0"/>
            </a:endParaRPr>
          </a:p>
        </p:txBody>
      </p:sp>
      <p:sp>
        <p:nvSpPr>
          <p:cNvPr id="37895" name="Rectangle 10"/>
          <p:cNvSpPr>
            <a:spLocks noChangeArrowheads="1"/>
          </p:cNvSpPr>
          <p:nvPr/>
        </p:nvSpPr>
        <p:spPr bwMode="auto">
          <a:xfrm>
            <a:off x="755650" y="1484313"/>
            <a:ext cx="8229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spcBef>
                <a:spcPct val="20000"/>
              </a:spcBef>
              <a:buFontTx/>
              <a:buChar char="•"/>
            </a:pPr>
            <a:r>
              <a:rPr lang="en-US" altLang="ko-KR">
                <a:latin typeface="Times New Roman" panose="02020603050405020304" pitchFamily="18" charset="0"/>
              </a:rPr>
              <a:t>To connect two routers without any other host or router in between</a:t>
            </a:r>
          </a:p>
        </p:txBody>
      </p:sp>
      <p:sp>
        <p:nvSpPr>
          <p:cNvPr id="37896" name="Rectangle 11"/>
          <p:cNvSpPr>
            <a:spLocks noChangeArrowheads="1"/>
          </p:cNvSpPr>
          <p:nvPr/>
        </p:nvSpPr>
        <p:spPr bwMode="auto">
          <a:xfrm>
            <a:off x="914400" y="3357563"/>
            <a:ext cx="8229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spcBef>
                <a:spcPct val="20000"/>
              </a:spcBef>
              <a:buFontTx/>
              <a:buChar char="•"/>
            </a:pPr>
            <a:r>
              <a:rPr lang="en-US" altLang="ko-KR">
                <a:latin typeface="Times New Roman" panose="02020603050405020304" pitchFamily="18" charset="0"/>
              </a:rPr>
              <a:t>A network with several routers attached to it</a:t>
            </a:r>
          </a:p>
        </p:txBody>
      </p:sp>
      <p:pic>
        <p:nvPicPr>
          <p:cNvPr id="3789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838" y="3857625"/>
            <a:ext cx="6745287"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891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72D70AD8-7334-4EC1-9E43-7391A6B8BEC3}" type="slidenum">
              <a:rPr lang="en-US" altLang="ko-KR"/>
              <a:pPr eaLnBrk="1" hangingPunct="1"/>
              <a:t>37</a:t>
            </a:fld>
            <a:endParaRPr lang="en-US" altLang="ko-KR"/>
          </a:p>
        </p:txBody>
      </p:sp>
      <p:sp>
        <p:nvSpPr>
          <p:cNvPr id="38916" name="Rectangle 2"/>
          <p:cNvSpPr>
            <a:spLocks noGrp="1" noChangeArrowheads="1"/>
          </p:cNvSpPr>
          <p:nvPr>
            <p:ph type="title"/>
          </p:nvPr>
        </p:nvSpPr>
        <p:spPr/>
        <p:txBody>
          <a:bodyPr/>
          <a:lstStyle/>
          <a:p>
            <a:pPr eaLnBrk="1" hangingPunct="1"/>
            <a:r>
              <a:rPr kumimoji="0" lang="en-US" altLang="en-US" smtClean="0">
                <a:solidFill>
                  <a:srgbClr val="3333CC"/>
                </a:solidFill>
              </a:rPr>
              <a:t>Stub </a:t>
            </a:r>
            <a:r>
              <a:rPr kumimoji="0" lang="en-US" altLang="ko-KR" smtClean="0">
                <a:solidFill>
                  <a:srgbClr val="3333CC"/>
                </a:solidFill>
              </a:rPr>
              <a:t>L</a:t>
            </a:r>
            <a:r>
              <a:rPr kumimoji="0" lang="en-US" altLang="en-US" smtClean="0">
                <a:solidFill>
                  <a:srgbClr val="3333CC"/>
                </a:solidFill>
              </a:rPr>
              <a:t>ink</a:t>
            </a:r>
            <a:endParaRPr kumimoji="0" lang="en-US" altLang="ko-KR" smtClean="0">
              <a:solidFill>
                <a:srgbClr val="3333CC"/>
              </a:solidFill>
            </a:endParaRPr>
          </a:p>
        </p:txBody>
      </p:sp>
      <p:sp>
        <p:nvSpPr>
          <p:cNvPr id="38917" name="Rectangle 4"/>
          <p:cNvSpPr>
            <a:spLocks noGrp="1" noChangeArrowheads="1"/>
          </p:cNvSpPr>
          <p:nvPr>
            <p:ph type="body" sz="half" idx="1"/>
          </p:nvPr>
        </p:nvSpPr>
        <p:spPr>
          <a:xfrm>
            <a:off x="457200" y="1600200"/>
            <a:ext cx="8229600" cy="820738"/>
          </a:xfrm>
        </p:spPr>
        <p:txBody>
          <a:bodyPr/>
          <a:lstStyle/>
          <a:p>
            <a:pPr eaLnBrk="1" hangingPunct="1"/>
            <a:r>
              <a:rPr lang="en-US" altLang="ko-KR" sz="1800" smtClean="0"/>
              <a:t>Stub link is a network that is connected to only one router</a:t>
            </a:r>
          </a:p>
        </p:txBody>
      </p:sp>
      <p:sp>
        <p:nvSpPr>
          <p:cNvPr id="38918" name="Rectangle 7"/>
          <p:cNvSpPr>
            <a:spLocks noChangeArrowheads="1"/>
          </p:cNvSpPr>
          <p:nvPr/>
        </p:nvSpPr>
        <p:spPr bwMode="auto">
          <a:xfrm>
            <a:off x="500063" y="3767138"/>
            <a:ext cx="82296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r>
              <a:rPr kumimoji="0" lang="en-US" altLang="ko-KR" sz="3600">
                <a:solidFill>
                  <a:srgbClr val="3333CC"/>
                </a:solidFill>
                <a:latin typeface="Times New Roman" panose="02020603050405020304" pitchFamily="18" charset="0"/>
              </a:rPr>
              <a:t>Virtual Link</a:t>
            </a:r>
          </a:p>
        </p:txBody>
      </p:sp>
      <p:sp>
        <p:nvSpPr>
          <p:cNvPr id="38919" name="Rectangle 8"/>
          <p:cNvSpPr>
            <a:spLocks noChangeArrowheads="1"/>
          </p:cNvSpPr>
          <p:nvPr/>
        </p:nvSpPr>
        <p:spPr bwMode="auto">
          <a:xfrm>
            <a:off x="571500" y="4695825"/>
            <a:ext cx="82296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spcBef>
                <a:spcPct val="20000"/>
              </a:spcBef>
              <a:buFontTx/>
              <a:buChar char="•"/>
            </a:pPr>
            <a:r>
              <a:rPr lang="en-US" altLang="ko-KR">
                <a:latin typeface="Times New Roman" panose="02020603050405020304" pitchFamily="18" charset="0"/>
              </a:rPr>
              <a:t>Virtual link created for broken link by administrator</a:t>
            </a:r>
          </a:p>
        </p:txBody>
      </p:sp>
      <p:pic>
        <p:nvPicPr>
          <p:cNvPr id="389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2143125"/>
            <a:ext cx="53848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3993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4B2ABA45-BC97-4B2C-BBD2-CBEAF4E3D1C1}" type="slidenum">
              <a:rPr lang="en-US" altLang="ko-KR"/>
              <a:pPr eaLnBrk="1" hangingPunct="1"/>
              <a:t>38</a:t>
            </a:fld>
            <a:endParaRPr lang="en-US" altLang="ko-KR"/>
          </a:p>
        </p:txBody>
      </p:sp>
      <p:sp>
        <p:nvSpPr>
          <p:cNvPr id="39940" name="Rectangle 2"/>
          <p:cNvSpPr>
            <a:spLocks noGrp="1" noChangeArrowheads="1"/>
          </p:cNvSpPr>
          <p:nvPr>
            <p:ph type="title"/>
          </p:nvPr>
        </p:nvSpPr>
        <p:spPr/>
        <p:txBody>
          <a:bodyPr/>
          <a:lstStyle/>
          <a:p>
            <a:pPr eaLnBrk="1" hangingPunct="1"/>
            <a:r>
              <a:rPr kumimoji="0" lang="en-US" altLang="en-US" smtClean="0">
                <a:solidFill>
                  <a:srgbClr val="3333CC"/>
                </a:solidFill>
              </a:rPr>
              <a:t>Graphical </a:t>
            </a:r>
            <a:r>
              <a:rPr kumimoji="0" lang="en-US" altLang="ko-KR" smtClean="0">
                <a:solidFill>
                  <a:srgbClr val="3333CC"/>
                </a:solidFill>
              </a:rPr>
              <a:t>R</a:t>
            </a:r>
            <a:r>
              <a:rPr kumimoji="0" lang="en-US" altLang="en-US" smtClean="0">
                <a:solidFill>
                  <a:srgbClr val="3333CC"/>
                </a:solidFill>
              </a:rPr>
              <a:t>epresentation of an </a:t>
            </a:r>
            <a:r>
              <a:rPr kumimoji="0" lang="en-US" altLang="ko-KR" smtClean="0">
                <a:solidFill>
                  <a:srgbClr val="3333CC"/>
                </a:solidFill>
              </a:rPr>
              <a:t>I</a:t>
            </a:r>
            <a:r>
              <a:rPr kumimoji="0" lang="en-US" altLang="en-US" smtClean="0">
                <a:solidFill>
                  <a:srgbClr val="3333CC"/>
                </a:solidFill>
              </a:rPr>
              <a:t>nternet</a:t>
            </a:r>
            <a:endParaRPr kumimoji="0" lang="en-US" altLang="ko-KR" smtClean="0">
              <a:solidFill>
                <a:srgbClr val="3333CC"/>
              </a:solidFill>
            </a:endParaRPr>
          </a:p>
        </p:txBody>
      </p:sp>
      <p:pic>
        <p:nvPicPr>
          <p:cNvPr id="3994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428750"/>
            <a:ext cx="6072187"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0963"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D01B317E-F0A3-4BCA-B614-4A179F76C39E}" type="slidenum">
              <a:rPr lang="en-US" altLang="ko-KR"/>
              <a:pPr eaLnBrk="1" hangingPunct="1"/>
              <a:t>39</a:t>
            </a:fld>
            <a:endParaRPr lang="en-US" altLang="ko-KR"/>
          </a:p>
        </p:txBody>
      </p:sp>
      <p:sp>
        <p:nvSpPr>
          <p:cNvPr id="40964" name="Rectangle 2"/>
          <p:cNvSpPr>
            <a:spLocks noGrp="1" noChangeArrowheads="1"/>
          </p:cNvSpPr>
          <p:nvPr>
            <p:ph type="title"/>
          </p:nvPr>
        </p:nvSpPr>
        <p:spPr>
          <a:xfrm>
            <a:off x="468313" y="260350"/>
            <a:ext cx="8229600" cy="936625"/>
          </a:xfrm>
        </p:spPr>
        <p:txBody>
          <a:bodyPr/>
          <a:lstStyle/>
          <a:p>
            <a:pPr eaLnBrk="1" hangingPunct="1"/>
            <a:r>
              <a:rPr kumimoji="0" lang="en-US" altLang="ko-KR" smtClean="0">
                <a:solidFill>
                  <a:srgbClr val="3333CC"/>
                </a:solidFill>
              </a:rPr>
              <a:t>Path Vector Routing</a:t>
            </a:r>
          </a:p>
        </p:txBody>
      </p:sp>
      <p:sp>
        <p:nvSpPr>
          <p:cNvPr id="40965" name="Rectangle 3"/>
          <p:cNvSpPr>
            <a:spLocks noChangeArrowheads="1"/>
          </p:cNvSpPr>
          <p:nvPr/>
        </p:nvSpPr>
        <p:spPr bwMode="auto">
          <a:xfrm>
            <a:off x="601663" y="1414463"/>
            <a:ext cx="72834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spcBef>
                <a:spcPct val="20000"/>
              </a:spcBef>
              <a:buFontTx/>
              <a:buChar char="•"/>
            </a:pPr>
            <a:r>
              <a:rPr lang="en-US" altLang="ko-KR">
                <a:latin typeface="Times New Roman" panose="02020603050405020304" pitchFamily="18" charset="0"/>
              </a:rPr>
              <a:t>Distance vector routing is subject to instability if there are more than a few hops in the domain of operation</a:t>
            </a:r>
          </a:p>
          <a:p>
            <a:pPr eaLnBrk="1" hangingPunct="1">
              <a:spcBef>
                <a:spcPct val="20000"/>
              </a:spcBef>
              <a:buFontTx/>
              <a:buChar char="•"/>
            </a:pPr>
            <a:r>
              <a:rPr lang="en-US" altLang="ko-KR">
                <a:latin typeface="Times New Roman" panose="02020603050405020304" pitchFamily="18" charset="0"/>
              </a:rPr>
              <a:t>Link state routing needs a huge amount of  resources to calculate routing tables. It also create heavy traffic because of flooding</a:t>
            </a:r>
          </a:p>
          <a:p>
            <a:pPr eaLnBrk="1" hangingPunct="1">
              <a:spcBef>
                <a:spcPct val="20000"/>
              </a:spcBef>
              <a:buFontTx/>
              <a:buChar char="•"/>
            </a:pPr>
            <a:r>
              <a:rPr lang="en-US" altLang="ko-KR">
                <a:latin typeface="Times New Roman" panose="02020603050405020304" pitchFamily="18" charset="0"/>
              </a:rPr>
              <a:t>Need for a third routing algorithm for interdomain routing, called path vector routing</a:t>
            </a:r>
          </a:p>
          <a:p>
            <a:pPr eaLnBrk="1" hangingPunct="1">
              <a:spcBef>
                <a:spcPct val="20000"/>
              </a:spcBef>
              <a:buFontTx/>
              <a:buChar char="•"/>
            </a:pPr>
            <a:r>
              <a:rPr lang="en-US" altLang="ko-KR">
                <a:latin typeface="Times New Roman" panose="02020603050405020304" pitchFamily="18" charset="0"/>
              </a:rPr>
              <a:t>Path vector routing is similar to distance vector routing</a:t>
            </a:r>
          </a:p>
          <a:p>
            <a:pPr eaLnBrk="1" hangingPunct="1">
              <a:spcBef>
                <a:spcPct val="20000"/>
              </a:spcBef>
              <a:buFontTx/>
              <a:buChar char="•"/>
            </a:pPr>
            <a:r>
              <a:rPr lang="en-US" altLang="ko-KR">
                <a:latin typeface="Times New Roman" panose="02020603050405020304" pitchFamily="18" charset="0"/>
              </a:rPr>
              <a:t>But, only </a:t>
            </a:r>
            <a:r>
              <a:rPr lang="en-US" altLang="ko-KR" b="1" i="1">
                <a:latin typeface="Times New Roman" panose="02020603050405020304" pitchFamily="18" charset="0"/>
              </a:rPr>
              <a:t>speaker node </a:t>
            </a:r>
            <a:r>
              <a:rPr lang="en-US" altLang="ko-KR">
                <a:latin typeface="Times New Roman" panose="02020603050405020304" pitchFamily="18" charset="0"/>
              </a:rPr>
              <a:t>creates a routing table and advertises it to speaker nodes in each AS</a:t>
            </a:r>
          </a:p>
          <a:p>
            <a:pPr eaLnBrk="1" hangingPunct="1">
              <a:spcBef>
                <a:spcPct val="20000"/>
              </a:spcBef>
              <a:buFontTx/>
              <a:buChar char="•"/>
            </a:pPr>
            <a:r>
              <a:rPr lang="en-US" altLang="ko-KR">
                <a:latin typeface="Times New Roman" panose="02020603050405020304" pitchFamily="18" charset="0"/>
              </a:rPr>
              <a:t>A speaker node advertises the path, not the metric of nodes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512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2C105637-5CD3-4AC4-885F-2E0B272BC2D6}" type="slidenum">
              <a:rPr lang="en-US" altLang="ko-KR"/>
              <a:pPr eaLnBrk="1" hangingPunct="1"/>
              <a:t>4</a:t>
            </a:fld>
            <a:endParaRPr lang="en-US" altLang="ko-KR"/>
          </a:p>
        </p:txBody>
      </p:sp>
      <p:sp>
        <p:nvSpPr>
          <p:cNvPr id="5124" name="Rectangle 2"/>
          <p:cNvSpPr>
            <a:spLocks noGrp="1" noChangeArrowheads="1"/>
          </p:cNvSpPr>
          <p:nvPr>
            <p:ph type="title"/>
          </p:nvPr>
        </p:nvSpPr>
        <p:spPr/>
        <p:txBody>
          <a:bodyPr/>
          <a:lstStyle/>
          <a:p>
            <a:pPr eaLnBrk="1" hangingPunct="1"/>
            <a:r>
              <a:rPr kumimoji="0" lang="en-US" altLang="ko-KR" smtClean="0">
                <a:solidFill>
                  <a:srgbClr val="3333CC"/>
                </a:solidFill>
              </a:rPr>
              <a:t>Forwarding Techniques</a:t>
            </a:r>
          </a:p>
        </p:txBody>
      </p:sp>
      <p:sp>
        <p:nvSpPr>
          <p:cNvPr id="5125" name="텍스트 개체 틀 5"/>
          <p:cNvSpPr>
            <a:spLocks noGrp="1"/>
          </p:cNvSpPr>
          <p:nvPr>
            <p:ph type="body" sz="half" idx="1"/>
          </p:nvPr>
        </p:nvSpPr>
        <p:spPr/>
        <p:txBody>
          <a:bodyPr/>
          <a:lstStyle/>
          <a:p>
            <a:r>
              <a:rPr lang="en-US" altLang="ko-KR" smtClean="0"/>
              <a:t>Route method versus next-hop method</a:t>
            </a:r>
            <a:endParaRPr lang="ko-KR" altLang="en-US" smtClean="0"/>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2357438"/>
            <a:ext cx="5919788"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1987"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039A6052-E7DF-4C82-BC14-D9523F7F6676}" type="slidenum">
              <a:rPr lang="en-US" altLang="ko-KR"/>
              <a:pPr eaLnBrk="1" hangingPunct="1"/>
              <a:t>40</a:t>
            </a:fld>
            <a:endParaRPr lang="en-US" altLang="ko-KR"/>
          </a:p>
        </p:txBody>
      </p:sp>
      <p:sp>
        <p:nvSpPr>
          <p:cNvPr id="41988" name="Rectangle 2"/>
          <p:cNvSpPr>
            <a:spLocks noGrp="1" noChangeArrowheads="1"/>
          </p:cNvSpPr>
          <p:nvPr>
            <p:ph type="title"/>
          </p:nvPr>
        </p:nvSpPr>
        <p:spPr>
          <a:xfrm>
            <a:off x="468313" y="260350"/>
            <a:ext cx="8229600" cy="936625"/>
          </a:xfrm>
        </p:spPr>
        <p:txBody>
          <a:bodyPr/>
          <a:lstStyle/>
          <a:p>
            <a:pPr eaLnBrk="1" hangingPunct="1"/>
            <a:r>
              <a:rPr kumimoji="0" lang="en-US" altLang="ko-KR" smtClean="0">
                <a:solidFill>
                  <a:srgbClr val="3333CC"/>
                </a:solidFill>
              </a:rPr>
              <a:t>Path Vector Routing: Initialization</a:t>
            </a:r>
          </a:p>
        </p:txBody>
      </p:sp>
      <p:pic>
        <p:nvPicPr>
          <p:cNvPr id="4198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323975"/>
            <a:ext cx="50196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3011"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55A58125-CF49-4F9D-95B4-CAD5FF8EEB72}" type="slidenum">
              <a:rPr lang="en-US" altLang="ko-KR"/>
              <a:pPr eaLnBrk="1" hangingPunct="1"/>
              <a:t>41</a:t>
            </a:fld>
            <a:endParaRPr lang="en-US" altLang="ko-KR"/>
          </a:p>
        </p:txBody>
      </p:sp>
      <p:sp>
        <p:nvSpPr>
          <p:cNvPr id="43012" name="Rectangle 2"/>
          <p:cNvSpPr>
            <a:spLocks noGrp="1" noChangeArrowheads="1"/>
          </p:cNvSpPr>
          <p:nvPr>
            <p:ph type="title"/>
          </p:nvPr>
        </p:nvSpPr>
        <p:spPr>
          <a:xfrm>
            <a:off x="468313" y="260350"/>
            <a:ext cx="8229600" cy="936625"/>
          </a:xfrm>
        </p:spPr>
        <p:txBody>
          <a:bodyPr/>
          <a:lstStyle/>
          <a:p>
            <a:pPr eaLnBrk="1" hangingPunct="1"/>
            <a:r>
              <a:rPr kumimoji="0" lang="en-US" altLang="ko-KR" smtClean="0">
                <a:solidFill>
                  <a:srgbClr val="3333CC"/>
                </a:solidFill>
              </a:rPr>
              <a:t>Path Vector Routing: Sharing and Updating</a:t>
            </a:r>
          </a:p>
        </p:txBody>
      </p:sp>
      <p:sp>
        <p:nvSpPr>
          <p:cNvPr id="43013" name="Rectangle 3"/>
          <p:cNvSpPr>
            <a:spLocks noChangeArrowheads="1"/>
          </p:cNvSpPr>
          <p:nvPr/>
        </p:nvSpPr>
        <p:spPr bwMode="auto">
          <a:xfrm>
            <a:off x="601663" y="1414463"/>
            <a:ext cx="72834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굴림" charset="-127"/>
                <a:ea typeface="굴림" charset="-127"/>
              </a:defRPr>
            </a:lvl1pPr>
            <a:lvl2pPr marL="800100" indent="-34290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spcBef>
                <a:spcPct val="20000"/>
              </a:spcBef>
              <a:buFontTx/>
              <a:buChar char="•"/>
            </a:pPr>
            <a:r>
              <a:rPr lang="en-US" altLang="ko-KR">
                <a:latin typeface="Times New Roman" panose="02020603050405020304" pitchFamily="18" charset="0"/>
              </a:rPr>
              <a:t>Sharing: Like distance vector routing, a speaker shares its table with immediate neighbors</a:t>
            </a:r>
          </a:p>
          <a:p>
            <a:pPr eaLnBrk="1" hangingPunct="1">
              <a:spcBef>
                <a:spcPct val="20000"/>
              </a:spcBef>
              <a:buFontTx/>
              <a:buChar char="•"/>
            </a:pPr>
            <a:r>
              <a:rPr lang="en-US" altLang="ko-KR">
                <a:latin typeface="Times New Roman" panose="02020603050405020304" pitchFamily="18" charset="0"/>
              </a:rPr>
              <a:t>Updating: When a speaker receives a two-column table from a neighbor, it updates its own table</a:t>
            </a:r>
          </a:p>
          <a:p>
            <a:pPr lvl="1" eaLnBrk="1" hangingPunct="1">
              <a:spcBef>
                <a:spcPct val="20000"/>
              </a:spcBef>
              <a:buFontTx/>
              <a:buChar char="•"/>
            </a:pPr>
            <a:r>
              <a:rPr lang="en-US" altLang="ko-KR">
                <a:latin typeface="Times New Roman" panose="02020603050405020304" pitchFamily="18" charset="0"/>
              </a:rPr>
              <a:t>Loop prevention</a:t>
            </a:r>
          </a:p>
          <a:p>
            <a:pPr lvl="1" eaLnBrk="1" hangingPunct="1">
              <a:spcBef>
                <a:spcPct val="20000"/>
              </a:spcBef>
              <a:buFontTx/>
              <a:buChar char="•"/>
            </a:pPr>
            <a:r>
              <a:rPr lang="en-US" altLang="ko-KR">
                <a:latin typeface="Times New Roman" panose="02020603050405020304" pitchFamily="18" charset="0"/>
              </a:rPr>
              <a:t>Policy routing</a:t>
            </a:r>
          </a:p>
          <a:p>
            <a:pPr lvl="1" eaLnBrk="1" hangingPunct="1">
              <a:spcBef>
                <a:spcPct val="20000"/>
              </a:spcBef>
              <a:buFontTx/>
              <a:buChar char="•"/>
            </a:pPr>
            <a:r>
              <a:rPr lang="en-US" altLang="ko-KR">
                <a:latin typeface="Times New Roman" panose="02020603050405020304" pitchFamily="18" charset="0"/>
              </a:rPr>
              <a:t>Optimum path</a:t>
            </a:r>
          </a:p>
        </p:txBody>
      </p:sp>
      <p:pic>
        <p:nvPicPr>
          <p:cNvPr id="43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3714750"/>
            <a:ext cx="6797675"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403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71C834B1-58A3-492B-9638-18D773531066}" type="slidenum">
              <a:rPr lang="en-US" altLang="ko-KR"/>
              <a:pPr eaLnBrk="1" hangingPunct="1"/>
              <a:t>42</a:t>
            </a:fld>
            <a:endParaRPr lang="en-US" altLang="ko-KR"/>
          </a:p>
        </p:txBody>
      </p:sp>
      <p:sp>
        <p:nvSpPr>
          <p:cNvPr id="44036" name="Rectangle 2"/>
          <p:cNvSpPr>
            <a:spLocks noGrp="1" noChangeArrowheads="1"/>
          </p:cNvSpPr>
          <p:nvPr>
            <p:ph type="title"/>
          </p:nvPr>
        </p:nvSpPr>
        <p:spPr/>
        <p:txBody>
          <a:bodyPr/>
          <a:lstStyle/>
          <a:p>
            <a:pPr eaLnBrk="1" hangingPunct="1"/>
            <a:r>
              <a:rPr kumimoji="0" lang="en-US" altLang="en-US" smtClean="0">
                <a:solidFill>
                  <a:srgbClr val="3333CC"/>
                </a:solidFill>
              </a:rPr>
              <a:t>Border Gateway Protocol (BGP)</a:t>
            </a:r>
            <a:endParaRPr kumimoji="0" lang="en-US" altLang="ko-KR" smtClean="0">
              <a:solidFill>
                <a:srgbClr val="3333CC"/>
              </a:solidFill>
            </a:endParaRPr>
          </a:p>
        </p:txBody>
      </p:sp>
      <p:sp>
        <p:nvSpPr>
          <p:cNvPr id="44037" name="Rectangle 4"/>
          <p:cNvSpPr>
            <a:spLocks noGrp="1" noChangeArrowheads="1"/>
          </p:cNvSpPr>
          <p:nvPr>
            <p:ph type="body" sz="half" idx="1"/>
          </p:nvPr>
        </p:nvSpPr>
        <p:spPr>
          <a:xfrm>
            <a:off x="468313" y="1412875"/>
            <a:ext cx="8229600" cy="4302125"/>
          </a:xfrm>
        </p:spPr>
        <p:txBody>
          <a:bodyPr/>
          <a:lstStyle/>
          <a:p>
            <a:pPr eaLnBrk="1" hangingPunct="1"/>
            <a:r>
              <a:rPr lang="en-US" altLang="ko-KR" sz="1800" smtClean="0"/>
              <a:t>Interdomain routing protocol using path vector routing</a:t>
            </a:r>
          </a:p>
          <a:p>
            <a:pPr eaLnBrk="1" hangingPunct="1"/>
            <a:r>
              <a:rPr lang="en-US" altLang="ko-KR" sz="1800" smtClean="0"/>
              <a:t>Types of autonomous systems (ASs)</a:t>
            </a:r>
          </a:p>
          <a:p>
            <a:pPr lvl="1" eaLnBrk="1" hangingPunct="1"/>
            <a:r>
              <a:rPr lang="en-US" altLang="ko-KR" sz="1600" smtClean="0"/>
              <a:t>Stub AS: only one connection to another AS</a:t>
            </a:r>
          </a:p>
          <a:p>
            <a:pPr lvl="1" eaLnBrk="1" hangingPunct="1"/>
            <a:r>
              <a:rPr lang="en-US" altLang="ko-KR" sz="1600" smtClean="0"/>
              <a:t>Multihomed AS: more than one connection to other Ass, but still only a source or sink for data traffic</a:t>
            </a:r>
          </a:p>
          <a:p>
            <a:pPr lvl="1" eaLnBrk="1" hangingPunct="1"/>
            <a:r>
              <a:rPr lang="en-US" altLang="ko-KR" sz="1600" smtClean="0"/>
              <a:t>Transit AS: a multihomed AS that also allows transient traffic</a:t>
            </a:r>
          </a:p>
          <a:p>
            <a:pPr eaLnBrk="1" hangingPunct="1"/>
            <a:r>
              <a:rPr lang="en-US" altLang="ko-KR" sz="1800" smtClean="0"/>
              <a:t>Path attribute</a:t>
            </a:r>
          </a:p>
          <a:p>
            <a:pPr lvl="1" eaLnBrk="1" hangingPunct="1"/>
            <a:r>
              <a:rPr lang="en-US" altLang="ko-KR" sz="1600" smtClean="0"/>
              <a:t>Well-know attribute</a:t>
            </a:r>
          </a:p>
          <a:p>
            <a:pPr lvl="2" eaLnBrk="1" hangingPunct="1"/>
            <a:r>
              <a:rPr lang="en-US" altLang="ko-KR" sz="1200" smtClean="0"/>
              <a:t>Well-known mandatory attribute: </a:t>
            </a:r>
          </a:p>
          <a:p>
            <a:pPr lvl="3" eaLnBrk="1" hangingPunct="1"/>
            <a:r>
              <a:rPr lang="en-US" altLang="ko-KR" sz="1000" smtClean="0"/>
              <a:t>ORIGIN (source of the routing information)</a:t>
            </a:r>
          </a:p>
          <a:p>
            <a:pPr lvl="3" eaLnBrk="1" hangingPunct="1"/>
            <a:r>
              <a:rPr lang="en-US" altLang="ko-KR" sz="1000" smtClean="0"/>
              <a:t>AS_PATH (the list of ASs)</a:t>
            </a:r>
          </a:p>
          <a:p>
            <a:pPr lvl="3" eaLnBrk="1" hangingPunct="1"/>
            <a:r>
              <a:rPr lang="en-US" altLang="ko-KR" sz="1000" smtClean="0"/>
              <a:t>NEXT-HOP(the next router)</a:t>
            </a:r>
          </a:p>
          <a:p>
            <a:pPr lvl="2" eaLnBrk="1" hangingPunct="1"/>
            <a:r>
              <a:rPr lang="en-US" altLang="ko-KR" sz="1200" smtClean="0"/>
              <a:t>Well-known discretionary attribute</a:t>
            </a:r>
          </a:p>
          <a:p>
            <a:pPr lvl="1" eaLnBrk="1" hangingPunct="1"/>
            <a:r>
              <a:rPr lang="en-US" altLang="ko-KR" sz="1600" smtClean="0"/>
              <a:t>Optional attribute</a:t>
            </a:r>
          </a:p>
          <a:p>
            <a:pPr lvl="2" eaLnBrk="1" hangingPunct="1"/>
            <a:r>
              <a:rPr lang="en-US" altLang="ko-KR" sz="1200" smtClean="0"/>
              <a:t>Optional transitive attribute</a:t>
            </a:r>
          </a:p>
          <a:p>
            <a:pPr lvl="2" eaLnBrk="1" hangingPunct="1"/>
            <a:r>
              <a:rPr lang="en-US" altLang="ko-KR" sz="1200" smtClean="0"/>
              <a:t>Optional nontransitive attribute</a:t>
            </a:r>
          </a:p>
          <a:p>
            <a:pPr eaLnBrk="1" hangingPunct="1"/>
            <a:endParaRPr lang="en-US" altLang="ko-KR" sz="18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505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0CD23D9-6AB9-423B-AEE2-B270BBE0259F}" type="slidenum">
              <a:rPr lang="en-US" altLang="ko-KR"/>
              <a:pPr eaLnBrk="1" hangingPunct="1"/>
              <a:t>43</a:t>
            </a:fld>
            <a:endParaRPr lang="en-US" altLang="ko-KR"/>
          </a:p>
        </p:txBody>
      </p:sp>
      <p:sp>
        <p:nvSpPr>
          <p:cNvPr id="45060" name="Rectangle 2"/>
          <p:cNvSpPr>
            <a:spLocks noGrp="1" noChangeArrowheads="1"/>
          </p:cNvSpPr>
          <p:nvPr>
            <p:ph type="title"/>
          </p:nvPr>
        </p:nvSpPr>
        <p:spPr/>
        <p:txBody>
          <a:bodyPr/>
          <a:lstStyle/>
          <a:p>
            <a:pPr eaLnBrk="1" hangingPunct="1"/>
            <a:r>
              <a:rPr kumimoji="0" lang="en-US" altLang="en-US" smtClean="0">
                <a:solidFill>
                  <a:srgbClr val="3333CC"/>
                </a:solidFill>
              </a:rPr>
              <a:t>BGP Sessions</a:t>
            </a:r>
            <a:endParaRPr kumimoji="0" lang="en-US" altLang="ko-KR" smtClean="0">
              <a:solidFill>
                <a:srgbClr val="3333CC"/>
              </a:solidFill>
            </a:endParaRPr>
          </a:p>
        </p:txBody>
      </p:sp>
      <p:sp>
        <p:nvSpPr>
          <p:cNvPr id="45061" name="Rectangle 4"/>
          <p:cNvSpPr>
            <a:spLocks noGrp="1" noChangeArrowheads="1"/>
          </p:cNvSpPr>
          <p:nvPr>
            <p:ph type="body" sz="half" idx="1"/>
          </p:nvPr>
        </p:nvSpPr>
        <p:spPr>
          <a:xfrm>
            <a:off x="468313" y="1412875"/>
            <a:ext cx="8229600" cy="2659063"/>
          </a:xfrm>
        </p:spPr>
        <p:txBody>
          <a:bodyPr/>
          <a:lstStyle/>
          <a:p>
            <a:pPr eaLnBrk="1" hangingPunct="1"/>
            <a:r>
              <a:rPr lang="en-US" altLang="ko-KR" sz="1800" smtClean="0"/>
              <a:t>A session is a connection between BGP routers for the exchange of router information</a:t>
            </a:r>
          </a:p>
          <a:p>
            <a:pPr eaLnBrk="1" hangingPunct="1"/>
            <a:r>
              <a:rPr lang="en-US" altLang="ko-KR" sz="1800" smtClean="0"/>
              <a:t>To create a reliable environment, BGP uses the services of TCP as </a:t>
            </a:r>
            <a:r>
              <a:rPr lang="en-US" altLang="ko-KR" sz="1800" b="1" i="1" smtClean="0"/>
              <a:t>semipermanent connections</a:t>
            </a:r>
          </a:p>
          <a:p>
            <a:pPr eaLnBrk="1" hangingPunct="1"/>
            <a:r>
              <a:rPr lang="en-US" altLang="ko-KR" sz="1800" smtClean="0"/>
              <a:t>External and internal BGP</a:t>
            </a:r>
          </a:p>
          <a:p>
            <a:pPr lvl="1" eaLnBrk="1" hangingPunct="1"/>
            <a:r>
              <a:rPr lang="en-US" altLang="ko-KR" sz="1600" smtClean="0"/>
              <a:t>E-BGP sessions: used to exchange information between two speaker nodes belonging to two different ASs</a:t>
            </a:r>
          </a:p>
          <a:p>
            <a:pPr lvl="1" eaLnBrk="1" hangingPunct="1"/>
            <a:r>
              <a:rPr lang="en-US" altLang="ko-KR" sz="1600" smtClean="0"/>
              <a:t>I-BGP sessions: used to exchange information between two routers inside an AS</a:t>
            </a:r>
          </a:p>
        </p:txBody>
      </p:sp>
      <p:pic>
        <p:nvPicPr>
          <p:cNvPr id="4506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1750" y="4071938"/>
            <a:ext cx="38576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608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81A64F3-D836-4D07-8DA7-B058B24C8939}" type="slidenum">
              <a:rPr lang="en-US" altLang="ko-KR"/>
              <a:pPr eaLnBrk="1" hangingPunct="1"/>
              <a:t>44</a:t>
            </a:fld>
            <a:endParaRPr lang="en-US" altLang="ko-KR"/>
          </a:p>
        </p:txBody>
      </p:sp>
      <p:sp>
        <p:nvSpPr>
          <p:cNvPr id="46084" name="Rectangle 2"/>
          <p:cNvSpPr>
            <a:spLocks noGrp="1" noChangeArrowheads="1"/>
          </p:cNvSpPr>
          <p:nvPr>
            <p:ph type="title"/>
          </p:nvPr>
        </p:nvSpPr>
        <p:spPr>
          <a:xfrm>
            <a:off x="457200" y="274638"/>
            <a:ext cx="8229600" cy="922337"/>
          </a:xfrm>
        </p:spPr>
        <p:txBody>
          <a:bodyPr/>
          <a:lstStyle/>
          <a:p>
            <a:pPr eaLnBrk="1" hangingPunct="1"/>
            <a:r>
              <a:rPr kumimoji="0" lang="en-US" altLang="en-US" smtClean="0">
                <a:solidFill>
                  <a:srgbClr val="3333CC"/>
                </a:solidFill>
              </a:rPr>
              <a:t>Unicasting</a:t>
            </a:r>
            <a:endParaRPr kumimoji="0" lang="en-US" altLang="ko-KR" smtClean="0">
              <a:solidFill>
                <a:srgbClr val="3333CC"/>
              </a:solidFill>
            </a:endParaRPr>
          </a:p>
        </p:txBody>
      </p:sp>
      <p:sp>
        <p:nvSpPr>
          <p:cNvPr id="46085" name="Rectangle 4"/>
          <p:cNvSpPr>
            <a:spLocks noGrp="1" noChangeArrowheads="1"/>
          </p:cNvSpPr>
          <p:nvPr>
            <p:ph type="body" sz="half" idx="1"/>
          </p:nvPr>
        </p:nvSpPr>
        <p:spPr>
          <a:xfrm>
            <a:off x="468313" y="1484313"/>
            <a:ext cx="8229600" cy="801687"/>
          </a:xfrm>
        </p:spPr>
        <p:txBody>
          <a:bodyPr/>
          <a:lstStyle/>
          <a:p>
            <a:pPr eaLnBrk="1" hangingPunct="1"/>
            <a:r>
              <a:rPr kumimoji="0" lang="en-US" altLang="ko-KR" sz="1800" smtClean="0"/>
              <a:t>In unicasting, the router forwards the received packet through only one of its interfaces</a:t>
            </a:r>
          </a:p>
          <a:p>
            <a:pPr eaLnBrk="1" hangingPunct="1"/>
            <a:endParaRPr kumimoji="0" lang="en-US" altLang="ko-KR" sz="1800" smtClean="0"/>
          </a:p>
        </p:txBody>
      </p:sp>
      <p:pic>
        <p:nvPicPr>
          <p:cNvPr id="460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643188"/>
            <a:ext cx="57118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7107"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FA2A3BAB-78BA-4B9F-8892-A529BE898893}" type="slidenum">
              <a:rPr lang="en-US" altLang="ko-KR"/>
              <a:pPr eaLnBrk="1" hangingPunct="1"/>
              <a:t>45</a:t>
            </a:fld>
            <a:endParaRPr lang="en-US" altLang="ko-KR"/>
          </a:p>
        </p:txBody>
      </p:sp>
      <p:sp>
        <p:nvSpPr>
          <p:cNvPr id="47108" name="Rectangle 2"/>
          <p:cNvSpPr>
            <a:spLocks noGrp="1" noChangeArrowheads="1"/>
          </p:cNvSpPr>
          <p:nvPr>
            <p:ph type="title"/>
          </p:nvPr>
        </p:nvSpPr>
        <p:spPr>
          <a:xfrm>
            <a:off x="457200" y="274638"/>
            <a:ext cx="8229600" cy="922337"/>
          </a:xfrm>
        </p:spPr>
        <p:txBody>
          <a:bodyPr/>
          <a:lstStyle/>
          <a:p>
            <a:pPr eaLnBrk="1" hangingPunct="1"/>
            <a:r>
              <a:rPr kumimoji="0" lang="en-US" altLang="en-US" smtClean="0">
                <a:solidFill>
                  <a:srgbClr val="3333CC"/>
                </a:solidFill>
              </a:rPr>
              <a:t>Multicasting</a:t>
            </a:r>
            <a:endParaRPr kumimoji="0" lang="en-US" altLang="ko-KR" smtClean="0">
              <a:solidFill>
                <a:srgbClr val="3333CC"/>
              </a:solidFill>
            </a:endParaRPr>
          </a:p>
        </p:txBody>
      </p:sp>
      <p:sp>
        <p:nvSpPr>
          <p:cNvPr id="47109" name="Rectangle 4"/>
          <p:cNvSpPr>
            <a:spLocks noGrp="1" noChangeArrowheads="1"/>
          </p:cNvSpPr>
          <p:nvPr>
            <p:ph type="body" sz="half" idx="1"/>
          </p:nvPr>
        </p:nvSpPr>
        <p:spPr>
          <a:xfrm>
            <a:off x="468313" y="1484313"/>
            <a:ext cx="8229600" cy="1177925"/>
          </a:xfrm>
        </p:spPr>
        <p:txBody>
          <a:bodyPr/>
          <a:lstStyle/>
          <a:p>
            <a:pPr eaLnBrk="1" hangingPunct="1"/>
            <a:r>
              <a:rPr kumimoji="0" lang="en-US" altLang="ko-KR" sz="1800" smtClean="0"/>
              <a:t>In multicast routing, the router may forward the received packet through several of its interfaces.</a:t>
            </a:r>
          </a:p>
          <a:p>
            <a:pPr eaLnBrk="1" hangingPunct="1"/>
            <a:r>
              <a:rPr kumimoji="0" lang="en-US" altLang="ko-KR" sz="1800" smtClean="0"/>
              <a:t>Broadcasting is a special case of multicasting</a:t>
            </a:r>
          </a:p>
        </p:txBody>
      </p:sp>
      <p:pic>
        <p:nvPicPr>
          <p:cNvPr id="4711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7438" y="2571750"/>
            <a:ext cx="41433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813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A06E31F7-85AB-4C2E-8B22-B92FCB43E85E}" type="slidenum">
              <a:rPr lang="en-US" altLang="ko-KR"/>
              <a:pPr eaLnBrk="1" hangingPunct="1"/>
              <a:t>46</a:t>
            </a:fld>
            <a:endParaRPr lang="en-US" altLang="ko-KR"/>
          </a:p>
        </p:txBody>
      </p:sp>
      <p:sp>
        <p:nvSpPr>
          <p:cNvPr id="48132" name="Rectangle 2"/>
          <p:cNvSpPr>
            <a:spLocks noGrp="1" noChangeArrowheads="1"/>
          </p:cNvSpPr>
          <p:nvPr>
            <p:ph type="title"/>
          </p:nvPr>
        </p:nvSpPr>
        <p:spPr>
          <a:xfrm>
            <a:off x="457200" y="274638"/>
            <a:ext cx="8229600" cy="922337"/>
          </a:xfrm>
        </p:spPr>
        <p:txBody>
          <a:bodyPr/>
          <a:lstStyle/>
          <a:p>
            <a:pPr eaLnBrk="1" hangingPunct="1"/>
            <a:r>
              <a:rPr kumimoji="0" lang="en-US" altLang="en-US" smtClean="0">
                <a:solidFill>
                  <a:srgbClr val="3333CC"/>
                </a:solidFill>
              </a:rPr>
              <a:t>Multicasting vs. Multiple Unicasting</a:t>
            </a:r>
            <a:endParaRPr kumimoji="0" lang="en-US" altLang="ko-KR" smtClean="0">
              <a:solidFill>
                <a:srgbClr val="3333CC"/>
              </a:solidFill>
            </a:endParaRPr>
          </a:p>
        </p:txBody>
      </p:sp>
      <p:sp>
        <p:nvSpPr>
          <p:cNvPr id="48133" name="Rectangle 4"/>
          <p:cNvSpPr>
            <a:spLocks noGrp="1" noChangeArrowheads="1"/>
          </p:cNvSpPr>
          <p:nvPr>
            <p:ph type="body" sz="half" idx="1"/>
          </p:nvPr>
        </p:nvSpPr>
        <p:spPr>
          <a:xfrm>
            <a:off x="468313" y="1484313"/>
            <a:ext cx="8229600" cy="1177925"/>
          </a:xfrm>
        </p:spPr>
        <p:txBody>
          <a:bodyPr/>
          <a:lstStyle/>
          <a:p>
            <a:pPr eaLnBrk="1" hangingPunct="1"/>
            <a:r>
              <a:rPr kumimoji="0" lang="en-US" altLang="ko-KR" sz="1800" smtClean="0"/>
              <a:t>Emulation of multicasting through multiple unicasting is not efficient and may create long delays, particularly with a large group</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2214563"/>
            <a:ext cx="285750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4915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0F9C3C49-9C8E-442B-B137-114C233894A1}" type="slidenum">
              <a:rPr lang="en-US" altLang="ko-KR"/>
              <a:pPr eaLnBrk="1" hangingPunct="1"/>
              <a:t>47</a:t>
            </a:fld>
            <a:endParaRPr lang="en-US" altLang="ko-KR"/>
          </a:p>
        </p:txBody>
      </p:sp>
      <p:sp>
        <p:nvSpPr>
          <p:cNvPr id="49156" name="Rectangle 2"/>
          <p:cNvSpPr>
            <a:spLocks noGrp="1" noChangeArrowheads="1"/>
          </p:cNvSpPr>
          <p:nvPr>
            <p:ph type="title"/>
          </p:nvPr>
        </p:nvSpPr>
        <p:spPr>
          <a:xfrm>
            <a:off x="457200" y="274638"/>
            <a:ext cx="8229600" cy="922337"/>
          </a:xfrm>
        </p:spPr>
        <p:txBody>
          <a:bodyPr/>
          <a:lstStyle/>
          <a:p>
            <a:pPr eaLnBrk="1" hangingPunct="1"/>
            <a:r>
              <a:rPr kumimoji="0" lang="en-US" altLang="en-US" smtClean="0">
                <a:solidFill>
                  <a:srgbClr val="3333CC"/>
                </a:solidFill>
              </a:rPr>
              <a:t>Multicasting Applications</a:t>
            </a:r>
            <a:endParaRPr kumimoji="0" lang="en-US" altLang="ko-KR" smtClean="0">
              <a:solidFill>
                <a:srgbClr val="3333CC"/>
              </a:solidFill>
            </a:endParaRPr>
          </a:p>
        </p:txBody>
      </p:sp>
      <p:sp>
        <p:nvSpPr>
          <p:cNvPr id="49157" name="Rectangle 4"/>
          <p:cNvSpPr>
            <a:spLocks noGrp="1" noChangeArrowheads="1"/>
          </p:cNvSpPr>
          <p:nvPr>
            <p:ph type="body" sz="half" idx="1"/>
          </p:nvPr>
        </p:nvSpPr>
        <p:spPr>
          <a:xfrm>
            <a:off x="642938" y="1500188"/>
            <a:ext cx="6961187" cy="3159125"/>
          </a:xfrm>
        </p:spPr>
        <p:txBody>
          <a:bodyPr/>
          <a:lstStyle/>
          <a:p>
            <a:pPr eaLnBrk="1" hangingPunct="1"/>
            <a:r>
              <a:rPr kumimoji="0" lang="en-US" altLang="ko-KR" sz="1800" smtClean="0"/>
              <a:t>Access to distributed databases</a:t>
            </a:r>
          </a:p>
          <a:p>
            <a:pPr eaLnBrk="1" hangingPunct="1"/>
            <a:r>
              <a:rPr kumimoji="0" lang="en-US" altLang="ko-KR" sz="1800" smtClean="0"/>
              <a:t>Information dissemination</a:t>
            </a:r>
          </a:p>
          <a:p>
            <a:pPr eaLnBrk="1" hangingPunct="1"/>
            <a:r>
              <a:rPr kumimoji="0" lang="en-US" altLang="ko-KR" sz="1800" smtClean="0"/>
              <a:t>Dissemination of news</a:t>
            </a:r>
          </a:p>
          <a:p>
            <a:pPr eaLnBrk="1" hangingPunct="1"/>
            <a:r>
              <a:rPr kumimoji="0" lang="en-US" altLang="ko-KR" sz="1800" smtClean="0"/>
              <a:t>Teleconferencing</a:t>
            </a:r>
          </a:p>
          <a:p>
            <a:pPr eaLnBrk="1" hangingPunct="1"/>
            <a:r>
              <a:rPr kumimoji="0" lang="en-US" altLang="ko-KR" sz="1800" smtClean="0"/>
              <a:t>Distance learning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54275"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1444783A-275B-457F-A25A-F947DD46110D}" type="slidenum">
              <a:rPr lang="en-US" altLang="ko-KR"/>
              <a:pPr eaLnBrk="1" hangingPunct="1"/>
              <a:t>48</a:t>
            </a:fld>
            <a:endParaRPr lang="en-US" altLang="ko-KR"/>
          </a:p>
        </p:txBody>
      </p:sp>
      <p:sp>
        <p:nvSpPr>
          <p:cNvPr id="54276" name="Rectangle 2"/>
          <p:cNvSpPr>
            <a:spLocks noGrp="1" noChangeArrowheads="1"/>
          </p:cNvSpPr>
          <p:nvPr>
            <p:ph type="title"/>
          </p:nvPr>
        </p:nvSpPr>
        <p:spPr/>
        <p:txBody>
          <a:bodyPr/>
          <a:lstStyle/>
          <a:p>
            <a:pPr eaLnBrk="1" hangingPunct="1"/>
            <a:r>
              <a:rPr lang="en-US" altLang="ko-KR" smtClean="0">
                <a:solidFill>
                  <a:srgbClr val="3333CC"/>
                </a:solidFill>
              </a:rPr>
              <a:t>Multicast tree</a:t>
            </a:r>
          </a:p>
        </p:txBody>
      </p:sp>
      <p:sp>
        <p:nvSpPr>
          <p:cNvPr id="54277" name="Rectangle 3"/>
          <p:cNvSpPr>
            <a:spLocks noGrp="1" noChangeArrowheads="1"/>
          </p:cNvSpPr>
          <p:nvPr>
            <p:ph type="body" idx="1"/>
          </p:nvPr>
        </p:nvSpPr>
        <p:spPr/>
        <p:txBody>
          <a:bodyPr/>
          <a:lstStyle/>
          <a:p>
            <a:pPr eaLnBrk="1" latinLnBrk="0" hangingPunct="1">
              <a:spcBef>
                <a:spcPts val="1200"/>
              </a:spcBef>
              <a:spcAft>
                <a:spcPts val="1000"/>
              </a:spcAft>
            </a:pPr>
            <a:r>
              <a:rPr kumimoji="0" lang="en-US" altLang="ko-KR" sz="1800" smtClean="0"/>
              <a:t>Objectives of multicasting:</a:t>
            </a:r>
          </a:p>
          <a:p>
            <a:pPr lvl="1" eaLnBrk="1" latinLnBrk="0" hangingPunct="1">
              <a:spcBef>
                <a:spcPts val="1200"/>
              </a:spcBef>
              <a:spcAft>
                <a:spcPts val="1000"/>
              </a:spcAft>
              <a:buFontTx/>
              <a:buChar char="•"/>
            </a:pPr>
            <a:r>
              <a:rPr kumimoji="0" lang="en-US" altLang="ko-KR" sz="1600" smtClean="0"/>
              <a:t>Every member of the group should receive one, and only one, copy of the multicast packet. Nonmember must not receive a copy</a:t>
            </a:r>
          </a:p>
          <a:p>
            <a:pPr lvl="1" eaLnBrk="1" latinLnBrk="0" hangingPunct="1">
              <a:spcBef>
                <a:spcPts val="1200"/>
              </a:spcBef>
              <a:spcAft>
                <a:spcPts val="1000"/>
              </a:spcAft>
              <a:buFontTx/>
              <a:buChar char="•"/>
            </a:pPr>
            <a:r>
              <a:rPr kumimoji="0" lang="en-US" altLang="ko-KR" sz="1600" smtClean="0"/>
              <a:t>There must be no loops in routing</a:t>
            </a:r>
          </a:p>
          <a:p>
            <a:pPr lvl="1" eaLnBrk="1" latinLnBrk="0" hangingPunct="1">
              <a:spcBef>
                <a:spcPts val="1200"/>
              </a:spcBef>
              <a:spcAft>
                <a:spcPts val="1000"/>
              </a:spcAft>
              <a:buFontTx/>
              <a:buChar char="•"/>
            </a:pPr>
            <a:r>
              <a:rPr kumimoji="0" lang="en-US" altLang="ko-KR" sz="1600" smtClean="0"/>
              <a:t>The path traveled from source to each destination must be optimal</a:t>
            </a:r>
          </a:p>
          <a:p>
            <a:pPr eaLnBrk="1" latinLnBrk="0" hangingPunct="1">
              <a:spcBef>
                <a:spcPts val="1200"/>
              </a:spcBef>
              <a:spcAft>
                <a:spcPts val="1000"/>
              </a:spcAft>
            </a:pPr>
            <a:r>
              <a:rPr kumimoji="0" lang="en-US" altLang="ko-KR" sz="1800" smtClean="0"/>
              <a:t>In a source-based tree approach, the combination of source and group determines the tree (DVMRP, MOSPF, PIM-DM)</a:t>
            </a:r>
          </a:p>
          <a:p>
            <a:pPr eaLnBrk="1" latinLnBrk="0" hangingPunct="1">
              <a:spcBef>
                <a:spcPts val="1200"/>
              </a:spcBef>
              <a:spcAft>
                <a:spcPts val="1000"/>
              </a:spcAft>
            </a:pPr>
            <a:r>
              <a:rPr kumimoji="0" lang="en-US" altLang="ko-KR" sz="1800" smtClean="0"/>
              <a:t>In the group-shared tree approach, the group determines the tree (CBT, PIM-SM)</a:t>
            </a:r>
            <a:endParaRPr lang="en-US" altLang="ko-KR" sz="18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5017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2B00A024-9F62-483E-A0CE-89FC6E45DF26}" type="slidenum">
              <a:rPr lang="en-US" altLang="ko-KR"/>
              <a:pPr eaLnBrk="1" hangingPunct="1"/>
              <a:t>49</a:t>
            </a:fld>
            <a:endParaRPr lang="en-US" altLang="ko-KR"/>
          </a:p>
        </p:txBody>
      </p:sp>
      <p:sp>
        <p:nvSpPr>
          <p:cNvPr id="50180" name="Rectangle 2"/>
          <p:cNvSpPr>
            <a:spLocks noGrp="1" noChangeArrowheads="1"/>
          </p:cNvSpPr>
          <p:nvPr>
            <p:ph type="title"/>
          </p:nvPr>
        </p:nvSpPr>
        <p:spPr>
          <a:xfrm>
            <a:off x="457200" y="274638"/>
            <a:ext cx="8229600" cy="922337"/>
          </a:xfrm>
        </p:spPr>
        <p:txBody>
          <a:bodyPr/>
          <a:lstStyle/>
          <a:p>
            <a:pPr eaLnBrk="1" hangingPunct="1"/>
            <a:r>
              <a:rPr kumimoji="0" lang="en-US" altLang="en-US" smtClean="0">
                <a:solidFill>
                  <a:srgbClr val="3333CC"/>
                </a:solidFill>
              </a:rPr>
              <a:t>Multicast Routing</a:t>
            </a:r>
            <a:endParaRPr kumimoji="0" lang="en-US" altLang="ko-KR" smtClean="0">
              <a:solidFill>
                <a:srgbClr val="3333CC"/>
              </a:solidFill>
            </a:endParaRPr>
          </a:p>
        </p:txBody>
      </p:sp>
      <p:sp>
        <p:nvSpPr>
          <p:cNvPr id="50181" name="Rectangle 4"/>
          <p:cNvSpPr>
            <a:spLocks noGrp="1" noChangeArrowheads="1"/>
          </p:cNvSpPr>
          <p:nvPr>
            <p:ph type="body" sz="half" idx="1"/>
          </p:nvPr>
        </p:nvSpPr>
        <p:spPr>
          <a:xfrm>
            <a:off x="642938" y="1500188"/>
            <a:ext cx="7858125" cy="3159125"/>
          </a:xfrm>
        </p:spPr>
        <p:txBody>
          <a:bodyPr/>
          <a:lstStyle/>
          <a:p>
            <a:pPr eaLnBrk="1" hangingPunct="1"/>
            <a:r>
              <a:rPr kumimoji="0" lang="en-US" altLang="ko-KR" sz="1800" smtClean="0"/>
              <a:t>Optimal routing: Shortest path trees</a:t>
            </a:r>
          </a:p>
          <a:p>
            <a:pPr eaLnBrk="1" hangingPunct="1"/>
            <a:r>
              <a:rPr kumimoji="0" lang="en-US" altLang="ko-KR" sz="1800" b="1" i="1" smtClean="0"/>
              <a:t>Unicast Routing</a:t>
            </a:r>
          </a:p>
          <a:p>
            <a:pPr lvl="1" eaLnBrk="1" hangingPunct="1"/>
            <a:r>
              <a:rPr kumimoji="0" lang="en-US" altLang="ko-KR" sz="1600" smtClean="0"/>
              <a:t>Each router in the domain has a table that defines a shortest path tree to possible destinations</a:t>
            </a:r>
          </a:p>
          <a:p>
            <a:pPr eaLnBrk="1" hangingPunct="1"/>
            <a:endParaRPr kumimoji="0" lang="en-US" altLang="ko-KR" sz="1800" smtClean="0"/>
          </a:p>
        </p:txBody>
      </p:sp>
      <p:pic>
        <p:nvPicPr>
          <p:cNvPr id="501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900363"/>
            <a:ext cx="5357812"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6147"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7F0D14D-DCD8-4CCF-95FD-52DFD26141EB}" type="slidenum">
              <a:rPr lang="en-US" altLang="ko-KR"/>
              <a:pPr eaLnBrk="1" hangingPunct="1"/>
              <a:t>5</a:t>
            </a:fld>
            <a:endParaRPr lang="en-US" altLang="ko-KR"/>
          </a:p>
        </p:txBody>
      </p:sp>
      <p:sp>
        <p:nvSpPr>
          <p:cNvPr id="6148" name="Rectangle 2"/>
          <p:cNvSpPr>
            <a:spLocks noGrp="1" noChangeArrowheads="1"/>
          </p:cNvSpPr>
          <p:nvPr>
            <p:ph type="title"/>
          </p:nvPr>
        </p:nvSpPr>
        <p:spPr/>
        <p:txBody>
          <a:bodyPr/>
          <a:lstStyle/>
          <a:p>
            <a:pPr eaLnBrk="1" hangingPunct="1"/>
            <a:r>
              <a:rPr kumimoji="0" lang="en-US" altLang="ko-KR" smtClean="0">
                <a:solidFill>
                  <a:srgbClr val="3333CC"/>
                </a:solidFill>
              </a:rPr>
              <a:t>Forwarding Techniques</a:t>
            </a:r>
          </a:p>
        </p:txBody>
      </p:sp>
      <p:sp>
        <p:nvSpPr>
          <p:cNvPr id="6149" name="텍스트 개체 틀 5"/>
          <p:cNvSpPr>
            <a:spLocks noGrp="1"/>
          </p:cNvSpPr>
          <p:nvPr>
            <p:ph type="body" sz="half" idx="1"/>
          </p:nvPr>
        </p:nvSpPr>
        <p:spPr/>
        <p:txBody>
          <a:bodyPr/>
          <a:lstStyle/>
          <a:p>
            <a:r>
              <a:rPr lang="en-US" altLang="ko-KR" smtClean="0"/>
              <a:t>Host –specific versus network-specific method</a:t>
            </a:r>
            <a:endParaRPr lang="ko-KR" altLang="en-US" smtClean="0"/>
          </a:p>
        </p:txBody>
      </p:sp>
      <p:pic>
        <p:nvPicPr>
          <p:cNvPr id="615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250" y="2000250"/>
            <a:ext cx="4857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텍스트 개체 틀 5"/>
          <p:cNvSpPr txBox="1">
            <a:spLocks/>
          </p:cNvSpPr>
          <p:nvPr/>
        </p:nvSpPr>
        <p:spPr bwMode="auto">
          <a:xfrm>
            <a:off x="458788" y="4054475"/>
            <a:ext cx="8229600" cy="2185988"/>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altLang="ko-KR" sz="2000" kern="0" dirty="0">
                <a:latin typeface="+mn-lt"/>
                <a:ea typeface="+mn-ea"/>
              </a:rPr>
              <a:t>Default method</a:t>
            </a:r>
            <a:endParaRPr lang="ko-KR" altLang="en-US" sz="2000" kern="0" dirty="0">
              <a:latin typeface="+mn-lt"/>
              <a:ea typeface="+mn-ea"/>
            </a:endParaRPr>
          </a:p>
        </p:txBody>
      </p:sp>
      <p:pic>
        <p:nvPicPr>
          <p:cNvPr id="61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4184650"/>
            <a:ext cx="285750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5120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A30F1408-0A0C-4181-B6DF-2F78A483E495}" type="slidenum">
              <a:rPr lang="en-US" altLang="ko-KR"/>
              <a:pPr eaLnBrk="1" hangingPunct="1"/>
              <a:t>50</a:t>
            </a:fld>
            <a:endParaRPr lang="en-US" altLang="ko-KR"/>
          </a:p>
        </p:txBody>
      </p:sp>
      <p:sp>
        <p:nvSpPr>
          <p:cNvPr id="51204" name="Rectangle 2"/>
          <p:cNvSpPr>
            <a:spLocks noGrp="1" noChangeArrowheads="1"/>
          </p:cNvSpPr>
          <p:nvPr>
            <p:ph type="title"/>
          </p:nvPr>
        </p:nvSpPr>
        <p:spPr>
          <a:xfrm>
            <a:off x="457200" y="274638"/>
            <a:ext cx="8229600" cy="922337"/>
          </a:xfrm>
        </p:spPr>
        <p:txBody>
          <a:bodyPr/>
          <a:lstStyle/>
          <a:p>
            <a:pPr eaLnBrk="1" hangingPunct="1"/>
            <a:r>
              <a:rPr kumimoji="0" lang="en-US" altLang="en-US" smtClean="0">
                <a:solidFill>
                  <a:srgbClr val="3333CC"/>
                </a:solidFill>
              </a:rPr>
              <a:t>Shortest Path Tree</a:t>
            </a:r>
            <a:endParaRPr kumimoji="0" lang="en-US" altLang="ko-KR" smtClean="0">
              <a:solidFill>
                <a:srgbClr val="3333CC"/>
              </a:solidFill>
            </a:endParaRPr>
          </a:p>
        </p:txBody>
      </p:sp>
      <p:sp>
        <p:nvSpPr>
          <p:cNvPr id="51205" name="Rectangle 4"/>
          <p:cNvSpPr>
            <a:spLocks noGrp="1" noChangeArrowheads="1"/>
          </p:cNvSpPr>
          <p:nvPr>
            <p:ph type="body" sz="half" idx="1"/>
          </p:nvPr>
        </p:nvSpPr>
        <p:spPr>
          <a:xfrm>
            <a:off x="642938" y="1500188"/>
            <a:ext cx="7858125" cy="1928812"/>
          </a:xfrm>
        </p:spPr>
        <p:txBody>
          <a:bodyPr/>
          <a:lstStyle/>
          <a:p>
            <a:pPr eaLnBrk="1" hangingPunct="1"/>
            <a:r>
              <a:rPr kumimoji="0" lang="en-US" altLang="ko-KR" sz="1800" smtClean="0"/>
              <a:t>Multicast Routing</a:t>
            </a:r>
          </a:p>
          <a:p>
            <a:pPr lvl="1" eaLnBrk="1" hangingPunct="1"/>
            <a:r>
              <a:rPr kumimoji="0" lang="en-US" altLang="ko-KR" sz="1600" smtClean="0"/>
              <a:t>E</a:t>
            </a:r>
            <a:r>
              <a:rPr lang="en-US" altLang="ko-KR" sz="1600" smtClean="0"/>
              <a:t>ach involved router needs to construct a shortest path tree for each group</a:t>
            </a:r>
          </a:p>
          <a:p>
            <a:pPr eaLnBrk="1" hangingPunct="1"/>
            <a:r>
              <a:rPr kumimoji="0" lang="en-US" altLang="ko-KR" sz="1800" b="1" i="1" smtClean="0"/>
              <a:t>Source-Based Tree </a:t>
            </a:r>
            <a:r>
              <a:rPr kumimoji="0" lang="en-US" altLang="ko-KR" sz="1800" smtClean="0"/>
              <a:t>and</a:t>
            </a:r>
            <a:r>
              <a:rPr kumimoji="0" lang="en-US" altLang="ko-KR" sz="1800" b="1" i="1" smtClean="0"/>
              <a:t> Group-Shared Tree</a:t>
            </a:r>
          </a:p>
          <a:p>
            <a:pPr eaLnBrk="1" hangingPunct="1"/>
            <a:r>
              <a:rPr lang="en-US" altLang="ko-KR" sz="1800" smtClean="0"/>
              <a:t>In the source-based tree approach, each router needs to have one shortest path tree for each group</a:t>
            </a:r>
            <a:endParaRPr kumimoji="0" lang="en-US" altLang="ko-KR" sz="1800" smtClean="0"/>
          </a:p>
        </p:txBody>
      </p:sp>
      <p:pic>
        <p:nvPicPr>
          <p:cNvPr id="5120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3429000"/>
            <a:ext cx="507206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52227"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093B9267-0EF8-4834-BA51-D0B77B583EBA}" type="slidenum">
              <a:rPr lang="en-US" altLang="ko-KR"/>
              <a:pPr eaLnBrk="1" hangingPunct="1"/>
              <a:t>51</a:t>
            </a:fld>
            <a:endParaRPr lang="en-US" altLang="ko-KR"/>
          </a:p>
        </p:txBody>
      </p:sp>
      <p:sp>
        <p:nvSpPr>
          <p:cNvPr id="52228" name="Rectangle 2"/>
          <p:cNvSpPr>
            <a:spLocks noGrp="1" noChangeArrowheads="1"/>
          </p:cNvSpPr>
          <p:nvPr>
            <p:ph type="title"/>
          </p:nvPr>
        </p:nvSpPr>
        <p:spPr>
          <a:xfrm>
            <a:off x="457200" y="274638"/>
            <a:ext cx="8229600" cy="922337"/>
          </a:xfrm>
        </p:spPr>
        <p:txBody>
          <a:bodyPr/>
          <a:lstStyle/>
          <a:p>
            <a:pPr eaLnBrk="1" hangingPunct="1"/>
            <a:r>
              <a:rPr kumimoji="0" lang="en-US" altLang="en-US" smtClean="0">
                <a:solidFill>
                  <a:srgbClr val="3333CC"/>
                </a:solidFill>
              </a:rPr>
              <a:t>Shortest Path Tree</a:t>
            </a:r>
            <a:endParaRPr kumimoji="0" lang="en-US" altLang="ko-KR" smtClean="0">
              <a:solidFill>
                <a:srgbClr val="3333CC"/>
              </a:solidFill>
            </a:endParaRPr>
          </a:p>
        </p:txBody>
      </p:sp>
      <p:sp>
        <p:nvSpPr>
          <p:cNvPr id="52229" name="Rectangle 4"/>
          <p:cNvSpPr>
            <a:spLocks noGrp="1" noChangeArrowheads="1"/>
          </p:cNvSpPr>
          <p:nvPr>
            <p:ph type="body" sz="half" idx="1"/>
          </p:nvPr>
        </p:nvSpPr>
        <p:spPr>
          <a:xfrm>
            <a:off x="642938" y="1500188"/>
            <a:ext cx="7858125" cy="1000125"/>
          </a:xfrm>
        </p:spPr>
        <p:txBody>
          <a:bodyPr/>
          <a:lstStyle/>
          <a:p>
            <a:pPr eaLnBrk="1" hangingPunct="1"/>
            <a:r>
              <a:rPr lang="en-US" altLang="ko-KR" sz="1800" smtClean="0"/>
              <a:t>In the group-shared tree approach, only the core router, which has a shortest path tree for each group, is involved in multicasting</a:t>
            </a:r>
            <a:endParaRPr kumimoji="0" lang="en-US" altLang="ko-KR" sz="1800" smtClean="0"/>
          </a:p>
        </p:txBody>
      </p:sp>
      <p:pic>
        <p:nvPicPr>
          <p:cNvPr id="522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250" y="2357438"/>
            <a:ext cx="5173663"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5325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A74C0C17-B053-4696-8209-3AFF1C0B2479}" type="slidenum">
              <a:rPr lang="en-US" altLang="ko-KR"/>
              <a:pPr eaLnBrk="1" hangingPunct="1"/>
              <a:t>52</a:t>
            </a:fld>
            <a:endParaRPr lang="en-US" altLang="ko-KR"/>
          </a:p>
        </p:txBody>
      </p:sp>
      <p:sp>
        <p:nvSpPr>
          <p:cNvPr id="53252" name="Rectangle 2"/>
          <p:cNvSpPr>
            <a:spLocks noGrp="1" noChangeArrowheads="1"/>
          </p:cNvSpPr>
          <p:nvPr>
            <p:ph type="title"/>
          </p:nvPr>
        </p:nvSpPr>
        <p:spPr/>
        <p:txBody>
          <a:bodyPr/>
          <a:lstStyle/>
          <a:p>
            <a:pPr eaLnBrk="1" hangingPunct="1"/>
            <a:r>
              <a:rPr kumimoji="0" lang="en-US" altLang="en-US" smtClean="0">
                <a:solidFill>
                  <a:srgbClr val="3333CC"/>
                </a:solidFill>
              </a:rPr>
              <a:t>Multicast Protocols</a:t>
            </a:r>
            <a:endParaRPr kumimoji="0" lang="en-US" altLang="ko-KR" smtClean="0">
              <a:solidFill>
                <a:srgbClr val="3333CC"/>
              </a:solidFill>
            </a:endParaRPr>
          </a:p>
        </p:txBody>
      </p:sp>
      <p:pic>
        <p:nvPicPr>
          <p:cNvPr id="5325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525" y="1981200"/>
            <a:ext cx="71183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바닥글 개체 틀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r>
              <a:rPr lang="en-US" altLang="ko-KR" sz="1400"/>
              <a:t>Computer Networks</a:t>
            </a:r>
          </a:p>
        </p:txBody>
      </p:sp>
      <p:sp>
        <p:nvSpPr>
          <p:cNvPr id="79875" name="슬라이드 번호 개체 틀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r" eaLnBrk="1" hangingPunct="1"/>
            <a:r>
              <a:rPr lang="en-US" altLang="ko-KR" sz="1400"/>
              <a:t>22-</a:t>
            </a:r>
            <a:fld id="{D59C1E09-2D88-4958-9E55-23B60B6CF476}" type="slidenum">
              <a:rPr lang="en-US" altLang="ko-KR" sz="1400"/>
              <a:pPr algn="r" eaLnBrk="1" hangingPunct="1"/>
              <a:t>53</a:t>
            </a:fld>
            <a:endParaRPr lang="en-US" altLang="ko-KR" sz="1400"/>
          </a:p>
        </p:txBody>
      </p:sp>
      <p:sp>
        <p:nvSpPr>
          <p:cNvPr id="79876" name="Rectangle 2"/>
          <p:cNvSpPr>
            <a:spLocks noGrp="1" noChangeArrowheads="1"/>
          </p:cNvSpPr>
          <p:nvPr>
            <p:ph type="title" idx="4294967295"/>
          </p:nvPr>
        </p:nvSpPr>
        <p:spPr>
          <a:xfrm>
            <a:off x="539750" y="260350"/>
            <a:ext cx="8229600" cy="922338"/>
          </a:xfrm>
        </p:spPr>
        <p:txBody>
          <a:bodyPr/>
          <a:lstStyle/>
          <a:p>
            <a:pPr eaLnBrk="1" hangingPunct="1"/>
            <a:r>
              <a:rPr kumimoji="0" lang="en-US" altLang="ko-KR" smtClean="0">
                <a:solidFill>
                  <a:srgbClr val="3333CC"/>
                </a:solidFill>
              </a:rPr>
              <a:t>Multicast Link State Routing: MOSPF</a:t>
            </a:r>
          </a:p>
        </p:txBody>
      </p:sp>
      <p:sp>
        <p:nvSpPr>
          <p:cNvPr id="79877" name="Rectangle 4"/>
          <p:cNvSpPr>
            <a:spLocks noGrp="1" noChangeArrowheads="1"/>
          </p:cNvSpPr>
          <p:nvPr>
            <p:ph type="body" sz="half" idx="4294967295"/>
          </p:nvPr>
        </p:nvSpPr>
        <p:spPr>
          <a:xfrm>
            <a:off x="642938" y="1500188"/>
            <a:ext cx="7858125" cy="4376737"/>
          </a:xfrm>
        </p:spPr>
        <p:txBody>
          <a:bodyPr/>
          <a:lstStyle/>
          <a:p>
            <a:pPr eaLnBrk="1" hangingPunct="1"/>
            <a:r>
              <a:rPr kumimoji="0" lang="en-US" altLang="ko-KR" sz="1800" smtClean="0"/>
              <a:t>Multicast link state routing uses the source-based tree approach</a:t>
            </a:r>
          </a:p>
          <a:p>
            <a:pPr eaLnBrk="1" hangingPunct="1"/>
            <a:r>
              <a:rPr kumimoji="0" lang="en-US" altLang="ko-KR" sz="1800" smtClean="0"/>
              <a:t>n (the number of group) topologies and n shortest path trees made</a:t>
            </a:r>
          </a:p>
          <a:p>
            <a:pPr eaLnBrk="1" hangingPunct="1"/>
            <a:r>
              <a:rPr kumimoji="0" lang="en-US" altLang="ko-KR" sz="1800" smtClean="0"/>
              <a:t>Each router has a routing table that represents as many shortest path trees as there are groups </a:t>
            </a:r>
          </a:p>
          <a:p>
            <a:pPr eaLnBrk="1" hangingPunct="1"/>
            <a:r>
              <a:rPr kumimoji="0" lang="en-US" altLang="ko-KR" sz="1800" smtClean="0"/>
              <a:t>MOSPF is an extension of the OSPF protocol that uses multicast link state routing to create source-based trees</a:t>
            </a:r>
          </a:p>
          <a:p>
            <a:pPr eaLnBrk="1" hangingPunct="1"/>
            <a:r>
              <a:rPr kumimoji="0" lang="en-US" altLang="ko-KR" sz="1800" smtClean="0"/>
              <a:t>MOSPF requires a new link state update packet to associate the unicast address of a host with the group address or addresses the host is sponsoring</a:t>
            </a:r>
          </a:p>
          <a:p>
            <a:pPr eaLnBrk="1" hangingPunct="1"/>
            <a:r>
              <a:rPr kumimoji="0" lang="en-US" altLang="ko-KR" sz="1800" smtClean="0"/>
              <a:t>MOSPF is a data-driven protocol; the first time an MOSPF router see a datagram with a given source and group address, the router constructs the Dijkstra shortest path tree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바닥글 개체 틀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r>
              <a:rPr lang="en-US" altLang="ko-KR" sz="1400"/>
              <a:t>Computer Networks</a:t>
            </a:r>
          </a:p>
        </p:txBody>
      </p:sp>
      <p:sp>
        <p:nvSpPr>
          <p:cNvPr id="80899" name="슬라이드 번호 개체 틀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r" eaLnBrk="1" hangingPunct="1"/>
            <a:r>
              <a:rPr lang="en-US" altLang="ko-KR" sz="1400"/>
              <a:t>22-</a:t>
            </a:r>
            <a:fld id="{BF2624D1-D95B-468E-8C50-BB656F32877B}" type="slidenum">
              <a:rPr lang="en-US" altLang="ko-KR" sz="1400"/>
              <a:pPr algn="r" eaLnBrk="1" hangingPunct="1"/>
              <a:t>54</a:t>
            </a:fld>
            <a:endParaRPr lang="en-US" altLang="ko-KR" sz="1400"/>
          </a:p>
        </p:txBody>
      </p:sp>
      <p:sp>
        <p:nvSpPr>
          <p:cNvPr id="80900" name="Rectangle 2"/>
          <p:cNvSpPr>
            <a:spLocks noGrp="1" noChangeArrowheads="1"/>
          </p:cNvSpPr>
          <p:nvPr>
            <p:ph type="title" idx="4294967295"/>
          </p:nvPr>
        </p:nvSpPr>
        <p:spPr>
          <a:xfrm>
            <a:off x="539750" y="260350"/>
            <a:ext cx="8229600" cy="922338"/>
          </a:xfrm>
        </p:spPr>
        <p:txBody>
          <a:bodyPr/>
          <a:lstStyle/>
          <a:p>
            <a:pPr eaLnBrk="1" hangingPunct="1"/>
            <a:r>
              <a:rPr kumimoji="0" lang="en-US" altLang="ko-KR" smtClean="0">
                <a:solidFill>
                  <a:srgbClr val="3333CC"/>
                </a:solidFill>
              </a:rPr>
              <a:t>Multicast Distance Vector: DVMRP</a:t>
            </a:r>
          </a:p>
        </p:txBody>
      </p:sp>
      <p:sp>
        <p:nvSpPr>
          <p:cNvPr id="80901" name="Rectangle 4"/>
          <p:cNvSpPr>
            <a:spLocks noGrp="1" noChangeArrowheads="1"/>
          </p:cNvSpPr>
          <p:nvPr>
            <p:ph type="body" sz="half" idx="4294967295"/>
          </p:nvPr>
        </p:nvSpPr>
        <p:spPr>
          <a:xfrm>
            <a:off x="642938" y="1500188"/>
            <a:ext cx="7858125" cy="4376737"/>
          </a:xfrm>
        </p:spPr>
        <p:txBody>
          <a:bodyPr/>
          <a:lstStyle/>
          <a:p>
            <a:pPr eaLnBrk="1" hangingPunct="1"/>
            <a:r>
              <a:rPr kumimoji="0" lang="en-US" altLang="ko-KR" sz="1800" smtClean="0"/>
              <a:t>Multicast distance vector routing uses the source-based trees, but the router never actually makes a routing table</a:t>
            </a:r>
          </a:p>
          <a:p>
            <a:pPr eaLnBrk="1" hangingPunct="1"/>
            <a:r>
              <a:rPr kumimoji="0" lang="en-US" altLang="ko-KR" sz="1800" smtClean="0"/>
              <a:t>Multicast routing does not allow a router to send its routing table to its neighbors. The idea is to create a table from scratch by using the information from the unicast distance vector tables</a:t>
            </a:r>
          </a:p>
          <a:p>
            <a:pPr eaLnBrk="1" hangingPunct="1"/>
            <a:r>
              <a:rPr kumimoji="0" lang="en-US" altLang="ko-KR" sz="1800" smtClean="0"/>
              <a:t>Process based on four decision-making strategies. Each strategy is built on its predecessor</a:t>
            </a:r>
          </a:p>
          <a:p>
            <a:pPr lvl="1" eaLnBrk="1" hangingPunct="1"/>
            <a:r>
              <a:rPr kumimoji="0" lang="en-US" altLang="ko-KR" sz="1600" b="1" i="1" smtClean="0"/>
              <a:t>Flooding</a:t>
            </a:r>
          </a:p>
          <a:p>
            <a:pPr lvl="1" eaLnBrk="1" hangingPunct="1"/>
            <a:r>
              <a:rPr kumimoji="0" lang="en-US" altLang="ko-KR" sz="1600" b="1" i="1" smtClean="0"/>
              <a:t>Reverse Path Forwarding</a:t>
            </a:r>
            <a:r>
              <a:rPr kumimoji="0" lang="en-US" altLang="ko-KR" sz="1600" smtClean="0"/>
              <a:t> (RPF)</a:t>
            </a:r>
          </a:p>
          <a:p>
            <a:pPr lvl="1" eaLnBrk="1" hangingPunct="1"/>
            <a:r>
              <a:rPr kumimoji="0" lang="en-US" altLang="ko-KR" sz="1600" b="1" i="1" smtClean="0"/>
              <a:t>Reverse Path Broadcasting</a:t>
            </a:r>
            <a:r>
              <a:rPr kumimoji="0" lang="en-US" altLang="ko-KR" sz="1600" smtClean="0"/>
              <a:t> (RPB)</a:t>
            </a:r>
          </a:p>
          <a:p>
            <a:pPr lvl="1" eaLnBrk="1" hangingPunct="1"/>
            <a:r>
              <a:rPr kumimoji="0" lang="en-US" altLang="ko-KR" sz="1600" b="1" i="1" smtClean="0"/>
              <a:t>Reverse Path Multicasting</a:t>
            </a:r>
            <a:r>
              <a:rPr kumimoji="0" lang="en-US" altLang="ko-KR" sz="1600" smtClean="0"/>
              <a:t> (RPM)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5529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63B17239-F7C3-4EEF-BA90-989B65B53865}" type="slidenum">
              <a:rPr lang="en-US" altLang="ko-KR"/>
              <a:pPr eaLnBrk="1" hangingPunct="1"/>
              <a:t>55</a:t>
            </a:fld>
            <a:endParaRPr lang="en-US" altLang="ko-KR"/>
          </a:p>
        </p:txBody>
      </p:sp>
      <p:sp>
        <p:nvSpPr>
          <p:cNvPr id="55300" name="Rectangle 2"/>
          <p:cNvSpPr>
            <a:spLocks noGrp="1" noChangeArrowheads="1"/>
          </p:cNvSpPr>
          <p:nvPr>
            <p:ph type="title"/>
          </p:nvPr>
        </p:nvSpPr>
        <p:spPr/>
        <p:txBody>
          <a:bodyPr/>
          <a:lstStyle/>
          <a:p>
            <a:pPr eaLnBrk="1" hangingPunct="1"/>
            <a:r>
              <a:rPr kumimoji="0" lang="en-US" altLang="ko-KR" smtClean="0">
                <a:solidFill>
                  <a:srgbClr val="3333CC"/>
                </a:solidFill>
              </a:rPr>
              <a:t>DVMRP: Strategies</a:t>
            </a:r>
          </a:p>
        </p:txBody>
      </p:sp>
      <p:sp>
        <p:nvSpPr>
          <p:cNvPr id="55301" name="Rectangle 4"/>
          <p:cNvSpPr>
            <a:spLocks noGrp="1" noChangeArrowheads="1"/>
          </p:cNvSpPr>
          <p:nvPr>
            <p:ph type="body" sz="half" idx="1"/>
          </p:nvPr>
        </p:nvSpPr>
        <p:spPr>
          <a:xfrm>
            <a:off x="468313" y="1557338"/>
            <a:ext cx="8229600" cy="1223962"/>
          </a:xfrm>
        </p:spPr>
        <p:txBody>
          <a:bodyPr/>
          <a:lstStyle/>
          <a:p>
            <a:pPr eaLnBrk="1" hangingPunct="1"/>
            <a:r>
              <a:rPr lang="en-US" altLang="ko-KR" sz="1800" b="1" i="1" smtClean="0"/>
              <a:t>Flooding</a:t>
            </a:r>
            <a:r>
              <a:rPr lang="en-US" altLang="ko-KR" sz="1800" smtClean="0"/>
              <a:t> broadcasts packets, but creates loops in the systems</a:t>
            </a:r>
          </a:p>
          <a:p>
            <a:pPr eaLnBrk="1" hangingPunct="1"/>
            <a:r>
              <a:rPr lang="en-US" altLang="ko-KR" sz="1800" b="1" i="1" smtClean="0"/>
              <a:t>Reverse path forwarding</a:t>
            </a:r>
            <a:r>
              <a:rPr lang="en-US" altLang="ko-KR" sz="1800" smtClean="0"/>
              <a:t>: RPF eliminates the loop in the flooding process</a:t>
            </a:r>
          </a:p>
        </p:txBody>
      </p:sp>
      <p:pic>
        <p:nvPicPr>
          <p:cNvPr id="553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488" y="2417763"/>
            <a:ext cx="4084637"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5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975" y="2346325"/>
            <a:ext cx="439261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6" name="바닥글 개체 틀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r>
              <a:rPr lang="en-US" altLang="ko-KR" sz="1400"/>
              <a:t>Computer Networks</a:t>
            </a:r>
          </a:p>
        </p:txBody>
      </p:sp>
      <p:sp>
        <p:nvSpPr>
          <p:cNvPr id="82947" name="슬라이드 번호 개체 틀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r" eaLnBrk="1" hangingPunct="1"/>
            <a:r>
              <a:rPr lang="en-US" altLang="ko-KR" sz="1400"/>
              <a:t>22-</a:t>
            </a:r>
            <a:fld id="{C90B04D4-51A8-42F8-82B4-DF795C2DC15F}" type="slidenum">
              <a:rPr lang="en-US" altLang="ko-KR" sz="1400"/>
              <a:pPr algn="r" eaLnBrk="1" hangingPunct="1"/>
              <a:t>56</a:t>
            </a:fld>
            <a:endParaRPr lang="en-US" altLang="ko-KR" sz="1400"/>
          </a:p>
        </p:txBody>
      </p:sp>
      <p:sp>
        <p:nvSpPr>
          <p:cNvPr id="82948" name="Rectangle 2"/>
          <p:cNvSpPr>
            <a:spLocks noGrp="1" noChangeArrowheads="1"/>
          </p:cNvSpPr>
          <p:nvPr>
            <p:ph type="title" idx="4294967295"/>
          </p:nvPr>
        </p:nvSpPr>
        <p:spPr/>
        <p:txBody>
          <a:bodyPr/>
          <a:lstStyle/>
          <a:p>
            <a:pPr eaLnBrk="1" hangingPunct="1"/>
            <a:r>
              <a:rPr kumimoji="0" lang="en-US" altLang="ko-KR" smtClean="0">
                <a:solidFill>
                  <a:srgbClr val="3333CC"/>
                </a:solidFill>
              </a:rPr>
              <a:t>DVMRP: Strategies</a:t>
            </a:r>
          </a:p>
        </p:txBody>
      </p:sp>
      <p:sp>
        <p:nvSpPr>
          <p:cNvPr id="82949" name="Rectangle 4"/>
          <p:cNvSpPr>
            <a:spLocks noGrp="1" noChangeArrowheads="1"/>
          </p:cNvSpPr>
          <p:nvPr>
            <p:ph type="body" sz="half" idx="4294967295"/>
          </p:nvPr>
        </p:nvSpPr>
        <p:spPr>
          <a:xfrm>
            <a:off x="468313" y="1557338"/>
            <a:ext cx="8229600" cy="1366837"/>
          </a:xfrm>
        </p:spPr>
        <p:txBody>
          <a:bodyPr/>
          <a:lstStyle/>
          <a:p>
            <a:pPr eaLnBrk="1" hangingPunct="1"/>
            <a:r>
              <a:rPr lang="en-US" altLang="ko-KR" sz="1800" b="1" i="1" smtClean="0"/>
              <a:t>Reverse path broadcasting</a:t>
            </a:r>
            <a:r>
              <a:rPr lang="en-US" altLang="ko-KR" sz="1800" smtClean="0"/>
              <a:t>: RPB creates a shortest path broadcast tree from the source to each destination. It guarantees that each destination receives one and only one copy of the packet</a:t>
            </a:r>
          </a:p>
          <a:p>
            <a:pPr eaLnBrk="1" hangingPunct="1"/>
            <a:r>
              <a:rPr lang="en-US" altLang="ko-KR" sz="1800" smtClean="0"/>
              <a:t>Problem with RPF</a:t>
            </a:r>
          </a:p>
        </p:txBody>
      </p:sp>
      <p:pic>
        <p:nvPicPr>
          <p:cNvPr id="8295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4825" y="4437063"/>
            <a:ext cx="5749925"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바닥글 개체 틀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ctr" eaLnBrk="1" hangingPunct="1"/>
            <a:r>
              <a:rPr lang="en-US" altLang="ko-KR" sz="1400"/>
              <a:t>Computer Networks</a:t>
            </a:r>
          </a:p>
        </p:txBody>
      </p:sp>
      <p:sp>
        <p:nvSpPr>
          <p:cNvPr id="81923" name="슬라이드 번호 개체 틀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algn="r" eaLnBrk="1" hangingPunct="1"/>
            <a:r>
              <a:rPr lang="en-US" altLang="ko-KR" sz="1400"/>
              <a:t>22-</a:t>
            </a:r>
            <a:fld id="{5CEB696C-151B-40EB-BA32-D7C240B99A44}" type="slidenum">
              <a:rPr lang="en-US" altLang="ko-KR" sz="1400"/>
              <a:pPr algn="r" eaLnBrk="1" hangingPunct="1"/>
              <a:t>57</a:t>
            </a:fld>
            <a:endParaRPr lang="en-US" altLang="ko-KR" sz="1400"/>
          </a:p>
        </p:txBody>
      </p:sp>
      <p:sp>
        <p:nvSpPr>
          <p:cNvPr id="81924" name="Rectangle 2"/>
          <p:cNvSpPr>
            <a:spLocks noGrp="1" noChangeArrowheads="1"/>
          </p:cNvSpPr>
          <p:nvPr>
            <p:ph type="title" idx="4294967295"/>
          </p:nvPr>
        </p:nvSpPr>
        <p:spPr/>
        <p:txBody>
          <a:bodyPr/>
          <a:lstStyle/>
          <a:p>
            <a:pPr eaLnBrk="1" hangingPunct="1"/>
            <a:r>
              <a:rPr kumimoji="0" lang="en-US" altLang="ko-KR" smtClean="0">
                <a:solidFill>
                  <a:srgbClr val="3333CC"/>
                </a:solidFill>
              </a:rPr>
              <a:t>DVMRP: Strategies</a:t>
            </a:r>
          </a:p>
        </p:txBody>
      </p:sp>
      <p:sp>
        <p:nvSpPr>
          <p:cNvPr id="81925" name="Rectangle 4"/>
          <p:cNvSpPr>
            <a:spLocks noGrp="1" noChangeArrowheads="1"/>
          </p:cNvSpPr>
          <p:nvPr>
            <p:ph type="body" sz="half" idx="4294967295"/>
          </p:nvPr>
        </p:nvSpPr>
        <p:spPr>
          <a:xfrm>
            <a:off x="468313" y="1557338"/>
            <a:ext cx="8229600" cy="1223962"/>
          </a:xfrm>
        </p:spPr>
        <p:txBody>
          <a:bodyPr/>
          <a:lstStyle/>
          <a:p>
            <a:pPr eaLnBrk="1" hangingPunct="1"/>
            <a:r>
              <a:rPr lang="en-US" altLang="ko-KR" sz="1800" b="1" i="1" smtClean="0"/>
              <a:t>Reverse path multicasting</a:t>
            </a:r>
            <a:r>
              <a:rPr lang="en-US" altLang="ko-KR" sz="1800" smtClean="0"/>
              <a:t>: RPM adds pruning and grafting to RPB to create a multicast shortest path tree that supports dynamic membership changes</a:t>
            </a:r>
          </a:p>
        </p:txBody>
      </p:sp>
      <p:pic>
        <p:nvPicPr>
          <p:cNvPr id="819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2406650"/>
            <a:ext cx="5826125"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6041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6D9A5DEC-4F7C-4FEB-AC30-C8BD130DC4DD}" type="slidenum">
              <a:rPr lang="en-US" altLang="ko-KR"/>
              <a:pPr eaLnBrk="1" hangingPunct="1"/>
              <a:t>58</a:t>
            </a:fld>
            <a:endParaRPr lang="en-US" altLang="ko-KR"/>
          </a:p>
        </p:txBody>
      </p:sp>
      <p:sp>
        <p:nvSpPr>
          <p:cNvPr id="60420" name="Rectangle 2"/>
          <p:cNvSpPr>
            <a:spLocks noGrp="1" noChangeArrowheads="1"/>
          </p:cNvSpPr>
          <p:nvPr>
            <p:ph type="title"/>
          </p:nvPr>
        </p:nvSpPr>
        <p:spPr/>
        <p:txBody>
          <a:bodyPr/>
          <a:lstStyle/>
          <a:p>
            <a:pPr eaLnBrk="1" hangingPunct="1"/>
            <a:r>
              <a:rPr kumimoji="0" lang="en-US" altLang="ko-KR" smtClean="0">
                <a:solidFill>
                  <a:srgbClr val="3333CC"/>
                </a:solidFill>
              </a:rPr>
              <a:t>Core-Based Tree (CBT)</a:t>
            </a:r>
          </a:p>
        </p:txBody>
      </p:sp>
      <p:sp>
        <p:nvSpPr>
          <p:cNvPr id="60421" name="Rectangle 3"/>
          <p:cNvSpPr>
            <a:spLocks noGrp="1" noChangeArrowheads="1"/>
          </p:cNvSpPr>
          <p:nvPr>
            <p:ph type="body" sz="half" idx="1"/>
          </p:nvPr>
        </p:nvSpPr>
        <p:spPr>
          <a:xfrm>
            <a:off x="457200" y="1600200"/>
            <a:ext cx="8229600" cy="1828800"/>
          </a:xfrm>
        </p:spPr>
        <p:txBody>
          <a:bodyPr/>
          <a:lstStyle/>
          <a:p>
            <a:pPr eaLnBrk="1" hangingPunct="1">
              <a:lnSpc>
                <a:spcPct val="90000"/>
              </a:lnSpc>
            </a:pPr>
            <a:r>
              <a:rPr lang="en-US" altLang="ko-KR" sz="1800" smtClean="0"/>
              <a:t>CBT is a group-shared protocol that uses a core as the root of the tree</a:t>
            </a:r>
          </a:p>
          <a:p>
            <a:pPr eaLnBrk="1" hangingPunct="1">
              <a:lnSpc>
                <a:spcPct val="90000"/>
              </a:lnSpc>
            </a:pPr>
            <a:r>
              <a:rPr lang="en-US" altLang="ko-KR" sz="1800" smtClean="0"/>
              <a:t>AS is divided into regions, and core (center router or rendezvous router) is chosen for each region</a:t>
            </a:r>
          </a:p>
          <a:p>
            <a:pPr eaLnBrk="1" hangingPunct="1">
              <a:lnSpc>
                <a:spcPct val="90000"/>
              </a:lnSpc>
            </a:pPr>
            <a:r>
              <a:rPr lang="en-US" altLang="ko-KR" sz="1800" smtClean="0"/>
              <a:t>Each router sends a unicast join message to rendezvous router</a:t>
            </a:r>
          </a:p>
          <a:p>
            <a:pPr eaLnBrk="1" hangingPunct="1">
              <a:lnSpc>
                <a:spcPct val="90000"/>
              </a:lnSpc>
            </a:pPr>
            <a:r>
              <a:rPr lang="en-US" altLang="ko-KR" sz="1800" smtClean="0"/>
              <a:t>When the rendezvous router has received all join messages from every member of the group, the tree is formed</a:t>
            </a:r>
          </a:p>
          <a:p>
            <a:pPr marL="762000" lvl="1" indent="-304800" eaLnBrk="1" hangingPunct="1">
              <a:lnSpc>
                <a:spcPct val="90000"/>
              </a:lnSpc>
            </a:pPr>
            <a:endParaRPr lang="en-US" altLang="ko-KR" sz="1600" smtClean="0"/>
          </a:p>
        </p:txBody>
      </p:sp>
      <p:pic>
        <p:nvPicPr>
          <p:cNvPr id="604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063" y="3430588"/>
            <a:ext cx="3984625"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6144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D235FDD0-B441-4769-8B4F-289075A05FE4}" type="slidenum">
              <a:rPr lang="en-US" altLang="ko-KR"/>
              <a:pPr eaLnBrk="1" hangingPunct="1"/>
              <a:t>59</a:t>
            </a:fld>
            <a:endParaRPr lang="en-US" altLang="ko-KR"/>
          </a:p>
        </p:txBody>
      </p:sp>
      <p:sp>
        <p:nvSpPr>
          <p:cNvPr id="61444" name="Rectangle 2"/>
          <p:cNvSpPr>
            <a:spLocks noGrp="1" noChangeArrowheads="1"/>
          </p:cNvSpPr>
          <p:nvPr>
            <p:ph type="title"/>
          </p:nvPr>
        </p:nvSpPr>
        <p:spPr/>
        <p:txBody>
          <a:bodyPr/>
          <a:lstStyle/>
          <a:p>
            <a:pPr eaLnBrk="1" hangingPunct="1"/>
            <a:r>
              <a:rPr lang="en-US" altLang="ko-KR" sz="3000" smtClean="0">
                <a:solidFill>
                  <a:srgbClr val="3333CC"/>
                </a:solidFill>
              </a:rPr>
              <a:t>Sending Multicast Packets</a:t>
            </a:r>
          </a:p>
        </p:txBody>
      </p:sp>
      <p:sp>
        <p:nvSpPr>
          <p:cNvPr id="61446" name="Rectangle 7"/>
          <p:cNvSpPr>
            <a:spLocks noGrp="1" noChangeArrowheads="1"/>
          </p:cNvSpPr>
          <p:nvPr>
            <p:ph type="body" sz="half" idx="1"/>
          </p:nvPr>
        </p:nvSpPr>
        <p:spPr>
          <a:xfrm>
            <a:off x="457200" y="1412875"/>
            <a:ext cx="8229600" cy="1152525"/>
          </a:xfrm>
          <a:noFill/>
        </p:spPr>
        <p:txBody>
          <a:bodyPr/>
          <a:lstStyle/>
          <a:p>
            <a:pPr eaLnBrk="1" hangingPunct="1">
              <a:lnSpc>
                <a:spcPct val="90000"/>
              </a:lnSpc>
            </a:pPr>
            <a:r>
              <a:rPr kumimoji="0" lang="en-US" altLang="ko-KR" sz="1800" smtClean="0"/>
              <a:t>The source sends the multicast packet (encapsulated in a unicast packet) to the core router. The core router decapsulates the packet and forwards it to all interested hosts. Each router that receives the multicast packet, in turn, forwards it to all interested ports</a:t>
            </a:r>
          </a:p>
        </p:txBody>
      </p:sp>
      <p:pic>
        <p:nvPicPr>
          <p:cNvPr id="614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2538413"/>
            <a:ext cx="4310063"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717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BF23F141-F4EA-4EBF-B839-E3213E865FBD}" type="slidenum">
              <a:rPr lang="en-US" altLang="ko-KR"/>
              <a:pPr eaLnBrk="1" hangingPunct="1"/>
              <a:t>6</a:t>
            </a:fld>
            <a:endParaRPr lang="en-US" altLang="ko-KR"/>
          </a:p>
        </p:txBody>
      </p:sp>
      <p:sp>
        <p:nvSpPr>
          <p:cNvPr id="7172" name="Rectangle 2"/>
          <p:cNvSpPr>
            <a:spLocks noGrp="1" noChangeArrowheads="1"/>
          </p:cNvSpPr>
          <p:nvPr>
            <p:ph type="title"/>
          </p:nvPr>
        </p:nvSpPr>
        <p:spPr/>
        <p:txBody>
          <a:bodyPr/>
          <a:lstStyle/>
          <a:p>
            <a:pPr eaLnBrk="1" hangingPunct="1"/>
            <a:r>
              <a:rPr kumimoji="0" lang="en-US" altLang="ko-KR" smtClean="0">
                <a:solidFill>
                  <a:srgbClr val="3333CC"/>
                </a:solidFill>
              </a:rPr>
              <a:t>Forwarding Process</a:t>
            </a:r>
          </a:p>
        </p:txBody>
      </p:sp>
      <p:sp>
        <p:nvSpPr>
          <p:cNvPr id="7173" name="텍스트 개체 틀 5"/>
          <p:cNvSpPr>
            <a:spLocks noGrp="1"/>
          </p:cNvSpPr>
          <p:nvPr>
            <p:ph type="body" sz="half" idx="1"/>
          </p:nvPr>
        </p:nvSpPr>
        <p:spPr/>
        <p:txBody>
          <a:bodyPr/>
          <a:lstStyle/>
          <a:p>
            <a:r>
              <a:rPr lang="en-US" altLang="ko-KR" smtClean="0"/>
              <a:t>In classless addressing, we need at least four columns in a routing table</a:t>
            </a:r>
            <a:endParaRPr lang="ko-KR" altLang="en-US" smtClean="0"/>
          </a:p>
        </p:txBody>
      </p:sp>
      <p:pic>
        <p:nvPicPr>
          <p:cNvPr id="7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286000"/>
            <a:ext cx="72866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바닥글 개체 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62467"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24650BF7-98EE-416A-9572-F71B8FE3F4E9}" type="slidenum">
              <a:rPr lang="en-US" altLang="ko-KR"/>
              <a:pPr eaLnBrk="1" hangingPunct="1"/>
              <a:t>60</a:t>
            </a:fld>
            <a:endParaRPr lang="en-US" altLang="ko-KR"/>
          </a:p>
        </p:txBody>
      </p:sp>
      <p:sp>
        <p:nvSpPr>
          <p:cNvPr id="62468" name="Rectangle 2"/>
          <p:cNvSpPr>
            <a:spLocks noGrp="1" noChangeArrowheads="1"/>
          </p:cNvSpPr>
          <p:nvPr>
            <p:ph type="title"/>
          </p:nvPr>
        </p:nvSpPr>
        <p:spPr/>
        <p:txBody>
          <a:bodyPr/>
          <a:lstStyle/>
          <a:p>
            <a:pPr eaLnBrk="1" hangingPunct="1"/>
            <a:r>
              <a:rPr kumimoji="0" lang="en-US" altLang="ko-KR" smtClean="0">
                <a:solidFill>
                  <a:srgbClr val="3333CC"/>
                </a:solidFill>
              </a:rPr>
              <a:t>Protocol Independent Multicast (PIM)</a:t>
            </a:r>
          </a:p>
        </p:txBody>
      </p:sp>
      <p:sp>
        <p:nvSpPr>
          <p:cNvPr id="62469" name="Rectangle 3"/>
          <p:cNvSpPr>
            <a:spLocks noGrp="1" noChangeArrowheads="1"/>
          </p:cNvSpPr>
          <p:nvPr>
            <p:ph type="body" idx="1"/>
          </p:nvPr>
        </p:nvSpPr>
        <p:spPr/>
        <p:txBody>
          <a:bodyPr/>
          <a:lstStyle/>
          <a:p>
            <a:pPr eaLnBrk="1" hangingPunct="1"/>
            <a:r>
              <a:rPr kumimoji="0" lang="en-US" altLang="ko-KR" sz="1800" smtClean="0"/>
              <a:t>PIM-DM (Dense Mode) and PIM-SM (Sparse Mode)</a:t>
            </a:r>
          </a:p>
          <a:p>
            <a:pPr eaLnBrk="1" hangingPunct="1"/>
            <a:endParaRPr kumimoji="0" lang="en-US" altLang="ko-KR" sz="1800" smtClean="0"/>
          </a:p>
          <a:p>
            <a:pPr eaLnBrk="1" hangingPunct="1"/>
            <a:r>
              <a:rPr kumimoji="0" lang="en-US" altLang="ko-KR" sz="1800" smtClean="0"/>
              <a:t>PIM-DM is used in a dense multicast environment, such as a LAN</a:t>
            </a:r>
          </a:p>
          <a:p>
            <a:pPr eaLnBrk="1" hangingPunct="1"/>
            <a:r>
              <a:rPr kumimoji="0" lang="en-US" altLang="ko-KR" sz="1800" smtClean="0"/>
              <a:t>PIM-DM is a source-based tree routing protocol that uses RPF and pruning and grafting strategies for multicasting. However, it is independent of the underlying unicast protocol.</a:t>
            </a:r>
          </a:p>
          <a:p>
            <a:pPr eaLnBrk="1" hangingPunct="1"/>
            <a:endParaRPr kumimoji="0" lang="en-US" altLang="ko-KR" sz="1800" smtClean="0"/>
          </a:p>
          <a:p>
            <a:pPr eaLnBrk="1" hangingPunct="1"/>
            <a:r>
              <a:rPr kumimoji="0" lang="en-US" altLang="ko-KR" sz="1800" smtClean="0"/>
              <a:t>PIM-SM is used in a sparse multicast environment such as a WAN</a:t>
            </a:r>
          </a:p>
          <a:p>
            <a:pPr eaLnBrk="1" hangingPunct="1"/>
            <a:r>
              <a:rPr kumimoji="0" lang="en-US" altLang="ko-KR" sz="1800" smtClean="0"/>
              <a:t>PIM-SM is a group-shared routing protocol that has a rendezvous point as the source of the tree</a:t>
            </a:r>
          </a:p>
          <a:p>
            <a:pPr eaLnBrk="1" hangingPunct="1"/>
            <a:r>
              <a:rPr kumimoji="0" lang="en-US" altLang="ko-KR" sz="1800" smtClean="0"/>
              <a:t>PIM-SM is similar to CBT but uses a simpler procedure.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63491"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341C1C33-6EA1-4FA3-9F20-C8F3DB55BAD0}" type="slidenum">
              <a:rPr lang="en-US" altLang="ko-KR"/>
              <a:pPr eaLnBrk="1" hangingPunct="1"/>
              <a:t>61</a:t>
            </a:fld>
            <a:endParaRPr lang="en-US" altLang="ko-KR"/>
          </a:p>
        </p:txBody>
      </p:sp>
      <p:sp>
        <p:nvSpPr>
          <p:cNvPr id="63492" name="Rectangle 2"/>
          <p:cNvSpPr>
            <a:spLocks noGrp="1" noChangeArrowheads="1"/>
          </p:cNvSpPr>
          <p:nvPr>
            <p:ph type="title"/>
          </p:nvPr>
        </p:nvSpPr>
        <p:spPr/>
        <p:txBody>
          <a:bodyPr/>
          <a:lstStyle/>
          <a:p>
            <a:pPr eaLnBrk="1" hangingPunct="1"/>
            <a:r>
              <a:rPr kumimoji="0" lang="en-US" altLang="en-US" smtClean="0">
                <a:solidFill>
                  <a:srgbClr val="3333CC"/>
                </a:solidFill>
              </a:rPr>
              <a:t>MBONE</a:t>
            </a:r>
            <a:endParaRPr kumimoji="0" lang="en-US" altLang="ko-KR" smtClean="0">
              <a:solidFill>
                <a:srgbClr val="3333CC"/>
              </a:solidFill>
            </a:endParaRPr>
          </a:p>
        </p:txBody>
      </p:sp>
      <p:sp>
        <p:nvSpPr>
          <p:cNvPr id="63493" name="Rectangle 4"/>
          <p:cNvSpPr>
            <a:spLocks noGrp="1" noChangeArrowheads="1"/>
          </p:cNvSpPr>
          <p:nvPr>
            <p:ph type="body" sz="half" idx="1"/>
          </p:nvPr>
        </p:nvSpPr>
        <p:spPr>
          <a:xfrm>
            <a:off x="457200" y="1600200"/>
            <a:ext cx="8229600" cy="1042988"/>
          </a:xfrm>
        </p:spPr>
        <p:txBody>
          <a:bodyPr/>
          <a:lstStyle/>
          <a:p>
            <a:pPr eaLnBrk="1" hangingPunct="1"/>
            <a:r>
              <a:rPr lang="en-US" altLang="ko-KR" sz="1800" smtClean="0"/>
              <a:t>To enable multicasting, we make a </a:t>
            </a:r>
            <a:r>
              <a:rPr lang="en-US" altLang="ko-KR" sz="1800" b="1" i="1" smtClean="0"/>
              <a:t>multicast backbone </a:t>
            </a:r>
            <a:r>
              <a:rPr lang="en-US" altLang="ko-KR" sz="1800" smtClean="0"/>
              <a:t>(MBONE) out of isolated routers, using of the concept of tunneling</a:t>
            </a:r>
          </a:p>
          <a:p>
            <a:pPr eaLnBrk="1" hangingPunct="1"/>
            <a:endParaRPr lang="en-US" altLang="ko-KR" sz="1800" smtClean="0"/>
          </a:p>
        </p:txBody>
      </p:sp>
      <p:pic>
        <p:nvPicPr>
          <p:cNvPr id="63494"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00313" y="2786063"/>
            <a:ext cx="4402137" cy="2786062"/>
          </a:xfr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6451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CCA38A1E-CF8A-4AE9-9243-72DE2890F439}" type="slidenum">
              <a:rPr lang="en-US" altLang="ko-KR"/>
              <a:pPr eaLnBrk="1" hangingPunct="1"/>
              <a:t>62</a:t>
            </a:fld>
            <a:endParaRPr lang="en-US" altLang="ko-KR"/>
          </a:p>
        </p:txBody>
      </p:sp>
      <p:sp>
        <p:nvSpPr>
          <p:cNvPr id="64516" name="Rectangle 2"/>
          <p:cNvSpPr>
            <a:spLocks noGrp="1" noChangeArrowheads="1"/>
          </p:cNvSpPr>
          <p:nvPr>
            <p:ph type="title"/>
          </p:nvPr>
        </p:nvSpPr>
        <p:spPr/>
        <p:txBody>
          <a:bodyPr/>
          <a:lstStyle/>
          <a:p>
            <a:pPr eaLnBrk="1" hangingPunct="1"/>
            <a:r>
              <a:rPr kumimoji="0" lang="en-US" altLang="en-US" smtClean="0">
                <a:solidFill>
                  <a:srgbClr val="3333CC"/>
                </a:solidFill>
              </a:rPr>
              <a:t>Logical Tunneling</a:t>
            </a:r>
            <a:endParaRPr kumimoji="0" lang="en-US" altLang="ko-KR" smtClean="0">
              <a:solidFill>
                <a:srgbClr val="3333CC"/>
              </a:solidFill>
            </a:endParaRPr>
          </a:p>
        </p:txBody>
      </p:sp>
      <p:sp>
        <p:nvSpPr>
          <p:cNvPr id="64517" name="Rectangle 4"/>
          <p:cNvSpPr>
            <a:spLocks noGrp="1" noChangeArrowheads="1"/>
          </p:cNvSpPr>
          <p:nvPr>
            <p:ph type="body" sz="half" idx="1"/>
          </p:nvPr>
        </p:nvSpPr>
        <p:spPr>
          <a:xfrm>
            <a:off x="457200" y="1600200"/>
            <a:ext cx="8229600" cy="1042988"/>
          </a:xfrm>
        </p:spPr>
        <p:txBody>
          <a:bodyPr/>
          <a:lstStyle/>
          <a:p>
            <a:pPr eaLnBrk="1" hangingPunct="1"/>
            <a:r>
              <a:rPr lang="en-US" altLang="ko-KR" sz="1800" smtClean="0"/>
              <a:t>A logical tunnel is established by encapsulating the multicast packet inside a unicast packet</a:t>
            </a:r>
          </a:p>
          <a:p>
            <a:pPr eaLnBrk="1" hangingPunct="1"/>
            <a:r>
              <a:rPr lang="en-US" altLang="ko-KR" sz="1800" smtClean="0"/>
              <a:t>The multicast packet becomes the payload (data) of the unicast packet</a:t>
            </a:r>
          </a:p>
          <a:p>
            <a:pPr eaLnBrk="1" hangingPunct="1"/>
            <a:r>
              <a:rPr lang="en-US" altLang="ko-KR" sz="1800" smtClean="0"/>
              <a:t>So far the only protocol supporting MBONE and tunneling is DVMRP</a:t>
            </a:r>
          </a:p>
        </p:txBody>
      </p:sp>
      <p:pic>
        <p:nvPicPr>
          <p:cNvPr id="645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289300"/>
            <a:ext cx="4786313"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8195"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6C42AD7B-C71C-4762-A0E7-0E481EC7204A}" type="slidenum">
              <a:rPr lang="en-US" altLang="ko-KR"/>
              <a:pPr eaLnBrk="1" hangingPunct="1"/>
              <a:t>7</a:t>
            </a:fld>
            <a:endParaRPr lang="en-US" altLang="ko-KR"/>
          </a:p>
        </p:txBody>
      </p:sp>
      <p:sp>
        <p:nvSpPr>
          <p:cNvPr id="8196" name="Rectangle 2"/>
          <p:cNvSpPr>
            <a:spLocks noGrp="1" noChangeArrowheads="1"/>
          </p:cNvSpPr>
          <p:nvPr>
            <p:ph type="title"/>
          </p:nvPr>
        </p:nvSpPr>
        <p:spPr/>
        <p:txBody>
          <a:bodyPr/>
          <a:lstStyle/>
          <a:p>
            <a:pPr eaLnBrk="1" hangingPunct="1"/>
            <a:r>
              <a:rPr kumimoji="0" lang="en-US" altLang="ko-KR" smtClean="0">
                <a:solidFill>
                  <a:srgbClr val="3333CC"/>
                </a:solidFill>
              </a:rPr>
              <a:t>Example</a:t>
            </a:r>
          </a:p>
        </p:txBody>
      </p:sp>
      <p:sp>
        <p:nvSpPr>
          <p:cNvPr id="8197" name="텍스트 개체 틀 5"/>
          <p:cNvSpPr>
            <a:spLocks noGrp="1"/>
          </p:cNvSpPr>
          <p:nvPr>
            <p:ph type="body" sz="half" idx="1"/>
          </p:nvPr>
        </p:nvSpPr>
        <p:spPr>
          <a:xfrm>
            <a:off x="457200" y="1600200"/>
            <a:ext cx="8229600" cy="614363"/>
          </a:xfrm>
        </p:spPr>
        <p:txBody>
          <a:bodyPr/>
          <a:lstStyle/>
          <a:p>
            <a:r>
              <a:rPr lang="en-US" altLang="ko-KR" smtClean="0"/>
              <a:t>Make a routing table for router R1, using the configuration in Figure </a:t>
            </a:r>
            <a:endParaRPr lang="ko-KR" altLang="en-US" smtClean="0"/>
          </a:p>
        </p:txBody>
      </p:sp>
      <p:pic>
        <p:nvPicPr>
          <p:cNvPr id="819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0" y="2327275"/>
            <a:ext cx="5356225"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9219"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5260296A-0C37-4D57-83A7-945ACE757BCA}" type="slidenum">
              <a:rPr lang="en-US" altLang="ko-KR"/>
              <a:pPr eaLnBrk="1" hangingPunct="1"/>
              <a:t>8</a:t>
            </a:fld>
            <a:endParaRPr lang="en-US" altLang="ko-KR"/>
          </a:p>
        </p:txBody>
      </p:sp>
      <p:sp>
        <p:nvSpPr>
          <p:cNvPr id="9220" name="Rectangle 2"/>
          <p:cNvSpPr>
            <a:spLocks noGrp="1" noChangeArrowheads="1"/>
          </p:cNvSpPr>
          <p:nvPr>
            <p:ph type="title"/>
          </p:nvPr>
        </p:nvSpPr>
        <p:spPr/>
        <p:txBody>
          <a:bodyPr/>
          <a:lstStyle/>
          <a:p>
            <a:pPr eaLnBrk="1" hangingPunct="1"/>
            <a:r>
              <a:rPr kumimoji="0" lang="en-US" altLang="ko-KR" smtClean="0">
                <a:solidFill>
                  <a:srgbClr val="3333CC"/>
                </a:solidFill>
              </a:rPr>
              <a:t>Example</a:t>
            </a:r>
          </a:p>
        </p:txBody>
      </p:sp>
      <p:sp>
        <p:nvSpPr>
          <p:cNvPr id="9221" name="텍스트 개체 틀 5"/>
          <p:cNvSpPr>
            <a:spLocks noGrp="1"/>
          </p:cNvSpPr>
          <p:nvPr>
            <p:ph type="body" sz="half" idx="1"/>
          </p:nvPr>
        </p:nvSpPr>
        <p:spPr>
          <a:xfrm>
            <a:off x="457200" y="1600200"/>
            <a:ext cx="8229600" cy="614363"/>
          </a:xfrm>
        </p:spPr>
        <p:txBody>
          <a:bodyPr/>
          <a:lstStyle/>
          <a:p>
            <a:r>
              <a:rPr lang="en-US" altLang="ko-KR" smtClean="0"/>
              <a:t>Routing table for router R1</a:t>
            </a:r>
            <a:endParaRPr lang="ko-KR" altLang="en-US" smtClean="0"/>
          </a:p>
        </p:txBody>
      </p:sp>
      <p:pic>
        <p:nvPicPr>
          <p:cNvPr id="92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071688"/>
            <a:ext cx="6072188"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텍스트 개체 틀 5"/>
          <p:cNvSpPr txBox="1">
            <a:spLocks/>
          </p:cNvSpPr>
          <p:nvPr/>
        </p:nvSpPr>
        <p:spPr bwMode="auto">
          <a:xfrm>
            <a:off x="458788" y="4314825"/>
            <a:ext cx="8229600" cy="1042988"/>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altLang="ko-KR" sz="2000" kern="0" dirty="0">
                <a:latin typeface="+mn-lt"/>
              </a:rPr>
              <a:t>Forwarding process for the destination address 180.70.65.140 ?</a:t>
            </a:r>
          </a:p>
          <a:p>
            <a:pPr marL="342900" indent="-342900" eaLnBrk="0" hangingPunct="0">
              <a:spcBef>
                <a:spcPct val="20000"/>
              </a:spcBef>
              <a:buFontTx/>
              <a:buChar char="•"/>
              <a:defRPr/>
            </a:pPr>
            <a:r>
              <a:rPr lang="en-US" altLang="ko-KR" sz="2000" kern="0" dirty="0">
                <a:latin typeface="+mn-lt"/>
              </a:rPr>
              <a:t>Forwarding process for the destination address 18.24.32.78 ?</a:t>
            </a:r>
          </a:p>
          <a:p>
            <a:pPr marL="342900" indent="-342900" eaLnBrk="0" hangingPunct="0">
              <a:spcBef>
                <a:spcPct val="20000"/>
              </a:spcBef>
              <a:buFontTx/>
              <a:buChar char="•"/>
              <a:defRPr/>
            </a:pPr>
            <a:endParaRPr lang="ko-KR" altLang="en-US" sz="2000" kern="0" dirty="0">
              <a:latin typeface="+mn-lt"/>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바닥글 개체 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mtClean="0"/>
              <a:t>Computer Networks</a:t>
            </a:r>
          </a:p>
        </p:txBody>
      </p:sp>
      <p:sp>
        <p:nvSpPr>
          <p:cNvPr id="10243" name="슬라이드 번호 개체 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latinLnBrk="1" hangingPunct="0">
              <a:spcBef>
                <a:spcPct val="0"/>
              </a:spcBef>
              <a:spcAft>
                <a:spcPct val="0"/>
              </a:spcAft>
              <a:defRPr kumimoji="1">
                <a:solidFill>
                  <a:schemeClr val="tx1"/>
                </a:solidFill>
                <a:latin typeface="굴림" charset="-127"/>
                <a:ea typeface="굴림" charset="-127"/>
              </a:defRPr>
            </a:lvl6pPr>
            <a:lvl7pPr marL="2971800" indent="-228600" eaLnBrk="0" fontAlgn="base" latinLnBrk="1" hangingPunct="0">
              <a:spcBef>
                <a:spcPct val="0"/>
              </a:spcBef>
              <a:spcAft>
                <a:spcPct val="0"/>
              </a:spcAft>
              <a:defRPr kumimoji="1">
                <a:solidFill>
                  <a:schemeClr val="tx1"/>
                </a:solidFill>
                <a:latin typeface="굴림" charset="-127"/>
                <a:ea typeface="굴림" charset="-127"/>
              </a:defRPr>
            </a:lvl7pPr>
            <a:lvl8pPr marL="3429000" indent="-228600" eaLnBrk="0" fontAlgn="base" latinLnBrk="1" hangingPunct="0">
              <a:spcBef>
                <a:spcPct val="0"/>
              </a:spcBef>
              <a:spcAft>
                <a:spcPct val="0"/>
              </a:spcAft>
              <a:defRPr kumimoji="1">
                <a:solidFill>
                  <a:schemeClr val="tx1"/>
                </a:solidFill>
                <a:latin typeface="굴림" charset="-127"/>
                <a:ea typeface="굴림" charset="-127"/>
              </a:defRPr>
            </a:lvl8pPr>
            <a:lvl9pPr marL="3886200" indent="-228600" eaLnBrk="0" fontAlgn="base" latinLnBrk="1"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a:t>22-</a:t>
            </a:r>
            <a:fld id="{DD32E243-FD10-4585-8C58-88D02462B994}" type="slidenum">
              <a:rPr lang="en-US" altLang="ko-KR"/>
              <a:pPr eaLnBrk="1" hangingPunct="1"/>
              <a:t>9</a:t>
            </a:fld>
            <a:endParaRPr lang="en-US" altLang="ko-KR"/>
          </a:p>
        </p:txBody>
      </p:sp>
      <p:sp>
        <p:nvSpPr>
          <p:cNvPr id="10244" name="Rectangle 2"/>
          <p:cNvSpPr>
            <a:spLocks noGrp="1" noChangeArrowheads="1"/>
          </p:cNvSpPr>
          <p:nvPr>
            <p:ph type="title"/>
          </p:nvPr>
        </p:nvSpPr>
        <p:spPr/>
        <p:txBody>
          <a:bodyPr/>
          <a:lstStyle/>
          <a:p>
            <a:pPr eaLnBrk="1" hangingPunct="1"/>
            <a:r>
              <a:rPr kumimoji="0" lang="en-US" altLang="ko-KR" smtClean="0">
                <a:solidFill>
                  <a:srgbClr val="3333CC"/>
                </a:solidFill>
              </a:rPr>
              <a:t>Address Aggregation</a:t>
            </a:r>
          </a:p>
        </p:txBody>
      </p:sp>
      <p:sp>
        <p:nvSpPr>
          <p:cNvPr id="10245" name="텍스트 개체 틀 5"/>
          <p:cNvSpPr>
            <a:spLocks noGrp="1"/>
          </p:cNvSpPr>
          <p:nvPr>
            <p:ph type="body" sz="half" idx="1"/>
          </p:nvPr>
        </p:nvSpPr>
        <p:spPr>
          <a:xfrm>
            <a:off x="457200" y="1600200"/>
            <a:ext cx="8229600" cy="614363"/>
          </a:xfrm>
        </p:spPr>
        <p:txBody>
          <a:bodyPr/>
          <a:lstStyle/>
          <a:p>
            <a:r>
              <a:rPr lang="en-US" altLang="ko-KR" smtClean="0"/>
              <a:t>Classless addressing  increases the number of routing table entries</a:t>
            </a:r>
          </a:p>
          <a:p>
            <a:r>
              <a:rPr lang="en-US" altLang="ko-KR" smtClean="0"/>
              <a:t>To alleviate the problem, the address aggregation is used </a:t>
            </a:r>
            <a:endParaRPr lang="ko-KR" altLang="en-US" smtClean="0"/>
          </a:p>
        </p:txBody>
      </p:sp>
      <p:pic>
        <p:nvPicPr>
          <p:cNvPr id="1024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0" y="2500313"/>
            <a:ext cx="57165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교수님 서식">
  <a:themeElements>
    <a:clrScheme name="교수님 서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교수님 서식">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교수님 서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교수님 서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교수님 서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교수님 서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교수님 서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교수님 서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교수님 서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교수님 서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교수님 서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교수님 서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교수님 서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교수님 서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교수님 서식</Template>
  <TotalTime>2540</TotalTime>
  <Words>2765</Words>
  <Application>Microsoft Office PowerPoint</Application>
  <PresentationFormat>On-screen Show (4:3)</PresentationFormat>
  <Paragraphs>386</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굴림</vt:lpstr>
      <vt:lpstr>Arial</vt:lpstr>
      <vt:lpstr>Times New Roman</vt:lpstr>
      <vt:lpstr>교수님 서식</vt:lpstr>
      <vt:lpstr>Chapter 22.  Network Layer: Delivery, Forwarding, and Routing </vt:lpstr>
      <vt:lpstr>Delivery</vt:lpstr>
      <vt:lpstr>Forwarding</vt:lpstr>
      <vt:lpstr>Forwarding Techniques</vt:lpstr>
      <vt:lpstr>Forwarding Techniques</vt:lpstr>
      <vt:lpstr>Forwarding Process</vt:lpstr>
      <vt:lpstr>Example</vt:lpstr>
      <vt:lpstr>Example</vt:lpstr>
      <vt:lpstr>Address Aggregation</vt:lpstr>
      <vt:lpstr>Longest Mask Matching</vt:lpstr>
      <vt:lpstr>Hierarchical Routing</vt:lpstr>
      <vt:lpstr>Routing Table</vt:lpstr>
      <vt:lpstr>Utilities</vt:lpstr>
      <vt:lpstr>Routing Protocols</vt:lpstr>
      <vt:lpstr>Optimization</vt:lpstr>
      <vt:lpstr>Intra- and Interdomain Routing</vt:lpstr>
      <vt:lpstr>Popular (Unicast) Routing Protocols</vt:lpstr>
      <vt:lpstr>Distance Vector Routing</vt:lpstr>
      <vt:lpstr>Distance Vector Routing: Initialization</vt:lpstr>
      <vt:lpstr>Distance Vector Routing: Sharing</vt:lpstr>
      <vt:lpstr>Distance Vector Routing: Updating</vt:lpstr>
      <vt:lpstr>When to Share</vt:lpstr>
      <vt:lpstr>Two-Node Instability</vt:lpstr>
      <vt:lpstr>Three-Node Instability</vt:lpstr>
      <vt:lpstr>Routing Information Protocol</vt:lpstr>
      <vt:lpstr>Example of RIP Updating</vt:lpstr>
      <vt:lpstr>Link State Routing</vt:lpstr>
      <vt:lpstr>Link State Knowledge</vt:lpstr>
      <vt:lpstr>Building Routing Table</vt:lpstr>
      <vt:lpstr>Building Routing Table</vt:lpstr>
      <vt:lpstr>Dijkstra Algorithm</vt:lpstr>
      <vt:lpstr>Example of Dijkstra Algorithm</vt:lpstr>
      <vt:lpstr>Routing Table</vt:lpstr>
      <vt:lpstr>Open Shortest Path First (OSPF)</vt:lpstr>
      <vt:lpstr>Metric</vt:lpstr>
      <vt:lpstr>Point-to-Point Link</vt:lpstr>
      <vt:lpstr>Stub Link</vt:lpstr>
      <vt:lpstr>Graphical Representation of an Internet</vt:lpstr>
      <vt:lpstr>Path Vector Routing</vt:lpstr>
      <vt:lpstr>Path Vector Routing: Initialization</vt:lpstr>
      <vt:lpstr>Path Vector Routing: Sharing and Updating</vt:lpstr>
      <vt:lpstr>Border Gateway Protocol (BGP)</vt:lpstr>
      <vt:lpstr>BGP Sessions</vt:lpstr>
      <vt:lpstr>Unicasting</vt:lpstr>
      <vt:lpstr>Multicasting</vt:lpstr>
      <vt:lpstr>Multicasting vs. Multiple Unicasting</vt:lpstr>
      <vt:lpstr>Multicasting Applications</vt:lpstr>
      <vt:lpstr>Multicast tree</vt:lpstr>
      <vt:lpstr>Multicast Routing</vt:lpstr>
      <vt:lpstr>Shortest Path Tree</vt:lpstr>
      <vt:lpstr>Shortest Path Tree</vt:lpstr>
      <vt:lpstr>Multicast Protocols</vt:lpstr>
      <vt:lpstr>Multicast Link State Routing: MOSPF</vt:lpstr>
      <vt:lpstr>Multicast Distance Vector: DVMRP</vt:lpstr>
      <vt:lpstr>DVMRP: Strategies</vt:lpstr>
      <vt:lpstr>DVMRP: Strategies</vt:lpstr>
      <vt:lpstr>DVMRP: Strategies</vt:lpstr>
      <vt:lpstr>Core-Based Tree (CBT)</vt:lpstr>
      <vt:lpstr>Sending Multicast Packets</vt:lpstr>
      <vt:lpstr>Protocol Independent Multicast (PIM)</vt:lpstr>
      <vt:lpstr>MBONE</vt:lpstr>
      <vt:lpstr>Logical Tunneling</vt:lpstr>
    </vt:vector>
  </TitlesOfParts>
  <Company>cclab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 Unicast and Multicast Routing: Routing Protocols</dc:title>
  <dc:creator>이희상</dc:creator>
  <cp:lastModifiedBy>Saki</cp:lastModifiedBy>
  <cp:revision>44</cp:revision>
  <dcterms:created xsi:type="dcterms:W3CDTF">2004-09-09T01:31:27Z</dcterms:created>
  <dcterms:modified xsi:type="dcterms:W3CDTF">2017-09-13T04:01:09Z</dcterms:modified>
</cp:coreProperties>
</file>