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95" r:id="rId2"/>
    <p:sldId id="296" r:id="rId3"/>
    <p:sldId id="256" r:id="rId4"/>
    <p:sldId id="260" r:id="rId5"/>
    <p:sldId id="301" r:id="rId6"/>
    <p:sldId id="261" r:id="rId7"/>
    <p:sldId id="262" r:id="rId8"/>
    <p:sldId id="264" r:id="rId9"/>
    <p:sldId id="265" r:id="rId10"/>
    <p:sldId id="266" r:id="rId11"/>
    <p:sldId id="271" r:id="rId12"/>
    <p:sldId id="303" r:id="rId13"/>
    <p:sldId id="270" r:id="rId14"/>
    <p:sldId id="304" r:id="rId15"/>
    <p:sldId id="305" r:id="rId16"/>
    <p:sldId id="306" r:id="rId17"/>
    <p:sldId id="307" r:id="rId18"/>
    <p:sldId id="298" r:id="rId19"/>
    <p:sldId id="274" r:id="rId20"/>
    <p:sldId id="276" r:id="rId21"/>
    <p:sldId id="277" r:id="rId22"/>
    <p:sldId id="308" r:id="rId23"/>
    <p:sldId id="279" r:id="rId24"/>
    <p:sldId id="281" r:id="rId25"/>
    <p:sldId id="309" r:id="rId26"/>
    <p:sldId id="282" r:id="rId27"/>
    <p:sldId id="310" r:id="rId28"/>
    <p:sldId id="311" r:id="rId29"/>
    <p:sldId id="292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1" r:id="rId39"/>
    <p:sldId id="320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EEBC3B-7DA7-48E1-ACA7-2D87CFCDCC7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681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BA70B788-2D60-47BB-A1B9-482E105188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293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9C33A159-192B-4907-BED5-3975C5EDEE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11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3CE54636-37E0-423A-8E67-2E363E9ED5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2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EB213858-FB80-4224-9F2C-F895EE8CAE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728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3E0CA4B4-9BDD-4505-AC25-013C5DB338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538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F3AD6E45-AF59-45A7-879F-DFBA8910F4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57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960BB540-FD14-4C0D-AF55-F5C6527AA1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06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1CA1EB08-DC01-4AE9-BB68-5A47C63EB5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8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D17B26D6-32B7-48D5-85C3-0A7B173971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62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DF7895E0-7280-403F-87AC-A251914C8F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4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ADB389FE-FE1B-4726-9815-BBDBA28F2AE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46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636CF425-5069-428D-A500-B5C65D4491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9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7A6F2544-AA55-423A-974A-1C4F0B4EB5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0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D633DF13-07C7-48A6-9A75-DF2081333C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93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23-</a:t>
            </a:r>
            <a:fld id="{5836CE1B-6A8E-4806-A160-E8A9E4DC53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1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ko-KR"/>
              <a:t>Computer Networks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ko-KR"/>
              <a:t>23-</a:t>
            </a:r>
            <a:fld id="{E4457A42-EFDB-494B-BC3B-07BBCD2A802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rgbClr val="3333FF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05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5BFE76A0-F89D-4F02-8E35-CC866FF7C531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PART 5</a:t>
            </a:r>
            <a:br>
              <a:rPr lang="en-US" altLang="ko-KR" smtClean="0">
                <a:solidFill>
                  <a:srgbClr val="3333CC"/>
                </a:solidFill>
              </a:rPr>
            </a:br>
            <a:r>
              <a:rPr lang="en-US" altLang="ko-KR" smtClean="0">
                <a:solidFill>
                  <a:srgbClr val="3333CC"/>
                </a:solidFill>
              </a:rPr>
              <a:t>Transport Layer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7FE986D2-9EFD-4F51-A46B-14A477F9DBC6}" type="slidenum">
              <a:rPr lang="en-US" altLang="ko-KR"/>
              <a:pPr eaLnBrk="1" hangingPunct="1"/>
              <a:t>10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Connectionless vs. Connection-oriented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57313"/>
            <a:ext cx="8229600" cy="104298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Connection-oriented: connection established, data transferred, connection released</a:t>
            </a:r>
          </a:p>
          <a:p>
            <a:pPr lvl="1" eaLnBrk="1" hangingPunct="1"/>
            <a:r>
              <a:rPr lang="en-US" altLang="ko-KR" sz="1600" smtClean="0"/>
              <a:t>TCP and SCTP</a:t>
            </a:r>
          </a:p>
          <a:p>
            <a:pPr eaLnBrk="1" hangingPunct="1"/>
            <a:r>
              <a:rPr lang="en-US" altLang="ko-KR" sz="1800" smtClean="0"/>
              <a:t>Connectionless: UDP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8788" y="25003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en-US" sz="36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Reliable vs. Unreliable</a:t>
            </a:r>
            <a:endParaRPr kumimoji="0" lang="ko-KR" altLang="en-US" sz="3600" kern="0" dirty="0">
              <a:solidFill>
                <a:srgbClr val="3333C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571875"/>
            <a:ext cx="60007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CF8AABC5-B7EB-4B2B-BEB5-D86894CDDECB}" type="slidenum">
              <a:rPr lang="en-US" altLang="ko-KR"/>
              <a:pPr eaLnBrk="1" hangingPunct="1"/>
              <a:t>11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Position of UDP, TCP, and SCTP</a:t>
            </a: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00188"/>
            <a:ext cx="62706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3413E71F-5FC0-4686-9626-D720FA2020F1}" type="slidenum">
              <a:rPr lang="en-US" altLang="ko-KR"/>
              <a:pPr eaLnBrk="1" hangingPunct="1"/>
              <a:t>12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UDP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341438"/>
            <a:ext cx="7715250" cy="1757362"/>
          </a:xfrm>
        </p:spPr>
        <p:txBody>
          <a:bodyPr/>
          <a:lstStyle/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600" smtClean="0"/>
              <a:t>The User Datagram Protocol (UDP) is called a connectionless, unreliable transport protocol. It does not add anything to the services of IP except to provide process-to-process communication instead of host-to-host communication 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600" smtClean="0"/>
              <a:t>UDP is a convenient transport-layer protocol for applications that provide flow and error control. It is also used by multimedia applications.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600" smtClean="0"/>
              <a:t>The calculation of checksum and its inclusion in the user datagram are optional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endParaRPr kumimoji="0" lang="en-US" altLang="ko-KR" sz="1600" smtClean="0"/>
          </a:p>
          <a:p>
            <a:pPr marL="381000" indent="-381000" eaLnBrk="1" hangingPunct="1">
              <a:lnSpc>
                <a:spcPct val="80000"/>
              </a:lnSpc>
            </a:pPr>
            <a:endParaRPr kumimoji="0" lang="en-US" altLang="ko-KR" sz="1600" smtClean="0"/>
          </a:p>
          <a:p>
            <a:pPr marL="381000" indent="-381000" eaLnBrk="1" hangingPunct="1">
              <a:lnSpc>
                <a:spcPct val="80000"/>
              </a:lnSpc>
            </a:pPr>
            <a:endParaRPr lang="ko-KR" altLang="en-US" sz="1600" smtClean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429000"/>
            <a:ext cx="45577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433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1A25502C-E8EA-4DB3-8430-17F39B23B7B5}" type="slidenum">
              <a:rPr lang="en-US" altLang="ko-KR"/>
              <a:pPr eaLnBrk="1" hangingPunct="1"/>
              <a:t>13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Well-known Ports for UDP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1500188" y="1462088"/>
            <a:ext cx="6113462" cy="4395787"/>
            <a:chOff x="184" y="978"/>
            <a:chExt cx="5391" cy="4328"/>
          </a:xfrm>
        </p:grpSpPr>
        <p:pic>
          <p:nvPicPr>
            <p:cNvPr id="143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" y="978"/>
              <a:ext cx="5391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" y="2160"/>
              <a:ext cx="5369" cy="3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F11BC205-8B87-41C6-954C-D3F6F796D45E}" type="slidenum">
              <a:rPr lang="en-US" altLang="ko-KR"/>
              <a:pPr eaLnBrk="1" hangingPunct="1"/>
              <a:t>14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UDP: Checksum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341438"/>
            <a:ext cx="7715250" cy="1757362"/>
          </a:xfrm>
        </p:spPr>
        <p:txBody>
          <a:bodyPr/>
          <a:lstStyle/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Checksum includes three section: a pseudoheader, the UDP header, and the data from the application layer</a:t>
            </a:r>
          </a:p>
          <a:p>
            <a:pPr marL="381000" indent="-381000" eaLnBrk="1" hangingPunct="1">
              <a:lnSpc>
                <a:spcPct val="80000"/>
              </a:lnSpc>
            </a:pPr>
            <a:endParaRPr kumimoji="0" lang="en-US" altLang="ko-KR" sz="1600" smtClean="0"/>
          </a:p>
          <a:p>
            <a:pPr marL="381000" indent="-381000" eaLnBrk="1" hangingPunct="1">
              <a:lnSpc>
                <a:spcPct val="80000"/>
              </a:lnSpc>
            </a:pPr>
            <a:endParaRPr lang="ko-KR" altLang="en-US" sz="1600" smtClean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2286000"/>
            <a:ext cx="4602162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66119E21-D557-4D05-8AA3-0A473ACA4F07}" type="slidenum">
              <a:rPr lang="en-US" altLang="ko-KR"/>
              <a:pPr eaLnBrk="1" hangingPunct="1"/>
              <a:t>15</a:t>
            </a:fld>
            <a:endParaRPr lang="en-US" altLang="ko-KR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UDP: Checksum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8763"/>
            <a:ext cx="7715250" cy="1757362"/>
          </a:xfrm>
        </p:spPr>
        <p:txBody>
          <a:bodyPr/>
          <a:lstStyle/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Example for checksum calculation of a simple UDP user datagram</a:t>
            </a:r>
          </a:p>
          <a:p>
            <a:pPr marL="381000" indent="-381000" eaLnBrk="1" hangingPunct="1">
              <a:lnSpc>
                <a:spcPct val="80000"/>
              </a:lnSpc>
            </a:pPr>
            <a:endParaRPr kumimoji="0" lang="en-US" altLang="ko-KR" sz="1600" smtClean="0"/>
          </a:p>
          <a:p>
            <a:pPr marL="381000" indent="-381000" eaLnBrk="1" hangingPunct="1">
              <a:lnSpc>
                <a:spcPct val="80000"/>
              </a:lnSpc>
            </a:pPr>
            <a:endParaRPr lang="ko-KR" altLang="en-US" sz="1600" smtClean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71713"/>
            <a:ext cx="5946775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E8134460-A9E8-4C85-AAB5-90A433ED0BB9}" type="slidenum">
              <a:rPr lang="en-US" altLang="ko-KR"/>
              <a:pPr eaLnBrk="1" hangingPunct="1"/>
              <a:t>16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UDP Operation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8763"/>
            <a:ext cx="7715250" cy="1757362"/>
          </a:xfrm>
        </p:spPr>
        <p:txBody>
          <a:bodyPr/>
          <a:lstStyle/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Connectionless services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Flow and error control: no control without checksum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Encapsulation and decapsulation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Queuing</a:t>
            </a:r>
          </a:p>
          <a:p>
            <a:pPr marL="381000" indent="-381000" eaLnBrk="1" hangingPunct="1">
              <a:lnSpc>
                <a:spcPct val="80000"/>
              </a:lnSpc>
            </a:pPr>
            <a:endParaRPr kumimoji="0" lang="en-US" altLang="ko-KR" sz="1600" smtClean="0"/>
          </a:p>
          <a:p>
            <a:pPr marL="381000" indent="-381000" eaLnBrk="1" hangingPunct="1">
              <a:lnSpc>
                <a:spcPct val="80000"/>
              </a:lnSpc>
            </a:pPr>
            <a:endParaRPr lang="ko-KR" altLang="en-US" sz="1600" smtClean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500438"/>
            <a:ext cx="4714875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B5014AA2-99C2-4779-BDF7-B7F942F1ED5E}" type="slidenum">
              <a:rPr lang="en-US" altLang="ko-KR"/>
              <a:pPr eaLnBrk="1" hangingPunct="1"/>
              <a:t>17</a:t>
            </a:fld>
            <a:endParaRPr lang="en-US" altLang="ko-K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Use of UDP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8763"/>
            <a:ext cx="7715250" cy="3328987"/>
          </a:xfrm>
        </p:spPr>
        <p:txBody>
          <a:bodyPr/>
          <a:lstStyle/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Suitable for a process that requires simple request-response communication with little concern for flow and error control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Suitable for a process with internal flow and error control mechanisms such as TFTP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Suitable for multicasting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Used for management processes such as SNMP</a:t>
            </a:r>
          </a:p>
          <a:p>
            <a:pPr marL="381000" indent="-38100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</a:pPr>
            <a:r>
              <a:rPr kumimoji="0" lang="en-US" altLang="ko-KR" sz="1800" smtClean="0"/>
              <a:t>Used for some route updating protocols such as RIP</a:t>
            </a:r>
          </a:p>
          <a:p>
            <a:pPr marL="381000" indent="-381000" eaLnBrk="1" hangingPunct="1">
              <a:lnSpc>
                <a:spcPct val="80000"/>
              </a:lnSpc>
            </a:pPr>
            <a:endParaRPr kumimoji="0" lang="en-US" altLang="ko-KR" sz="1600" smtClean="0"/>
          </a:p>
          <a:p>
            <a:pPr marL="381000" indent="-381000" eaLnBrk="1" hangingPunct="1">
              <a:lnSpc>
                <a:spcPct val="80000"/>
              </a:lnSpc>
            </a:pPr>
            <a:endParaRPr lang="ko-KR" altLang="en-US" sz="16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DCFEF083-F7E1-46C9-8D84-0B4A79940A28}" type="slidenum">
              <a:rPr lang="en-US" altLang="ko-KR"/>
              <a:pPr eaLnBrk="1" hangingPunct="1"/>
              <a:t>18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TCP</a:t>
            </a:r>
          </a:p>
        </p:txBody>
      </p:sp>
      <p:sp>
        <p:nvSpPr>
          <p:cNvPr id="1946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806450" y="1412875"/>
            <a:ext cx="8229600" cy="16557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Transmission Control Protocol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Connection-oriented, reliable transport protocol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It adds connection-oriented and reliability features to the services of 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Like UDP, TCP uses port numbers as transport-layer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Unlike UDP, TCP is a stream-oriented protocol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357563"/>
            <a:ext cx="5538788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F3D13B98-EB1B-49FA-9EAE-5C072B0AC8B5}" type="slidenum">
              <a:rPr lang="en-US" altLang="ko-KR"/>
              <a:pPr eaLnBrk="1" hangingPunct="1"/>
              <a:t>19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Well-known Ports for TCP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pic>
        <p:nvPicPr>
          <p:cNvPr id="20485" name="Picture 4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3300" y="1600200"/>
            <a:ext cx="4656138" cy="4194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07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DBA38728-CC80-4B5B-A50B-B1D8297DF58F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Position of Transport Layer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Responsible for the delivery of a message from one process to another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349500"/>
            <a:ext cx="7200900" cy="3314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A3C3083F-1469-4780-BE0E-41DCF6681D00}" type="slidenum">
              <a:rPr lang="en-US" altLang="ko-KR"/>
              <a:pPr eaLnBrk="1" hangingPunct="1"/>
              <a:t>20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Sending and Receiving Buffers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46125" y="1600200"/>
            <a:ext cx="8002588" cy="892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Buffering handles the disparity between the speed of the producing and consuming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One example: to use a circular array of 1-byte locations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14625"/>
            <a:ext cx="52832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4EED483B-DE0E-46E8-BB94-BAE09DD8B344}" type="slidenum">
              <a:rPr lang="en-US" altLang="ko-KR"/>
              <a:pPr eaLnBrk="1" hangingPunct="1"/>
              <a:t>21</a:t>
            </a:fld>
            <a:endParaRPr lang="en-US" altLang="ko-K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TCP Segments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79475" y="1600200"/>
            <a:ext cx="8229600" cy="604838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IP layer needs to send data in packets not as a stream of byte 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214563"/>
            <a:ext cx="616585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A1E50488-A657-46F3-BCA0-F46FE038972D}" type="slidenum">
              <a:rPr lang="en-US" altLang="ko-KR"/>
              <a:pPr eaLnBrk="1" hangingPunct="1"/>
              <a:t>22</a:t>
            </a:fld>
            <a:endParaRPr lang="en-US" altLang="ko-K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TCP Features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79475" y="1600200"/>
            <a:ext cx="7978775" cy="2328863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Numbering system: sequence number and acknowledgment number</a:t>
            </a:r>
          </a:p>
          <a:p>
            <a:pPr eaLnBrk="1" hangingPunct="1"/>
            <a:r>
              <a:rPr lang="en-US" altLang="ko-KR" sz="1800" smtClean="0"/>
              <a:t>Byte number: The bytes of data being transferred in each connection are numbered by TCP. The numbering starts with a randomly generated number</a:t>
            </a:r>
          </a:p>
          <a:p>
            <a:pPr eaLnBrk="1" hangingPunct="1"/>
            <a:r>
              <a:rPr lang="en-US" altLang="ko-KR" sz="1800" smtClean="0"/>
              <a:t>The value in the sequence number field of a segment defines the number of the first data byte contained in that segment</a:t>
            </a:r>
          </a:p>
          <a:p>
            <a:pPr eaLnBrk="1" hangingPunct="1"/>
            <a:r>
              <a:rPr lang="en-US" altLang="ko-KR" sz="1800" smtClean="0"/>
              <a:t>The value of the acknowledgment field in a segment defines the number of the next byte a party expects to receive. The acknowledgment number is cumulative</a:t>
            </a:r>
          </a:p>
        </p:txBody>
      </p:sp>
      <p:pic>
        <p:nvPicPr>
          <p:cNvPr id="2355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357688"/>
            <a:ext cx="5965825" cy="12192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C0979C34-A79F-4A2A-BAAA-1E25694FEC7E}" type="slidenum">
              <a:rPr lang="en-US" altLang="ko-KR"/>
              <a:pPr eaLnBrk="1" hangingPunct="1"/>
              <a:t>23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TCP Segment Format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8288"/>
            <a:ext cx="70151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560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68B0743C-9789-4966-9D46-A1FA6F06B8D5}" type="slidenum">
              <a:rPr lang="en-US" altLang="ko-KR"/>
              <a:pPr eaLnBrk="1" hangingPunct="1"/>
              <a:t>24</a:t>
            </a:fld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TCP Control Field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76413"/>
            <a:ext cx="578643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392488"/>
            <a:ext cx="48006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E445D257-693D-4920-8715-5BB63912CDA4}" type="slidenum">
              <a:rPr lang="en-US" altLang="ko-KR"/>
              <a:pPr eaLnBrk="1" hangingPunct="1"/>
              <a:t>25</a:t>
            </a:fld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A TCP Connection: Establishment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0188"/>
            <a:ext cx="8229600" cy="178593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Connection establishment: Three-way handshaking</a:t>
            </a:r>
          </a:p>
          <a:p>
            <a:pPr eaLnBrk="1" hangingPunct="1"/>
            <a:r>
              <a:rPr lang="en-US" altLang="ko-KR" sz="1800" smtClean="0"/>
              <a:t>A SYN segment cannot carry data, but it consumes one sequence number</a:t>
            </a:r>
          </a:p>
          <a:p>
            <a:pPr eaLnBrk="1" hangingPunct="1"/>
            <a:r>
              <a:rPr lang="en-US" altLang="ko-KR" sz="1800" smtClean="0"/>
              <a:t>A SYN + ACK segment cannot carry data, but does consume one sequence number</a:t>
            </a:r>
          </a:p>
          <a:p>
            <a:pPr eaLnBrk="1" hangingPunct="1"/>
            <a:r>
              <a:rPr lang="en-US" altLang="ko-KR" sz="1800" smtClean="0"/>
              <a:t>An ACK segment, if carrying no data, consumes no sequence number</a:t>
            </a:r>
          </a:p>
          <a:p>
            <a:pPr eaLnBrk="1" hangingPunct="1"/>
            <a:r>
              <a:rPr lang="en-US" altLang="ko-KR" sz="1800" smtClean="0"/>
              <a:t>Simultaneous open and </a:t>
            </a:r>
            <a:r>
              <a:rPr lang="en-US" altLang="ko-KR" sz="1800" b="1" i="1" smtClean="0"/>
              <a:t>SYN flooding attack (denial-of service attack, cookie)</a:t>
            </a:r>
            <a:endParaRPr lang="ko-KR" altLang="en-US" sz="1800" b="1" i="1" smtClean="0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429000"/>
            <a:ext cx="3714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E44FDB0B-FC40-424E-9558-AE994F4AD62D}" type="slidenum">
              <a:rPr lang="en-US" altLang="ko-KR"/>
              <a:pPr eaLnBrk="1" hangingPunct="1"/>
              <a:t>26</a:t>
            </a:fld>
            <a:endParaRPr lang="en-US" altLang="ko-K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A TCP Connection: Data Transfer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0188"/>
            <a:ext cx="8229600" cy="64293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After connection is established, bidirectional data transfer can take place</a:t>
            </a:r>
          </a:p>
          <a:p>
            <a:pPr eaLnBrk="1" hangingPunct="1"/>
            <a:r>
              <a:rPr lang="en-US" altLang="ko-KR" sz="1800" b="1" i="1" smtClean="0"/>
              <a:t>Pushing data </a:t>
            </a:r>
            <a:r>
              <a:rPr lang="en-US" altLang="ko-KR" sz="1800" smtClean="0"/>
              <a:t>and</a:t>
            </a:r>
            <a:r>
              <a:rPr lang="en-US" altLang="ko-KR" sz="1800" b="1" i="1" smtClean="0"/>
              <a:t> urgent data</a:t>
            </a:r>
            <a:endParaRPr lang="ko-KR" altLang="en-US" sz="1800" b="1" i="1" smtClean="0"/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357438"/>
            <a:ext cx="3143250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89E528D7-F665-49E8-9AC4-9ED8484102D8}" type="slidenum">
              <a:rPr lang="en-US" altLang="ko-KR"/>
              <a:pPr eaLnBrk="1" hangingPunct="1"/>
              <a:t>27</a:t>
            </a:fld>
            <a:endParaRPr lang="en-US" altLang="ko-K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543925" cy="1143000"/>
          </a:xfrm>
        </p:spPr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A TCP Connection: Connection Termination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0188"/>
            <a:ext cx="8229600" cy="1214437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Three-way handshaking</a:t>
            </a:r>
          </a:p>
          <a:p>
            <a:pPr eaLnBrk="1" hangingPunct="1"/>
            <a:r>
              <a:rPr lang="en-US" altLang="ko-KR" sz="1800" smtClean="0"/>
              <a:t>The FIN segment consumes one sequence number if it does not carry data</a:t>
            </a:r>
          </a:p>
          <a:p>
            <a:pPr eaLnBrk="1" hangingPunct="1"/>
            <a:r>
              <a:rPr lang="en-US" altLang="ko-KR" sz="1800" smtClean="0"/>
              <a:t>The FIN + ACK segment consumes one sequence number if it does not carry data</a:t>
            </a:r>
            <a:endParaRPr lang="ko-KR" altLang="en-US" sz="1800" smtClean="0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571750"/>
            <a:ext cx="4949825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2969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ED229493-2122-4622-A78A-BC92E34BF49E}" type="slidenum">
              <a:rPr lang="en-US" altLang="ko-KR"/>
              <a:pPr eaLnBrk="1" hangingPunct="1"/>
              <a:t>28</a:t>
            </a:fld>
            <a:endParaRPr lang="en-US" altLang="ko-K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543925" cy="1143000"/>
          </a:xfrm>
        </p:spPr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Connection Termination: Half-Close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1785938"/>
            <a:ext cx="3560763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072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C06D06CF-302A-4DBC-9323-2B3C9E868F5E}" type="slidenum">
              <a:rPr lang="en-US" altLang="ko-KR"/>
              <a:pPr eaLnBrk="1" hangingPunct="1"/>
              <a:t>29</a:t>
            </a:fld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Flow Control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900112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 sliding window is used to make transmission more efficient as well as to control the flow of data so that the destination does not become overwhelmed with data. </a:t>
            </a:r>
            <a:br>
              <a:rPr lang="en-US" altLang="ko-KR" sz="1800" smtClean="0"/>
            </a:br>
            <a:r>
              <a:rPr lang="en-US" altLang="ko-KR" sz="1800" smtClean="0"/>
              <a:t>TCP sliding windows are byte-oriented.</a:t>
            </a:r>
            <a:endParaRPr lang="ko-KR" altLang="en-US" sz="1800" smtClean="0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500313"/>
            <a:ext cx="42275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348163"/>
            <a:ext cx="45005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E3A1A4FD-1DBE-4FD3-ADFC-37348F97C8B3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20813"/>
            <a:ext cx="7772400" cy="1944687"/>
          </a:xfrm>
          <a:noFill/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Chapter 23. </a:t>
            </a:r>
            <a:br>
              <a:rPr lang="en-US" altLang="ko-KR" smtClean="0">
                <a:solidFill>
                  <a:srgbClr val="3333CC"/>
                </a:solidFill>
              </a:rPr>
            </a:br>
            <a:r>
              <a:rPr lang="en-US" altLang="ko-KR" smtClean="0">
                <a:solidFill>
                  <a:srgbClr val="3333CC"/>
                </a:solidFill>
              </a:rPr>
              <a:t>Process-to-Process Delivery</a:t>
            </a:r>
            <a:br>
              <a:rPr lang="en-US" altLang="ko-KR" smtClean="0">
                <a:solidFill>
                  <a:srgbClr val="3333CC"/>
                </a:solidFill>
              </a:rPr>
            </a:br>
            <a:r>
              <a:rPr lang="en-US" altLang="ko-KR" smtClean="0">
                <a:solidFill>
                  <a:srgbClr val="3333CC"/>
                </a:solidFill>
              </a:rPr>
              <a:t>UDP, TCP, and SCTP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4005263"/>
            <a:ext cx="4495800" cy="165576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400" smtClean="0"/>
              <a:t>23.1  Process-to-Process Delivery</a:t>
            </a:r>
          </a:p>
          <a:p>
            <a:pPr algn="l" eaLnBrk="1" hangingPunct="1">
              <a:lnSpc>
                <a:spcPct val="90000"/>
              </a:lnSpc>
            </a:pPr>
            <a:r>
              <a:rPr kumimoji="0" lang="en-US" altLang="ko-KR" sz="2400" smtClean="0"/>
              <a:t>23.2  UDP</a:t>
            </a:r>
          </a:p>
          <a:p>
            <a:pPr algn="l" eaLnBrk="1" hangingPunct="1">
              <a:lnSpc>
                <a:spcPct val="90000"/>
              </a:lnSpc>
            </a:pPr>
            <a:r>
              <a:rPr kumimoji="0" lang="en-US" altLang="ko-KR" sz="2400" smtClean="0"/>
              <a:t>23.3  TCP</a:t>
            </a:r>
          </a:p>
          <a:p>
            <a:pPr algn="l" eaLnBrk="1" hangingPunct="1">
              <a:lnSpc>
                <a:spcPct val="90000"/>
              </a:lnSpc>
            </a:pPr>
            <a:r>
              <a:rPr kumimoji="0" lang="en-US" altLang="ko-KR" sz="2400" smtClean="0"/>
              <a:t>23.4  SCTP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174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7943278A-728F-4735-8568-DF9F105AD78B}" type="slidenum">
              <a:rPr lang="en-US" altLang="ko-KR"/>
              <a:pPr eaLnBrk="1" hangingPunct="1"/>
              <a:t>30</a:t>
            </a:fld>
            <a:endParaRPr lang="en-US" altLang="ko-K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TCP Sliding Window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14375" y="1566863"/>
            <a:ext cx="7858125" cy="2862262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hlink"/>
                </a:solidFill>
                <a:latin typeface="+mn-lt"/>
              </a:rPr>
              <a:t>❏</a:t>
            </a:r>
            <a:r>
              <a:rPr lang="en-US" altLang="ko-KR" sz="2000" dirty="0">
                <a:latin typeface="+mn-lt"/>
              </a:rPr>
              <a:t> The size of the window is the lesser of </a:t>
            </a:r>
            <a:r>
              <a:rPr lang="en-US" altLang="ko-KR" sz="2000" b="1" i="1" dirty="0" err="1">
                <a:latin typeface="+mn-lt"/>
              </a:rPr>
              <a:t>rwnd</a:t>
            </a:r>
            <a:r>
              <a:rPr lang="en-US" altLang="ko-KR" sz="2000" dirty="0">
                <a:latin typeface="+mn-lt"/>
              </a:rPr>
              <a:t> and </a:t>
            </a:r>
            <a:r>
              <a:rPr lang="en-US" altLang="ko-KR" sz="2000" b="1" i="1" dirty="0" err="1">
                <a:latin typeface="+mn-lt"/>
              </a:rPr>
              <a:t>cwnd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hlink"/>
                </a:solidFill>
                <a:latin typeface="+mn-lt"/>
              </a:rPr>
              <a:t>❏</a:t>
            </a:r>
            <a:r>
              <a:rPr lang="en-US" altLang="ko-KR" sz="2000" dirty="0">
                <a:latin typeface="+mn-lt"/>
              </a:rPr>
              <a:t> The source does not have to send a full window’s worth of data.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hlink"/>
                </a:solidFill>
                <a:latin typeface="+mn-lt"/>
              </a:rPr>
              <a:t>❏</a:t>
            </a:r>
            <a:r>
              <a:rPr lang="en-US" altLang="ko-KR" sz="2000" dirty="0">
                <a:latin typeface="+mn-lt"/>
              </a:rPr>
              <a:t> The window can be opened or closed by the receiver, but should not be</a:t>
            </a:r>
          </a:p>
          <a:p>
            <a:pPr>
              <a:defRPr/>
            </a:pPr>
            <a:r>
              <a:rPr lang="en-US" altLang="ko-KR" sz="2000" dirty="0">
                <a:latin typeface="+mn-lt"/>
              </a:rPr>
              <a:t>     shrunk.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hlink"/>
                </a:solidFill>
                <a:latin typeface="+mn-lt"/>
              </a:rPr>
              <a:t>❏</a:t>
            </a:r>
            <a:r>
              <a:rPr lang="en-US" altLang="ko-KR" sz="2000" dirty="0">
                <a:latin typeface="+mn-lt"/>
              </a:rPr>
              <a:t> The destination can send an acknowledgment at any time as long as it</a:t>
            </a:r>
          </a:p>
          <a:p>
            <a:pPr>
              <a:defRPr/>
            </a:pPr>
            <a:r>
              <a:rPr lang="en-US" altLang="ko-KR" sz="2000" dirty="0">
                <a:latin typeface="+mn-lt"/>
              </a:rPr>
              <a:t>     does not result in a shrinking window.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hlink"/>
                </a:solidFill>
                <a:latin typeface="+mn-lt"/>
              </a:rPr>
              <a:t>❏</a:t>
            </a:r>
            <a:r>
              <a:rPr lang="en-US" altLang="ko-KR" sz="2000" dirty="0">
                <a:latin typeface="+mn-lt"/>
              </a:rPr>
              <a:t> The receiver can temporarily shut down the window; the sender,</a:t>
            </a:r>
          </a:p>
          <a:p>
            <a:pPr>
              <a:defRPr/>
            </a:pPr>
            <a:r>
              <a:rPr lang="en-US" altLang="ko-KR" sz="2000" dirty="0">
                <a:latin typeface="+mn-lt"/>
              </a:rPr>
              <a:t>     however, can always send a segment of 1 byte after the window is shut</a:t>
            </a:r>
          </a:p>
          <a:p>
            <a:pPr>
              <a:defRPr/>
            </a:pPr>
            <a:r>
              <a:rPr lang="en-US" altLang="ko-KR" sz="2000" dirty="0">
                <a:latin typeface="+mn-lt"/>
              </a:rPr>
              <a:t>     down.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A2F70450-B636-4710-8ECF-69D0F2AD4FD2}" type="slidenum">
              <a:rPr lang="en-US" altLang="ko-KR"/>
              <a:pPr eaLnBrk="1" hangingPunct="1"/>
              <a:t>31</a:t>
            </a:fld>
            <a:endParaRPr lang="en-US" altLang="ko-K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Error Control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5775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Error detection and correction in TCP is achieved through the use of three simple tools: </a:t>
            </a:r>
            <a:r>
              <a:rPr lang="en-US" altLang="ko-KR" sz="1800" b="1" i="1" smtClean="0"/>
              <a:t>checksum, acknowledgment, </a:t>
            </a:r>
            <a:r>
              <a:rPr lang="en-US" altLang="ko-KR" sz="1800" smtClean="0"/>
              <a:t>and </a:t>
            </a:r>
            <a:r>
              <a:rPr lang="en-US" altLang="ko-KR" sz="1800" b="1" i="1" smtClean="0"/>
              <a:t>time-out</a:t>
            </a:r>
          </a:p>
          <a:p>
            <a:pPr eaLnBrk="1" hangingPunct="1"/>
            <a:r>
              <a:rPr lang="en-US" altLang="ko-KR" sz="1800" b="1" i="1" smtClean="0"/>
              <a:t>Checksum:</a:t>
            </a:r>
            <a:r>
              <a:rPr lang="en-US" altLang="ko-KR" sz="1800" smtClean="0"/>
              <a:t> If corrupted, it is discarded and considered as lost</a:t>
            </a:r>
          </a:p>
          <a:p>
            <a:pPr eaLnBrk="1" hangingPunct="1"/>
            <a:r>
              <a:rPr lang="en-US" altLang="ko-KR" sz="1800" b="1" i="1" smtClean="0"/>
              <a:t>Acknowledgment:</a:t>
            </a:r>
            <a:r>
              <a:rPr lang="en-US" altLang="ko-KR" sz="1800" smtClean="0"/>
              <a:t> </a:t>
            </a:r>
          </a:p>
          <a:p>
            <a:pPr lvl="1" eaLnBrk="1" hangingPunct="1"/>
            <a:r>
              <a:rPr lang="en-US" altLang="ko-KR" sz="1600" smtClean="0"/>
              <a:t>ACK segments do not consume sequence numbers and are not acknowledged</a:t>
            </a:r>
          </a:p>
          <a:p>
            <a:pPr eaLnBrk="1" hangingPunct="1"/>
            <a:r>
              <a:rPr lang="en-US" altLang="ko-KR" b="1" i="1" smtClean="0"/>
              <a:t>Retransmission:</a:t>
            </a:r>
          </a:p>
          <a:p>
            <a:pPr lvl="1" eaLnBrk="1" hangingPunct="1"/>
            <a:r>
              <a:rPr lang="en-US" altLang="ko-KR" sz="1600" smtClean="0"/>
              <a:t>In modern implementations, a retransmission occurs if the retransmission timer expires or three duplicate ACK segments have arrived</a:t>
            </a:r>
          </a:p>
          <a:p>
            <a:pPr lvl="1" eaLnBrk="1" hangingPunct="1"/>
            <a:r>
              <a:rPr lang="en-US" altLang="ko-KR" sz="1600" smtClean="0"/>
              <a:t>No retransmission timer is set for an ACK segment</a:t>
            </a:r>
          </a:p>
          <a:p>
            <a:pPr lvl="1" eaLnBrk="1" hangingPunct="1"/>
            <a:r>
              <a:rPr lang="en-US" altLang="ko-KR" sz="1600" smtClean="0"/>
              <a:t>Retransmission after RTO (Retransmission Time-Out): RTO is updated based on the RTT (Round Trip Time)</a:t>
            </a:r>
          </a:p>
          <a:p>
            <a:pPr lvl="1" eaLnBrk="1" hangingPunct="1"/>
            <a:r>
              <a:rPr lang="en-US" altLang="ko-KR" sz="1600" smtClean="0"/>
              <a:t>Retransmission after three duplicate ACK segments</a:t>
            </a:r>
          </a:p>
          <a:p>
            <a:pPr eaLnBrk="1" hangingPunct="1"/>
            <a:r>
              <a:rPr lang="en-US" altLang="ko-KR" b="1" i="1" smtClean="0"/>
              <a:t>Out-of-order segments</a:t>
            </a:r>
          </a:p>
          <a:p>
            <a:pPr lvl="1" eaLnBrk="1" hangingPunct="1"/>
            <a:r>
              <a:rPr lang="en-US" altLang="ko-KR" sz="1600" smtClean="0"/>
              <a:t>Data may arrive out of order and be temporarily stored by the receiving TCP, but TCP guarantees that no out-of-order segment is delivered to the process</a:t>
            </a:r>
            <a:endParaRPr lang="ko-KR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379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AA3D1D26-C46D-475A-9B7D-BE0D984CDF20}" type="slidenum">
              <a:rPr lang="en-US" altLang="ko-KR"/>
              <a:pPr eaLnBrk="1" hangingPunct="1"/>
              <a:t>32</a:t>
            </a:fld>
            <a:endParaRPr lang="en-US" altLang="ko-K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TCP Scenarios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0063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Normal Operation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643063"/>
            <a:ext cx="4700588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481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83D16F15-2505-4A36-8D93-9E5DC3867E38}" type="slidenum">
              <a:rPr lang="en-US" altLang="ko-KR"/>
              <a:pPr eaLnBrk="1" hangingPunct="1"/>
              <a:t>33</a:t>
            </a:fld>
            <a:endParaRPr lang="en-US" altLang="ko-K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TCP Scenarios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Lost Segment</a:t>
            </a:r>
          </a:p>
          <a:p>
            <a:pPr eaLnBrk="1" hangingPunct="1"/>
            <a:r>
              <a:rPr lang="en-US" altLang="ko-KR" sz="1800" smtClean="0"/>
              <a:t>The receiver TCP delivers only ordered data to the process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190750"/>
            <a:ext cx="4929187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584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65735A39-8649-447E-ABB9-3029B6C28540}" type="slidenum">
              <a:rPr lang="en-US" altLang="ko-KR"/>
              <a:pPr eaLnBrk="1" hangingPunct="1"/>
              <a:t>34</a:t>
            </a:fld>
            <a:endParaRPr lang="en-US" altLang="ko-K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TCP Scenarios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0063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Fast retransmission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643063"/>
            <a:ext cx="4725988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68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2BA04F9F-41EB-42C0-976B-EAF35C241593}" type="slidenum">
              <a:rPr lang="en-US" altLang="ko-KR"/>
              <a:pPr eaLnBrk="1" hangingPunct="1"/>
              <a:t>35</a:t>
            </a:fld>
            <a:endParaRPr lang="en-US" altLang="ko-K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714625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Stream Control Transmission Protocol (SCTP) is a new reliable, message-oriented transport layer protocol that combines the best features of UDP and TCP</a:t>
            </a:r>
          </a:p>
          <a:p>
            <a:pPr eaLnBrk="1" hangingPunct="1"/>
            <a:r>
              <a:rPr lang="en-US" altLang="ko-KR" sz="1800" smtClean="0"/>
              <a:t>SCTP Services:</a:t>
            </a:r>
          </a:p>
          <a:p>
            <a:pPr lvl="1" eaLnBrk="1" hangingPunct="1"/>
            <a:r>
              <a:rPr lang="en-US" altLang="ko-KR" sz="1600" smtClean="0"/>
              <a:t>Process-to-process communication: use all well-known ports in TCP</a:t>
            </a:r>
          </a:p>
          <a:p>
            <a:pPr lvl="1" eaLnBrk="1" hangingPunct="1"/>
            <a:r>
              <a:rPr lang="en-US" altLang="ko-KR" sz="1600" smtClean="0"/>
              <a:t>Multiple streams</a:t>
            </a:r>
          </a:p>
          <a:p>
            <a:pPr lvl="1" eaLnBrk="1" hangingPunct="1"/>
            <a:r>
              <a:rPr lang="en-US" altLang="ko-KR" sz="1600" smtClean="0"/>
              <a:t>Multihoming</a:t>
            </a:r>
          </a:p>
          <a:p>
            <a:pPr lvl="1" eaLnBrk="1" hangingPunct="1"/>
            <a:r>
              <a:rPr lang="en-US" altLang="ko-KR" sz="1600" smtClean="0"/>
              <a:t>Full-duplex communication</a:t>
            </a:r>
          </a:p>
          <a:p>
            <a:pPr lvl="1" eaLnBrk="1" hangingPunct="1"/>
            <a:r>
              <a:rPr lang="en-US" altLang="ko-KR" sz="1600" smtClean="0"/>
              <a:t>Connection-oriented service</a:t>
            </a:r>
          </a:p>
          <a:p>
            <a:pPr lvl="1" eaLnBrk="1" hangingPunct="1"/>
            <a:r>
              <a:rPr lang="en-US" altLang="ko-KR" sz="1600" smtClean="0"/>
              <a:t>Reliable service</a:t>
            </a: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4029075"/>
            <a:ext cx="5148262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789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D42EB51D-0569-4E4E-B5F1-FC2ECEBFCDC2}" type="slidenum">
              <a:rPr lang="en-US" altLang="ko-KR"/>
              <a:pPr eaLnBrk="1" hangingPunct="1"/>
              <a:t>36</a:t>
            </a:fld>
            <a:endParaRPr lang="en-US" altLang="ko-K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Services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28625"/>
          </a:xfrm>
        </p:spPr>
        <p:txBody>
          <a:bodyPr/>
          <a:lstStyle/>
          <a:p>
            <a:pPr eaLnBrk="1" hangingPunct="1"/>
            <a:r>
              <a:rPr lang="en-US" altLang="ko-KR" smtClean="0"/>
              <a:t>Multiple streams: An association in SCTP can involve multiple streams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8788" y="3714750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kern="0" dirty="0" err="1">
                <a:solidFill>
                  <a:srgbClr val="000000"/>
                </a:solidFill>
                <a:latin typeface="Times New Roman"/>
                <a:ea typeface="굴림"/>
              </a:rPr>
              <a:t>Multihoming</a:t>
            </a:r>
            <a:r>
              <a:rPr lang="en-US" altLang="ko-KR" sz="2000" kern="0" dirty="0">
                <a:solidFill>
                  <a:srgbClr val="000000"/>
                </a:solidFill>
                <a:latin typeface="Times New Roman"/>
                <a:ea typeface="굴림"/>
              </a:rPr>
              <a:t>: SCTP association allows multiple IP addresses for each end</a:t>
            </a:r>
            <a:endParaRPr lang="en-US" altLang="ko-KR" sz="1600" kern="0" dirty="0">
              <a:latin typeface="+mn-ea"/>
              <a:ea typeface="+mn-ea"/>
            </a:endParaRPr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643063"/>
            <a:ext cx="3863975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4214813"/>
            <a:ext cx="4429125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891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C70592EA-8738-4C20-B8D1-DCC56173050D}" type="slidenum">
              <a:rPr lang="en-US" altLang="ko-KR"/>
              <a:pPr eaLnBrk="1" hangingPunct="1"/>
              <a:t>37</a:t>
            </a:fld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Features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214563"/>
          </a:xfrm>
        </p:spPr>
        <p:txBody>
          <a:bodyPr/>
          <a:lstStyle/>
          <a:p>
            <a:pPr eaLnBrk="1" hangingPunct="1"/>
            <a:r>
              <a:rPr lang="en-US" altLang="ko-KR" sz="1800" b="1" i="1" smtClean="0"/>
              <a:t>Transmission sequence number </a:t>
            </a:r>
            <a:r>
              <a:rPr lang="en-US" altLang="ko-KR" sz="1800" smtClean="0"/>
              <a:t>is used to number a data chunk</a:t>
            </a:r>
          </a:p>
          <a:p>
            <a:pPr eaLnBrk="1" hangingPunct="1"/>
            <a:r>
              <a:rPr lang="en-US" altLang="ko-KR" sz="1800" b="1" i="1" smtClean="0"/>
              <a:t>Stream identifier </a:t>
            </a:r>
            <a:r>
              <a:rPr lang="en-US" altLang="ko-KR" sz="1800" smtClean="0"/>
              <a:t>(SI) to distinguish between different streams</a:t>
            </a:r>
          </a:p>
          <a:p>
            <a:pPr eaLnBrk="1" hangingPunct="1"/>
            <a:r>
              <a:rPr lang="en-US" altLang="ko-KR" sz="1800" b="1" i="1" smtClean="0"/>
              <a:t>Stream sequence number </a:t>
            </a:r>
            <a:r>
              <a:rPr lang="en-US" altLang="ko-KR" sz="1800" smtClean="0"/>
              <a:t>to distinguish between different data chunks belong to the same stream</a:t>
            </a:r>
          </a:p>
          <a:p>
            <a:pPr eaLnBrk="1" hangingPunct="1"/>
            <a:r>
              <a:rPr lang="en-US" altLang="ko-KR" sz="1800" b="1" i="1" smtClean="0"/>
              <a:t>Packets</a:t>
            </a:r>
            <a:r>
              <a:rPr lang="en-US" altLang="ko-KR" sz="1800" smtClean="0"/>
              <a:t>: TCP has segments; SCTP has packets</a:t>
            </a:r>
          </a:p>
          <a:p>
            <a:pPr lvl="1" eaLnBrk="1" hangingPunct="1"/>
            <a:r>
              <a:rPr lang="en-US" altLang="ko-KR" sz="1600" smtClean="0"/>
              <a:t>In SCTP, control information and data information are carried in separate chunks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635375"/>
            <a:ext cx="714375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3993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C4B29D71-2FA3-4975-AFBB-83E58E66EF60}" type="slidenum">
              <a:rPr lang="en-US" altLang="ko-KR"/>
              <a:pPr eaLnBrk="1" hangingPunct="1"/>
              <a:t>38</a:t>
            </a:fld>
            <a:endParaRPr lang="en-US" altLang="ko-K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Differences between SCTP and TCP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43438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The control information in TCP is part of the header; the control information in SCTP is included in the control chunks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The data in a TCP segment treated as one entity; an SCTP packet can carry several data chunks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The option section, which can be part of a TCP segment, does not exist in an SCTP packet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The mandatory part of the TCP header is 20 bytes, while the general header in SCTP is only 12 bytes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The checksum in TCP is 16 bits; in SCTP, it is 32 bits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The </a:t>
            </a:r>
            <a:r>
              <a:rPr lang="en-US" altLang="ko-KR" sz="1600" b="1" i="1" smtClean="0"/>
              <a:t>verification</a:t>
            </a:r>
            <a:r>
              <a:rPr lang="en-US" altLang="ko-KR" sz="1600" smtClean="0"/>
              <a:t> tag in SCTP is an association identifier, which does not exist in TCP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TCP includes one sequence number in the header, which defines the number of the first byte in the data section. AN SCTP packet can include several different data chunks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ko-KR" sz="1600" smtClean="0"/>
              <a:t>Some segments in TCP that carry control information (such as SYN and FIN) need to consume one sequence number; control chunks in SCTP never use a TSN, SI, or SSN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096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060ABA94-07B3-4FE0-BD2C-E6461967DE44}" type="slidenum">
              <a:rPr lang="en-US" altLang="ko-KR"/>
              <a:pPr eaLnBrk="1" hangingPunct="1"/>
              <a:t>39</a:t>
            </a:fld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Packet, Data Chunks, and Stream</a:t>
            </a:r>
            <a:br>
              <a:rPr lang="en-US" altLang="ko-KR" smtClean="0">
                <a:solidFill>
                  <a:srgbClr val="3333CC"/>
                </a:solidFill>
              </a:rPr>
            </a:br>
            <a:endParaRPr lang="en-US" altLang="ko-KR" smtClean="0">
              <a:solidFill>
                <a:srgbClr val="3333CC"/>
              </a:solidFill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000125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Data chunks are identified by three items: TSN, SI, and SSN. TSN is a cumulative number identifying the association; SI defines the stream; SSN defines the chunk in a stream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963738"/>
            <a:ext cx="7185025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788" y="4489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ko-KR" sz="36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  <a:t>Acknowledgment Number</a:t>
            </a:r>
            <a:br>
              <a:rPr lang="en-US" altLang="ko-KR" sz="3600" kern="0" dirty="0">
                <a:solidFill>
                  <a:srgbClr val="3333CC"/>
                </a:solidFill>
                <a:latin typeface="+mj-lt"/>
                <a:ea typeface="+mj-ea"/>
                <a:cs typeface="+mj-cs"/>
              </a:rPr>
            </a:br>
            <a:endParaRPr lang="en-US" altLang="ko-KR" sz="3600" kern="0" dirty="0">
              <a:solidFill>
                <a:srgbClr val="3333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8788" y="5357813"/>
            <a:ext cx="82296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+mn-lt"/>
                <a:ea typeface="+mn-ea"/>
              </a:rPr>
              <a:t>In SCTP, acknowledgment numbers are used to acknowledge only data chunks; control chunks are acknowledged by other control chunks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512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7E520447-1317-4673-B0A4-963ACB2E1E1D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Types of data deliveries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ko-KR" sz="1800" smtClean="0"/>
              <a:t>The transport layer is responsible for process-to-process delivery.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sz="1800" smtClean="0"/>
              <a:t>Process (application program ??)</a:t>
            </a:r>
          </a:p>
        </p:txBody>
      </p:sp>
      <p:pic>
        <p:nvPicPr>
          <p:cNvPr id="512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65400"/>
            <a:ext cx="6457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198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49B55748-599A-43D6-88F5-6D71DC41D349}" type="slidenum">
              <a:rPr lang="en-US" altLang="ko-KR"/>
              <a:pPr eaLnBrk="1" hangingPunct="1"/>
              <a:t>40</a:t>
            </a:fld>
            <a:endParaRPr lang="en-US" altLang="ko-K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Packet Format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00063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In an SCTP packet, control chunks come before data chunks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804988"/>
            <a:ext cx="43053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556125"/>
            <a:ext cx="5130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8788" y="4071938"/>
            <a:ext cx="82296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1600" kern="0" dirty="0">
                <a:latin typeface="+mn-lt"/>
              </a:rPr>
              <a:t>General Header</a:t>
            </a:r>
            <a:endParaRPr lang="en-US" altLang="ko-KR" sz="16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301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6C18A9C7-B8FD-40E0-AA3F-F4C9EAE00320}" type="slidenum">
              <a:rPr lang="en-US" altLang="ko-KR"/>
              <a:pPr eaLnBrk="1" hangingPunct="1"/>
              <a:t>41</a:t>
            </a:fld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Chunks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357313"/>
            <a:ext cx="6469063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403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B34A90A0-96FC-4816-A9B1-01B693720DCB}" type="slidenum">
              <a:rPr lang="en-US" altLang="ko-KR"/>
              <a:pPr eaLnBrk="1" hangingPunct="1"/>
              <a:t>42</a:t>
            </a:fld>
            <a:endParaRPr lang="en-US" altLang="ko-K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Association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57313"/>
            <a:ext cx="8229600" cy="1714500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SCTP, like TCP, is a connection-oriented protocol</a:t>
            </a:r>
          </a:p>
          <a:p>
            <a:pPr eaLnBrk="1" hangingPunct="1"/>
            <a:r>
              <a:rPr lang="en-US" altLang="ko-KR" sz="1600" smtClean="0"/>
              <a:t>A connection in SCTP is called an </a:t>
            </a:r>
            <a:r>
              <a:rPr lang="en-US" altLang="ko-KR" sz="1600" b="1" i="1" smtClean="0"/>
              <a:t>association</a:t>
            </a:r>
            <a:r>
              <a:rPr lang="en-US" altLang="ko-KR" sz="1600" smtClean="0"/>
              <a:t> to emphasize multihoming</a:t>
            </a:r>
          </a:p>
          <a:p>
            <a:pPr eaLnBrk="1" hangingPunct="1"/>
            <a:r>
              <a:rPr lang="en-US" altLang="ko-KR" sz="1600" b="1" smtClean="0"/>
              <a:t>Association establishment </a:t>
            </a:r>
            <a:r>
              <a:rPr lang="en-US" altLang="ko-KR" sz="1600" smtClean="0"/>
              <a:t>requires a four-way handshake</a:t>
            </a:r>
          </a:p>
          <a:p>
            <a:pPr eaLnBrk="1" hangingPunct="1"/>
            <a:r>
              <a:rPr lang="en-US" altLang="ko-KR" sz="1600" smtClean="0"/>
              <a:t>No other chunk is allowed in a packet carrying an INIT or INIT ACK chunk. A COOKIE ECHO or a COOKIE ACK chunk can carry data chunks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00375"/>
            <a:ext cx="449421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50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A7E08DEE-1D95-4D23-9FED-002271FBCE20}" type="slidenum">
              <a:rPr lang="en-US" altLang="ko-KR"/>
              <a:pPr eaLnBrk="1" hangingPunct="1"/>
              <a:t>43</a:t>
            </a:fld>
            <a:endParaRPr lang="en-US" altLang="ko-K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Association: Data Transfer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57313"/>
            <a:ext cx="8229600" cy="1714500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Bidirectional data transfer</a:t>
            </a:r>
          </a:p>
          <a:p>
            <a:pPr eaLnBrk="1" hangingPunct="1"/>
            <a:r>
              <a:rPr lang="en-US" altLang="ko-KR" sz="1600" smtClean="0"/>
              <a:t>Like TCP, SCTP supports piggybacking</a:t>
            </a:r>
          </a:p>
          <a:p>
            <a:pPr eaLnBrk="1" hangingPunct="1"/>
            <a:r>
              <a:rPr lang="en-US" altLang="ko-KR" sz="1600" smtClean="0"/>
              <a:t>In SCTP, only DATA chunks consume TSNs; DATA chunks are the only chunks </a:t>
            </a:r>
            <a:br>
              <a:rPr lang="en-US" altLang="ko-KR" sz="1600" smtClean="0"/>
            </a:br>
            <a:r>
              <a:rPr lang="en-US" altLang="ko-KR" sz="1600" smtClean="0"/>
              <a:t>that are acknowledged</a:t>
            </a:r>
          </a:p>
          <a:p>
            <a:pPr eaLnBrk="1" hangingPunct="1"/>
            <a:r>
              <a:rPr lang="en-US" altLang="ko-KR" sz="1600" smtClean="0"/>
              <a:t>The acknowledgment in SCTP defines the cumulative TSN, the TSN of the last data chunk received in order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857500"/>
            <a:ext cx="3643313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60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D70F7901-26B4-4346-B03D-7390C20CBFEB}" type="slidenum">
              <a:rPr lang="en-US" altLang="ko-KR"/>
              <a:pPr eaLnBrk="1" hangingPunct="1"/>
              <a:t>44</a:t>
            </a:fld>
            <a:endParaRPr lang="en-US" altLang="ko-K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Association Termination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57313"/>
            <a:ext cx="8229600" cy="1714500"/>
          </a:xfrm>
        </p:spPr>
        <p:txBody>
          <a:bodyPr/>
          <a:lstStyle/>
          <a:p>
            <a:pPr eaLnBrk="1" hangingPunct="1"/>
            <a:endParaRPr lang="en-US" altLang="ko-KR" sz="1600" smtClean="0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71688"/>
            <a:ext cx="5697538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710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6E68B68C-3CB9-431C-B44E-94A30F45BE9E}" type="slidenum">
              <a:rPr lang="en-US" altLang="ko-KR"/>
              <a:pPr eaLnBrk="1" hangingPunct="1"/>
              <a:t>45</a:t>
            </a:fld>
            <a:endParaRPr lang="en-US" altLang="ko-K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Flow Control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57313"/>
            <a:ext cx="8229600" cy="928687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Flow control in SCTP is similar to that in TCP. But, SCTP use two units of data, the byte and the chunk. The value of </a:t>
            </a:r>
            <a:r>
              <a:rPr lang="en-US" altLang="ko-KR" sz="1600" i="1" smtClean="0"/>
              <a:t>rwnd</a:t>
            </a:r>
            <a:r>
              <a:rPr lang="en-US" altLang="ko-KR" sz="1600" smtClean="0"/>
              <a:t> and </a:t>
            </a:r>
            <a:r>
              <a:rPr lang="en-US" altLang="ko-KR" sz="1600" i="1" smtClean="0"/>
              <a:t>cwnd</a:t>
            </a:r>
            <a:r>
              <a:rPr lang="en-US" altLang="ko-KR" sz="1600" smtClean="0"/>
              <a:t> are expressed in byte; the value of TSN and acknowledgment are in chunks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428875"/>
            <a:ext cx="485775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4491038"/>
            <a:ext cx="5581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813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BBA26430-51FC-40F8-B413-8D5AB799878B}" type="slidenum">
              <a:rPr lang="en-US" altLang="ko-KR"/>
              <a:pPr eaLnBrk="1" hangingPunct="1"/>
              <a:t>46</a:t>
            </a:fld>
            <a:endParaRPr lang="en-US" altLang="ko-K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Flow Control Scenario</a:t>
            </a: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1604963"/>
            <a:ext cx="5818188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4915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22A2421C-1E00-4756-8F7B-91544A6A89A0}" type="slidenum">
              <a:rPr lang="en-US" altLang="ko-KR"/>
              <a:pPr eaLnBrk="1" hangingPunct="1"/>
              <a:t>47</a:t>
            </a:fld>
            <a:endParaRPr lang="en-US" altLang="ko-K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SCTP Error Control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57313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SCTP, like TCP, is</a:t>
            </a:r>
            <a:r>
              <a:rPr lang="ko-KR" altLang="en-US" sz="1600" smtClean="0"/>
              <a:t> </a:t>
            </a:r>
            <a:r>
              <a:rPr lang="en-US" altLang="ko-KR" sz="1600" smtClean="0"/>
              <a:t>a reliable transport layer. It uses a SACK chunk to report the state of the receiver buffer to the sender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857375"/>
            <a:ext cx="478631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071938"/>
            <a:ext cx="4929187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5017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0B18525E-8EAE-4CCE-99EE-C243772EB26A}" type="slidenum">
              <a:rPr lang="en-US" altLang="ko-KR"/>
              <a:pPr eaLnBrk="1" hangingPunct="1"/>
              <a:t>48</a:t>
            </a:fld>
            <a:endParaRPr lang="en-US" altLang="ko-K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3333CC"/>
                </a:solidFill>
              </a:rPr>
              <a:t>Error Control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357313"/>
            <a:ext cx="8229600" cy="4000500"/>
          </a:xfrm>
        </p:spPr>
        <p:txBody>
          <a:bodyPr/>
          <a:lstStyle/>
          <a:p>
            <a:pPr eaLnBrk="1" hangingPunct="1"/>
            <a:r>
              <a:rPr lang="en-US" altLang="ko-KR" sz="1600" smtClean="0"/>
              <a:t>Sending Data Chunks: Whenever there are data chunks in the sending queue with a TSN greater than or equal </a:t>
            </a:r>
            <a:r>
              <a:rPr lang="en-US" altLang="ko-KR" sz="1600" i="1" smtClean="0"/>
              <a:t>curTSN</a:t>
            </a:r>
            <a:r>
              <a:rPr lang="en-US" altLang="ko-KR" sz="1600" smtClean="0"/>
              <a:t> or if there are data chunks in the retransmission queue</a:t>
            </a:r>
          </a:p>
          <a:p>
            <a:pPr eaLnBrk="1" hangingPunct="1"/>
            <a:r>
              <a:rPr lang="en-US" altLang="ko-KR" sz="1600" smtClean="0"/>
              <a:t>(the total size of the data chunks included in the packet must not exceed </a:t>
            </a:r>
            <a:r>
              <a:rPr lang="en-US" altLang="ko-KR" sz="1600" i="1" smtClean="0"/>
              <a:t>rwnd - inTransit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Retransmission: Using retransmission timers and receiving four SACKs with the same missing chunks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Generating SACK Chunks: Similar rule used for ACK with the TCP ACK flag</a:t>
            </a:r>
          </a:p>
          <a:p>
            <a:pPr eaLnBrk="1" hangingPunct="1"/>
            <a:endParaRPr lang="en-US" altLang="ko-KR" sz="1600" smtClean="0"/>
          </a:p>
          <a:p>
            <a:pPr eaLnBrk="1" hangingPunct="1"/>
            <a:r>
              <a:rPr lang="en-US" altLang="ko-KR" sz="1600" smtClean="0"/>
              <a:t>Congestion Control : The same strategies in TCP (Chapter 24). SCTP has slow start (exponential increase), congestion avoidance (additive increase), and congestion detection (multiplicative decrease). SCTP also use fast retransmission and fast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C11F9254-2C2B-4362-97E1-EE5EBA347260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ko-KR" smtClean="0">
                <a:solidFill>
                  <a:srgbClr val="3333CC"/>
                </a:solidFill>
              </a:rPr>
              <a:t>Client-Server Paradigm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3575" y="4221163"/>
            <a:ext cx="8229600" cy="10795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Address required for delivery</a:t>
            </a:r>
          </a:p>
          <a:p>
            <a:pPr eaLnBrk="1" hangingPunct="1"/>
            <a:r>
              <a:rPr lang="en-US" altLang="ko-KR" sz="1800" smtClean="0"/>
              <a:t>Transport layer address: port number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9750" y="32226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kumimoji="0" lang="en-US" altLang="ko-KR" sz="3600">
                <a:solidFill>
                  <a:srgbClr val="3333CC"/>
                </a:solidFill>
                <a:latin typeface="Times New Roman" panose="02020603050405020304" pitchFamily="18" charset="0"/>
              </a:rPr>
              <a:t>Addressing</a:t>
            </a:r>
            <a:endParaRPr kumimoji="0" lang="ko-KR" altLang="en-US" sz="36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73100" y="1816100"/>
            <a:ext cx="82296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Most common process-to-process communication is the client-server paradigm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Operating systems support multiuser and multiprogramming environments.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ko-KR">
                <a:latin typeface="Times New Roman" panose="02020603050405020304" pitchFamily="18" charset="0"/>
              </a:rPr>
              <a:t>Local host, local process, remote host, remote process must be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7171" name="슬라이드 번호 개체 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700412C6-6CD3-4C15-8A5F-610E6A7A0F24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Port Numbers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320800" y="1600200"/>
            <a:ext cx="6491288" cy="892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16 bits between 0 and 65553: ephemeral port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1800" smtClean="0"/>
              <a:t>IANA (Internet Assigned Number Authority) range: well-known ports, registered ports, dynamic ports</a:t>
            </a:r>
          </a:p>
          <a:p>
            <a:pPr eaLnBrk="1" hangingPunct="1">
              <a:lnSpc>
                <a:spcPct val="90000"/>
              </a:lnSpc>
            </a:pPr>
            <a:endParaRPr lang="en-US" altLang="ko-KR" sz="1800" smtClean="0"/>
          </a:p>
        </p:txBody>
      </p:sp>
      <p:pic>
        <p:nvPicPr>
          <p:cNvPr id="717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14625"/>
            <a:ext cx="4786313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4929188"/>
            <a:ext cx="4643437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B0BCCBAF-B8B7-46D9-8C1B-95B2D48EA63F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IP Addresses vs. Port Numbers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pic>
        <p:nvPicPr>
          <p:cNvPr id="81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593850"/>
            <a:ext cx="51181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796EE65E-009F-422E-9EA5-43856BC4F7C4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Socket address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397000"/>
          </a:xfrm>
          <a:noFill/>
        </p:spPr>
        <p:txBody>
          <a:bodyPr/>
          <a:lstStyle/>
          <a:p>
            <a:pPr eaLnBrk="1" hangingPunct="1"/>
            <a:r>
              <a:rPr lang="en-US" altLang="ko-KR" sz="1800" smtClean="0"/>
              <a:t>Process-to-process delivery needs two identifiers, IP address and the port number</a:t>
            </a:r>
          </a:p>
          <a:p>
            <a:pPr eaLnBrk="1" hangingPunct="1"/>
            <a:r>
              <a:rPr lang="en-US" altLang="ko-KR" sz="1800" smtClean="0"/>
              <a:t>Socket address is the combination of an IP address and a port number</a:t>
            </a:r>
          </a:p>
          <a:p>
            <a:pPr eaLnBrk="1" hangingPunct="1"/>
            <a:r>
              <a:rPr lang="en-US" altLang="ko-KR" sz="1800" smtClean="0"/>
              <a:t>A transport-layer protocol needs a pair of socket addresses; the client and server socket address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214688"/>
            <a:ext cx="54514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mtClean="0"/>
              <a:t>Computer Networks</a:t>
            </a: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23-</a:t>
            </a:r>
            <a:fld id="{AA6B5290-8EE5-44B4-B339-D740EF5A3398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en-US" smtClean="0">
                <a:solidFill>
                  <a:srgbClr val="3333CC"/>
                </a:solidFill>
              </a:rPr>
              <a:t>Multiplexing and demultiplexing</a:t>
            </a:r>
            <a:endParaRPr kumimoji="0" lang="ko-KR" altLang="en-US" smtClean="0">
              <a:solidFill>
                <a:srgbClr val="3333CC"/>
              </a:solidFill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749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Addressing mechanism allows multiplexing and demultiplexing by the transport layer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428875"/>
            <a:ext cx="4475162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수님 서식">
  <a:themeElements>
    <a:clrScheme name="교수님 서식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교수님 서식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교수님 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수님 서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수님 서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교수님 서식</Template>
  <TotalTime>546</TotalTime>
  <Words>1822</Words>
  <Application>Microsoft Office PowerPoint</Application>
  <PresentationFormat>On-screen Show (4:3)</PresentationFormat>
  <Paragraphs>275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굴림</vt:lpstr>
      <vt:lpstr>Arial</vt:lpstr>
      <vt:lpstr>Times New Roman</vt:lpstr>
      <vt:lpstr>교수님 서식</vt:lpstr>
      <vt:lpstr>PART 5 Transport Layer</vt:lpstr>
      <vt:lpstr>Position of Transport Layer</vt:lpstr>
      <vt:lpstr>Chapter 23.  Process-to-Process Delivery UDP, TCP, and SCTP</vt:lpstr>
      <vt:lpstr>Types of data deliveries</vt:lpstr>
      <vt:lpstr>Client-Server Paradigm</vt:lpstr>
      <vt:lpstr>Port Numbers</vt:lpstr>
      <vt:lpstr>IP Addresses vs. Port Numbers</vt:lpstr>
      <vt:lpstr>Socket address</vt:lpstr>
      <vt:lpstr>Multiplexing and demultiplexing</vt:lpstr>
      <vt:lpstr>Connectionless vs. Connection-oriented</vt:lpstr>
      <vt:lpstr>Position of UDP, TCP, and SCTP</vt:lpstr>
      <vt:lpstr>UDP</vt:lpstr>
      <vt:lpstr>Well-known Ports for UDP</vt:lpstr>
      <vt:lpstr>UDP: Checksum</vt:lpstr>
      <vt:lpstr>UDP: Checksum</vt:lpstr>
      <vt:lpstr>UDP Operation</vt:lpstr>
      <vt:lpstr>Use of UDP</vt:lpstr>
      <vt:lpstr>TCP</vt:lpstr>
      <vt:lpstr>Well-known Ports for TCP</vt:lpstr>
      <vt:lpstr>Sending and Receiving Buffers</vt:lpstr>
      <vt:lpstr>TCP Segments</vt:lpstr>
      <vt:lpstr>TCP Features</vt:lpstr>
      <vt:lpstr>TCP Segment Format</vt:lpstr>
      <vt:lpstr>TCP Control Field</vt:lpstr>
      <vt:lpstr>A TCP Connection: Establishment</vt:lpstr>
      <vt:lpstr>A TCP Connection: Data Transfer</vt:lpstr>
      <vt:lpstr>A TCP Connection: Connection Termination</vt:lpstr>
      <vt:lpstr>Connection Termination: Half-Close</vt:lpstr>
      <vt:lpstr>Flow Control</vt:lpstr>
      <vt:lpstr>TCP Sliding Window</vt:lpstr>
      <vt:lpstr>Error Control </vt:lpstr>
      <vt:lpstr>TCP Scenarios </vt:lpstr>
      <vt:lpstr>TCP Scenarios </vt:lpstr>
      <vt:lpstr>TCP Scenarios </vt:lpstr>
      <vt:lpstr>SCTP </vt:lpstr>
      <vt:lpstr>SCTP Services </vt:lpstr>
      <vt:lpstr>SCTP Features </vt:lpstr>
      <vt:lpstr>Differences between SCTP and TCP </vt:lpstr>
      <vt:lpstr>Packet, Data Chunks, and Stream </vt:lpstr>
      <vt:lpstr>SCTP Packet Format</vt:lpstr>
      <vt:lpstr>SCTP Chunks</vt:lpstr>
      <vt:lpstr>SCTP Association</vt:lpstr>
      <vt:lpstr>SCTP Association: Data Transfer</vt:lpstr>
      <vt:lpstr>Association Termination</vt:lpstr>
      <vt:lpstr>SCTP Flow Control</vt:lpstr>
      <vt:lpstr>Flow Control Scenario</vt:lpstr>
      <vt:lpstr>SCTP Error Control</vt:lpstr>
      <vt:lpstr>Error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</dc:creator>
  <cp:lastModifiedBy>Saki</cp:lastModifiedBy>
  <cp:revision>37</cp:revision>
  <dcterms:created xsi:type="dcterms:W3CDTF">1601-01-01T00:00:00Z</dcterms:created>
  <dcterms:modified xsi:type="dcterms:W3CDTF">2017-10-03T05:55:29Z</dcterms:modified>
</cp:coreProperties>
</file>