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257" r:id="rId3"/>
    <p:sldId id="259" r:id="rId4"/>
    <p:sldId id="263" r:id="rId5"/>
    <p:sldId id="264" r:id="rId6"/>
    <p:sldId id="297" r:id="rId7"/>
    <p:sldId id="306" r:id="rId8"/>
    <p:sldId id="305" r:id="rId9"/>
    <p:sldId id="298" r:id="rId10"/>
    <p:sldId id="268" r:id="rId11"/>
    <p:sldId id="307" r:id="rId12"/>
    <p:sldId id="308" r:id="rId13"/>
    <p:sldId id="309" r:id="rId14"/>
    <p:sldId id="269" r:id="rId15"/>
    <p:sldId id="270" r:id="rId16"/>
    <p:sldId id="272" r:id="rId17"/>
    <p:sldId id="275" r:id="rId18"/>
    <p:sldId id="299" r:id="rId19"/>
    <p:sldId id="277" r:id="rId20"/>
    <p:sldId id="278" r:id="rId21"/>
    <p:sldId id="279" r:id="rId22"/>
    <p:sldId id="280" r:id="rId23"/>
    <p:sldId id="281" r:id="rId24"/>
    <p:sldId id="283" r:id="rId25"/>
    <p:sldId id="300" r:id="rId26"/>
    <p:sldId id="285" r:id="rId27"/>
    <p:sldId id="287" r:id="rId28"/>
    <p:sldId id="289" r:id="rId29"/>
    <p:sldId id="301" r:id="rId30"/>
    <p:sldId id="291" r:id="rId31"/>
    <p:sldId id="302" r:id="rId32"/>
    <p:sldId id="294" r:id="rId33"/>
    <p:sldId id="303" r:id="rId34"/>
    <p:sldId id="304" r:id="rId3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F71582-5E6D-402D-BD59-79D8921264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656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635B3EFE-C149-407A-93D6-494A16920A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3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17B27C0B-3049-417F-82DB-82D8DE42BE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3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57371D57-4F38-466B-867B-324DDBD777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92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37FE8724-2AC8-4171-9155-F6B213A3DA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359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CFC5A4C9-0ECD-4FAA-B002-7FF1C50DCA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03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C8A924D8-EF87-4B8E-839E-4241C8641B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51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5EBF4EC9-F29E-4D83-A0BA-BB26325D31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6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08A848BE-4871-47F8-A2FB-74E3A3D3D7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38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301F1328-C983-44F6-A3FA-618E90A0A7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05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66187017-EF0B-4A59-9DEB-CD6D731EF1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2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94738B48-B332-4315-9575-568F50EAB9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60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E21E92DE-8028-4D05-B3BC-3EB07BDF81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6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61A4AC25-6DD0-4659-A0DE-03E2188288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684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24-</a:t>
            </a:r>
            <a:fld id="{850206EF-BB82-4912-9F19-9063E684D6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90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ko-KR"/>
              <a:t>24-</a:t>
            </a:r>
            <a:fld id="{6DC8A129-C540-4A1D-8072-0FAAB5E66D0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CC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CC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CC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CC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CC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CC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CC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CC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CC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05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8DE9A374-E217-4ED4-8F9C-36FA54F430F1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125538"/>
            <a:ext cx="8208962" cy="1470025"/>
          </a:xfrm>
        </p:spPr>
        <p:txBody>
          <a:bodyPr/>
          <a:lstStyle/>
          <a:p>
            <a:pPr eaLnBrk="1" hangingPunct="1"/>
            <a:r>
              <a:rPr lang="en-US" altLang="ko-KR" smtClean="0"/>
              <a:t>Chapter 24. </a:t>
            </a:r>
            <a:br>
              <a:rPr lang="en-US" altLang="ko-KR" smtClean="0"/>
            </a:br>
            <a:r>
              <a:rPr lang="en-US" altLang="ko-KR" smtClean="0"/>
              <a:t>Congestion Control and Quality of Service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852738"/>
            <a:ext cx="4465638" cy="3457575"/>
          </a:xfrm>
        </p:spPr>
        <p:txBody>
          <a:bodyPr/>
          <a:lstStyle/>
          <a:p>
            <a:pPr algn="l" eaLnBrk="1" hangingPunct="1"/>
            <a:r>
              <a:rPr kumimoji="0" lang="en-US" altLang="ko-KR" sz="1800" smtClean="0"/>
              <a:t>23.1   Data Traffic</a:t>
            </a:r>
          </a:p>
          <a:p>
            <a:pPr algn="l" eaLnBrk="1" hangingPunct="1"/>
            <a:r>
              <a:rPr kumimoji="0" lang="en-US" altLang="ko-KR" sz="1800" smtClean="0"/>
              <a:t>23.2   Congestion</a:t>
            </a:r>
          </a:p>
          <a:p>
            <a:pPr algn="l" eaLnBrk="1" hangingPunct="1"/>
            <a:r>
              <a:rPr kumimoji="0" lang="en-US" altLang="ko-KR" sz="1800" smtClean="0"/>
              <a:t>23.3   Congestion Control</a:t>
            </a:r>
          </a:p>
          <a:p>
            <a:pPr algn="l" eaLnBrk="1" hangingPunct="1"/>
            <a:r>
              <a:rPr kumimoji="0" lang="en-US" altLang="ko-KR" sz="1800" smtClean="0"/>
              <a:t>23.4   Two Examples</a:t>
            </a:r>
          </a:p>
          <a:p>
            <a:pPr algn="l" eaLnBrk="1" hangingPunct="1"/>
            <a:r>
              <a:rPr kumimoji="0" lang="en-US" altLang="ko-KR" sz="1800" smtClean="0"/>
              <a:t>23.5   Quality of Service</a:t>
            </a:r>
          </a:p>
          <a:p>
            <a:pPr algn="l" eaLnBrk="1" hangingPunct="1"/>
            <a:r>
              <a:rPr kumimoji="0" lang="en-US" altLang="ko-KR" sz="1800" smtClean="0"/>
              <a:t>23.6   Techniques to Improve QoS</a:t>
            </a:r>
          </a:p>
          <a:p>
            <a:pPr algn="l" eaLnBrk="1" hangingPunct="1"/>
            <a:r>
              <a:rPr kumimoji="0" lang="en-US" altLang="ko-KR" sz="1800" smtClean="0"/>
              <a:t>23.7   Integrated Services</a:t>
            </a:r>
          </a:p>
          <a:p>
            <a:pPr algn="l" eaLnBrk="1" hangingPunct="1"/>
            <a:r>
              <a:rPr kumimoji="0" lang="en-US" altLang="ko-KR" sz="1800" smtClean="0"/>
              <a:t>23.8   Differentiated Services</a:t>
            </a:r>
          </a:p>
          <a:p>
            <a:pPr algn="l" eaLnBrk="1" hangingPunct="1"/>
            <a:r>
              <a:rPr kumimoji="0" lang="en-US" altLang="ko-KR" sz="1800" smtClean="0"/>
              <a:t>23.9   QoS in Switched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126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01B8BE73-2D5A-4B3B-8440-17F13F13CFBE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Congestion Control in TCP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0363"/>
          </a:xfrm>
        </p:spPr>
        <p:txBody>
          <a:bodyPr/>
          <a:lstStyle/>
          <a:p>
            <a:pPr eaLnBrk="1" latinLnBrk="0" hangingPunct="1"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TCP assumes that the cause of a lost segment is due to congestion in the network.</a:t>
            </a:r>
          </a:p>
          <a:p>
            <a:pPr eaLnBrk="1" hangingPunct="1"/>
            <a:r>
              <a:rPr kumimoji="0" lang="en-US" altLang="ko-KR" sz="1800" smtClean="0"/>
              <a:t>If the cause of the lost segment is congestion, retransmission of the segment does not remove the cause—it aggravates it.</a:t>
            </a:r>
          </a:p>
          <a:p>
            <a:pPr eaLnBrk="1" hangingPunct="1"/>
            <a:r>
              <a:rPr kumimoji="0" lang="en-US" altLang="ko-KR" sz="1800" smtClean="0"/>
              <a:t>The sender has two pieces of information: the receiver-advertised window size and the congestion window size</a:t>
            </a:r>
          </a:p>
          <a:p>
            <a:pPr eaLnBrk="1" hangingPunct="1"/>
            <a:r>
              <a:rPr kumimoji="0" lang="en-US" altLang="ko-KR" sz="1800" smtClean="0"/>
              <a:t>TCP Congestion window</a:t>
            </a:r>
          </a:p>
          <a:p>
            <a:pPr lvl="1" eaLnBrk="1" hangingPunct="1"/>
            <a:r>
              <a:rPr kumimoji="0" lang="en-US" altLang="ko-KR" sz="1600" b="1" i="1" smtClean="0"/>
              <a:t>Actual window size = minimum (rwnd, cwnd)</a:t>
            </a:r>
          </a:p>
          <a:p>
            <a:pPr lvl="1" eaLnBrk="1" hangingPunct="1">
              <a:buFontTx/>
              <a:buNone/>
            </a:pPr>
            <a:r>
              <a:rPr kumimoji="0" lang="en-US" altLang="ko-KR" sz="1600" smtClean="0"/>
              <a:t>	(where rwnd = receiver window size, cwnd = congestion window 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BF3A6EAF-34FD-4BDA-BB24-5475D93AAD49}" type="slidenum">
              <a:rPr lang="en-US" altLang="ko-KR"/>
              <a:pPr eaLnBrk="1" hangingPunct="1"/>
              <a:t>11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TCP Congestion Policy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328738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Based on three phases: slow start, congestion avoidance, and congestion detection</a:t>
            </a:r>
          </a:p>
          <a:p>
            <a:pPr eaLnBrk="1" hangingPunct="1"/>
            <a:r>
              <a:rPr lang="en-US" altLang="ko-KR" sz="1800" b="1" smtClean="0"/>
              <a:t>Slow Start: Exponential Increase</a:t>
            </a:r>
          </a:p>
          <a:p>
            <a:pPr lvl="1" eaLnBrk="1" hangingPunct="1"/>
            <a:r>
              <a:rPr lang="en-US" altLang="ko-KR" sz="1600" smtClean="0"/>
              <a:t>In the slow-start algorithm, the size of the congestion window increases exponentially until it reaches a threshold</a:t>
            </a:r>
            <a:endParaRPr lang="en-US" altLang="ko-KR" sz="1600" b="1" smtClean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938463"/>
            <a:ext cx="42862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511A5B32-4F14-42E3-9860-9C693D1594D2}" type="slidenum">
              <a:rPr lang="en-US" altLang="ko-KR"/>
              <a:pPr eaLnBrk="1" hangingPunct="1"/>
              <a:t>12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TCP Congestion Policy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042988"/>
          </a:xfrm>
        </p:spPr>
        <p:txBody>
          <a:bodyPr/>
          <a:lstStyle/>
          <a:p>
            <a:pPr eaLnBrk="1" hangingPunct="1"/>
            <a:r>
              <a:rPr lang="en-US" altLang="ko-KR" sz="1800" b="1" smtClean="0"/>
              <a:t>Congestion Avoidance: Additive Increase</a:t>
            </a:r>
          </a:p>
          <a:p>
            <a:pPr lvl="1" eaLnBrk="1" hangingPunct="1"/>
            <a:r>
              <a:rPr lang="en-US" altLang="ko-KR" sz="1600" smtClean="0"/>
              <a:t>The size of the congestion window increases additively until </a:t>
            </a:r>
            <a:br>
              <a:rPr lang="en-US" altLang="ko-KR" sz="1600" smtClean="0"/>
            </a:br>
            <a:r>
              <a:rPr lang="en-US" altLang="ko-KR" sz="1600" smtClean="0"/>
              <a:t>congestion is detected</a:t>
            </a:r>
            <a:endParaRPr lang="en-US" altLang="ko-KR" sz="1600" b="1" smtClean="0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2681288"/>
            <a:ext cx="411797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6F9B033E-25C4-4D97-AB51-0E07B97BD2CD}" type="slidenum">
              <a:rPr lang="en-US" altLang="ko-KR"/>
              <a:pPr eaLnBrk="1" hangingPunct="1"/>
              <a:t>13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TCP Congestion Policy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0188"/>
            <a:ext cx="8229600" cy="1714500"/>
          </a:xfrm>
        </p:spPr>
        <p:txBody>
          <a:bodyPr/>
          <a:lstStyle/>
          <a:p>
            <a:pPr eaLnBrk="1" hangingPunct="1"/>
            <a:r>
              <a:rPr lang="en-US" altLang="ko-KR" sz="1800" b="1" smtClean="0"/>
              <a:t>Congestion Detection: Multiplicative Decrease</a:t>
            </a:r>
          </a:p>
          <a:p>
            <a:r>
              <a:rPr lang="en-US" altLang="ko-KR" smtClean="0"/>
              <a:t>An implementation reacts to congestion detection in one of two ways:</a:t>
            </a:r>
          </a:p>
          <a:p>
            <a:pPr lvl="1"/>
            <a:r>
              <a:rPr lang="en-US" altLang="ko-KR" sz="1600" smtClean="0"/>
              <a:t>If detection is by time-out, a new slow start phase starts</a:t>
            </a:r>
          </a:p>
          <a:p>
            <a:pPr lvl="1"/>
            <a:r>
              <a:rPr lang="en-US" altLang="ko-KR" sz="1600" smtClean="0"/>
              <a:t>If detection is by three ACKs, a new congestion avoidance phase starts</a:t>
            </a:r>
          </a:p>
          <a:p>
            <a:r>
              <a:rPr lang="en-US" altLang="ko-KR" sz="1800" b="1" smtClean="0"/>
              <a:t>Summary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3257550"/>
            <a:ext cx="5018088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B1923A05-B5E9-46DA-8B3A-EA7DC6547B1F}" type="slidenum">
              <a:rPr lang="en-US" altLang="ko-KR"/>
              <a:pPr eaLnBrk="1" hangingPunct="1"/>
              <a:t>14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Congestion Example</a:t>
            </a: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00250"/>
            <a:ext cx="59594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6387" name="슬라이드 번호 개체 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BACCD234-A835-4E11-B468-B374363E17F6}" type="slidenum">
              <a:rPr lang="en-US" altLang="ko-KR"/>
              <a:pPr eaLnBrk="1" hangingPunct="1"/>
              <a:t>15</a:t>
            </a:fld>
            <a:endParaRPr lang="en-US" altLang="ko-KR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Congestion Control: Frame Relay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557338"/>
            <a:ext cx="6635750" cy="1108075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Congestion avoidance: BECN and FECN</a:t>
            </a:r>
          </a:p>
          <a:p>
            <a:pPr eaLnBrk="1" hangingPunct="1"/>
            <a:r>
              <a:rPr lang="en-US" altLang="ko-KR" sz="1800" smtClean="0"/>
              <a:t>Backward explicit congestion notification (BECN)</a:t>
            </a:r>
          </a:p>
          <a:p>
            <a:pPr eaLnBrk="1" hangingPunct="1"/>
            <a:r>
              <a:rPr lang="en-US" altLang="ko-KR" sz="1800" smtClean="0"/>
              <a:t>Forward explicit congestion notification (FECN)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2924175"/>
            <a:ext cx="5113338" cy="1360488"/>
          </a:xfrm>
          <a:noFill/>
        </p:spPr>
      </p:pic>
      <p:pic>
        <p:nvPicPr>
          <p:cNvPr id="16391" name="Picture 7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2638" y="4683125"/>
            <a:ext cx="5040312" cy="1344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6E6DCB03-2E95-4B8B-B567-4E2B2AB582FD}" type="slidenum">
              <a:rPr lang="en-US" altLang="ko-KR"/>
              <a:pPr eaLnBrk="1" hangingPunct="1"/>
              <a:t>16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Four Cases of Congestion</a:t>
            </a:r>
            <a:endParaRPr kumimoji="0" lang="en-US" altLang="ko-KR" smtClean="0"/>
          </a:p>
        </p:txBody>
      </p:sp>
      <p:pic>
        <p:nvPicPr>
          <p:cNvPr id="17413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963" y="2428875"/>
            <a:ext cx="7245350" cy="2487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3AD2CCDD-45D3-4CCC-9973-78E1A262BBE5}" type="slidenum">
              <a:rPr lang="en-US" altLang="ko-KR"/>
              <a:pPr eaLnBrk="1" hangingPunct="1"/>
              <a:t>17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Quality of Service (QoS)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0188"/>
            <a:ext cx="8229600" cy="247173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Flow Characteristics:</a:t>
            </a:r>
          </a:p>
          <a:p>
            <a:pPr lvl="1" eaLnBrk="1" hangingPunct="1"/>
            <a:r>
              <a:rPr lang="en-US" altLang="ko-KR" sz="1600" smtClean="0"/>
              <a:t>Reliability</a:t>
            </a:r>
          </a:p>
          <a:p>
            <a:pPr lvl="1" eaLnBrk="1" hangingPunct="1"/>
            <a:r>
              <a:rPr lang="en-US" altLang="ko-KR" sz="1600" smtClean="0"/>
              <a:t>Delay</a:t>
            </a:r>
          </a:p>
          <a:p>
            <a:pPr lvl="1" eaLnBrk="1" hangingPunct="1"/>
            <a:r>
              <a:rPr lang="en-US" altLang="ko-KR" sz="1600" smtClean="0"/>
              <a:t>Jitter: the variation in delay for packets belonging to the same flow </a:t>
            </a:r>
          </a:p>
          <a:p>
            <a:pPr lvl="1" eaLnBrk="1" hangingPunct="1"/>
            <a:r>
              <a:rPr lang="en-US" altLang="ko-KR" sz="1600" smtClean="0"/>
              <a:t>Bandwidth</a:t>
            </a:r>
          </a:p>
          <a:p>
            <a:pPr eaLnBrk="1" hangingPunct="1"/>
            <a:r>
              <a:rPr lang="en-US" altLang="ko-KR" sz="1800" smtClean="0"/>
              <a:t>Flow Classes:</a:t>
            </a:r>
          </a:p>
          <a:p>
            <a:pPr lvl="1" eaLnBrk="1" hangingPunct="1"/>
            <a:r>
              <a:rPr lang="en-US" altLang="ko-KR" sz="1600" smtClean="0"/>
              <a:t>Based on the characteristics, we can classify flows into groups, with each group having similar levels of characteristics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286250"/>
            <a:ext cx="507206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B577F359-5821-438E-B2F8-2CFE97CBD484}" type="slidenum">
              <a:rPr lang="en-US" altLang="ko-KR"/>
              <a:pPr eaLnBrk="1" hangingPunct="1"/>
              <a:t>18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QoS Techniques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/>
            <a:r>
              <a:rPr lang="en-US" altLang="ko-KR" sz="1800" b="1" smtClean="0"/>
              <a:t>Scheduling</a:t>
            </a:r>
            <a:r>
              <a:rPr lang="en-US" altLang="ko-KR" sz="1800" smtClean="0"/>
              <a:t>: FIFO queuing, priority queuing, and weighted fair queuing</a:t>
            </a:r>
          </a:p>
          <a:p>
            <a:pPr eaLnBrk="1" hangingPunct="1"/>
            <a:r>
              <a:rPr lang="en-US" altLang="ko-KR" sz="1800" b="1" smtClean="0"/>
              <a:t>Traffic shaping</a:t>
            </a:r>
            <a:r>
              <a:rPr lang="en-US" altLang="ko-KR" sz="1800" smtClean="0"/>
              <a:t>: Leaky bucket, token bucket</a:t>
            </a:r>
          </a:p>
          <a:p>
            <a:pPr eaLnBrk="1" hangingPunct="1"/>
            <a:r>
              <a:rPr lang="en-US" altLang="ko-KR" sz="1800" b="1" smtClean="0"/>
              <a:t>Resource reservation</a:t>
            </a:r>
          </a:p>
          <a:p>
            <a:pPr eaLnBrk="1" hangingPunct="1"/>
            <a:r>
              <a:rPr lang="en-US" altLang="ko-KR" sz="1800" b="1" smtClean="0"/>
              <a:t>Admission control</a:t>
            </a:r>
            <a:r>
              <a:rPr lang="en-US" altLang="ko-KR" sz="1800" smtClean="0"/>
              <a:t>: accept or reject a flow based on predefined parameters called flow specification</a:t>
            </a:r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en-US" altLang="ko-KR" sz="1800" smtClean="0"/>
              <a:t>FIFO queuing</a:t>
            </a:r>
          </a:p>
        </p:txBody>
      </p:sp>
      <p:pic>
        <p:nvPicPr>
          <p:cNvPr id="1946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3013" y="4213225"/>
            <a:ext cx="6615112" cy="1358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85BC81EA-F9EC-463F-9244-1BE1316CF1B1}" type="slidenum">
              <a:rPr lang="en-US" altLang="ko-KR"/>
              <a:pPr eaLnBrk="1" hangingPunct="1"/>
              <a:t>19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Priority Queuing</a:t>
            </a:r>
            <a:endParaRPr kumimoji="0" lang="en-US" altLang="ko-KR" smtClean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Packets are first assigned to priority class. Each priority class has its own queue</a:t>
            </a:r>
          </a:p>
          <a:p>
            <a:pPr eaLnBrk="1" hangingPunct="1"/>
            <a:r>
              <a:rPr lang="en-US" altLang="ko-KR" sz="1800" smtClean="0"/>
              <a:t>The packets in the highest-priority queue are processed first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2571750"/>
            <a:ext cx="693737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07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D865D8F7-5212-44BE-AC57-066F072470FB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Traffic Descriptors</a:t>
            </a:r>
            <a:endParaRPr kumimoji="0" lang="en-US" altLang="ko-KR" smtClean="0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29600" cy="218598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Traffic descriptor are qualitative values that represent a data flow</a:t>
            </a:r>
          </a:p>
          <a:p>
            <a:pPr eaLnBrk="1" hangingPunct="1"/>
            <a:r>
              <a:rPr lang="en-US" altLang="ko-KR" sz="1800" b="1" smtClean="0"/>
              <a:t>Average data rate</a:t>
            </a:r>
            <a:r>
              <a:rPr lang="en-US" altLang="ko-KR" sz="1800" smtClean="0"/>
              <a:t> = amount of data/time</a:t>
            </a:r>
          </a:p>
          <a:p>
            <a:pPr eaLnBrk="1" hangingPunct="1"/>
            <a:r>
              <a:rPr lang="en-US" altLang="ko-KR" sz="1800" b="1" smtClean="0"/>
              <a:t>Peak data rate</a:t>
            </a:r>
            <a:r>
              <a:rPr lang="en-US" altLang="ko-KR" sz="1800" smtClean="0"/>
              <a:t>: the max. data rate of the traffic</a:t>
            </a:r>
          </a:p>
          <a:p>
            <a:pPr eaLnBrk="1" hangingPunct="1"/>
            <a:r>
              <a:rPr lang="en-US" altLang="ko-KR" sz="1800" b="1" smtClean="0"/>
              <a:t>Max. burst size</a:t>
            </a:r>
            <a:r>
              <a:rPr lang="en-US" altLang="ko-KR" sz="1800" smtClean="0"/>
              <a:t>: the max. length of time the traffic is generated at the peak rate</a:t>
            </a:r>
          </a:p>
          <a:p>
            <a:pPr eaLnBrk="1" hangingPunct="1"/>
            <a:r>
              <a:rPr lang="en-US" altLang="ko-KR" sz="1800" b="1" smtClean="0"/>
              <a:t>Effective bandwidth</a:t>
            </a:r>
            <a:r>
              <a:rPr lang="en-US" altLang="ko-KR" sz="1800" smtClean="0"/>
              <a:t>: bandwidth that the network needs to allocate for traffic flow</a:t>
            </a:r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3500438"/>
            <a:ext cx="5072063" cy="20018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A77A324E-3846-41C9-B774-E2233835F388}" type="slidenum">
              <a:rPr lang="en-US" altLang="ko-KR"/>
              <a:pPr eaLnBrk="1" hangingPunct="1"/>
              <a:t>20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Weighted Fair Queuing</a:t>
            </a:r>
            <a:endParaRPr kumimoji="0" lang="en-US" altLang="ko-KR" smtClean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1811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The queues are weighted based on the priority of the queues</a:t>
            </a:r>
          </a:p>
          <a:p>
            <a:pPr eaLnBrk="1" hangingPunct="1"/>
            <a:r>
              <a:rPr lang="en-US" altLang="ko-KR" sz="1800" smtClean="0"/>
              <a:t>The system processes packets in each queue in a round-robin fashion with the number of packets selected from each queue based on the weight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838450"/>
            <a:ext cx="637063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253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70AE4219-13D8-4063-B102-F766DCDBD161}" type="slidenum">
              <a:rPr lang="en-US" altLang="ko-KR"/>
              <a:pPr eaLnBrk="1" hangingPunct="1"/>
              <a:t>21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Traffic Shaping: L</a:t>
            </a:r>
            <a:r>
              <a:rPr kumimoji="0" lang="en-US" altLang="en-US" smtClean="0"/>
              <a:t>eaky Bucket</a:t>
            </a:r>
            <a:endParaRPr kumimoji="0" lang="en-US" altLang="ko-KR" smtClean="0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400175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Traffic shaping: to control the amount and the rate of the traffic sent to network</a:t>
            </a:r>
          </a:p>
          <a:p>
            <a:pPr eaLnBrk="1" hangingPunct="1"/>
            <a:r>
              <a:rPr kumimoji="0" lang="en-US" altLang="ko-KR" sz="1800" smtClean="0"/>
              <a:t>Two techniques: </a:t>
            </a:r>
            <a:r>
              <a:rPr kumimoji="0" lang="en-US" altLang="ko-KR" sz="1800" i="1" smtClean="0"/>
              <a:t>leaky bucket </a:t>
            </a:r>
            <a:r>
              <a:rPr kumimoji="0" lang="en-US" altLang="ko-KR" sz="1800" smtClean="0"/>
              <a:t>and</a:t>
            </a:r>
            <a:r>
              <a:rPr kumimoji="0" lang="en-US" altLang="ko-KR" sz="1800" i="1" smtClean="0"/>
              <a:t> token bucket</a:t>
            </a:r>
          </a:p>
          <a:p>
            <a:pPr eaLnBrk="1" hangingPunct="1"/>
            <a:r>
              <a:rPr kumimoji="0" lang="en-US" altLang="ko-KR" sz="1800" smtClean="0"/>
              <a:t>A leaky bucket algorithm shapes bursty traffic into fixed-rate traffic by averaging the data rate. It may drop the packets if the bucket is full.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3211513"/>
            <a:ext cx="41878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8DD6B77B-06FF-4C80-A430-B361CAE51153}" type="slidenum">
              <a:rPr lang="en-US" altLang="ko-KR"/>
              <a:pPr eaLnBrk="1" hangingPunct="1"/>
              <a:t>22</a:t>
            </a:fld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Leaky Bucket Implementation</a:t>
            </a:r>
            <a:endParaRPr kumimoji="0" lang="en-US" altLang="ko-KR" smtClean="0"/>
          </a:p>
        </p:txBody>
      </p:sp>
      <p:sp>
        <p:nvSpPr>
          <p:cNvPr id="2355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4143375"/>
            <a:ext cx="8229600" cy="1611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Algorithm for variable-length packets:</a:t>
            </a:r>
          </a:p>
          <a:p>
            <a:pPr marL="762000" lvl="1" indent="-3048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ko-KR" sz="1600" smtClean="0"/>
              <a:t>Initialize a counter to n at the tick of the clock</a:t>
            </a:r>
          </a:p>
          <a:p>
            <a:pPr marL="762000" lvl="1" indent="-3048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ko-KR" sz="1600" smtClean="0"/>
              <a:t>If n is greater than the size of the packet, send packet and decrement the counter by the packet size. Repeat this step until n is smaller than the packet size</a:t>
            </a:r>
          </a:p>
          <a:p>
            <a:pPr marL="762000" lvl="1" indent="-3048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ko-KR" sz="1600" smtClean="0"/>
              <a:t>Reset the counter and go to step 1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782763"/>
            <a:ext cx="5957888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63C5C91F-A637-4248-89AB-D3BA9EF59F21}" type="slidenum">
              <a:rPr lang="en-US" altLang="ko-KR"/>
              <a:pPr eaLnBrk="1" hangingPunct="1"/>
              <a:t>23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Token Bucket</a:t>
            </a:r>
            <a:endParaRPr kumimoji="0" lang="en-US" altLang="ko-KR" smtClean="0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484313"/>
            <a:ext cx="8229600" cy="533400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The token bucket allows bursty traffic at a regulated maximum rate.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735013" y="548798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>
                <a:latin typeface="Times New Roman" panose="02020603050405020304" pitchFamily="18" charset="0"/>
              </a:rPr>
              <a:t>Token bucket + leaky bucket: leaky bucket after token bucket</a:t>
            </a:r>
          </a:p>
        </p:txBody>
      </p:sp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000250"/>
            <a:ext cx="4938712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560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BD960809-964B-48E5-AA1B-8FBC8D28AFCC}" type="slidenum">
              <a:rPr lang="en-US" altLang="ko-KR"/>
              <a:pPr eaLnBrk="1" hangingPunct="1"/>
              <a:t>24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Integrated Services (IntServ)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sz="1800" smtClean="0"/>
              <a:t>Integrated Services is a  </a:t>
            </a:r>
            <a:r>
              <a:rPr kumimoji="0" lang="en-US" altLang="ko-KR" sz="1800" i="1" smtClean="0"/>
              <a:t>flow-based</a:t>
            </a:r>
            <a:r>
              <a:rPr kumimoji="0" lang="en-US" altLang="ko-KR" sz="1800" smtClean="0"/>
              <a:t> QoS model designed for IP</a:t>
            </a:r>
          </a:p>
          <a:p>
            <a:pPr eaLnBrk="1" hangingPunct="1"/>
            <a:r>
              <a:rPr kumimoji="0" lang="en-US" altLang="ko-KR" sz="1800" smtClean="0"/>
              <a:t>Signaling: Resource Reservation Protocol (RSVP)</a:t>
            </a:r>
          </a:p>
          <a:p>
            <a:pPr eaLnBrk="1" hangingPunct="1"/>
            <a:r>
              <a:rPr kumimoji="0" lang="en-US" altLang="ko-KR" sz="1800" smtClean="0"/>
              <a:t>Flow specification:</a:t>
            </a:r>
          </a:p>
          <a:p>
            <a:pPr lvl="1" eaLnBrk="1" hangingPunct="1"/>
            <a:r>
              <a:rPr kumimoji="0" lang="en-US" altLang="ko-KR" sz="1600" smtClean="0"/>
              <a:t>Rspec (resource specification) defines the resource that the flow needs to reserve</a:t>
            </a:r>
          </a:p>
          <a:p>
            <a:pPr lvl="1" eaLnBrk="1" hangingPunct="1"/>
            <a:r>
              <a:rPr kumimoji="0" lang="en-US" altLang="ko-KR" sz="1600" smtClean="0"/>
              <a:t>Tspec (traffic specification) defines the traffic characterization of the flow</a:t>
            </a:r>
          </a:p>
          <a:p>
            <a:pPr eaLnBrk="1" hangingPunct="1"/>
            <a:r>
              <a:rPr kumimoji="0" lang="en-US" altLang="ko-KR" sz="1800" smtClean="0"/>
              <a:t>Admission: a router decides to admit or deny the flow specification</a:t>
            </a:r>
          </a:p>
          <a:p>
            <a:pPr eaLnBrk="1" hangingPunct="1"/>
            <a:r>
              <a:rPr kumimoji="0" lang="en-US" altLang="ko-KR" sz="1800" smtClean="0"/>
              <a:t>Service classes: guaranteed service and controlled-load service</a:t>
            </a:r>
          </a:p>
          <a:p>
            <a:pPr lvl="1" eaLnBrk="1" hangingPunct="1"/>
            <a:r>
              <a:rPr kumimoji="0" lang="en-US" altLang="ko-KR" sz="1600" smtClean="0"/>
              <a:t>Guaranteed service class: guaranteed minimum end-to-end delay</a:t>
            </a:r>
          </a:p>
          <a:p>
            <a:pPr lvl="1" eaLnBrk="1" hangingPunct="1"/>
            <a:r>
              <a:rPr kumimoji="0" lang="en-US" altLang="ko-KR" sz="1600" smtClean="0"/>
              <a:t>Controlled-load service class: accept some delays, but is sensitive to an overloaded network and to the danger of losing packets </a:t>
            </a:r>
          </a:p>
          <a:p>
            <a:pPr eaLnBrk="1" hangingPunct="1"/>
            <a:endParaRPr kumimoji="0" lang="en-US" altLang="ko-K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662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DA726A05-388E-40A6-B142-C61B7A1B5E3D}" type="slidenum">
              <a:rPr lang="en-US" altLang="ko-KR"/>
              <a:pPr eaLnBrk="1" hangingPunct="1"/>
              <a:t>25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RSVP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2333625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In IntServ, the resource reservation is for a flow, a kind of virtual circuit network out of the IP</a:t>
            </a:r>
          </a:p>
          <a:p>
            <a:pPr eaLnBrk="1" hangingPunct="1"/>
            <a:r>
              <a:rPr kumimoji="0" lang="en-US" altLang="ko-KR" sz="1800" smtClean="0"/>
              <a:t>RSVP is a signaling protocol to help IP create a flow and consequently make a resource reservation</a:t>
            </a:r>
          </a:p>
          <a:p>
            <a:pPr eaLnBrk="1" hangingPunct="1"/>
            <a:r>
              <a:rPr kumimoji="0" lang="en-US" altLang="ko-KR" sz="1800" smtClean="0"/>
              <a:t>RSVP is a signaling system designed for multicasting</a:t>
            </a:r>
          </a:p>
          <a:p>
            <a:pPr eaLnBrk="1" hangingPunct="1"/>
            <a:r>
              <a:rPr kumimoji="0" lang="en-US" altLang="ko-KR" sz="1800" smtClean="0"/>
              <a:t>Receiver-based reservation</a:t>
            </a:r>
          </a:p>
          <a:p>
            <a:pPr eaLnBrk="1" hangingPunct="1"/>
            <a:r>
              <a:rPr kumimoji="0" lang="en-US" altLang="ko-KR" sz="1800" smtClean="0"/>
              <a:t>RSVP message: </a:t>
            </a:r>
            <a:r>
              <a:rPr kumimoji="0" lang="en-US" altLang="ko-KR" sz="1800" b="1" smtClean="0"/>
              <a:t>Path</a:t>
            </a:r>
            <a:r>
              <a:rPr kumimoji="0" lang="en-US" altLang="ko-KR" sz="1800" smtClean="0"/>
              <a:t> and </a:t>
            </a:r>
            <a:r>
              <a:rPr kumimoji="0" lang="en-US" altLang="ko-KR" sz="1800" b="1" smtClean="0"/>
              <a:t>Resv</a:t>
            </a:r>
          </a:p>
          <a:p>
            <a:pPr eaLnBrk="1" hangingPunct="1"/>
            <a:r>
              <a:rPr kumimoji="0" lang="en-US" altLang="ko-KR" sz="1800" b="1" smtClean="0"/>
              <a:t>Path </a:t>
            </a:r>
            <a:r>
              <a:rPr kumimoji="0" lang="en-US" altLang="ko-KR" sz="1800" smtClean="0"/>
              <a:t>message: from sender to all receivers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330700"/>
            <a:ext cx="4935538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7651" name="슬라이드 번호 개체 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D253309E-505F-419F-A371-8591E0168304}" type="slidenum">
              <a:rPr lang="en-US" altLang="ko-KR"/>
              <a:pPr eaLnBrk="1" hangingPunct="1"/>
              <a:t>26</a:t>
            </a:fld>
            <a:endParaRPr lang="en-US" altLang="ko-K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Resv Messages</a:t>
            </a:r>
            <a:endParaRPr kumimoji="0" lang="en-US" altLang="ko-KR" smtClean="0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484313"/>
            <a:ext cx="7786688" cy="5334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Make a resource reservation from each receiver to sender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457200" y="378936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en-US" sz="3600">
                <a:solidFill>
                  <a:srgbClr val="3333CC"/>
                </a:solidFill>
                <a:latin typeface="Times New Roman" panose="02020603050405020304" pitchFamily="18" charset="0"/>
              </a:rPr>
              <a:t>Reservation Merging</a:t>
            </a:r>
            <a:endParaRPr kumimoji="0" lang="en-US" altLang="ko-KR" sz="36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071688"/>
            <a:ext cx="55530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572000"/>
            <a:ext cx="535781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867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67C47B8A-A3DB-411C-9D8B-7AE604B0267D}" type="slidenum">
              <a:rPr lang="en-US" altLang="ko-KR"/>
              <a:pPr eaLnBrk="1" hangingPunct="1"/>
              <a:t>27</a:t>
            </a:fld>
            <a:endParaRPr lang="en-US" altLang="ko-K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Reservation Styles</a:t>
            </a:r>
            <a:endParaRPr kumimoji="0" lang="en-US" altLang="ko-KR" smtClean="0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1811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Wild card filter style: a single reservation for all senders</a:t>
            </a:r>
          </a:p>
          <a:p>
            <a:pPr eaLnBrk="1" hangingPunct="1"/>
            <a:r>
              <a:rPr lang="en-US" altLang="ko-KR" sz="1800" smtClean="0"/>
              <a:t>Fixed filter style: a distinct reservation for each flow</a:t>
            </a:r>
          </a:p>
          <a:p>
            <a:pPr eaLnBrk="1" hangingPunct="1"/>
            <a:r>
              <a:rPr lang="en-US" altLang="ko-KR" sz="1800" smtClean="0"/>
              <a:t>Shared explicit style: a single reservation which can be shared by a set of flow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2989263"/>
            <a:ext cx="4592637" cy="1560512"/>
          </a:xfrm>
          <a:noFill/>
        </p:spPr>
      </p:pic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673100" y="5013325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panose="02020603050405020304" pitchFamily="18" charset="0"/>
              </a:rPr>
              <a:t>Soft state instead of hard state (such as ATM, Frame Relay)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panose="02020603050405020304" pitchFamily="18" charset="0"/>
              </a:rPr>
              <a:t>Reservation information to be refreshed periodically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panose="02020603050405020304" pitchFamily="18" charset="0"/>
              </a:rPr>
              <a:t>IntServ problem: scalability and service-type limitation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969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D97E1666-EC34-4A6C-9A85-0D4FBE1F23C6}" type="slidenum">
              <a:rPr lang="en-US" altLang="ko-KR"/>
              <a:pPr eaLnBrk="1" hangingPunct="1"/>
              <a:t>28</a:t>
            </a:fld>
            <a:endParaRPr lang="en-US" altLang="ko-K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Differentiated Service (Diffserv)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2981325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Differentiated Services is a class-based QoS model designed for IP.</a:t>
            </a:r>
          </a:p>
          <a:p>
            <a:pPr eaLnBrk="1" hangingPunct="1"/>
            <a:r>
              <a:rPr kumimoji="0" lang="en-US" altLang="ko-KR" sz="1800" smtClean="0"/>
              <a:t>Diffserv handles the shortcomings of IntServ</a:t>
            </a:r>
          </a:p>
          <a:p>
            <a:pPr eaLnBrk="1" hangingPunct="1"/>
            <a:r>
              <a:rPr kumimoji="0" lang="en-US" altLang="ko-KR" sz="1800" smtClean="0"/>
              <a:t>Main differences between Diffserv and Intserv</a:t>
            </a:r>
          </a:p>
          <a:p>
            <a:pPr lvl="1" eaLnBrk="1" hangingPunct="1"/>
            <a:r>
              <a:rPr kumimoji="0" lang="en-US" altLang="ko-KR" sz="1600" smtClean="0"/>
              <a:t>Main processing is moved from the core to the edge (scalability)</a:t>
            </a:r>
          </a:p>
          <a:p>
            <a:pPr lvl="1" eaLnBrk="1" hangingPunct="1"/>
            <a:r>
              <a:rPr kumimoji="0" lang="en-US" altLang="ko-KR" sz="1600" smtClean="0"/>
              <a:t>The per-flow is changed to per-class flow service (service-type limitation)</a:t>
            </a:r>
          </a:p>
          <a:p>
            <a:pPr eaLnBrk="1" hangingPunct="1"/>
            <a:r>
              <a:rPr kumimoji="0" lang="en-US" altLang="ko-KR" sz="1800" smtClean="0"/>
              <a:t>DS field</a:t>
            </a:r>
          </a:p>
          <a:p>
            <a:pPr lvl="1" eaLnBrk="1" hangingPunct="1"/>
            <a:r>
              <a:rPr kumimoji="0" lang="en-US" altLang="ko-KR" sz="1600" smtClean="0"/>
              <a:t>DSCP (DS Code Point) is a 6-bit field that define per-hop behavior (PHB)</a:t>
            </a:r>
          </a:p>
          <a:p>
            <a:pPr lvl="1" eaLnBrk="1" hangingPunct="1"/>
            <a:r>
              <a:rPr kumimoji="0" lang="en-US" altLang="ko-KR" sz="1600" smtClean="0"/>
              <a:t>CU (currently unused) is 2-bit</a:t>
            </a:r>
          </a:p>
          <a:p>
            <a:pPr eaLnBrk="1" hangingPunct="1">
              <a:buFontTx/>
              <a:buNone/>
            </a:pPr>
            <a:endParaRPr kumimoji="0" lang="en-US" altLang="ko-KR" sz="1800" smtClean="0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357688"/>
            <a:ext cx="3357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072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88EBBA4B-1D6E-4B53-B4B7-7109D3585243}" type="slidenum">
              <a:rPr lang="en-US" altLang="ko-KR"/>
              <a:pPr eaLnBrk="1" hangingPunct="1"/>
              <a:t>29</a:t>
            </a:fld>
            <a:endParaRPr lang="en-US" altLang="ko-K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Per-hop Behavior (PHB)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2044700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Diffserv defines three PHBs </a:t>
            </a:r>
          </a:p>
          <a:p>
            <a:pPr eaLnBrk="1" hangingPunct="1"/>
            <a:r>
              <a:rPr kumimoji="0" lang="en-US" altLang="ko-KR" sz="1800" b="1" smtClean="0"/>
              <a:t>DE PHB</a:t>
            </a:r>
            <a:r>
              <a:rPr kumimoji="0" lang="en-US" altLang="ko-KR" sz="1800" smtClean="0"/>
              <a:t> (default PHB) is the same as best-effort delivery</a:t>
            </a:r>
          </a:p>
          <a:p>
            <a:pPr eaLnBrk="1" hangingPunct="1"/>
            <a:r>
              <a:rPr kumimoji="0" lang="en-US" altLang="ko-KR" sz="1800" b="1" smtClean="0"/>
              <a:t>EF PHB</a:t>
            </a:r>
            <a:r>
              <a:rPr kumimoji="0" lang="en-US" altLang="ko-KR" sz="1800" smtClean="0"/>
              <a:t> (expedited forwarding PHB) provides the following services:</a:t>
            </a:r>
          </a:p>
          <a:p>
            <a:pPr lvl="1" eaLnBrk="1" hangingPunct="1"/>
            <a:r>
              <a:rPr kumimoji="0" lang="en-US" altLang="ko-KR" sz="1600" smtClean="0"/>
              <a:t>Low loss, low latency, ensured bandwidth</a:t>
            </a:r>
          </a:p>
          <a:p>
            <a:pPr eaLnBrk="1" hangingPunct="1"/>
            <a:r>
              <a:rPr kumimoji="0" lang="en-US" altLang="ko-KR" sz="1800" b="1" smtClean="0"/>
              <a:t>AF PHB</a:t>
            </a:r>
            <a:r>
              <a:rPr kumimoji="0" lang="en-US" altLang="ko-KR" sz="1800" smtClean="0"/>
              <a:t> (assured forwarding PHB) delivers the packet with a high assurance as long as the class traffic does not exceed the traffic profile of the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099" name="슬라이드 번호 개체 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5549D7F3-CE54-4D16-B00D-6D5CEF3994A9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Traffic Profiles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427913" cy="1108075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Constant-bit-rate (CBR)</a:t>
            </a:r>
          </a:p>
          <a:p>
            <a:pPr eaLnBrk="1" hangingPunct="1"/>
            <a:r>
              <a:rPr lang="en-US" altLang="ko-KR" sz="1800" smtClean="0"/>
              <a:t>Variable-bit-rate (VBR)</a:t>
            </a:r>
          </a:p>
          <a:p>
            <a:pPr eaLnBrk="1" hangingPunct="1"/>
            <a:r>
              <a:rPr lang="en-US" altLang="ko-KR" sz="1800" smtClean="0"/>
              <a:t>Bursty</a:t>
            </a:r>
          </a:p>
          <a:p>
            <a:pPr eaLnBrk="1" hangingPunct="1"/>
            <a:endParaRPr lang="en-US" altLang="ko-KR" sz="180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800350"/>
            <a:ext cx="52863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174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612C57F3-6CBA-4AB4-A291-4D7F4A9B54DA}" type="slidenum">
              <a:rPr lang="en-US" altLang="ko-KR"/>
              <a:pPr eaLnBrk="1" hangingPunct="1"/>
              <a:t>30</a:t>
            </a:fld>
            <a:endParaRPr lang="en-US" altLang="ko-K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Traffic Conditioner</a:t>
            </a:r>
            <a:endParaRPr kumimoji="0" lang="en-US" altLang="ko-KR" smtClean="0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1800" b="1" smtClean="0"/>
              <a:t>Meter</a:t>
            </a:r>
            <a:r>
              <a:rPr lang="en-US" altLang="ko-KR" sz="1800" smtClean="0"/>
              <a:t> checks to see if the incoming flow matches the negotiated traffic profile</a:t>
            </a:r>
          </a:p>
          <a:p>
            <a:pPr eaLnBrk="1" hangingPunct="1"/>
            <a:r>
              <a:rPr lang="en-US" altLang="ko-KR" sz="1800" b="1" smtClean="0"/>
              <a:t>Marker</a:t>
            </a:r>
            <a:r>
              <a:rPr lang="en-US" altLang="ko-KR" sz="1800" smtClean="0"/>
              <a:t> can re-mark a packet with best-effort delivery or down-mark a packet based on the meter information; no up-mark</a:t>
            </a:r>
          </a:p>
          <a:p>
            <a:pPr eaLnBrk="1" hangingPunct="1"/>
            <a:r>
              <a:rPr lang="en-US" altLang="ko-KR" sz="1800" b="1" smtClean="0"/>
              <a:t>Shaper</a:t>
            </a:r>
            <a:r>
              <a:rPr lang="en-US" altLang="ko-KR" sz="1800" smtClean="0"/>
              <a:t> use the meter information to reshape the traffic if not compliant with the negotiated profile. </a:t>
            </a:r>
          </a:p>
          <a:p>
            <a:pPr eaLnBrk="1" hangingPunct="1"/>
            <a:r>
              <a:rPr lang="en-US" altLang="ko-KR" sz="1800" b="1" smtClean="0"/>
              <a:t>Dropper</a:t>
            </a:r>
            <a:r>
              <a:rPr lang="en-US" altLang="ko-KR" sz="1800" smtClean="0"/>
              <a:t>, like a shaper with no buffer, discard packets if the flow severely violates the profile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3798888"/>
            <a:ext cx="6207125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277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65FD8684-6491-4C25-AC71-31CFF3B4A88A}" type="slidenum">
              <a:rPr lang="en-US" altLang="ko-KR"/>
              <a:pPr eaLnBrk="1" hangingPunct="1"/>
              <a:t>31</a:t>
            </a:fld>
            <a:endParaRPr lang="en-US" altLang="ko-K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QoS in Switched Network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QoS in Frame Relay </a:t>
            </a:r>
          </a:p>
          <a:p>
            <a:pPr lvl="1" eaLnBrk="1" hangingPunct="1"/>
            <a:r>
              <a:rPr lang="en-US" altLang="ko-KR" sz="1600" smtClean="0"/>
              <a:t>Four different attributes are used to control traffic</a:t>
            </a:r>
          </a:p>
          <a:p>
            <a:pPr lvl="1" eaLnBrk="1" hangingPunct="1"/>
            <a:r>
              <a:rPr lang="en-US" altLang="ko-KR" sz="1600" b="1" i="1" smtClean="0"/>
              <a:t>Access rate, committed burst size  </a:t>
            </a:r>
            <a:r>
              <a:rPr lang="en-US" altLang="ko-KR" sz="1600" smtClean="0"/>
              <a:t>(Bc), </a:t>
            </a:r>
            <a:r>
              <a:rPr lang="en-US" altLang="ko-KR" sz="1600" b="1" i="1" smtClean="0"/>
              <a:t>committed information rate </a:t>
            </a:r>
            <a:r>
              <a:rPr lang="en-US" altLang="ko-KR" sz="1600" smtClean="0"/>
              <a:t>(CIR), and </a:t>
            </a:r>
            <a:r>
              <a:rPr lang="en-US" altLang="ko-KR" sz="1600" b="1" i="1" smtClean="0"/>
              <a:t>excess burst size  </a:t>
            </a:r>
            <a:r>
              <a:rPr lang="en-US" altLang="ko-KR" sz="1600" smtClean="0"/>
              <a:t>(Be)</a:t>
            </a:r>
          </a:p>
          <a:p>
            <a:pPr lvl="1" eaLnBrk="1" hangingPunct="1"/>
            <a:r>
              <a:rPr lang="en-US" altLang="ko-KR" sz="1600" smtClean="0"/>
              <a:t>Committed Information Rate (CIR) = B</a:t>
            </a:r>
            <a:r>
              <a:rPr lang="en-US" altLang="ko-KR" sz="1600" baseline="-25000" smtClean="0"/>
              <a:t>c</a:t>
            </a:r>
            <a:r>
              <a:rPr lang="en-US" altLang="ko-KR" sz="1600" smtClean="0"/>
              <a:t>/T bps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63900"/>
            <a:ext cx="42132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379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12D0A419-C4C4-4982-9D07-EDF4E0D6B346}" type="slidenum">
              <a:rPr lang="en-US" altLang="ko-KR"/>
              <a:pPr eaLnBrk="1" hangingPunct="1"/>
              <a:t>32</a:t>
            </a:fld>
            <a:endParaRPr lang="en-US" altLang="ko-KR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/>
              <a:t>User Rate in Relation to Bc and Bc + Be</a:t>
            </a:r>
            <a:endParaRPr kumimoji="0" lang="en-US" altLang="ko-KR" smtClean="0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How can a user send bursty data ?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286000"/>
            <a:ext cx="7129463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481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75A166CD-2725-4C7C-AAE6-3E6B713387FB}" type="slidenum">
              <a:rPr lang="en-US" altLang="ko-KR"/>
              <a:pPr eaLnBrk="1" hangingPunct="1"/>
              <a:t>33</a:t>
            </a:fld>
            <a:endParaRPr lang="en-US" altLang="ko-KR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QoS in ATM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2606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QoS in ATM is based on the class, user related attributes, and network-related attributes</a:t>
            </a:r>
          </a:p>
          <a:p>
            <a:pPr eaLnBrk="1" hangingPunct="1"/>
            <a:r>
              <a:rPr lang="en-US" altLang="ko-KR" sz="1800" smtClean="0"/>
              <a:t>Classes: CBR, VBR, ABR, and UBR</a:t>
            </a:r>
          </a:p>
          <a:p>
            <a:pPr lvl="1" eaLnBrk="1" hangingPunct="1"/>
            <a:r>
              <a:rPr lang="en-US" altLang="ko-KR" sz="1600" smtClean="0"/>
              <a:t>CBR (constant): real-time audio or video over dedicated T-line</a:t>
            </a:r>
          </a:p>
          <a:p>
            <a:pPr lvl="1" eaLnBrk="1" hangingPunct="1"/>
            <a:r>
              <a:rPr lang="en-US" altLang="ko-KR" sz="1600" smtClean="0"/>
              <a:t>VBR (variable): compressed audio or video, VBR-RT, VBR-NRT</a:t>
            </a:r>
          </a:p>
          <a:p>
            <a:pPr lvl="1" eaLnBrk="1" hangingPunct="1"/>
            <a:r>
              <a:rPr lang="en-US" altLang="ko-KR" sz="1600" smtClean="0"/>
              <a:t>ABR (available): bursty application</a:t>
            </a:r>
          </a:p>
          <a:p>
            <a:pPr lvl="1" eaLnBrk="1" hangingPunct="1"/>
            <a:r>
              <a:rPr lang="en-US" altLang="ko-KR" sz="1600" smtClean="0"/>
              <a:t>UBR (unspecified): best-effort delivery</a:t>
            </a:r>
          </a:p>
          <a:p>
            <a:pPr lvl="1" eaLnBrk="1" hangingPunct="1"/>
            <a:endParaRPr lang="en-US" altLang="ko-KR" sz="1600" smtClean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857625"/>
            <a:ext cx="37147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E4B3256A-BC85-49FD-B47D-8A51220163EA}" type="slidenum">
              <a:rPr lang="en-US" altLang="ko-KR"/>
              <a:pPr eaLnBrk="1" hangingPunct="1"/>
              <a:t>34</a:t>
            </a:fld>
            <a:endParaRPr lang="en-US" altLang="ko-KR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QoS in ATM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User-related attributes:</a:t>
            </a:r>
          </a:p>
          <a:p>
            <a:pPr lvl="1" eaLnBrk="1" hangingPunct="1"/>
            <a:r>
              <a:rPr lang="en-US" altLang="ko-KR" sz="1600" smtClean="0"/>
              <a:t>SCR (sustained cell rate): average cell rate over a long time interval</a:t>
            </a:r>
          </a:p>
          <a:p>
            <a:pPr lvl="1" eaLnBrk="1" hangingPunct="1"/>
            <a:r>
              <a:rPr lang="en-US" altLang="ko-KR" sz="1600" smtClean="0"/>
              <a:t>PCR (peak cell rate)</a:t>
            </a:r>
          </a:p>
          <a:p>
            <a:pPr lvl="1" eaLnBrk="1" hangingPunct="1"/>
            <a:r>
              <a:rPr lang="en-US" altLang="ko-KR" sz="1600" smtClean="0"/>
              <a:t>MCR (minimum cell rate)</a:t>
            </a:r>
          </a:p>
          <a:p>
            <a:pPr lvl="1" eaLnBrk="1" hangingPunct="1"/>
            <a:r>
              <a:rPr lang="en-US" altLang="ko-KR" sz="1600" smtClean="0"/>
              <a:t>CVDT (cell variation delay tolerance)</a:t>
            </a:r>
          </a:p>
          <a:p>
            <a:pPr lvl="1" eaLnBrk="1" hangingPunct="1"/>
            <a:endParaRPr lang="en-US" altLang="ko-KR" sz="1600" smtClean="0"/>
          </a:p>
          <a:p>
            <a:pPr eaLnBrk="1" hangingPunct="1"/>
            <a:r>
              <a:rPr lang="en-US" altLang="ko-KR" sz="1800" smtClean="0"/>
              <a:t>Network-related attributes:</a:t>
            </a:r>
          </a:p>
          <a:p>
            <a:pPr lvl="1" eaLnBrk="1" hangingPunct="1"/>
            <a:r>
              <a:rPr lang="en-US" altLang="ko-KR" sz="1600" smtClean="0"/>
              <a:t>CLR (cell loss ratio)</a:t>
            </a:r>
          </a:p>
          <a:p>
            <a:pPr lvl="1" eaLnBrk="1" hangingPunct="1"/>
            <a:r>
              <a:rPr lang="en-US" altLang="ko-KR" sz="1600" smtClean="0"/>
              <a:t>CTD (cell transfer delay)</a:t>
            </a:r>
          </a:p>
          <a:p>
            <a:pPr lvl="1" eaLnBrk="1" hangingPunct="1"/>
            <a:r>
              <a:rPr lang="en-US" altLang="ko-KR" sz="1600" smtClean="0"/>
              <a:t>CDV (cell delay variation)</a:t>
            </a:r>
          </a:p>
          <a:p>
            <a:pPr lvl="1" eaLnBrk="1" hangingPunct="1"/>
            <a:r>
              <a:rPr lang="en-US" altLang="ko-KR" sz="1600" smtClean="0"/>
              <a:t>CER (cell error ratio)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512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834362FE-C4BA-42CF-81FF-75CF25913856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Congestion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400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Congestion: the load on the network is greater than the capacity of the network</a:t>
            </a:r>
          </a:p>
          <a:p>
            <a:pPr eaLnBrk="1" hangingPunct="1"/>
            <a:r>
              <a:rPr lang="en-US" altLang="ko-KR" sz="1800" smtClean="0"/>
              <a:t>Congestion control: the mechanisms to control the congestion and keep the load below the capacity</a:t>
            </a:r>
          </a:p>
          <a:p>
            <a:pPr eaLnBrk="1" hangingPunct="1"/>
            <a:r>
              <a:rPr lang="en-US" altLang="ko-KR" sz="1800" smtClean="0"/>
              <a:t>Congestion occurs because routers and switches have queues- buffers that hold the packets before and after processing</a:t>
            </a:r>
          </a:p>
          <a:p>
            <a:pPr eaLnBrk="1" hangingPunct="1"/>
            <a:r>
              <a:rPr lang="en-US" altLang="ko-KR" sz="1800" smtClean="0"/>
              <a:t>The rate of packet arrival &gt; packet processing time </a:t>
            </a:r>
            <a:r>
              <a:rPr lang="en-US" altLang="ko-KR" sz="1800" smtClean="0">
                <a:sym typeface="Wingdings" panose="05000000000000000000" pitchFamily="2" charset="2"/>
              </a:rPr>
              <a:t></a:t>
            </a:r>
            <a:r>
              <a:rPr lang="en-US" altLang="ko-KR" sz="1800" smtClean="0"/>
              <a:t> input queue longer</a:t>
            </a:r>
          </a:p>
          <a:p>
            <a:pPr eaLnBrk="1" hangingPunct="1"/>
            <a:r>
              <a:rPr lang="en-US" altLang="ko-KR" sz="1800" smtClean="0"/>
              <a:t>The packet departure time &lt; packet processing time </a:t>
            </a:r>
            <a:r>
              <a:rPr lang="en-US" altLang="ko-KR" sz="1800" smtClean="0">
                <a:sym typeface="Wingdings" panose="05000000000000000000" pitchFamily="2" charset="2"/>
              </a:rPr>
              <a:t> output queue longer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143375"/>
            <a:ext cx="5946775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8D326746-0811-42B1-8933-4ADD9AB72DFB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Network Performance-1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Packet delay versus network load</a:t>
            </a:r>
          </a:p>
          <a:p>
            <a:pPr eaLnBrk="1" hangingPunct="1"/>
            <a:r>
              <a:rPr lang="en-US" altLang="ko-KR" sz="1800" smtClean="0"/>
              <a:t>Delay id composed of propagation delay and processing delay</a:t>
            </a:r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2573338"/>
            <a:ext cx="4175125" cy="3087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35535F5E-8725-4A9C-A22D-21BEC8C78BFA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Network Performance-2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Throughput versus network load</a:t>
            </a:r>
          </a:p>
          <a:p>
            <a:pPr eaLnBrk="1" hangingPunct="1"/>
            <a:r>
              <a:rPr lang="en-US" altLang="ko-KR" sz="1800" smtClean="0"/>
              <a:t>Throughput: the number of packets passing through the network in a unit of time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2513013"/>
            <a:ext cx="4464050" cy="3003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819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2F085119-0D88-47B4-AFCD-0C5F56D6960C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Congestion Control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1944688"/>
          </a:xfrm>
        </p:spPr>
        <p:txBody>
          <a:bodyPr/>
          <a:lstStyle/>
          <a:p>
            <a:pPr eaLnBrk="1" latinLnBrk="0" hangingPunct="1"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Congestion control refers to techniques and mechanisms that can either prevent congestion, before it happens, or remove congestion, after it has happened. </a:t>
            </a:r>
          </a:p>
          <a:p>
            <a:pPr eaLnBrk="1" latinLnBrk="0" hangingPunct="1"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Two broad categories: </a:t>
            </a:r>
            <a:r>
              <a:rPr kumimoji="0" lang="en-US" altLang="ko-KR" sz="1800" b="1" smtClean="0"/>
              <a:t>open-loop congestion control </a:t>
            </a:r>
            <a:r>
              <a:rPr kumimoji="0" lang="en-US" altLang="ko-KR" sz="1800" smtClean="0"/>
              <a:t>(prevention) and </a:t>
            </a:r>
            <a:r>
              <a:rPr kumimoji="0" lang="en-US" altLang="ko-KR" sz="1800" b="1" smtClean="0"/>
              <a:t>closed-loop congestion control</a:t>
            </a:r>
            <a:r>
              <a:rPr kumimoji="0" lang="en-US" altLang="ko-KR" sz="1800" smtClean="0"/>
              <a:t> (removal).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071813"/>
            <a:ext cx="478631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921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0F453319-927E-4E77-9A98-D13E96F522F6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Open Loop Control: Prevention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4525963"/>
          </a:xfrm>
        </p:spPr>
        <p:txBody>
          <a:bodyPr/>
          <a:lstStyle/>
          <a:p>
            <a:pPr eaLnBrk="1" latinLnBrk="0" hangingPunct="1"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b="1" i="1" smtClean="0"/>
              <a:t>Retransmission </a:t>
            </a:r>
            <a:r>
              <a:rPr kumimoji="0" lang="en-US" altLang="ko-KR" sz="1800" smtClean="0"/>
              <a:t>policy</a:t>
            </a:r>
            <a:r>
              <a:rPr kumimoji="0" lang="en-US" altLang="ko-KR" sz="1800" b="1" i="1" smtClean="0"/>
              <a:t> </a:t>
            </a:r>
            <a:r>
              <a:rPr kumimoji="0" lang="en-US" altLang="ko-KR" sz="1800" smtClean="0"/>
              <a:t>and timers must to be designed to optimize efficiency and at the same time prevent congestion</a:t>
            </a:r>
          </a:p>
          <a:p>
            <a:pPr eaLnBrk="1" latinLnBrk="0" hangingPunct="1"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b="1" i="1" smtClean="0"/>
              <a:t>Window </a:t>
            </a:r>
            <a:r>
              <a:rPr kumimoji="0" lang="en-US" altLang="ko-KR" sz="1800" smtClean="0"/>
              <a:t>policy: Selective Repeat is better than Go-back-N</a:t>
            </a:r>
          </a:p>
          <a:p>
            <a:pPr eaLnBrk="1" latinLnBrk="0" hangingPunct="1"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b="1" i="1" smtClean="0"/>
              <a:t>Acknowledgement</a:t>
            </a:r>
            <a:r>
              <a:rPr kumimoji="0" lang="en-US" altLang="ko-KR" sz="1800" b="1" smtClean="0"/>
              <a:t> </a:t>
            </a:r>
            <a:r>
              <a:rPr kumimoji="0" lang="en-US" altLang="ko-KR" sz="1800" smtClean="0"/>
              <a:t>policy:  does not ACK every packet</a:t>
            </a:r>
          </a:p>
          <a:p>
            <a:pPr eaLnBrk="1" latinLnBrk="0" hangingPunct="1"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b="1" i="1" smtClean="0"/>
              <a:t>Discard</a:t>
            </a:r>
            <a:r>
              <a:rPr kumimoji="0" lang="en-US" altLang="ko-KR" sz="1800" smtClean="0"/>
              <a:t> policy: prevent congestion and at the same time may not harm the integrity of the transmission</a:t>
            </a:r>
          </a:p>
          <a:p>
            <a:pPr eaLnBrk="1" latinLnBrk="0" hangingPunct="1"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b="1" i="1" smtClean="0"/>
              <a:t>Admission</a:t>
            </a:r>
            <a:r>
              <a:rPr kumimoji="0" lang="en-US" altLang="ko-KR" sz="1800" smtClean="0"/>
              <a:t> policy: Switch first check the resource requirement of a flow before admitting it to the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024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24-</a:t>
            </a:r>
            <a:fld id="{F8663553-6E87-4D46-A183-C0FA9879CAE7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/>
              <a:t>Closed-Loop Congestion Control: Removal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29600" cy="2444750"/>
          </a:xfrm>
        </p:spPr>
        <p:txBody>
          <a:bodyPr/>
          <a:lstStyle/>
          <a:p>
            <a:pPr eaLnBrk="1" latinLnBrk="0" hangingPunct="1">
              <a:spcBef>
                <a:spcPct val="0"/>
              </a:spcBef>
              <a:spcAft>
                <a:spcPts val="1000"/>
              </a:spcAft>
            </a:pPr>
            <a:r>
              <a:rPr kumimoji="0" lang="en-US" altLang="ko-KR" sz="1800" b="1" i="1" smtClean="0"/>
              <a:t>Back pressure</a:t>
            </a:r>
            <a:r>
              <a:rPr kumimoji="0" lang="en-US" altLang="ko-KR" sz="1800" smtClean="0"/>
              <a:t>: inform the previous upstream router to reduce the rate of outgoing packets if congested</a:t>
            </a:r>
          </a:p>
          <a:p>
            <a:pPr eaLnBrk="1" latinLnBrk="0" hangingPunct="1">
              <a:spcBef>
                <a:spcPct val="0"/>
              </a:spcBef>
              <a:spcAft>
                <a:spcPts val="1000"/>
              </a:spcAft>
            </a:pPr>
            <a:r>
              <a:rPr kumimoji="0" lang="en-US" altLang="ko-KR" sz="1800" b="1" i="1" smtClean="0"/>
              <a:t>Choke point</a:t>
            </a:r>
            <a:r>
              <a:rPr kumimoji="0" lang="en-US" altLang="ko-KR" sz="1800" smtClean="0"/>
              <a:t>: a packet sent by a router to the source to inform it of congestion, similar to ICMP</a:t>
            </a:r>
            <a:r>
              <a:rPr kumimoji="0" lang="en-US" altLang="ko-KR" sz="1800" smtClean="0">
                <a:latin typeface="Arial" panose="020B0604020202020204" pitchFamily="34" charset="0"/>
              </a:rPr>
              <a:t>’</a:t>
            </a:r>
            <a:r>
              <a:rPr kumimoji="0" lang="en-US" altLang="ko-KR" sz="1800" smtClean="0"/>
              <a:t>s source quench packet</a:t>
            </a:r>
          </a:p>
          <a:p>
            <a:pPr eaLnBrk="1" latinLnBrk="0" hangingPunct="1">
              <a:spcBef>
                <a:spcPct val="0"/>
              </a:spcBef>
              <a:spcAft>
                <a:spcPts val="1000"/>
              </a:spcAft>
            </a:pPr>
            <a:r>
              <a:rPr kumimoji="0" lang="en-US" altLang="ko-KR" sz="1800" b="1" i="1" smtClean="0"/>
              <a:t>Implicit signaling</a:t>
            </a:r>
            <a:r>
              <a:rPr kumimoji="0" lang="en-US" altLang="ko-KR" sz="1800" smtClean="0"/>
              <a:t>: slow down its sending rate by detecting an implicit signal concerning congestion</a:t>
            </a:r>
          </a:p>
          <a:p>
            <a:pPr eaLnBrk="1" latinLnBrk="0" hangingPunct="1">
              <a:spcBef>
                <a:spcPct val="0"/>
              </a:spcBef>
              <a:spcAft>
                <a:spcPts val="1000"/>
              </a:spcAft>
            </a:pPr>
            <a:r>
              <a:rPr kumimoji="0" lang="en-US" altLang="ko-KR" sz="1800" b="1" i="1" smtClean="0"/>
              <a:t>Explicit signaling</a:t>
            </a:r>
            <a:r>
              <a:rPr kumimoji="0" lang="en-US" altLang="ko-KR" sz="1800" smtClean="0"/>
              <a:t>: Backward signaling / Forward signaling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000500"/>
            <a:ext cx="51228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857750"/>
            <a:ext cx="4910138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수님 서식">
  <a:themeElements>
    <a:clrScheme name="교수님 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교수님 서식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교수님 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교수님 서식</Template>
  <TotalTime>21193</TotalTime>
  <Words>1670</Words>
  <Application>Microsoft Office PowerPoint</Application>
  <PresentationFormat>On-screen Show (4:3)</PresentationFormat>
  <Paragraphs>246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굴림</vt:lpstr>
      <vt:lpstr>Arial</vt:lpstr>
      <vt:lpstr>Times New Roman</vt:lpstr>
      <vt:lpstr>Wingdings</vt:lpstr>
      <vt:lpstr>교수님 서식</vt:lpstr>
      <vt:lpstr>Chapter 24.  Congestion Control and Quality of Service</vt:lpstr>
      <vt:lpstr>Traffic Descriptors</vt:lpstr>
      <vt:lpstr>Traffic Profiles</vt:lpstr>
      <vt:lpstr>Congestion</vt:lpstr>
      <vt:lpstr>Network Performance-1</vt:lpstr>
      <vt:lpstr>Network Performance-2</vt:lpstr>
      <vt:lpstr>Congestion Control</vt:lpstr>
      <vt:lpstr>Open Loop Control: Prevention</vt:lpstr>
      <vt:lpstr>Closed-Loop Congestion Control: Removal</vt:lpstr>
      <vt:lpstr>Congestion Control in TCP</vt:lpstr>
      <vt:lpstr>TCP Congestion Policy</vt:lpstr>
      <vt:lpstr>TCP Congestion Policy</vt:lpstr>
      <vt:lpstr>TCP Congestion Policy</vt:lpstr>
      <vt:lpstr>Congestion Example</vt:lpstr>
      <vt:lpstr>Congestion Control: Frame Relay</vt:lpstr>
      <vt:lpstr>Four Cases of Congestion</vt:lpstr>
      <vt:lpstr>Quality of Service (QoS)</vt:lpstr>
      <vt:lpstr>QoS Techniques</vt:lpstr>
      <vt:lpstr>Priority Queuing</vt:lpstr>
      <vt:lpstr>Weighted Fair Queuing</vt:lpstr>
      <vt:lpstr>Traffic Shaping: Leaky Bucket</vt:lpstr>
      <vt:lpstr>Leaky Bucket Implementation</vt:lpstr>
      <vt:lpstr>Token Bucket</vt:lpstr>
      <vt:lpstr>Integrated Services (IntServ)</vt:lpstr>
      <vt:lpstr>RSVP</vt:lpstr>
      <vt:lpstr>Resv Messages</vt:lpstr>
      <vt:lpstr>Reservation Styles</vt:lpstr>
      <vt:lpstr>Differentiated Service (Diffserv)</vt:lpstr>
      <vt:lpstr>Per-hop Behavior (PHB)</vt:lpstr>
      <vt:lpstr>Traffic Conditioner</vt:lpstr>
      <vt:lpstr>QoS in Switched Network</vt:lpstr>
      <vt:lpstr>User Rate in Relation to Bc and Bc + Be</vt:lpstr>
      <vt:lpstr>QoS in ATM</vt:lpstr>
      <vt:lpstr>QoS in ATM</vt:lpstr>
    </vt:vector>
  </TitlesOfParts>
  <Company>CCLAB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23.  Congestion Control and Quality of service</dc:title>
  <dc:creator>nhcho</dc:creator>
  <cp:lastModifiedBy>Saki</cp:lastModifiedBy>
  <cp:revision>19</cp:revision>
  <dcterms:created xsi:type="dcterms:W3CDTF">2004-09-09T13:52:49Z</dcterms:created>
  <dcterms:modified xsi:type="dcterms:W3CDTF">2017-10-03T05:56:06Z</dcterms:modified>
</cp:coreProperties>
</file>