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Montserrat"/>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italic.fntdata"/><Relationship Id="rId12" Type="http://schemas.openxmlformats.org/officeDocument/2006/relationships/slide" Target="slides/slide7.xml"/><Relationship Id="rId34" Type="http://schemas.openxmlformats.org/officeDocument/2006/relationships/font" Target="fonts/Montserrat-bold.fntdata"/><Relationship Id="rId15" Type="http://schemas.openxmlformats.org/officeDocument/2006/relationships/slide" Target="slides/slide10.xml"/><Relationship Id="rId37" Type="http://schemas.openxmlformats.org/officeDocument/2006/relationships/font" Target="fonts/Lato-regular.fntdata"/><Relationship Id="rId14" Type="http://schemas.openxmlformats.org/officeDocument/2006/relationships/slide" Target="slides/slide9.xml"/><Relationship Id="rId36" Type="http://schemas.openxmlformats.org/officeDocument/2006/relationships/font" Target="fonts/Montserrat-boldItalic.fntdata"/><Relationship Id="rId17" Type="http://schemas.openxmlformats.org/officeDocument/2006/relationships/slide" Target="slides/slide12.xml"/><Relationship Id="rId39" Type="http://schemas.openxmlformats.org/officeDocument/2006/relationships/font" Target="fonts/Lato-italic.fntdata"/><Relationship Id="rId16" Type="http://schemas.openxmlformats.org/officeDocument/2006/relationships/slide" Target="slides/slide11.xml"/><Relationship Id="rId38" Type="http://schemas.openxmlformats.org/officeDocument/2006/relationships/font" Target="fonts/La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3b4157def6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3b4157def6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438b2aba3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438b2aba3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438b2aba3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438b2aba3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438b2aba3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438b2aba3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438b2aba3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438b2aba3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438b2aba3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438b2aba3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438b2aba3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438b2aba3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438b2aba3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438b2aba3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438b2aba3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438b2aba3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3b5e381cf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3b5e381cf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3b4157def6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3b4157def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438b2aba3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438b2aba3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438b2aba33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438b2aba3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438b2aba3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438b2aba3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438b2aba33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438b2aba3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438b2aba33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438b2aba3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438b2aba3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438b2aba3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3b5e381c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3b5e381c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3b5e381cf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3b5e381cf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3b4157def6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3b4157def6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3b4157def6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3b4157def6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Paper: </a:t>
            </a:r>
            <a:r>
              <a:rPr lang="es"/>
              <a:t>https://www.cs.cmu.edu/~./epxing/Class/10715/reading/McCulloch.and.Pitts.pdf</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438b2aba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438b2aba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lógica de la retropropagación es que las capas de neuronas en las neural Networks artificiales son esencialmente una serie de funciones matemáticas anidadas. Durante el entrenamiento, esas ecuaciones interconectadas se anidan en otra función: una "función de pérdida" que mide la diferencia (o "pérdida") entre la salida deseada (o "verdad fundamental") para una entrada dada y la salida real de Neural Networks.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Por lo tanto, podemos emplear la "regla de la cadena" para calcular la tasa a la que cada neurona contribuye a la pérdida general. Al hacerlo, podemos calcular el impacto de los cambios en cualquier variable, es decir, en cualquier peso o sesgo, dentro de las ecuaciones que representan esas neuronas.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3b4157def6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3b4157def6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3b4157def6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3b4157def6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3b4157def6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3b4157def6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3b4157def6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3b4157def6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hyperlink" Target="https://www.kaggle.com/code/wwsalmon/simple-mnist-nn-from-scratch-numpy-no-tf-keras" TargetMode="External"/><Relationship Id="rId4" Type="http://schemas.openxmlformats.org/officeDocument/2006/relationships/hyperlink" Target="https://github.com/AbGamas/ejemplo_red_neuronal" TargetMode="External"/><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Redes neuronales</a:t>
            </a:r>
            <a:endParaRPr/>
          </a:p>
        </p:txBody>
      </p:sp>
      <p:sp>
        <p:nvSpPr>
          <p:cNvPr id="135" name="Google Shape;135;p13"/>
          <p:cNvSpPr txBox="1"/>
          <p:nvPr>
            <p:ph idx="1" type="subTitle"/>
          </p:nvPr>
        </p:nvSpPr>
        <p:spPr>
          <a:xfrm>
            <a:off x="5083950" y="3924925"/>
            <a:ext cx="3470700" cy="81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s"/>
              <a:t>Thou shalt not make a machine to counterfeit a human mind. </a:t>
            </a:r>
            <a:endParaRPr i="1"/>
          </a:p>
          <a:p>
            <a:pPr indent="0" lvl="0" marL="0" rtl="0" algn="l">
              <a:spcBef>
                <a:spcPts val="0"/>
              </a:spcBef>
              <a:spcAft>
                <a:spcPts val="0"/>
              </a:spcAft>
              <a:buNone/>
            </a:pPr>
            <a:r>
              <a:rPr i="1" lang="es"/>
              <a:t>- Frank Herbert, Dune</a:t>
            </a:r>
            <a:endParaRPr i="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1297500" y="17542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Veamos el ejemplo con solo una neurona (perceptrón)</a:t>
            </a:r>
            <a:endParaRPr/>
          </a:p>
        </p:txBody>
      </p:sp>
      <p:sp>
        <p:nvSpPr>
          <p:cNvPr id="185" name="Google Shape;185;p22"/>
          <p:cNvSpPr txBox="1"/>
          <p:nvPr>
            <p:ph idx="1" type="body"/>
          </p:nvPr>
        </p:nvSpPr>
        <p:spPr>
          <a:xfrm>
            <a:off x="873250" y="1012975"/>
            <a:ext cx="3929700" cy="41196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s"/>
              <a:t>El perceptrón tiene solo una capa de entrada y otra de salida.</a:t>
            </a:r>
            <a:endParaRPr/>
          </a:p>
          <a:p>
            <a:pPr indent="-311150" lvl="0" marL="457200" rtl="0" algn="l">
              <a:spcBef>
                <a:spcPts val="1000"/>
              </a:spcBef>
              <a:spcAft>
                <a:spcPts val="0"/>
              </a:spcAft>
              <a:buSzPts val="1300"/>
              <a:buChar char="●"/>
            </a:pPr>
            <a:r>
              <a:rPr lang="es"/>
              <a:t>La neurona artificial toma como un input un vector (X1, X2, … , Xn). Estas entradas pueden ser características de los datos( altura, peso, temperatura, etc.).</a:t>
            </a:r>
            <a:endParaRPr/>
          </a:p>
          <a:p>
            <a:pPr indent="-311150" lvl="0" marL="457200" rtl="0" algn="l">
              <a:spcBef>
                <a:spcPts val="1000"/>
              </a:spcBef>
              <a:spcAft>
                <a:spcPts val="0"/>
              </a:spcAft>
              <a:buSzPts val="1300"/>
              <a:buChar char="●"/>
            </a:pPr>
            <a:r>
              <a:rPr lang="es"/>
              <a:t>Para asimilar el proceso de aprendizaje, le asigna un </a:t>
            </a:r>
            <a:r>
              <a:rPr b="1" lang="es"/>
              <a:t>peso de entrada</a:t>
            </a:r>
            <a:r>
              <a:rPr lang="es"/>
              <a:t> (W1, W2, … , Wn) al input, que es ajustado durante el proceso de entrenamiento para minimizar el error.</a:t>
            </a:r>
            <a:endParaRPr/>
          </a:p>
          <a:p>
            <a:pPr indent="-311150" lvl="0" marL="457200" rtl="0" algn="l">
              <a:spcBef>
                <a:spcPts val="1000"/>
              </a:spcBef>
              <a:spcAft>
                <a:spcPts val="0"/>
              </a:spcAft>
              <a:buSzPts val="1300"/>
              <a:buChar char="●"/>
            </a:pPr>
            <a:r>
              <a:rPr lang="es"/>
              <a:t>Este proceso produce una suma ponderada. Pero esta es una </a:t>
            </a:r>
            <a:r>
              <a:rPr b="1" lang="es"/>
              <a:t>operación lineal</a:t>
            </a:r>
            <a:r>
              <a:rPr lang="es"/>
              <a:t>.</a:t>
            </a:r>
            <a:endParaRPr/>
          </a:p>
          <a:p>
            <a:pPr indent="-311150" lvl="0" marL="457200" rtl="0" algn="l">
              <a:spcBef>
                <a:spcPts val="1000"/>
              </a:spcBef>
              <a:spcAft>
                <a:spcPts val="1000"/>
              </a:spcAft>
              <a:buSzPts val="1300"/>
              <a:buChar char="●"/>
            </a:pPr>
            <a:r>
              <a:rPr lang="es"/>
              <a:t>La neurona aplica una función de activación (como ReLU, sigmoide, etc.) para introducir la no linealidad y modelar realidades complejas.</a:t>
            </a:r>
            <a:endParaRPr/>
          </a:p>
        </p:txBody>
      </p:sp>
      <p:pic>
        <p:nvPicPr>
          <p:cNvPr id="186" name="Google Shape;186;p22"/>
          <p:cNvPicPr preferRelativeResize="0"/>
          <p:nvPr/>
        </p:nvPicPr>
        <p:blipFill>
          <a:blip r:embed="rId3">
            <a:alphaModFix/>
          </a:blip>
          <a:stretch>
            <a:fillRect/>
          </a:stretch>
        </p:blipFill>
        <p:spPr>
          <a:xfrm>
            <a:off x="4877850" y="1089525"/>
            <a:ext cx="4192884" cy="3530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Ecuación básica de las redes neuronales</a:t>
            </a:r>
            <a:endParaRPr/>
          </a:p>
        </p:txBody>
      </p:sp>
      <p:sp>
        <p:nvSpPr>
          <p:cNvPr id="192" name="Google Shape;192;p23"/>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Para la suma ponderada de las entradas, donde:</a:t>
            </a:r>
            <a:endParaRPr/>
          </a:p>
          <a:p>
            <a:pPr indent="-311150" lvl="0" marL="457200" rtl="0" algn="l">
              <a:spcBef>
                <a:spcPts val="1200"/>
              </a:spcBef>
              <a:spcAft>
                <a:spcPts val="0"/>
              </a:spcAft>
              <a:buSzPts val="1300"/>
              <a:buChar char="●"/>
            </a:pPr>
            <a:r>
              <a:rPr lang="es"/>
              <a:t>W0​ = Bias o sesgo, que ajusta la salida para mejorar el rendimiento del modelo.</a:t>
            </a:r>
            <a:br>
              <a:rPr lang="es"/>
            </a:br>
            <a:endParaRPr/>
          </a:p>
          <a:p>
            <a:pPr indent="-311150" lvl="0" marL="457200" rtl="0" algn="l">
              <a:spcBef>
                <a:spcPts val="0"/>
              </a:spcBef>
              <a:spcAft>
                <a:spcPts val="0"/>
              </a:spcAft>
              <a:buSzPts val="1300"/>
              <a:buChar char="●"/>
            </a:pPr>
            <a:r>
              <a:rPr lang="es"/>
              <a:t>Wi​ = Peso asociado a la entrada Xi​.</a:t>
            </a:r>
            <a:br>
              <a:rPr lang="es"/>
            </a:br>
            <a:endParaRPr/>
          </a:p>
          <a:p>
            <a:pPr indent="-311150" lvl="0" marL="457200" rtl="0" algn="l">
              <a:spcBef>
                <a:spcPts val="0"/>
              </a:spcBef>
              <a:spcAft>
                <a:spcPts val="0"/>
              </a:spcAft>
              <a:buSzPts val="1300"/>
              <a:buChar char="●"/>
            </a:pPr>
            <a:r>
              <a:rPr lang="es"/>
              <a:t>Xi​ = Entrada o característica de entrada.</a:t>
            </a:r>
            <a:br>
              <a:rPr lang="es"/>
            </a:br>
            <a:endParaRPr/>
          </a:p>
          <a:p>
            <a:pPr indent="-311150" lvl="0" marL="457200" rtl="0" algn="l">
              <a:spcBef>
                <a:spcPts val="0"/>
              </a:spcBef>
              <a:spcAft>
                <a:spcPts val="0"/>
              </a:spcAft>
              <a:buSzPts val="1300"/>
              <a:buChar char="●"/>
            </a:pPr>
            <a:r>
              <a:rPr lang="es"/>
              <a:t>K = Número de entradas.</a:t>
            </a:r>
            <a:endParaRPr/>
          </a:p>
        </p:txBody>
      </p:sp>
      <p:pic>
        <p:nvPicPr>
          <p:cNvPr id="193" name="Google Shape;193;p23"/>
          <p:cNvPicPr preferRelativeResize="0"/>
          <p:nvPr/>
        </p:nvPicPr>
        <p:blipFill>
          <a:blip r:embed="rId3">
            <a:alphaModFix/>
          </a:blip>
          <a:stretch>
            <a:fillRect/>
          </a:stretch>
        </p:blipFill>
        <p:spPr>
          <a:xfrm>
            <a:off x="5388025" y="2347315"/>
            <a:ext cx="3589150" cy="1666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823850" y="2053000"/>
            <a:ext cx="4587000" cy="10467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s"/>
              <a:t>Estructura de las redes neuronales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ph idx="1" type="body"/>
          </p:nvPr>
        </p:nvSpPr>
        <p:spPr>
          <a:xfrm>
            <a:off x="1199538" y="165750"/>
            <a:ext cx="6744900" cy="2406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s"/>
              <a:t>Las redes neuronales son una generalización del perceptrón. Tienen más de un nivel de neuronas y varias capas entre la entrada y la salida, llamadas capas ocultas.</a:t>
            </a:r>
            <a:endParaRPr/>
          </a:p>
          <a:p>
            <a:pPr indent="-311150" lvl="0" marL="457200" rtl="0" algn="l">
              <a:spcBef>
                <a:spcPts val="1200"/>
              </a:spcBef>
              <a:spcAft>
                <a:spcPts val="0"/>
              </a:spcAft>
              <a:buSzPts val="1300"/>
              <a:buChar char="●"/>
            </a:pPr>
            <a:r>
              <a:rPr lang="es"/>
              <a:t>La capa de entrada recibe los datos en crudo, por lo que no hay activación.</a:t>
            </a:r>
            <a:endParaRPr/>
          </a:p>
          <a:p>
            <a:pPr indent="-311150" lvl="0" marL="457200" rtl="0" algn="l">
              <a:spcBef>
                <a:spcPts val="1000"/>
              </a:spcBef>
              <a:spcAft>
                <a:spcPts val="0"/>
              </a:spcAft>
              <a:buSzPts val="1300"/>
              <a:buChar char="●"/>
            </a:pPr>
            <a:r>
              <a:rPr lang="es"/>
              <a:t>Las capas ocultas reciben las salidas de la capa de entrada y procesan la información mediante combinaciones lineales y funciones de activación. Entre más capas ocultas haya, más compleja será la red. Las redes con muchas capas son conocidas como redes neuronales profundas.</a:t>
            </a:r>
            <a:endParaRPr/>
          </a:p>
          <a:p>
            <a:pPr indent="-311150" lvl="0" marL="457200" rtl="0" algn="l">
              <a:spcBef>
                <a:spcPts val="1000"/>
              </a:spcBef>
              <a:spcAft>
                <a:spcPts val="1000"/>
              </a:spcAft>
              <a:buSzPts val="1300"/>
              <a:buChar char="●"/>
            </a:pPr>
            <a:r>
              <a:rPr lang="es"/>
              <a:t>La capa de salida da la predicción final.</a:t>
            </a:r>
            <a:endParaRPr/>
          </a:p>
        </p:txBody>
      </p:sp>
      <p:pic>
        <p:nvPicPr>
          <p:cNvPr id="204" name="Google Shape;204;p25"/>
          <p:cNvPicPr preferRelativeResize="0"/>
          <p:nvPr/>
        </p:nvPicPr>
        <p:blipFill>
          <a:blip r:embed="rId3">
            <a:alphaModFix/>
          </a:blip>
          <a:stretch>
            <a:fillRect/>
          </a:stretch>
        </p:blipFill>
        <p:spPr>
          <a:xfrm>
            <a:off x="2187962" y="2571750"/>
            <a:ext cx="4698225" cy="2477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823850" y="2053000"/>
            <a:ext cx="4587000" cy="6156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s"/>
              <a:t>Funciones de activación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7"/>
          <p:cNvSpPr txBox="1"/>
          <p:nvPr>
            <p:ph type="title"/>
          </p:nvPr>
        </p:nvSpPr>
        <p:spPr>
          <a:xfrm>
            <a:off x="1297500" y="1658325"/>
            <a:ext cx="3036300" cy="1751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Son componentes de lo más importantes, porque introducen la no linealidad al modelo.</a:t>
            </a:r>
            <a:endParaRPr/>
          </a:p>
        </p:txBody>
      </p:sp>
      <p:sp>
        <p:nvSpPr>
          <p:cNvPr id="215" name="Google Shape;215;p27"/>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¿Qué hacen estas funciones?</a:t>
            </a:r>
            <a:endParaRPr/>
          </a:p>
          <a:p>
            <a:pPr indent="-311150" lvl="0" marL="457200" rtl="0" algn="l">
              <a:spcBef>
                <a:spcPts val="1200"/>
              </a:spcBef>
              <a:spcAft>
                <a:spcPts val="0"/>
              </a:spcAft>
              <a:buSzPts val="1300"/>
              <a:buChar char="●"/>
            </a:pPr>
            <a:r>
              <a:rPr lang="es"/>
              <a:t>Toman la suma ponderada y aplican una transformación no lineal.</a:t>
            </a:r>
            <a:endParaRPr/>
          </a:p>
          <a:p>
            <a:pPr indent="-311150" lvl="0" marL="457200" rtl="0" algn="l">
              <a:spcBef>
                <a:spcPts val="0"/>
              </a:spcBef>
              <a:spcAft>
                <a:spcPts val="0"/>
              </a:spcAft>
              <a:buSzPts val="1300"/>
              <a:buChar char="●"/>
            </a:pPr>
            <a:r>
              <a:rPr lang="es"/>
              <a:t>Definen si una neurona debe activarse o no.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Funciones de activación más comunes</a:t>
            </a:r>
            <a:endParaRPr/>
          </a:p>
        </p:txBody>
      </p:sp>
      <p:sp>
        <p:nvSpPr>
          <p:cNvPr id="221" name="Google Shape;221;p28"/>
          <p:cNvSpPr txBox="1"/>
          <p:nvPr>
            <p:ph idx="1" type="body"/>
          </p:nvPr>
        </p:nvSpPr>
        <p:spPr>
          <a:xfrm>
            <a:off x="1096650" y="1151850"/>
            <a:ext cx="3403200" cy="2839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s"/>
              <a:t>Sigmoide</a:t>
            </a:r>
            <a:endParaRPr/>
          </a:p>
          <a:p>
            <a:pPr indent="-311150" lvl="0" marL="457200" rtl="0" algn="l">
              <a:spcBef>
                <a:spcPts val="1200"/>
              </a:spcBef>
              <a:spcAft>
                <a:spcPts val="0"/>
              </a:spcAft>
              <a:buSzPts val="1300"/>
              <a:buChar char="●"/>
            </a:pPr>
            <a:r>
              <a:rPr lang="es"/>
              <a:t>Tiene rango de salida entre 0 y 1.</a:t>
            </a:r>
            <a:endParaRPr/>
          </a:p>
          <a:p>
            <a:pPr indent="-311150" lvl="0" marL="457200" rtl="0" algn="l">
              <a:spcBef>
                <a:spcPts val="0"/>
              </a:spcBef>
              <a:spcAft>
                <a:spcPts val="0"/>
              </a:spcAft>
              <a:buSzPts val="1300"/>
              <a:buChar char="●"/>
            </a:pPr>
            <a:r>
              <a:rPr lang="es"/>
              <a:t>Suele usarse en la capa de salida para clasificaciones binarias.</a:t>
            </a:r>
            <a:endParaRPr/>
          </a:p>
          <a:p>
            <a:pPr indent="-311150" lvl="0" marL="457200" rtl="0" algn="l">
              <a:spcBef>
                <a:spcPts val="0"/>
              </a:spcBef>
              <a:spcAft>
                <a:spcPts val="0"/>
              </a:spcAft>
              <a:buSzPts val="1300"/>
              <a:buChar char="●"/>
            </a:pPr>
            <a:r>
              <a:rPr lang="es"/>
              <a:t>Por ejemplo, para clasificar correos como spam o no spam.</a:t>
            </a:r>
            <a:endParaRPr/>
          </a:p>
          <a:p>
            <a:pPr indent="-311150" lvl="0" marL="457200" rtl="0" algn="l">
              <a:spcBef>
                <a:spcPts val="0"/>
              </a:spcBef>
              <a:spcAft>
                <a:spcPts val="0"/>
              </a:spcAft>
              <a:buSzPts val="1300"/>
              <a:buChar char="●"/>
            </a:pPr>
            <a:r>
              <a:rPr lang="es"/>
              <a:t>Su salida puede interpretarse como una probabilidad.</a:t>
            </a:r>
            <a:endParaRPr/>
          </a:p>
          <a:p>
            <a:pPr indent="-311150" lvl="0" marL="457200" rtl="0" algn="l">
              <a:spcBef>
                <a:spcPts val="0"/>
              </a:spcBef>
              <a:spcAft>
                <a:spcPts val="0"/>
              </a:spcAft>
              <a:buSzPts val="1300"/>
              <a:buChar char="●"/>
            </a:pPr>
            <a:r>
              <a:rPr lang="es"/>
              <a:t>Pero para valores muy pequeños o muy grandes puede </a:t>
            </a:r>
            <a:r>
              <a:rPr lang="es"/>
              <a:t>ralentizar</a:t>
            </a:r>
            <a:r>
              <a:rPr lang="es"/>
              <a:t> el aprendizaje.</a:t>
            </a:r>
            <a:endParaRPr/>
          </a:p>
        </p:txBody>
      </p:sp>
      <p:pic>
        <p:nvPicPr>
          <p:cNvPr id="222" name="Google Shape;222;p28"/>
          <p:cNvPicPr preferRelativeResize="0"/>
          <p:nvPr/>
        </p:nvPicPr>
        <p:blipFill>
          <a:blip r:embed="rId3">
            <a:alphaModFix/>
          </a:blip>
          <a:stretch>
            <a:fillRect/>
          </a:stretch>
        </p:blipFill>
        <p:spPr>
          <a:xfrm>
            <a:off x="4748300" y="1151850"/>
            <a:ext cx="3799356" cy="3530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Funciones de activación más comunes</a:t>
            </a:r>
            <a:endParaRPr/>
          </a:p>
        </p:txBody>
      </p:sp>
      <p:sp>
        <p:nvSpPr>
          <p:cNvPr id="228" name="Google Shape;228;p29"/>
          <p:cNvSpPr txBox="1"/>
          <p:nvPr>
            <p:ph idx="1" type="body"/>
          </p:nvPr>
        </p:nvSpPr>
        <p:spPr>
          <a:xfrm>
            <a:off x="985425" y="1612050"/>
            <a:ext cx="3403200" cy="1919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s"/>
              <a:t>Tangente hiperbólica</a:t>
            </a:r>
            <a:endParaRPr/>
          </a:p>
          <a:p>
            <a:pPr indent="-311150" lvl="0" marL="457200" rtl="0" algn="l">
              <a:spcBef>
                <a:spcPts val="1200"/>
              </a:spcBef>
              <a:spcAft>
                <a:spcPts val="0"/>
              </a:spcAft>
              <a:buSzPts val="1300"/>
              <a:buChar char="●"/>
            </a:pPr>
            <a:r>
              <a:rPr lang="es"/>
              <a:t>Tiene rango de salida entre -1 y 1.</a:t>
            </a:r>
            <a:endParaRPr/>
          </a:p>
          <a:p>
            <a:pPr indent="-311150" lvl="0" marL="457200" rtl="0" algn="l">
              <a:spcBef>
                <a:spcPts val="0"/>
              </a:spcBef>
              <a:spcAft>
                <a:spcPts val="0"/>
              </a:spcAft>
              <a:buSzPts val="1300"/>
              <a:buChar char="●"/>
            </a:pPr>
            <a:r>
              <a:rPr lang="es"/>
              <a:t>Es similar a la sigmoide, pero con rango de salida distinto.</a:t>
            </a:r>
            <a:endParaRPr/>
          </a:p>
          <a:p>
            <a:pPr indent="-311150" lvl="0" marL="457200" rtl="0" algn="l">
              <a:spcBef>
                <a:spcPts val="0"/>
              </a:spcBef>
              <a:spcAft>
                <a:spcPts val="0"/>
              </a:spcAft>
              <a:buSzPts val="1300"/>
              <a:buChar char="●"/>
            </a:pPr>
            <a:r>
              <a:rPr lang="es"/>
              <a:t>Puede usarse en las capas ocultas cuando los valores están centrados en el 0.</a:t>
            </a:r>
            <a:endParaRPr/>
          </a:p>
        </p:txBody>
      </p:sp>
      <p:pic>
        <p:nvPicPr>
          <p:cNvPr id="229" name="Google Shape;229;p29"/>
          <p:cNvPicPr preferRelativeResize="0"/>
          <p:nvPr/>
        </p:nvPicPr>
        <p:blipFill>
          <a:blip r:embed="rId3">
            <a:alphaModFix/>
          </a:blip>
          <a:stretch>
            <a:fillRect/>
          </a:stretch>
        </p:blipFill>
        <p:spPr>
          <a:xfrm>
            <a:off x="4718175" y="927112"/>
            <a:ext cx="3953674" cy="32892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Funciones de activación más comunes</a:t>
            </a:r>
            <a:endParaRPr/>
          </a:p>
        </p:txBody>
      </p:sp>
      <p:sp>
        <p:nvSpPr>
          <p:cNvPr id="235" name="Google Shape;235;p30"/>
          <p:cNvSpPr txBox="1"/>
          <p:nvPr>
            <p:ph idx="1" type="body"/>
          </p:nvPr>
        </p:nvSpPr>
        <p:spPr>
          <a:xfrm>
            <a:off x="1096650" y="1381950"/>
            <a:ext cx="3403200" cy="2149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s"/>
              <a:t>ReLU (Rectified Linear Unit)</a:t>
            </a:r>
            <a:endParaRPr/>
          </a:p>
          <a:p>
            <a:pPr indent="-311150" lvl="0" marL="457200" rtl="0" algn="l">
              <a:spcBef>
                <a:spcPts val="1200"/>
              </a:spcBef>
              <a:spcAft>
                <a:spcPts val="0"/>
              </a:spcAft>
              <a:buSzPts val="1300"/>
              <a:buChar char="●"/>
            </a:pPr>
            <a:r>
              <a:rPr lang="es"/>
              <a:t>Tiene rango de salida entre 0 e ∞</a:t>
            </a:r>
            <a:endParaRPr/>
          </a:p>
          <a:p>
            <a:pPr indent="-311150" lvl="0" marL="457200" rtl="0" algn="l">
              <a:spcBef>
                <a:spcPts val="0"/>
              </a:spcBef>
              <a:spcAft>
                <a:spcPts val="0"/>
              </a:spcAft>
              <a:buSzPts val="1300"/>
              <a:buChar char="●"/>
            </a:pPr>
            <a:r>
              <a:rPr lang="es"/>
              <a:t>Es la función más usada en las capas ocultas de las redes neuronales profundas por su simplicidad y eficiencia computacional.</a:t>
            </a:r>
            <a:endParaRPr/>
          </a:p>
          <a:p>
            <a:pPr indent="-311150" lvl="0" marL="457200" rtl="0" algn="l">
              <a:spcBef>
                <a:spcPts val="0"/>
              </a:spcBef>
              <a:spcAft>
                <a:spcPts val="0"/>
              </a:spcAft>
              <a:buSzPts val="1300"/>
              <a:buChar char="●"/>
            </a:pPr>
            <a:r>
              <a:rPr lang="es"/>
              <a:t>Si Z &gt; 0, devuelve Z.</a:t>
            </a:r>
            <a:endParaRPr/>
          </a:p>
          <a:p>
            <a:pPr indent="-311150" lvl="0" marL="457200" rtl="0" algn="l">
              <a:spcBef>
                <a:spcPts val="0"/>
              </a:spcBef>
              <a:spcAft>
                <a:spcPts val="0"/>
              </a:spcAft>
              <a:buSzPts val="1300"/>
              <a:buChar char="●"/>
            </a:pPr>
            <a:r>
              <a:rPr lang="es"/>
              <a:t>Si Z ≤ 0, devuelve 0.</a:t>
            </a:r>
            <a:endParaRPr/>
          </a:p>
        </p:txBody>
      </p:sp>
      <p:pic>
        <p:nvPicPr>
          <p:cNvPr id="236" name="Google Shape;236;p30"/>
          <p:cNvPicPr preferRelativeResize="0"/>
          <p:nvPr/>
        </p:nvPicPr>
        <p:blipFill>
          <a:blip r:embed="rId3">
            <a:alphaModFix/>
          </a:blip>
          <a:stretch>
            <a:fillRect/>
          </a:stretch>
        </p:blipFill>
        <p:spPr>
          <a:xfrm>
            <a:off x="4652250" y="1460250"/>
            <a:ext cx="4339349" cy="2333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Funciones de activación más comunes</a:t>
            </a:r>
            <a:endParaRPr/>
          </a:p>
        </p:txBody>
      </p:sp>
      <p:sp>
        <p:nvSpPr>
          <p:cNvPr id="242" name="Google Shape;242;p31"/>
          <p:cNvSpPr txBox="1"/>
          <p:nvPr>
            <p:ph idx="1" type="body"/>
          </p:nvPr>
        </p:nvSpPr>
        <p:spPr>
          <a:xfrm>
            <a:off x="1096650" y="1381950"/>
            <a:ext cx="3403200" cy="237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s"/>
              <a:t>Softmax:</a:t>
            </a:r>
            <a:endParaRPr/>
          </a:p>
          <a:p>
            <a:pPr indent="-311150" lvl="0" marL="457200" rtl="0" algn="l">
              <a:spcBef>
                <a:spcPts val="1200"/>
              </a:spcBef>
              <a:spcAft>
                <a:spcPts val="0"/>
              </a:spcAft>
              <a:buSzPts val="1300"/>
              <a:buChar char="●"/>
            </a:pPr>
            <a:r>
              <a:rPr lang="es"/>
              <a:t>Se usa principalmente en la capa de salida para problemas de clasificación multiclase.</a:t>
            </a:r>
            <a:endParaRPr/>
          </a:p>
          <a:p>
            <a:pPr indent="-311150" lvl="0" marL="457200" rtl="0" algn="l">
              <a:spcBef>
                <a:spcPts val="0"/>
              </a:spcBef>
              <a:spcAft>
                <a:spcPts val="0"/>
              </a:spcAft>
              <a:buSzPts val="1300"/>
              <a:buChar char="●"/>
            </a:pPr>
            <a:r>
              <a:rPr lang="es"/>
              <a:t>Su objetivo es convertir un vector de números arbitrarios a un vector de probabilidades con valores entre 0 y 1, donde la suma de todos los valores es igual a 1.</a:t>
            </a:r>
            <a:endParaRPr/>
          </a:p>
        </p:txBody>
      </p:sp>
      <p:pic>
        <p:nvPicPr>
          <p:cNvPr id="243" name="Google Shape;243;p31"/>
          <p:cNvPicPr preferRelativeResize="0"/>
          <p:nvPr/>
        </p:nvPicPr>
        <p:blipFill>
          <a:blip r:embed="rId3">
            <a:alphaModFix/>
          </a:blip>
          <a:stretch>
            <a:fillRect/>
          </a:stretch>
        </p:blipFill>
        <p:spPr>
          <a:xfrm>
            <a:off x="4652250" y="1460250"/>
            <a:ext cx="4339350" cy="223114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Historia de las redes neuronales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2"/>
          <p:cNvSpPr txBox="1"/>
          <p:nvPr>
            <p:ph type="title"/>
          </p:nvPr>
        </p:nvSpPr>
        <p:spPr>
          <a:xfrm>
            <a:off x="823850" y="2053000"/>
            <a:ext cx="4587000" cy="10467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s"/>
              <a:t>Entrenamiento de una red neuronal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Se puede hacer en cuatro etapas</a:t>
            </a:r>
            <a:endParaRPr/>
          </a:p>
        </p:txBody>
      </p:sp>
      <p:sp>
        <p:nvSpPr>
          <p:cNvPr id="254" name="Google Shape;254;p33"/>
          <p:cNvSpPr txBox="1"/>
          <p:nvPr>
            <p:ph idx="1" type="body"/>
          </p:nvPr>
        </p:nvSpPr>
        <p:spPr>
          <a:xfrm>
            <a:off x="1297500" y="1567550"/>
            <a:ext cx="3403200" cy="3659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s"/>
              <a:t>1.- Cálculo de salida (forward propagation). </a:t>
            </a:r>
            <a:endParaRPr/>
          </a:p>
          <a:p>
            <a:pPr indent="-311150" lvl="0" marL="457200" rtl="0" algn="l">
              <a:spcBef>
                <a:spcPts val="1000"/>
              </a:spcBef>
              <a:spcAft>
                <a:spcPts val="0"/>
              </a:spcAft>
              <a:buSzPts val="1300"/>
              <a:buChar char="●"/>
            </a:pPr>
            <a:r>
              <a:rPr lang="es"/>
              <a:t>La red recibe un vector de entrada</a:t>
            </a:r>
            <a:endParaRPr/>
          </a:p>
          <a:p>
            <a:pPr indent="-311150" lvl="0" marL="457200" rtl="0" algn="l">
              <a:spcBef>
                <a:spcPts val="0"/>
              </a:spcBef>
              <a:spcAft>
                <a:spcPts val="0"/>
              </a:spcAft>
              <a:buSzPts val="1300"/>
              <a:buChar char="●"/>
            </a:pPr>
            <a:r>
              <a:rPr lang="es"/>
              <a:t>En cada neurona se calcula la suma ponderada de entradas, pesos y sesgo.</a:t>
            </a:r>
            <a:endParaRPr/>
          </a:p>
          <a:p>
            <a:pPr indent="-311150" lvl="0" marL="457200" rtl="0" algn="l">
              <a:spcBef>
                <a:spcPts val="0"/>
              </a:spcBef>
              <a:spcAft>
                <a:spcPts val="0"/>
              </a:spcAft>
              <a:buSzPts val="1300"/>
              <a:buChar char="●"/>
            </a:pPr>
            <a:r>
              <a:rPr lang="es"/>
              <a:t>Se aplica la función de activación.</a:t>
            </a:r>
            <a:endParaRPr/>
          </a:p>
          <a:p>
            <a:pPr indent="-311150" lvl="0" marL="457200" rtl="0" algn="l">
              <a:spcBef>
                <a:spcPts val="0"/>
              </a:spcBef>
              <a:spcAft>
                <a:spcPts val="0"/>
              </a:spcAft>
              <a:buSzPts val="1300"/>
              <a:buChar char="●"/>
            </a:pPr>
            <a:r>
              <a:rPr lang="es"/>
              <a:t>Se repite hasta llegar a la capa de salida.</a:t>
            </a:r>
            <a:endParaRPr/>
          </a:p>
          <a:p>
            <a:pPr indent="0" lvl="0" marL="0" rtl="0" algn="l">
              <a:spcBef>
                <a:spcPts val="1000"/>
              </a:spcBef>
              <a:spcAft>
                <a:spcPts val="0"/>
              </a:spcAft>
              <a:buNone/>
            </a:pPr>
            <a:r>
              <a:rPr lang="es"/>
              <a:t>2.- Medición del error (función de costo)</a:t>
            </a:r>
            <a:endParaRPr/>
          </a:p>
          <a:p>
            <a:pPr indent="-311150" lvl="0" marL="457200" rtl="0" algn="l">
              <a:spcBef>
                <a:spcPts val="1000"/>
              </a:spcBef>
              <a:spcAft>
                <a:spcPts val="0"/>
              </a:spcAft>
              <a:buSzPts val="1300"/>
              <a:buChar char="●"/>
            </a:pPr>
            <a:r>
              <a:rPr lang="es"/>
              <a:t>Una vez teniendo la salida, hay que calcular cuánto se equivoca la red comparando la salida con el valor real.</a:t>
            </a:r>
            <a:endParaRPr/>
          </a:p>
          <a:p>
            <a:pPr indent="-311150" lvl="0" marL="457200" rtl="0" algn="l">
              <a:spcBef>
                <a:spcPts val="0"/>
              </a:spcBef>
              <a:spcAft>
                <a:spcPts val="0"/>
              </a:spcAft>
              <a:buSzPts val="1300"/>
              <a:buChar char="●"/>
            </a:pPr>
            <a:r>
              <a:rPr lang="es"/>
              <a:t>El objetivo es reducir el error.</a:t>
            </a:r>
            <a:endParaRPr/>
          </a:p>
          <a:p>
            <a:pPr indent="0" lvl="0" marL="0" rtl="0" algn="l">
              <a:spcBef>
                <a:spcPts val="1000"/>
              </a:spcBef>
              <a:spcAft>
                <a:spcPts val="1000"/>
              </a:spcAft>
              <a:buNone/>
            </a:pPr>
            <a:r>
              <a:t/>
            </a:r>
            <a:endParaRPr/>
          </a:p>
        </p:txBody>
      </p:sp>
      <p:sp>
        <p:nvSpPr>
          <p:cNvPr id="255" name="Google Shape;255;p33"/>
          <p:cNvSpPr txBox="1"/>
          <p:nvPr>
            <p:ph idx="2" type="body"/>
          </p:nvPr>
        </p:nvSpPr>
        <p:spPr>
          <a:xfrm>
            <a:off x="4933221" y="1567550"/>
            <a:ext cx="3403200" cy="2840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s"/>
              <a:t>3.- </a:t>
            </a:r>
            <a:r>
              <a:rPr lang="es"/>
              <a:t>Cálculo de gradientes (backpropagation)</a:t>
            </a:r>
            <a:endParaRPr/>
          </a:p>
          <a:p>
            <a:pPr indent="-311150" lvl="0" marL="457200" rtl="0" algn="l">
              <a:spcBef>
                <a:spcPts val="1000"/>
              </a:spcBef>
              <a:spcAft>
                <a:spcPts val="0"/>
              </a:spcAft>
              <a:buSzPts val="1300"/>
              <a:buChar char="●"/>
            </a:pPr>
            <a:r>
              <a:rPr lang="es"/>
              <a:t>Posteriormente hay que calcular cómo contribuye cada peso al error total. El objetivo es ajustar los pesos y los sesgos para reducir el error.</a:t>
            </a:r>
            <a:endParaRPr/>
          </a:p>
          <a:p>
            <a:pPr indent="0" lvl="0" marL="0" rtl="0" algn="l">
              <a:spcBef>
                <a:spcPts val="1000"/>
              </a:spcBef>
              <a:spcAft>
                <a:spcPts val="0"/>
              </a:spcAft>
              <a:buNone/>
            </a:pPr>
            <a:r>
              <a:rPr lang="es"/>
              <a:t>4.- Optimización</a:t>
            </a:r>
            <a:endParaRPr/>
          </a:p>
          <a:p>
            <a:pPr indent="-311150" lvl="0" marL="457200" rtl="0" algn="l">
              <a:spcBef>
                <a:spcPts val="1000"/>
              </a:spcBef>
              <a:spcAft>
                <a:spcPts val="0"/>
              </a:spcAft>
              <a:buSzPts val="1300"/>
              <a:buChar char="●"/>
            </a:pPr>
            <a:r>
              <a:rPr lang="es"/>
              <a:t>Terminamos ajustando los pesos para minimizar el error.</a:t>
            </a:r>
            <a:endParaRPr/>
          </a:p>
          <a:p>
            <a:pPr indent="-311150" lvl="0" marL="457200" rtl="0" algn="l">
              <a:spcBef>
                <a:spcPts val="0"/>
              </a:spcBef>
              <a:spcAft>
                <a:spcPts val="0"/>
              </a:spcAft>
              <a:buSzPts val="1300"/>
              <a:buChar char="●"/>
            </a:pPr>
            <a:r>
              <a:rPr lang="es"/>
              <a:t>Para esto se usan algoritmos conocidos como gradient descent.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4"/>
          <p:cNvSpPr txBox="1"/>
          <p:nvPr>
            <p:ph type="title"/>
          </p:nvPr>
        </p:nvSpPr>
        <p:spPr>
          <a:xfrm>
            <a:off x="823850" y="2053000"/>
            <a:ext cx="4587000" cy="6156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s"/>
              <a:t>Librerías principales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En Python se usan las siguientes librerías</a:t>
            </a:r>
            <a:endParaRPr/>
          </a:p>
        </p:txBody>
      </p:sp>
      <p:sp>
        <p:nvSpPr>
          <p:cNvPr id="266" name="Google Shape;266;p35"/>
          <p:cNvSpPr txBox="1"/>
          <p:nvPr>
            <p:ph idx="1" type="body"/>
          </p:nvPr>
        </p:nvSpPr>
        <p:spPr>
          <a:xfrm>
            <a:off x="1297500" y="1567550"/>
            <a:ext cx="3403200" cy="2968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s"/>
              <a:t>TensorFlow / Keras</a:t>
            </a:r>
            <a:endParaRPr/>
          </a:p>
          <a:p>
            <a:pPr indent="-311150" lvl="0" marL="457200" rtl="0" algn="l">
              <a:spcBef>
                <a:spcPts val="1000"/>
              </a:spcBef>
              <a:spcAft>
                <a:spcPts val="0"/>
              </a:spcAft>
              <a:buSzPts val="1300"/>
              <a:buChar char="●"/>
            </a:pPr>
            <a:r>
              <a:rPr lang="es"/>
              <a:t>Es de código abierto y desarrollada por Google para aprendizaje automático y redes neuronales.</a:t>
            </a:r>
            <a:endParaRPr/>
          </a:p>
          <a:p>
            <a:pPr indent="-311150" lvl="0" marL="457200" rtl="0" algn="l">
              <a:spcBef>
                <a:spcPts val="0"/>
              </a:spcBef>
              <a:spcAft>
                <a:spcPts val="0"/>
              </a:spcAft>
              <a:buSzPts val="1300"/>
              <a:buChar char="●"/>
            </a:pPr>
            <a:r>
              <a:rPr lang="es"/>
              <a:t>Keras simplifica el uso de TensorFlow</a:t>
            </a:r>
            <a:endParaRPr/>
          </a:p>
          <a:p>
            <a:pPr indent="0" lvl="0" marL="0" rtl="0" algn="l">
              <a:spcBef>
                <a:spcPts val="1000"/>
              </a:spcBef>
              <a:spcAft>
                <a:spcPts val="0"/>
              </a:spcAft>
              <a:buNone/>
            </a:pPr>
            <a:r>
              <a:rPr lang="es"/>
              <a:t>PyTorch</a:t>
            </a:r>
            <a:endParaRPr/>
          </a:p>
          <a:p>
            <a:pPr indent="-311150" lvl="0" marL="457200" rtl="0" algn="l">
              <a:spcBef>
                <a:spcPts val="1000"/>
              </a:spcBef>
              <a:spcAft>
                <a:spcPts val="0"/>
              </a:spcAft>
              <a:buSzPts val="1300"/>
              <a:buChar char="●"/>
            </a:pPr>
            <a:r>
              <a:rPr lang="es"/>
              <a:t>Desarrollada por Facebook, es popular por su capacidad.</a:t>
            </a:r>
            <a:endParaRPr/>
          </a:p>
          <a:p>
            <a:pPr indent="-311150" lvl="0" marL="457200" rtl="0" algn="l">
              <a:spcBef>
                <a:spcPts val="0"/>
              </a:spcBef>
              <a:spcAft>
                <a:spcPts val="0"/>
              </a:spcAft>
              <a:buSzPts val="1300"/>
              <a:buChar char="●"/>
            </a:pPr>
            <a:r>
              <a:rPr lang="es"/>
              <a:t>Requiere más código que Keras</a:t>
            </a:r>
            <a:endParaRPr/>
          </a:p>
          <a:p>
            <a:pPr indent="0" lvl="0" marL="0" rtl="0" algn="l">
              <a:spcBef>
                <a:spcPts val="1000"/>
              </a:spcBef>
              <a:spcAft>
                <a:spcPts val="1000"/>
              </a:spcAft>
              <a:buNone/>
            </a:pPr>
            <a:r>
              <a:t/>
            </a:r>
            <a:endParaRPr/>
          </a:p>
        </p:txBody>
      </p:sp>
      <p:sp>
        <p:nvSpPr>
          <p:cNvPr id="267" name="Google Shape;267;p35"/>
          <p:cNvSpPr txBox="1"/>
          <p:nvPr>
            <p:ph idx="2" type="body"/>
          </p:nvPr>
        </p:nvSpPr>
        <p:spPr>
          <a:xfrm>
            <a:off x="4933221" y="1567550"/>
            <a:ext cx="3403200" cy="1663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s"/>
              <a:t>Como en muchas otras cosas, usamos también las librerías clásicas:</a:t>
            </a:r>
            <a:br>
              <a:rPr lang="es"/>
            </a:br>
            <a:endParaRPr/>
          </a:p>
          <a:p>
            <a:pPr indent="-311150" lvl="0" marL="457200" rtl="0" algn="l">
              <a:spcBef>
                <a:spcPts val="1000"/>
              </a:spcBef>
              <a:spcAft>
                <a:spcPts val="0"/>
              </a:spcAft>
              <a:buSzPts val="1300"/>
              <a:buChar char="●"/>
            </a:pPr>
            <a:r>
              <a:rPr lang="es"/>
              <a:t>Numpy</a:t>
            </a:r>
            <a:endParaRPr/>
          </a:p>
          <a:p>
            <a:pPr indent="-311150" lvl="0" marL="457200" rtl="0" algn="l">
              <a:spcBef>
                <a:spcPts val="0"/>
              </a:spcBef>
              <a:spcAft>
                <a:spcPts val="0"/>
              </a:spcAft>
              <a:buSzPts val="1300"/>
              <a:buChar char="●"/>
            </a:pPr>
            <a:r>
              <a:rPr lang="es"/>
              <a:t>Pandas</a:t>
            </a:r>
            <a:endParaRPr/>
          </a:p>
          <a:p>
            <a:pPr indent="-311150" lvl="0" marL="457200" rtl="0" algn="l">
              <a:spcBef>
                <a:spcPts val="0"/>
              </a:spcBef>
              <a:spcAft>
                <a:spcPts val="0"/>
              </a:spcAft>
              <a:buSzPts val="1300"/>
              <a:buChar char="●"/>
            </a:pPr>
            <a:r>
              <a:rPr lang="es"/>
              <a:t>Matplotlib / Seaborn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6"/>
          <p:cNvSpPr txBox="1"/>
          <p:nvPr>
            <p:ph type="title"/>
          </p:nvPr>
        </p:nvSpPr>
        <p:spPr>
          <a:xfrm>
            <a:off x="823850" y="2053000"/>
            <a:ext cx="4587000" cy="14775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s"/>
              <a:t>¿Por qué son importantes las redes neuronales?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1860"/>
              <a:t>Porque permiten reconocer patrones, identificar y clasificar objetos. También para modelar y predecir series de tiempo</a:t>
            </a:r>
            <a:endParaRPr sz="1860"/>
          </a:p>
        </p:txBody>
      </p:sp>
      <p:sp>
        <p:nvSpPr>
          <p:cNvPr id="278" name="Google Shape;278;p37"/>
          <p:cNvSpPr txBox="1"/>
          <p:nvPr>
            <p:ph idx="1" type="body"/>
          </p:nvPr>
        </p:nvSpPr>
        <p:spPr>
          <a:xfrm>
            <a:off x="1297500" y="1567550"/>
            <a:ext cx="3403200" cy="29160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s"/>
              <a:t>Clasificación: el algoritmo aprende a clasificar nuevas observaciones a partir de ejemplos de datos etiquetados.</a:t>
            </a:r>
            <a:endParaRPr/>
          </a:p>
          <a:p>
            <a:pPr indent="-311150" lvl="0" marL="457200" rtl="0" algn="l">
              <a:spcBef>
                <a:spcPts val="0"/>
              </a:spcBef>
              <a:spcAft>
                <a:spcPts val="0"/>
              </a:spcAft>
              <a:buSzPts val="1300"/>
              <a:buChar char="●"/>
            </a:pPr>
            <a:r>
              <a:rPr lang="es"/>
              <a:t>Regresión: para describir la relación entre una variable de salida y una o varias variables de entrada.</a:t>
            </a:r>
            <a:endParaRPr/>
          </a:p>
          <a:p>
            <a:pPr indent="-311150" lvl="0" marL="457200" rtl="0" algn="l">
              <a:spcBef>
                <a:spcPts val="0"/>
              </a:spcBef>
              <a:spcAft>
                <a:spcPts val="0"/>
              </a:spcAft>
              <a:buSzPts val="1300"/>
              <a:buChar char="●"/>
            </a:pPr>
            <a:r>
              <a:rPr lang="es"/>
              <a:t>Reconocimiento de patrones: especialmente útil para reconocer rostros o predecir enfermedades, por ejemplo.</a:t>
            </a:r>
            <a:endParaRPr/>
          </a:p>
          <a:p>
            <a:pPr indent="-311150" lvl="0" marL="457200" rtl="0" algn="l">
              <a:spcBef>
                <a:spcPts val="0"/>
              </a:spcBef>
              <a:spcAft>
                <a:spcPts val="0"/>
              </a:spcAft>
              <a:buSzPts val="1300"/>
              <a:buChar char="●"/>
            </a:pPr>
            <a:r>
              <a:rPr lang="es"/>
              <a:t>Entre más datos, mejor rendimiento.</a:t>
            </a:r>
            <a:endParaRPr/>
          </a:p>
        </p:txBody>
      </p:sp>
      <p:sp>
        <p:nvSpPr>
          <p:cNvPr id="279" name="Google Shape;279;p37"/>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Los ejemplos de uso son diversos. Algunos ejemplos:</a:t>
            </a:r>
            <a:endParaRPr/>
          </a:p>
          <a:p>
            <a:pPr indent="-311150" lvl="0" marL="457200" rtl="0" algn="l">
              <a:spcBef>
                <a:spcPts val="1200"/>
              </a:spcBef>
              <a:spcAft>
                <a:spcPts val="0"/>
              </a:spcAft>
              <a:buSzPts val="1300"/>
              <a:buChar char="●"/>
            </a:pPr>
            <a:r>
              <a:rPr lang="es"/>
              <a:t>Procesamiento de lenguaje natural</a:t>
            </a:r>
            <a:endParaRPr/>
          </a:p>
          <a:p>
            <a:pPr indent="-311150" lvl="0" marL="457200" rtl="0" algn="l">
              <a:spcBef>
                <a:spcPts val="0"/>
              </a:spcBef>
              <a:spcAft>
                <a:spcPts val="0"/>
              </a:spcAft>
              <a:buSzPts val="1300"/>
              <a:buChar char="●"/>
            </a:pPr>
            <a:r>
              <a:rPr lang="es"/>
              <a:t>Recomendación de contenido en plataformas de streaming.</a:t>
            </a:r>
            <a:endParaRPr/>
          </a:p>
          <a:p>
            <a:pPr indent="-311150" lvl="0" marL="457200" rtl="0" algn="l">
              <a:spcBef>
                <a:spcPts val="0"/>
              </a:spcBef>
              <a:spcAft>
                <a:spcPts val="0"/>
              </a:spcAft>
              <a:buSzPts val="1300"/>
              <a:buChar char="●"/>
            </a:pPr>
            <a:r>
              <a:rPr lang="es"/>
              <a:t>Detección de fraudes bancarios.</a:t>
            </a:r>
            <a:endParaRPr/>
          </a:p>
          <a:p>
            <a:pPr indent="-311150" lvl="0" marL="457200" rtl="0" algn="l">
              <a:spcBef>
                <a:spcPts val="0"/>
              </a:spcBef>
              <a:spcAft>
                <a:spcPts val="0"/>
              </a:spcAft>
              <a:buSzPts val="1300"/>
              <a:buChar char="●"/>
            </a:pPr>
            <a:r>
              <a:rPr lang="es"/>
              <a:t>Optimización de rutas.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8"/>
          <p:cNvSpPr txBox="1"/>
          <p:nvPr>
            <p:ph type="title"/>
          </p:nvPr>
        </p:nvSpPr>
        <p:spPr>
          <a:xfrm>
            <a:off x="823850" y="2053000"/>
            <a:ext cx="4587000" cy="10467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s"/>
              <a:t>¿Cómo hacer una red neuronal?</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9"/>
          <p:cNvSpPr txBox="1"/>
          <p:nvPr>
            <p:ph idx="1" type="body"/>
          </p:nvPr>
        </p:nvSpPr>
        <p:spPr>
          <a:xfrm>
            <a:off x="1199538" y="165750"/>
            <a:ext cx="6744900" cy="18540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s"/>
              <a:t>Se puede hacer con las librerías que previamente vimos.</a:t>
            </a:r>
            <a:endParaRPr/>
          </a:p>
          <a:p>
            <a:pPr indent="-311150" lvl="0" marL="457200" rtl="0" algn="l">
              <a:spcBef>
                <a:spcPts val="1000"/>
              </a:spcBef>
              <a:spcAft>
                <a:spcPts val="0"/>
              </a:spcAft>
              <a:buSzPts val="1300"/>
              <a:buChar char="●"/>
            </a:pPr>
            <a:r>
              <a:rPr lang="es"/>
              <a:t>Pero también es posible hacerlo de una forma más básica: usando las librerías que ya conocemos (pandas, numpy, matplotlib).</a:t>
            </a:r>
            <a:endParaRPr/>
          </a:p>
          <a:p>
            <a:pPr indent="-311150" lvl="0" marL="457200" rtl="0" algn="l">
              <a:spcBef>
                <a:spcPts val="1000"/>
              </a:spcBef>
              <a:spcAft>
                <a:spcPts val="0"/>
              </a:spcAft>
              <a:buSzPts val="1300"/>
              <a:buChar char="●"/>
            </a:pPr>
            <a:r>
              <a:rPr lang="es"/>
              <a:t>Para eso, veamos el ejemplo práctico.</a:t>
            </a:r>
            <a:endParaRPr/>
          </a:p>
          <a:p>
            <a:pPr indent="-298450" lvl="1" marL="914400" rtl="0" algn="l">
              <a:spcBef>
                <a:spcPts val="1000"/>
              </a:spcBef>
              <a:spcAft>
                <a:spcPts val="1000"/>
              </a:spcAft>
              <a:buSzPts val="1100"/>
              <a:buChar char="○"/>
            </a:pPr>
            <a:r>
              <a:rPr i="1" lang="es"/>
              <a:t>El código es de Samson Zhang. Puedes encontrar su repositorio en </a:t>
            </a:r>
            <a:r>
              <a:rPr i="1" lang="es" u="sng">
                <a:solidFill>
                  <a:schemeClr val="hlink"/>
                </a:solidFill>
                <a:hlinkClick r:id="rId3"/>
              </a:rPr>
              <a:t>el siguiente link</a:t>
            </a:r>
            <a:r>
              <a:rPr i="1" lang="es"/>
              <a:t> o ver la versión con mis comentarios y unos </a:t>
            </a:r>
            <a:r>
              <a:rPr i="1" lang="es"/>
              <a:t>leves</a:t>
            </a:r>
            <a:r>
              <a:rPr i="1" lang="es"/>
              <a:t> ajustes en mi </a:t>
            </a:r>
            <a:r>
              <a:rPr i="1" lang="es" u="sng">
                <a:solidFill>
                  <a:schemeClr val="hlink"/>
                </a:solidFill>
                <a:hlinkClick r:id="rId4"/>
              </a:rPr>
              <a:t>repositorio</a:t>
            </a:r>
            <a:endParaRPr i="1"/>
          </a:p>
        </p:txBody>
      </p:sp>
      <p:pic>
        <p:nvPicPr>
          <p:cNvPr id="290" name="Google Shape;290;p39"/>
          <p:cNvPicPr preferRelativeResize="0"/>
          <p:nvPr/>
        </p:nvPicPr>
        <p:blipFill>
          <a:blip r:embed="rId5">
            <a:alphaModFix/>
          </a:blip>
          <a:stretch>
            <a:fillRect/>
          </a:stretch>
        </p:blipFill>
        <p:spPr>
          <a:xfrm>
            <a:off x="2187962" y="2571750"/>
            <a:ext cx="4698225" cy="2477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La historia de la humanidad está caracterizada por la búsqueda constante de nuevas formas para mejorar las condiciones de vida.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idx="1" type="body"/>
          </p:nvPr>
        </p:nvSpPr>
        <p:spPr>
          <a:xfrm>
            <a:off x="1041525" y="853800"/>
            <a:ext cx="3582300" cy="36327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s"/>
              <a:t>Entre los primeros teóricos de las redes neuronales estuvieron Warren McCulloch, neurofisiólogo, y Walter Pitts, matemático, en 1943.</a:t>
            </a:r>
            <a:endParaRPr/>
          </a:p>
          <a:p>
            <a:pPr indent="-311150" lvl="0" marL="457200" rtl="0" algn="l">
              <a:spcBef>
                <a:spcPts val="1000"/>
              </a:spcBef>
              <a:spcAft>
                <a:spcPts val="0"/>
              </a:spcAft>
              <a:buSzPts val="1300"/>
              <a:buChar char="●"/>
            </a:pPr>
            <a:r>
              <a:rPr lang="es"/>
              <a:t>Publicaron su paper </a:t>
            </a:r>
            <a:r>
              <a:rPr i="1" lang="es"/>
              <a:t>Un cálculo lógico de las ideas inmanentes en la actividad nerviosa, </a:t>
            </a:r>
            <a:r>
              <a:rPr lang="es"/>
              <a:t>donde modelaron una especie de red neuronal simple mediante circuitos eléctricos.</a:t>
            </a:r>
            <a:endParaRPr/>
          </a:p>
          <a:p>
            <a:pPr indent="-311150" lvl="0" marL="457200" rtl="0" algn="l">
              <a:spcBef>
                <a:spcPts val="1000"/>
              </a:spcBef>
              <a:spcAft>
                <a:spcPts val="1000"/>
              </a:spcAft>
              <a:buSzPts val="1300"/>
              <a:buChar char="●"/>
            </a:pPr>
            <a:r>
              <a:rPr lang="es"/>
              <a:t>En 1957, Frank Rosenblatt comenzó a desarrollar el concepto de </a:t>
            </a:r>
            <a:r>
              <a:rPr i="1" lang="es"/>
              <a:t>Perceptrón</a:t>
            </a:r>
            <a:r>
              <a:rPr lang="es"/>
              <a:t>, conocido como la red neuronal más antigua. El modelo era capaz de reconocer patrones.</a:t>
            </a:r>
            <a:endParaRPr/>
          </a:p>
        </p:txBody>
      </p:sp>
      <p:pic>
        <p:nvPicPr>
          <p:cNvPr id="151" name="Google Shape;151;p16"/>
          <p:cNvPicPr preferRelativeResize="0"/>
          <p:nvPr/>
        </p:nvPicPr>
        <p:blipFill>
          <a:blip r:embed="rId3">
            <a:alphaModFix/>
          </a:blip>
          <a:stretch>
            <a:fillRect/>
          </a:stretch>
        </p:blipFill>
        <p:spPr>
          <a:xfrm>
            <a:off x="4805025" y="1019813"/>
            <a:ext cx="4138500" cy="3103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idx="1" type="body"/>
          </p:nvPr>
        </p:nvSpPr>
        <p:spPr>
          <a:xfrm>
            <a:off x="989700" y="1749900"/>
            <a:ext cx="3582300" cy="1643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1000"/>
              </a:spcAft>
              <a:buSzPts val="1300"/>
              <a:buChar char="●"/>
            </a:pPr>
            <a:r>
              <a:rPr lang="es"/>
              <a:t>En 1986, David Rumelhart, </a:t>
            </a:r>
            <a:r>
              <a:rPr lang="es"/>
              <a:t>Geoffrey</a:t>
            </a:r>
            <a:r>
              <a:rPr lang="es"/>
              <a:t> Hinton y Ronald J. Williams publicaron el artículo </a:t>
            </a:r>
            <a:r>
              <a:rPr i="1" lang="es"/>
              <a:t>Learning representations by backpropagating bugs</a:t>
            </a:r>
            <a:r>
              <a:rPr lang="es"/>
              <a:t>, que permitió desarrollar el algoritmo de propagación hacia atrás (backpropagation).</a:t>
            </a:r>
            <a:endParaRPr/>
          </a:p>
        </p:txBody>
      </p:sp>
      <p:pic>
        <p:nvPicPr>
          <p:cNvPr id="157" name="Google Shape;157;p17"/>
          <p:cNvPicPr preferRelativeResize="0"/>
          <p:nvPr/>
        </p:nvPicPr>
        <p:blipFill>
          <a:blip r:embed="rId3">
            <a:alphaModFix/>
          </a:blip>
          <a:stretch>
            <a:fillRect/>
          </a:stretch>
        </p:blipFill>
        <p:spPr>
          <a:xfrm>
            <a:off x="4911650" y="1401150"/>
            <a:ext cx="4162134" cy="2341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¿Qué son las redes neuronales?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idx="1" type="body"/>
          </p:nvPr>
        </p:nvSpPr>
        <p:spPr>
          <a:xfrm>
            <a:off x="239975" y="1363800"/>
            <a:ext cx="3798900" cy="3055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
              <a:t>Es un popular modelo computacional de machine learning basado en las redes neuronales biológicas.</a:t>
            </a:r>
            <a:endParaRPr/>
          </a:p>
          <a:p>
            <a:pPr indent="-311150" lvl="0" marL="457200" rtl="0" algn="l">
              <a:spcBef>
                <a:spcPts val="1000"/>
              </a:spcBef>
              <a:spcAft>
                <a:spcPts val="0"/>
              </a:spcAft>
              <a:buSzPts val="1300"/>
              <a:buChar char="●"/>
            </a:pPr>
            <a:r>
              <a:rPr lang="es"/>
              <a:t>El sistema nervioso humano tiene neuronas que se conectan con otras mediante el uso de axones y dendritas. Esta conexión se conoce como sinapsis.</a:t>
            </a:r>
            <a:endParaRPr/>
          </a:p>
          <a:p>
            <a:pPr indent="-311150" lvl="0" marL="457200" rtl="0" algn="l">
              <a:spcBef>
                <a:spcPts val="1000"/>
              </a:spcBef>
              <a:spcAft>
                <a:spcPts val="1000"/>
              </a:spcAft>
              <a:buSzPts val="1300"/>
              <a:buChar char="●"/>
            </a:pPr>
            <a:r>
              <a:rPr lang="es"/>
              <a:t>La fuerza de la conexión sináptica suele cambiar según los estímulos externos. Este cambio es la forma en la que se produce el aprendizaje en el cerebro.</a:t>
            </a:r>
            <a:endParaRPr/>
          </a:p>
        </p:txBody>
      </p:sp>
      <p:pic>
        <p:nvPicPr>
          <p:cNvPr id="168" name="Google Shape;168;p19"/>
          <p:cNvPicPr preferRelativeResize="0"/>
          <p:nvPr/>
        </p:nvPicPr>
        <p:blipFill>
          <a:blip r:embed="rId3">
            <a:alphaModFix/>
          </a:blip>
          <a:stretch>
            <a:fillRect/>
          </a:stretch>
        </p:blipFill>
        <p:spPr>
          <a:xfrm>
            <a:off x="4239325" y="1194890"/>
            <a:ext cx="4589549" cy="2753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idx="1" type="body"/>
          </p:nvPr>
        </p:nvSpPr>
        <p:spPr>
          <a:xfrm>
            <a:off x="1066750" y="773100"/>
            <a:ext cx="3798900" cy="35973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s" sz="2400">
                <a:latin typeface="Montserrat"/>
                <a:ea typeface="Montserrat"/>
                <a:cs typeface="Montserrat"/>
                <a:sym typeface="Montserrat"/>
              </a:rPr>
              <a:t>De forma simplificada, una red neuronal artificial consiste en un conjunto de neuronas artificiales conectadas entre sí. Esta conexión puede mejorar o inhibir la activación de otras unidades adyacentes.</a:t>
            </a:r>
            <a:endParaRPr sz="2400">
              <a:latin typeface="Montserrat"/>
              <a:ea typeface="Montserrat"/>
              <a:cs typeface="Montserrat"/>
              <a:sym typeface="Montserrat"/>
            </a:endParaRPr>
          </a:p>
        </p:txBody>
      </p:sp>
      <p:pic>
        <p:nvPicPr>
          <p:cNvPr id="174" name="Google Shape;174;p20"/>
          <p:cNvPicPr preferRelativeResize="0"/>
          <p:nvPr/>
        </p:nvPicPr>
        <p:blipFill>
          <a:blip r:embed="rId3">
            <a:alphaModFix/>
          </a:blip>
          <a:stretch>
            <a:fillRect/>
          </a:stretch>
        </p:blipFill>
        <p:spPr>
          <a:xfrm>
            <a:off x="4960375" y="1554113"/>
            <a:ext cx="3877400" cy="203526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¿Cómo funcionan las redes neuronales?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